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1" r:id="rId5"/>
    <p:sldId id="272" r:id="rId6"/>
    <p:sldId id="273" r:id="rId7"/>
    <p:sldId id="274" r:id="rId8"/>
    <p:sldId id="262" r:id="rId9"/>
    <p:sldId id="275" r:id="rId10"/>
    <p:sldId id="261" r:id="rId11"/>
    <p:sldId id="258" r:id="rId12"/>
    <p:sldId id="263" r:id="rId13"/>
    <p:sldId id="264" r:id="rId14"/>
    <p:sldId id="265" r:id="rId15"/>
    <p:sldId id="270" r:id="rId16"/>
    <p:sldId id="266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3366CC"/>
    <a:srgbClr val="0066CC"/>
    <a:srgbClr val="020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nde.gov.br\sa\ASREL\Escritorio%20FNDE\2016\ASCOM\ASCOM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nde.gov.br\sa\ASREL\Escritorio%20FNDE\2016\ASCOM\ASCOM%20201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98306340191.FNDE\AppData\Local\Microsoft\Windows\Temporary%20Internet%20Files\Content.Outlook\CCTC1LQM\Pasta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98306340191.FNDE\AppData\Local\Microsoft\Windows\Temporary%20Internet%20Files\Content.Outlook\CCTC1LQM\Pasta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98306340191.FNDE\AppData\Local\Microsoft\Windows\Temporary%20Internet%20Files\Content.Outlook\CCTC1LQM\Pasta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867266589939467E-3"/>
          <c:y val="0.11805555555555555"/>
          <c:w val="0.55997628271863908"/>
          <c:h val="0.7731481481481481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802289263977372E-2"/>
                  <c:y val="-0.14245485743609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196931437484997E-2"/>
                  <c:y val="4.5865005292023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4184114886489986E-3"/>
                  <c:y val="-1.4442012251836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'QUANT. ATENDIMENTOS '!$B$34:$B$39</c:f>
              <c:strCache>
                <c:ptCount val="6"/>
                <c:pt idx="0">
                  <c:v>Atendimento Institucional - 4891</c:v>
                </c:pt>
                <c:pt idx="1">
                  <c:v>Obras e PAR - Plano de Ações Articuladas - 3281</c:v>
                </c:pt>
                <c:pt idx="2">
                  <c:v>Prestação de Contas - 1364</c:v>
                </c:pt>
                <c:pt idx="3">
                  <c:v>PNAE -Alimentação - 316</c:v>
                </c:pt>
                <c:pt idx="4">
                  <c:v>PDDE - Dinheiro Direto na Escola - 386 </c:v>
                </c:pt>
                <c:pt idx="5">
                  <c:v>Outros - 125</c:v>
                </c:pt>
              </c:strCache>
            </c:strRef>
          </c:cat>
          <c:val>
            <c:numRef>
              <c:f>'QUANT. ATENDIMENTOS '!$C$34:$C$39</c:f>
              <c:numCache>
                <c:formatCode>#,##0</c:formatCode>
                <c:ptCount val="6"/>
                <c:pt idx="0">
                  <c:v>4891</c:v>
                </c:pt>
                <c:pt idx="1">
                  <c:v>3281</c:v>
                </c:pt>
                <c:pt idx="2">
                  <c:v>1364</c:v>
                </c:pt>
                <c:pt idx="3" formatCode="General">
                  <c:v>316</c:v>
                </c:pt>
                <c:pt idx="4" formatCode="General">
                  <c:v>386</c:v>
                </c:pt>
                <c:pt idx="5" formatCode="General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53630796150481"/>
          <c:y val="0"/>
          <c:w val="0.80362248468941377"/>
          <c:h val="0.9807605234638499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Qtde.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9825152755576139E-3"/>
                  <c:y val="-3.529902927452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797777200950149E-2"/>
                  <c:y val="6.3332806771469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970186518666809E-2"/>
                  <c:y val="4.7683503916231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792954569221793E-2"/>
                  <c:y val="6.3144025663815125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3693528989945772E-2"/>
                  <c:y val="-4.5299220225530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1. Prestação de contas - 377</c:v>
                </c:pt>
                <c:pt idx="1">
                  <c:v>3. PAR e Obras - 768</c:v>
                </c:pt>
                <c:pt idx="2">
                  <c:v>5. PNAE - Alimentação - 119</c:v>
                </c:pt>
                <c:pt idx="3">
                  <c:v>8. PDDE - Dinehiro Direto na Escola - 237</c:v>
                </c:pt>
                <c:pt idx="4">
                  <c:v>10. Outros assuntos - 685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377</c:v>
                </c:pt>
                <c:pt idx="1">
                  <c:v>768</c:v>
                </c:pt>
                <c:pt idx="2">
                  <c:v>119</c:v>
                </c:pt>
                <c:pt idx="3">
                  <c:v>237</c:v>
                </c:pt>
                <c:pt idx="4">
                  <c:v>685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cat>
            <c:strRef>
              <c:f>Plan1!$A$2:$A$6</c:f>
              <c:strCache>
                <c:ptCount val="5"/>
                <c:pt idx="0">
                  <c:v>1. Prestação de contas - 377</c:v>
                </c:pt>
                <c:pt idx="1">
                  <c:v>3. PAR e Obras - 768</c:v>
                </c:pt>
                <c:pt idx="2">
                  <c:v>5. PNAE - Alimentação - 119</c:v>
                </c:pt>
                <c:pt idx="3">
                  <c:v>8. PDDE - Dinehiro Direto na Escola - 237</c:v>
                </c:pt>
                <c:pt idx="4">
                  <c:v>10. Outros assuntos - 685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24.3</c:v>
                </c:pt>
                <c:pt idx="1">
                  <c:v>5.4</c:v>
                </c:pt>
                <c:pt idx="2">
                  <c:v>0</c:v>
                </c:pt>
                <c:pt idx="3">
                  <c:v>0</c:v>
                </c:pt>
                <c:pt idx="4">
                  <c:v>51.4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72403196519831114"/>
          <c:w val="0.98474934383202084"/>
          <c:h val="0.27365644268692368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34456664753477"/>
          <c:y val="3.9231043041990758E-2"/>
          <c:w val="0.52981888590079695"/>
          <c:h val="0.4463694295364369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'2016'!$A$1:$A$11</c:f>
              <c:strCache>
                <c:ptCount val="11"/>
                <c:pt idx="0">
                  <c:v>SIGLA_MODULO</c:v>
                </c:pt>
                <c:pt idx="1">
                  <c:v>CENSO ESCOLAR</c:v>
                </c:pt>
                <c:pt idx="2">
                  <c:v>FUNDEB</c:v>
                </c:pt>
                <c:pt idx="3">
                  <c:v>COMPPETÊNCIAS BÁSICAS</c:v>
                </c:pt>
                <c:pt idx="4">
                  <c:v>CONTROLE SOCIAL PARA CONSELHEIROS</c:v>
                </c:pt>
                <c:pt idx="5">
                  <c:v>PROGRAMA DINHEIRO DIRETO NA ESCOLA</c:v>
                </c:pt>
                <c:pt idx="6">
                  <c:v>PROGRAMAS DO LIVRO DIDÁTICO</c:v>
                </c:pt>
                <c:pt idx="7">
                  <c:v>PROGRAMA NACIONAL DA ALIMENTAÇÃO ESCOLAR</c:v>
                </c:pt>
                <c:pt idx="8">
                  <c:v>PROGRAMAS DO TRANSPORTE ESCOLAR</c:v>
                </c:pt>
                <c:pt idx="9">
                  <c:v>SIOPE</c:v>
                </c:pt>
                <c:pt idx="10">
                  <c:v>TUTORIA</c:v>
                </c:pt>
              </c:strCache>
            </c:strRef>
          </c:cat>
          <c:val>
            <c:numRef>
              <c:f>'2016'!$B$1:$B$11</c:f>
              <c:numCache>
                <c:formatCode>General</c:formatCode>
                <c:ptCount val="11"/>
                <c:pt idx="0">
                  <c:v>2016</c:v>
                </c:pt>
                <c:pt idx="1">
                  <c:v>38850</c:v>
                </c:pt>
                <c:pt idx="2">
                  <c:v>7909</c:v>
                </c:pt>
                <c:pt idx="3">
                  <c:v>14199</c:v>
                </c:pt>
                <c:pt idx="4">
                  <c:v>8881</c:v>
                </c:pt>
                <c:pt idx="5">
                  <c:v>9216</c:v>
                </c:pt>
                <c:pt idx="6">
                  <c:v>7889</c:v>
                </c:pt>
                <c:pt idx="7">
                  <c:v>6819</c:v>
                </c:pt>
                <c:pt idx="8">
                  <c:v>7289</c:v>
                </c:pt>
                <c:pt idx="9">
                  <c:v>6652</c:v>
                </c:pt>
                <c:pt idx="10">
                  <c:v>29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7.0529646710790206E-4"/>
          <c:y val="0.5064995407963705"/>
          <c:w val="0.98008700301351226"/>
          <c:h val="0.39750289978935521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62048789208846"/>
          <c:y val="6.5249768420992055E-3"/>
          <c:w val="0.56475914770172664"/>
          <c:h val="0.491782148847978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'2017'!$A$1:$A$11</c:f>
              <c:strCache>
                <c:ptCount val="11"/>
                <c:pt idx="0">
                  <c:v>SIGLA_MODULO</c:v>
                </c:pt>
                <c:pt idx="1">
                  <c:v>CENSO ESCOLAR</c:v>
                </c:pt>
                <c:pt idx="2">
                  <c:v>FUNDEB</c:v>
                </c:pt>
                <c:pt idx="3">
                  <c:v>COMPPETÊNCIAS BÁSICAS</c:v>
                </c:pt>
                <c:pt idx="4">
                  <c:v>CONTROLE SOCIAL PARA CONSELHEIROS</c:v>
                </c:pt>
                <c:pt idx="5">
                  <c:v>PROGRAMA DINHEIRO DIRETO NA ESCOLA</c:v>
                </c:pt>
                <c:pt idx="6">
                  <c:v>PROGRAMAS DO LIVRO DIDÁTICO</c:v>
                </c:pt>
                <c:pt idx="7">
                  <c:v>PROGRAMA NACIONAL DA ALIMENTAÇÃO ESCOLAR</c:v>
                </c:pt>
                <c:pt idx="8">
                  <c:v>PROGRAMAS DO TRANSPORTE ESCOLAR</c:v>
                </c:pt>
                <c:pt idx="9">
                  <c:v>SIOPE</c:v>
                </c:pt>
                <c:pt idx="10">
                  <c:v>TUTORIA</c:v>
                </c:pt>
              </c:strCache>
            </c:strRef>
          </c:cat>
          <c:val>
            <c:numRef>
              <c:f>'2017'!$B$1:$B$11</c:f>
              <c:numCache>
                <c:formatCode>General</c:formatCode>
                <c:ptCount val="11"/>
                <c:pt idx="0">
                  <c:v>2017</c:v>
                </c:pt>
                <c:pt idx="1">
                  <c:v>8891</c:v>
                </c:pt>
                <c:pt idx="2">
                  <c:v>6422</c:v>
                </c:pt>
                <c:pt idx="3">
                  <c:v>15499</c:v>
                </c:pt>
                <c:pt idx="4">
                  <c:v>6904</c:v>
                </c:pt>
                <c:pt idx="5">
                  <c:v>6933</c:v>
                </c:pt>
                <c:pt idx="6">
                  <c:v>2627</c:v>
                </c:pt>
                <c:pt idx="7">
                  <c:v>6170</c:v>
                </c:pt>
                <c:pt idx="8">
                  <c:v>3686</c:v>
                </c:pt>
                <c:pt idx="9">
                  <c:v>1829</c:v>
                </c:pt>
                <c:pt idx="10">
                  <c:v>29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1621722388745373"/>
          <c:y val="0.48465895479994997"/>
          <c:w val="0.66740022842337909"/>
          <c:h val="0.44163426240346693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700" b="0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'cae e cacs'!$A$2</c:f>
              <c:strCache>
                <c:ptCount val="1"/>
                <c:pt idx="0">
                  <c:v>Conselho de alimentação Escolar - CAE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'cae e cacs'!$B$1:$D$1</c:f>
              <c:strCache>
                <c:ptCount val="3"/>
                <c:pt idx="0">
                  <c:v>1 sem de 2016</c:v>
                </c:pt>
                <c:pt idx="1">
                  <c:v>2 sem de 2016</c:v>
                </c:pt>
                <c:pt idx="2">
                  <c:v>1 sem de 2017</c:v>
                </c:pt>
              </c:strCache>
            </c:strRef>
          </c:cat>
          <c:val>
            <c:numRef>
              <c:f>'cae e cacs'!$B$2:$D$2</c:f>
              <c:numCache>
                <c:formatCode>General</c:formatCode>
                <c:ptCount val="3"/>
                <c:pt idx="0">
                  <c:v>28</c:v>
                </c:pt>
                <c:pt idx="1">
                  <c:v>34</c:v>
                </c:pt>
                <c:pt idx="2">
                  <c:v>162</c:v>
                </c:pt>
              </c:numCache>
            </c:numRef>
          </c:val>
        </c:ser>
        <c:ser>
          <c:idx val="1"/>
          <c:order val="1"/>
          <c:tx>
            <c:strRef>
              <c:f>'cae e cacs'!$A$3</c:f>
              <c:strCache>
                <c:ptCount val="1"/>
                <c:pt idx="0">
                  <c:v>Conselho de Acompanhamento e Controle Social - CACS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'cae e cacs'!$B$1:$D$1</c:f>
              <c:strCache>
                <c:ptCount val="3"/>
                <c:pt idx="0">
                  <c:v>1 sem de 2016</c:v>
                </c:pt>
                <c:pt idx="1">
                  <c:v>2 sem de 2016</c:v>
                </c:pt>
                <c:pt idx="2">
                  <c:v>1 sem de 2017</c:v>
                </c:pt>
              </c:strCache>
            </c:strRef>
          </c:cat>
          <c:val>
            <c:numRef>
              <c:f>'cae e cacs'!$B$3:$D$3</c:f>
              <c:numCache>
                <c:formatCode>General</c:formatCode>
                <c:ptCount val="3"/>
                <c:pt idx="0">
                  <c:v>64</c:v>
                </c:pt>
                <c:pt idx="1">
                  <c:v>93</c:v>
                </c:pt>
                <c:pt idx="2">
                  <c:v>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896176"/>
        <c:axId val="140899312"/>
      </c:barChart>
      <c:catAx>
        <c:axId val="14089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899312"/>
        <c:crosses val="autoZero"/>
        <c:auto val="1"/>
        <c:lblAlgn val="ctr"/>
        <c:lblOffset val="100"/>
        <c:noMultiLvlLbl val="0"/>
      </c:catAx>
      <c:valAx>
        <c:axId val="14089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89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0.93249</cdr:y>
    </cdr:from>
    <cdr:to>
      <cdr:x>0.97684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4973106"/>
          <a:ext cx="4389065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107.733 cursistas matriculados</a:t>
          </a:r>
          <a:endParaRPr lang="pt-BR" sz="1400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0.93249</cdr:y>
    </cdr:from>
    <cdr:to>
      <cdr:x>1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4973106"/>
          <a:ext cx="464400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400" b="1" dirty="0">
              <a:solidFill>
                <a:schemeClr val="tx1">
                  <a:lumMod val="75000"/>
                  <a:lumOff val="25000"/>
                </a:schemeClr>
              </a:solidFill>
            </a:rPr>
            <a:t>58.990</a:t>
          </a:r>
          <a:r>
            <a: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 cursistas matriculados até agosto</a:t>
          </a:r>
          <a:endParaRPr lang="pt-BR" sz="1400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14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21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78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08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79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47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72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63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98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89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38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345F4-F856-48D0-B571-BB94EDB2EA7E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85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wZbChQ1tR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iyc3YvsEgpg&amp;feature=youtu.be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GNvyi2CWoI&amp;t=5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Bp4iRxWoY&amp;t=1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0"/>
            <a:ext cx="9144000" cy="5325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/>
          <p:cNvSpPr/>
          <p:nvPr/>
        </p:nvSpPr>
        <p:spPr>
          <a:xfrm>
            <a:off x="7596336" y="3498848"/>
            <a:ext cx="702800" cy="60586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26" name="Picture 2" descr="\\fnde.gov.br\sa\ASCOM\Publicidade\Logos FNDE\Ordem e Progresso 2016\governofederal-mec_fn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7" y="5864374"/>
            <a:ext cx="4366245" cy="98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632640"/>
          </a:xfrm>
          <a:prstGeom prst="rect">
            <a:avLst/>
          </a:prstGeom>
        </p:spPr>
      </p:pic>
      <p:pic>
        <p:nvPicPr>
          <p:cNvPr id="7" name="Espaço Reservado para Conteúdo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0" y="1556793"/>
            <a:ext cx="7223833" cy="1918830"/>
          </a:xfrm>
          <a:prstGeom prst="rect">
            <a:avLst/>
          </a:prstGeom>
        </p:spPr>
      </p:pic>
      <p:sp>
        <p:nvSpPr>
          <p:cNvPr id="8" name="Triângulo isósceles 7"/>
          <p:cNvSpPr/>
          <p:nvPr/>
        </p:nvSpPr>
        <p:spPr>
          <a:xfrm rot="10800000">
            <a:off x="1403648" y="950931"/>
            <a:ext cx="702800" cy="60586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3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11560" y="1020563"/>
            <a:ext cx="3383454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34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vídeos tutoriais para operacionalização do Sistema de Gestão de Prestação de contas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4646033" y="980728"/>
            <a:ext cx="0" cy="5052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5220072" y="962725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vídeos tutoriais para operacionalização do Sistema de Monitoramento de Obras</a:t>
            </a:r>
          </a:p>
        </p:txBody>
      </p:sp>
      <p:pic>
        <p:nvPicPr>
          <p:cNvPr id="25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3" y="2636912"/>
            <a:ext cx="4081003" cy="298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67995"/>
            <a:ext cx="4816104" cy="352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riângulo isósceles 7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60144" y="500211"/>
            <a:ext cx="588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Cursos para Gestores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226618" y="1342509"/>
            <a:ext cx="867251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ângulo isósceles 9"/>
          <p:cNvSpPr/>
          <p:nvPr/>
        </p:nvSpPr>
        <p:spPr>
          <a:xfrm rot="5400000">
            <a:off x="269459" y="1896153"/>
            <a:ext cx="216023" cy="180147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84362" y="1693838"/>
            <a:ext cx="7327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de cursos (Curso a distância)</a:t>
            </a:r>
            <a:endParaRPr lang="pt-BR" dirty="0">
              <a:solidFill>
                <a:srgbClr val="005E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40912" y="2278613"/>
            <a:ext cx="82439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Competências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Básicas</a:t>
            </a: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Formação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Tutoria</a:t>
            </a: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Dinheiro Direto na Escola – PDDE</a:t>
            </a: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Nacional de Alimentação Escolar – PNAE </a:t>
            </a: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Programas de Transporte do Escolar – PTE</a:t>
            </a: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Programas do Livro </a:t>
            </a: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pt-BR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PNLD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Fundo de Manutenção e Desenvolvimento da Educação Básica e de Valorização dos Profissionais da Educação –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Fundeb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Controle Social para Conselheiros</a:t>
            </a: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de Informações sobre Orçamentos Públicos em Educação –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Siope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Censo Escolar da Educação Básica – Sistema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Educacenso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727676"/>
            <a:ext cx="9144000" cy="1303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41" y="201272"/>
            <a:ext cx="3888432" cy="9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226618" y="1342509"/>
            <a:ext cx="867251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ângulo isósceles 9"/>
          <p:cNvSpPr/>
          <p:nvPr/>
        </p:nvSpPr>
        <p:spPr>
          <a:xfrm rot="5400000">
            <a:off x="269459" y="1896153"/>
            <a:ext cx="216023" cy="180147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84362" y="1693838"/>
            <a:ext cx="7327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Público-alvo (Curso a distância)</a:t>
            </a:r>
            <a:endParaRPr lang="pt-BR" dirty="0">
              <a:solidFill>
                <a:srgbClr val="005E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40912" y="2348880"/>
            <a:ext cx="8243927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70000"/>
              </a:lnSpc>
              <a:buFontTx/>
              <a:buChar char="-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Cidadãos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exerçam funções de gestão, execução, monitoramento, prestação de contas e controle social de recursos orçamentários dos programas e ações financiados pelo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FNDE;</a:t>
            </a:r>
          </a:p>
          <a:p>
            <a:pPr marL="285750" indent="-285750" algn="just">
              <a:lnSpc>
                <a:spcPct val="170000"/>
              </a:lnSpc>
              <a:buFontTx/>
              <a:buChar char="-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Profissionais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educação da rede pública 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ensino;</a:t>
            </a:r>
          </a:p>
          <a:p>
            <a:pPr marL="285750" indent="-285750" algn="just">
              <a:lnSpc>
                <a:spcPct val="170000"/>
              </a:lnSpc>
              <a:buFontTx/>
              <a:buChar char="-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Técnicos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gestores públicos estaduais, municipais 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escolares; </a:t>
            </a:r>
          </a:p>
          <a:p>
            <a:pPr marL="285750" indent="-285750" algn="just">
              <a:lnSpc>
                <a:spcPct val="170000"/>
              </a:lnSpc>
              <a:buFontTx/>
              <a:buChar char="-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Membros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comitê local do Plano de Ações Articuladas (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PAR);</a:t>
            </a:r>
          </a:p>
          <a:p>
            <a:pPr marL="285750" indent="-285750" algn="just">
              <a:lnSpc>
                <a:spcPct val="170000"/>
              </a:lnSpc>
              <a:buFontTx/>
              <a:buChar char="-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Membros dos conselhos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controle social da educação (Conselho Municipal de Educação –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CMM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Conselho Escolar –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Conselho de Alimentação Escolar –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Conselho de Acompanhamento e Controle Social do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Fundeb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CACS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Fundeb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); </a:t>
            </a:r>
          </a:p>
          <a:p>
            <a:pPr marL="285750" indent="-285750" algn="just">
              <a:lnSpc>
                <a:spcPct val="170000"/>
              </a:lnSpc>
              <a:buFontTx/>
              <a:buChar char="-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Qualquer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cidadão que tenha interesse em conhecer as ações e os programas do FNDE.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6727676"/>
            <a:ext cx="9144000" cy="1303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41" y="201272"/>
            <a:ext cx="3888432" cy="9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226618" y="1342509"/>
            <a:ext cx="867251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0" y="6727676"/>
            <a:ext cx="9144000" cy="1303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41" y="201272"/>
            <a:ext cx="3888432" cy="92347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40911" y="1128344"/>
            <a:ext cx="8243927" cy="64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Cursos ofertados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4646033" y="1916832"/>
            <a:ext cx="0" cy="4116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313730"/>
              </p:ext>
            </p:extLst>
          </p:nvPr>
        </p:nvGraphicFramePr>
        <p:xfrm>
          <a:off x="611560" y="1916832"/>
          <a:ext cx="3545555" cy="420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003942"/>
              </p:ext>
            </p:extLst>
          </p:nvPr>
        </p:nvGraphicFramePr>
        <p:xfrm>
          <a:off x="5171870" y="1901552"/>
          <a:ext cx="3288562" cy="426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1579438" y="1456450"/>
            <a:ext cx="1512168" cy="46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012160" y="1456450"/>
            <a:ext cx="1512168" cy="46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226618" y="1342509"/>
            <a:ext cx="867251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0" y="6727676"/>
            <a:ext cx="9144000" cy="1303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41" y="201272"/>
            <a:ext cx="3888432" cy="92347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40911" y="1517883"/>
            <a:ext cx="824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Conselheiros capacitados </a:t>
            </a:r>
          </a:p>
          <a:p>
            <a:pPr algn="ctr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(2016 e 2017)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7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478020"/>
              </p:ext>
            </p:extLst>
          </p:nvPr>
        </p:nvGraphicFramePr>
        <p:xfrm>
          <a:off x="1188085" y="2399060"/>
          <a:ext cx="6768752" cy="358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9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727676"/>
            <a:ext cx="9144000" cy="1303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49" y="2276873"/>
            <a:ext cx="498990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3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0"/>
            <a:ext cx="9144000" cy="400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Silvio Pinheiro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Presidente do FNDE 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26" name="Picture 2" descr="\\fnde.gov.br\sa\ASCOM\Publicidade\Logos FNDE\Ordem e Progresso 2016\governofederal-mec_fn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7" y="5085184"/>
            <a:ext cx="4366245" cy="98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9144000" cy="16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7995"/>
            <a:ext cx="5184576" cy="244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0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760532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0144" y="692696"/>
            <a:ext cx="588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Missão Institucional do FNDE</a:t>
            </a:r>
            <a:endParaRPr lang="pt-BR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619672" y="2793122"/>
            <a:ext cx="619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000" dirty="0"/>
              <a:t>L</a:t>
            </a:r>
            <a:r>
              <a:rPr lang="pt-BR" sz="2000" dirty="0" smtClean="0"/>
              <a:t>evar </a:t>
            </a:r>
            <a:r>
              <a:rPr lang="pt-BR" sz="2000" dirty="0"/>
              <a:t>assistência técnica e financeira a estados e municípios.</a:t>
            </a: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0144" y="548680"/>
            <a:ext cx="588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identificados </a:t>
            </a:r>
            <a:endParaRPr lang="pt-BR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619672" y="2204864"/>
            <a:ext cx="61926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Alto índice de renovação de Prefeitos em 2017 </a:t>
            </a:r>
          </a:p>
          <a:p>
            <a:pPr algn="just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(Mais de 70% de novos prefeitos eleitos)</a:t>
            </a:r>
          </a:p>
          <a:p>
            <a:pPr marL="285750" indent="-285750" algn="just">
              <a:buFontTx/>
              <a:buChar char="-"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Mudanças de Secretários de Educação</a:t>
            </a:r>
          </a:p>
          <a:p>
            <a:pPr marL="285750" indent="-285750" algn="just">
              <a:buFontTx/>
              <a:buChar char="-"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Limitação técnica nos municípios</a:t>
            </a:r>
          </a:p>
          <a:p>
            <a:pPr marL="285750" indent="-285750" algn="just">
              <a:buFontTx/>
              <a:buChar char="-"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0144" y="548680"/>
            <a:ext cx="588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Soluções propostas</a:t>
            </a:r>
            <a:endParaRPr lang="pt-BR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619672" y="1844824"/>
            <a:ext cx="61926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Além de efetuar os repasses para os mais diversos programas e ações educacionais, criamos o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FNDE em Ação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que, de forma itinerante, faz atendimento presencial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meio de palestras e capacitações sobre os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programas e ações educacionais, bem como atendimento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técnico qualificado com soluções para diversas pendências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estados e municípios brasileiros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0144" y="500211"/>
            <a:ext cx="588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FNDE em Ação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24158" y="1340768"/>
            <a:ext cx="4063866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Solenidade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Palestras</a:t>
            </a: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individualizado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25" y="792598"/>
            <a:ext cx="2297311" cy="172298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25" y="2667982"/>
            <a:ext cx="2297311" cy="172298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24" y="4509120"/>
            <a:ext cx="2297311" cy="172298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2" y="3068960"/>
            <a:ext cx="4065111" cy="30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0144" y="500211"/>
            <a:ext cx="588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FNDE em Ação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953357"/>
              </p:ext>
            </p:extLst>
          </p:nvPr>
        </p:nvGraphicFramePr>
        <p:xfrm>
          <a:off x="1701971" y="1166863"/>
          <a:ext cx="7044797" cy="249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Grupo 21"/>
          <p:cNvGrpSpPr/>
          <p:nvPr/>
        </p:nvGrpSpPr>
        <p:grpSpPr>
          <a:xfrm>
            <a:off x="3919630" y="4149080"/>
            <a:ext cx="4361070" cy="1754326"/>
            <a:chOff x="611560" y="4005064"/>
            <a:chExt cx="4361070" cy="1754326"/>
          </a:xfrm>
        </p:grpSpPr>
        <p:sp>
          <p:nvSpPr>
            <p:cNvPr id="16" name="CaixaDeTexto 15"/>
            <p:cNvSpPr txBox="1"/>
            <p:nvPr/>
          </p:nvSpPr>
          <p:spPr>
            <a:xfrm>
              <a:off x="724158" y="4005064"/>
              <a:ext cx="42484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Atendimento Institucional – 4891</a:t>
              </a:r>
            </a:p>
            <a:p>
              <a:pPr algn="just">
                <a:lnSpc>
                  <a:spcPct val="150000"/>
                </a:lnSpc>
              </a:pPr>
              <a:r>
                <a:rPr lang="pt-B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Obras e PAR – Plano de Ações Articuladas – 3281</a:t>
              </a:r>
            </a:p>
            <a:p>
              <a:pPr algn="just">
                <a:lnSpc>
                  <a:spcPct val="150000"/>
                </a:lnSpc>
              </a:pPr>
              <a:r>
                <a:rPr lang="pt-B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Prestação de Contas – 1364</a:t>
              </a:r>
            </a:p>
            <a:p>
              <a:pPr algn="just">
                <a:lnSpc>
                  <a:spcPct val="150000"/>
                </a:lnSpc>
              </a:pPr>
              <a:r>
                <a:rPr lang="pt-B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PNAE – Alimentação – 316</a:t>
              </a:r>
            </a:p>
            <a:p>
              <a:pPr algn="just">
                <a:lnSpc>
                  <a:spcPct val="150000"/>
                </a:lnSpc>
              </a:pPr>
              <a:r>
                <a:rPr lang="pt-B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PDDE – Dinheiro Direto na Escola – 386</a:t>
              </a:r>
            </a:p>
            <a:p>
              <a:pPr algn="just">
                <a:lnSpc>
                  <a:spcPct val="150000"/>
                </a:lnSpc>
              </a:pPr>
              <a:r>
                <a:rPr lang="pt-B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Outros - 125</a:t>
              </a:r>
              <a:endPara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" name="Retângulo 2"/>
            <p:cNvSpPr/>
            <p:nvPr/>
          </p:nvSpPr>
          <p:spPr>
            <a:xfrm>
              <a:off x="611560" y="4134488"/>
              <a:ext cx="135986" cy="1359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611560" y="4410037"/>
              <a:ext cx="135986" cy="135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13181" y="4688897"/>
              <a:ext cx="135986" cy="1359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613419" y="4962893"/>
              <a:ext cx="135986" cy="1359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611560" y="5217600"/>
              <a:ext cx="135986" cy="1359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611560" y="5517232"/>
              <a:ext cx="135986" cy="1359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3707904" y="3673980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Mais de 10.000 atendimentos de 2015 a 2017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0144" y="548680"/>
            <a:ext cx="588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2.000 atendimentos em 2017</a:t>
            </a:r>
            <a:endParaRPr lang="pt-BR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141277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Quantidade de atendimentos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4572461" y="1507721"/>
            <a:ext cx="0" cy="3842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895528" y="1412776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Estados atendidos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895528" y="1988840"/>
            <a:ext cx="42484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Acre</a:t>
            </a: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Alagoas</a:t>
            </a: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Bahia</a:t>
            </a: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Ceará</a:t>
            </a: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Distrito Federal</a:t>
            </a: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Goiás</a:t>
            </a: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Mato Grosso do Sul</a:t>
            </a: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Pernambuco</a:t>
            </a: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Rio de Janeiro</a:t>
            </a: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Rio Grande do Sul</a:t>
            </a: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Santa Catarina</a:t>
            </a: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São Paulo</a:t>
            </a: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Sergipe</a:t>
            </a: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Tocantins</a:t>
            </a:r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469449"/>
              </p:ext>
            </p:extLst>
          </p:nvPr>
        </p:nvGraphicFramePr>
        <p:xfrm>
          <a:off x="22498" y="792598"/>
          <a:ext cx="4283968" cy="5122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36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0144" y="500211"/>
            <a:ext cx="588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Cartilha FNDE em Ação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24158" y="1340768"/>
            <a:ext cx="615209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Foram confeccionadas 80 mil cartilhas que são distribuídas a todos os gestores com o passo a passo dos programas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30550"/>
            <a:ext cx="52863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480</Words>
  <Application>Microsoft Office PowerPoint</Application>
  <PresentationFormat>Apresentação na tela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Symanetc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FELIPE DA PAIXAO CARVALHO</dc:creator>
  <cp:lastModifiedBy>Claudia Amorim Brasil</cp:lastModifiedBy>
  <cp:revision>20</cp:revision>
  <dcterms:created xsi:type="dcterms:W3CDTF">2017-01-17T12:49:29Z</dcterms:created>
  <dcterms:modified xsi:type="dcterms:W3CDTF">2017-08-23T16:59:00Z</dcterms:modified>
</cp:coreProperties>
</file>