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13"/>
  </p:handoutMasterIdLst>
  <p:sldIdLst>
    <p:sldId id="268" r:id="rId2"/>
    <p:sldId id="269" r:id="rId3"/>
    <p:sldId id="259" r:id="rId4"/>
    <p:sldId id="260" r:id="rId5"/>
    <p:sldId id="261" r:id="rId6"/>
    <p:sldId id="262" r:id="rId7"/>
    <p:sldId id="263" r:id="rId8"/>
    <p:sldId id="264" r:id="rId9"/>
    <p:sldId id="265" r:id="rId10"/>
    <p:sldId id="266" r:id="rId11"/>
    <p:sldId id="267" r:id="rId1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0B15D24-6336-4E95-83F5-FF836F8D13E1}" type="datetimeFigureOut">
              <a:rPr lang="pt-BR" smtClean="0"/>
              <a:t>06/07/2015</a:t>
            </a:fld>
            <a:endParaRPr lang="pt-BR"/>
          </a:p>
        </p:txBody>
      </p:sp>
      <p:sp>
        <p:nvSpPr>
          <p:cNvPr id="4" name="Espaço Reservado para Rodapé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58C756D0-EBCA-44B1-A712-D374285F5A52}" type="slidenum">
              <a:rPr lang="pt-BR" smtClean="0"/>
              <a:t>‹nº›</a:t>
            </a:fld>
            <a:endParaRPr lang="pt-BR"/>
          </a:p>
        </p:txBody>
      </p:sp>
    </p:spTree>
    <p:extLst>
      <p:ext uri="{BB962C8B-B14F-4D97-AF65-F5344CB8AC3E}">
        <p14:creationId xmlns:p14="http://schemas.microsoft.com/office/powerpoint/2010/main" val="2521975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consed.org.br/" TargetMode="External"/><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hyperlink" Target="https://twitter.com/Consed_" TargetMode="External"/><Relationship Id="rId4" Type="http://schemas.openxmlformats.org/officeDocument/2006/relationships/hyperlink" Target="https://www.facebook.com/Consed" TargetMode="Externa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9" name="Imagem 8"/>
          <p:cNvPicPr>
            <a:picLocks noChangeAspect="1"/>
          </p:cNvPicPr>
          <p:nvPr/>
        </p:nvPicPr>
        <p:blipFill rotWithShape="1">
          <a:blip r:embed="rId2">
            <a:extLst>
              <a:ext uri="{28A0092B-C50C-407E-A947-70E740481C1C}">
                <a14:useLocalDpi xmlns:a14="http://schemas.microsoft.com/office/drawing/2010/main" val="0"/>
              </a:ext>
            </a:extLst>
          </a:blip>
          <a:srcRect r="49476" b="10407"/>
          <a:stretch/>
        </p:blipFill>
        <p:spPr>
          <a:xfrm rot="5400000">
            <a:off x="1134687" y="-1151313"/>
            <a:ext cx="6858000" cy="9160625"/>
          </a:xfrm>
          <a:prstGeom prst="rect">
            <a:avLst/>
          </a:prstGeom>
        </p:spPr>
      </p:pic>
      <p:pic>
        <p:nvPicPr>
          <p:cNvPr id="12" name="Imagem 11"/>
          <p:cNvPicPr>
            <a:picLocks noChangeAspect="1"/>
          </p:cNvPicPr>
          <p:nvPr/>
        </p:nvPicPr>
        <p:blipFill rotWithShape="1">
          <a:blip r:embed="rId2">
            <a:extLst>
              <a:ext uri="{28A0092B-C50C-407E-A947-70E740481C1C}">
                <a14:useLocalDpi xmlns:a14="http://schemas.microsoft.com/office/drawing/2010/main" val="0"/>
              </a:ext>
            </a:extLst>
          </a:blip>
          <a:srcRect l="48858" b="10330"/>
          <a:stretch/>
        </p:blipFill>
        <p:spPr>
          <a:xfrm rot="16200000" flipH="1">
            <a:off x="1113328" y="-1129657"/>
            <a:ext cx="6941838" cy="9168493"/>
          </a:xfrm>
          <a:prstGeom prst="rect">
            <a:avLst/>
          </a:prstGeom>
        </p:spPr>
      </p:pic>
      <p:sp>
        <p:nvSpPr>
          <p:cNvPr id="2" name="Title 1"/>
          <p:cNvSpPr>
            <a:spLocks noGrp="1"/>
          </p:cNvSpPr>
          <p:nvPr>
            <p:ph type="ctrTitle"/>
          </p:nvPr>
        </p:nvSpPr>
        <p:spPr>
          <a:xfrm>
            <a:off x="2228994" y="2932244"/>
            <a:ext cx="5829300" cy="1463040"/>
          </a:xfrm>
        </p:spPr>
        <p:txBody>
          <a:bodyPr anchor="ctr">
            <a:normAutofit/>
          </a:bodyPr>
          <a:lstStyle>
            <a:lvl1pPr algn="r">
              <a:defRPr sz="4400" spc="200" baseline="0"/>
            </a:lvl1pPr>
          </a:lstStyle>
          <a:p>
            <a:r>
              <a:rPr lang="pt-BR" smtClean="0"/>
              <a:t>Clique para editar o título mestre</a:t>
            </a:r>
            <a:endParaRPr lang="en-US" dirty="0"/>
          </a:p>
        </p:txBody>
      </p:sp>
      <p:sp>
        <p:nvSpPr>
          <p:cNvPr id="3" name="Subtitle 2"/>
          <p:cNvSpPr>
            <a:spLocks noGrp="1"/>
          </p:cNvSpPr>
          <p:nvPr>
            <p:ph type="subTitle" idx="1"/>
          </p:nvPr>
        </p:nvSpPr>
        <p:spPr>
          <a:xfrm>
            <a:off x="2228994" y="4727136"/>
            <a:ext cx="5829300" cy="484699"/>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a:xfrm>
            <a:off x="5843847" y="6290218"/>
            <a:ext cx="1615607" cy="274320"/>
          </a:xfrm>
          <a:prstGeom prst="rect">
            <a:avLst/>
          </a:prstGeom>
        </p:spPr>
        <p:txBody>
          <a:bodyPr/>
          <a:lstStyle>
            <a:lvl1pPr algn="l">
              <a:defRPr/>
            </a:lvl1pPr>
          </a:lstStyle>
          <a:p>
            <a:fld id="{B7F58D73-DE39-594E-98FD-E5B6E702A8BB}" type="datetimeFigureOut">
              <a:rPr lang="en-US" smtClean="0"/>
              <a:t>7/6/2015</a:t>
            </a:fld>
            <a:endParaRPr lang="en-US"/>
          </a:p>
        </p:txBody>
      </p:sp>
      <p:sp>
        <p:nvSpPr>
          <p:cNvPr id="5" name="Footer Placeholder 4"/>
          <p:cNvSpPr>
            <a:spLocks noGrp="1"/>
          </p:cNvSpPr>
          <p:nvPr>
            <p:ph type="ftr" sz="quarter" idx="11"/>
          </p:nvPr>
        </p:nvSpPr>
        <p:spPr>
          <a:xfrm>
            <a:off x="5843847" y="5929246"/>
            <a:ext cx="2579572" cy="274320"/>
          </a:xfrm>
          <a:prstGeom prst="rect">
            <a:avLst/>
          </a:prstGeom>
        </p:spPr>
        <p:txBody>
          <a:bodyPr/>
          <a:lstStyle/>
          <a:p>
            <a:endParaRPr lang="en-US"/>
          </a:p>
        </p:txBody>
      </p:sp>
      <p:sp>
        <p:nvSpPr>
          <p:cNvPr id="6" name="Slide Number Placeholder 5"/>
          <p:cNvSpPr>
            <a:spLocks noGrp="1"/>
          </p:cNvSpPr>
          <p:nvPr>
            <p:ph type="sldNum" sz="quarter" idx="12"/>
          </p:nvPr>
        </p:nvSpPr>
        <p:spPr>
          <a:xfrm>
            <a:off x="7693169" y="6290218"/>
            <a:ext cx="730250" cy="274320"/>
          </a:xfrm>
          <a:prstGeom prst="rect">
            <a:avLst/>
          </a:prstGeom>
        </p:spPr>
        <p:txBody>
          <a:bodyPr/>
          <a:lstStyle/>
          <a:p>
            <a:fld id="{3CC40A93-0B44-3945-AD95-C2C614689EDB}" type="slidenum">
              <a:rPr lang="en-US" smtClean="0"/>
              <a:t>‹nº›</a:t>
            </a:fld>
            <a:endParaRPr lang="en-US"/>
          </a:p>
        </p:txBody>
      </p:sp>
      <p:pic>
        <p:nvPicPr>
          <p:cNvPr id="11" name="Imagem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874" y="1030058"/>
            <a:ext cx="2866698" cy="1387748"/>
          </a:xfrm>
          <a:prstGeom prst="rect">
            <a:avLst/>
          </a:prstGeom>
        </p:spPr>
      </p:pic>
    </p:spTree>
    <p:extLst>
      <p:ext uri="{BB962C8B-B14F-4D97-AF65-F5344CB8AC3E}">
        <p14:creationId xmlns:p14="http://schemas.microsoft.com/office/powerpoint/2010/main" val="38559423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06186" y="201121"/>
            <a:ext cx="8115300" cy="61966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itle 1"/>
          <p:cNvSpPr>
            <a:spLocks noGrp="1"/>
          </p:cNvSpPr>
          <p:nvPr>
            <p:ph type="title"/>
          </p:nvPr>
        </p:nvSpPr>
        <p:spPr>
          <a:xfrm>
            <a:off x="1877786" y="585216"/>
            <a:ext cx="6180364" cy="1499616"/>
          </a:xfrm>
        </p:spPr>
        <p:txBody>
          <a:bodyPr>
            <a:normAutofit/>
          </a:bodyPr>
          <a:lstStyle>
            <a:lvl1pPr>
              <a:defRPr sz="4000"/>
            </a:lvl1pPr>
          </a:lstStyle>
          <a:p>
            <a:r>
              <a:rPr lang="pt-BR" smtClean="0"/>
              <a:t>Clique para editar o título mestre</a:t>
            </a:r>
            <a:endParaRPr lang="en-US" dirty="0"/>
          </a:p>
        </p:txBody>
      </p:sp>
      <p:sp>
        <p:nvSpPr>
          <p:cNvPr id="3" name="Content Placeholder 2"/>
          <p:cNvSpPr>
            <a:spLocks noGrp="1"/>
          </p:cNvSpPr>
          <p:nvPr>
            <p:ph idx="1"/>
          </p:nvPr>
        </p:nvSpPr>
        <p:spPr>
          <a:xfrm>
            <a:off x="963386" y="2286000"/>
            <a:ext cx="7658100" cy="3902529"/>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5"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6"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Tree>
    <p:extLst>
      <p:ext uri="{BB962C8B-B14F-4D97-AF65-F5344CB8AC3E}">
        <p14:creationId xmlns:p14="http://schemas.microsoft.com/office/powerpoint/2010/main" val="37130835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abeçalho da Seção">
    <p:spTree>
      <p:nvGrpSpPr>
        <p:cNvPr id="1" name=""/>
        <p:cNvGrpSpPr/>
        <p:nvPr/>
      </p:nvGrpSpPr>
      <p:grpSpPr>
        <a:xfrm>
          <a:off x="0" y="0"/>
          <a:ext cx="0" cy="0"/>
          <a:chOff x="0" y="0"/>
          <a:chExt cx="0" cy="0"/>
        </a:xfrm>
      </p:grpSpPr>
      <p:pic>
        <p:nvPicPr>
          <p:cNvPr id="15" name="Imagem 14"/>
          <p:cNvPicPr>
            <a:picLocks noChangeAspect="1"/>
          </p:cNvPicPr>
          <p:nvPr/>
        </p:nvPicPr>
        <p:blipFill rotWithShape="1">
          <a:blip r:embed="rId2">
            <a:extLst>
              <a:ext uri="{28A0092B-C50C-407E-A947-70E740481C1C}">
                <a14:useLocalDpi xmlns:a14="http://schemas.microsoft.com/office/drawing/2010/main" val="0"/>
              </a:ext>
            </a:extLst>
          </a:blip>
          <a:srcRect l="48858" b="10330"/>
          <a:stretch/>
        </p:blipFill>
        <p:spPr>
          <a:xfrm rot="16200000" flipV="1">
            <a:off x="1113328" y="-1129657"/>
            <a:ext cx="6941838" cy="9168493"/>
          </a:xfrm>
          <a:prstGeom prst="rect">
            <a:avLst/>
          </a:prstGeom>
        </p:spPr>
      </p:pic>
      <p:sp>
        <p:nvSpPr>
          <p:cNvPr id="7" name="Retângulo 6"/>
          <p:cNvSpPr/>
          <p:nvPr/>
        </p:nvSpPr>
        <p:spPr>
          <a:xfrm>
            <a:off x="742950" y="339914"/>
            <a:ext cx="8115300" cy="61966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itle 1"/>
          <p:cNvSpPr>
            <a:spLocks noGrp="1"/>
          </p:cNvSpPr>
          <p:nvPr>
            <p:ph type="title"/>
          </p:nvPr>
        </p:nvSpPr>
        <p:spPr>
          <a:xfrm>
            <a:off x="1298122" y="2495667"/>
            <a:ext cx="5829300" cy="1463040"/>
          </a:xfrm>
        </p:spPr>
        <p:txBody>
          <a:bodyPr anchor="ctr">
            <a:normAutofit/>
          </a:bodyPr>
          <a:lstStyle>
            <a:lvl1pPr algn="r">
              <a:defRPr sz="4400" b="0" spc="200" baseline="0"/>
            </a:lvl1pPr>
          </a:lstStyle>
          <a:p>
            <a:r>
              <a:rPr lang="pt-BR" smtClean="0"/>
              <a:t>Clique para editar o título mestre</a:t>
            </a:r>
            <a:endParaRPr lang="en-US" dirty="0"/>
          </a:p>
        </p:txBody>
      </p:sp>
      <p:sp>
        <p:nvSpPr>
          <p:cNvPr id="4" name="Date Placeholder 3"/>
          <p:cNvSpPr>
            <a:spLocks noGrp="1"/>
          </p:cNvSpPr>
          <p:nvPr>
            <p:ph type="dt" sz="half" idx="10"/>
          </p:nvPr>
        </p:nvSpPr>
        <p:spPr>
          <a:xfrm>
            <a:off x="768097" y="6470704"/>
            <a:ext cx="1615607" cy="274320"/>
          </a:xfrm>
          <a:prstGeom prst="rect">
            <a:avLst/>
          </a:prstGeom>
        </p:spPr>
        <p:txBody>
          <a:bodyPr/>
          <a:lstStyle/>
          <a:p>
            <a:fld id="{B7F58D73-DE39-594E-98FD-E5B6E702A8BB}" type="datetimeFigureOut">
              <a:rPr lang="en-US" smtClean="0"/>
              <a:t>7/6/2015</a:t>
            </a:fld>
            <a:endParaRPr lang="en-US"/>
          </a:p>
        </p:txBody>
      </p:sp>
      <p:sp>
        <p:nvSpPr>
          <p:cNvPr id="5" name="Footer Placeholder 4"/>
          <p:cNvSpPr>
            <a:spLocks noGrp="1"/>
          </p:cNvSpPr>
          <p:nvPr>
            <p:ph type="ftr" sz="quarter" idx="11"/>
          </p:nvPr>
        </p:nvSpPr>
        <p:spPr>
          <a:xfrm>
            <a:off x="3632200" y="6470704"/>
            <a:ext cx="4426094" cy="274320"/>
          </a:xfrm>
          <a:prstGeom prst="rect">
            <a:avLst/>
          </a:prstGeom>
        </p:spPr>
        <p:txBody>
          <a:bodyPr/>
          <a:lstStyle/>
          <a:p>
            <a:endParaRPr lang="en-US"/>
          </a:p>
        </p:txBody>
      </p:sp>
      <p:sp>
        <p:nvSpPr>
          <p:cNvPr id="6" name="Slide Number Placeholder 5"/>
          <p:cNvSpPr>
            <a:spLocks noGrp="1"/>
          </p:cNvSpPr>
          <p:nvPr>
            <p:ph type="sldNum" sz="quarter" idx="12"/>
          </p:nvPr>
        </p:nvSpPr>
        <p:spPr>
          <a:xfrm>
            <a:off x="8128000" y="6470704"/>
            <a:ext cx="730250" cy="274320"/>
          </a:xfrm>
          <a:prstGeom prst="rect">
            <a:avLst/>
          </a:prstGeom>
        </p:spPr>
        <p:txBody>
          <a:bodyPr/>
          <a:lstStyle/>
          <a:p>
            <a:fld id="{3CC40A93-0B44-3945-AD95-C2C614689EDB}" type="slidenum">
              <a:rPr lang="en-US" smtClean="0"/>
              <a:t>‹nº›</a:t>
            </a:fld>
            <a:endParaRPr lang="en-US"/>
          </a:p>
        </p:txBody>
      </p:sp>
    </p:spTree>
    <p:extLst>
      <p:ext uri="{BB962C8B-B14F-4D97-AF65-F5344CB8AC3E}">
        <p14:creationId xmlns:p14="http://schemas.microsoft.com/office/powerpoint/2010/main" val="34309162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6" name="Retângulo 5"/>
          <p:cNvSpPr/>
          <p:nvPr/>
        </p:nvSpPr>
        <p:spPr>
          <a:xfrm>
            <a:off x="530679" y="204107"/>
            <a:ext cx="8115300" cy="61803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itle 1"/>
          <p:cNvSpPr>
            <a:spLocks noGrp="1"/>
          </p:cNvSpPr>
          <p:nvPr>
            <p:ph type="title"/>
          </p:nvPr>
        </p:nvSpPr>
        <p:spPr>
          <a:xfrm>
            <a:off x="1836964" y="585216"/>
            <a:ext cx="6221186" cy="1499616"/>
          </a:xfrm>
        </p:spPr>
        <p:txBody>
          <a:bodyPr>
            <a:normAutofit/>
          </a:bodyPr>
          <a:lstStyle>
            <a:lvl1pPr>
              <a:defRPr sz="4000"/>
            </a:lvl1pPr>
          </a:lstStyle>
          <a:p>
            <a:r>
              <a:rPr lang="pt-BR" smtClean="0"/>
              <a:t>Clique para editar o título mestre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9"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10"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11"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Tree>
    <p:extLst>
      <p:ext uri="{BB962C8B-B14F-4D97-AF65-F5344CB8AC3E}">
        <p14:creationId xmlns:p14="http://schemas.microsoft.com/office/powerpoint/2010/main" val="8778460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2"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13"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14"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
        <p:nvSpPr>
          <p:cNvPr id="10" name="Title 9"/>
          <p:cNvSpPr>
            <a:spLocks noGrp="1"/>
          </p:cNvSpPr>
          <p:nvPr>
            <p:ph type="title"/>
          </p:nvPr>
        </p:nvSpPr>
        <p:spPr>
          <a:xfrm>
            <a:off x="1796800" y="585216"/>
            <a:ext cx="6261349" cy="1499616"/>
          </a:xfrm>
        </p:spPr>
        <p:txBody>
          <a:bodyPr>
            <a:normAutofit/>
          </a:bodyPr>
          <a:lstStyle>
            <a:lvl1pPr>
              <a:defRPr sz="4000"/>
            </a:lvl1pPr>
          </a:lstStyle>
          <a:p>
            <a:r>
              <a:rPr lang="pt-BR" smtClean="0"/>
              <a:t>Clique para editar o título mestre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768096" y="2967788"/>
            <a:ext cx="3566160" cy="33415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t-BR" smtClean="0"/>
              <a:t>Clique para editar o texto mestre</a:t>
            </a:r>
          </a:p>
        </p:txBody>
      </p:sp>
      <p:sp>
        <p:nvSpPr>
          <p:cNvPr id="6" name="Content Placeholder 5"/>
          <p:cNvSpPr>
            <a:spLocks noGrp="1"/>
          </p:cNvSpPr>
          <p:nvPr>
            <p:ph sz="quarter" idx="4"/>
          </p:nvPr>
        </p:nvSpPr>
        <p:spPr>
          <a:xfrm>
            <a:off x="4491990" y="2967788"/>
            <a:ext cx="3566160" cy="33415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Retângulo 10"/>
          <p:cNvSpPr/>
          <p:nvPr/>
        </p:nvSpPr>
        <p:spPr>
          <a:xfrm>
            <a:off x="514351" y="204107"/>
            <a:ext cx="8115300" cy="61803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00239701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7"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8"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9"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
        <p:nvSpPr>
          <p:cNvPr id="2" name="Title 1"/>
          <p:cNvSpPr>
            <a:spLocks noGrp="1"/>
          </p:cNvSpPr>
          <p:nvPr>
            <p:ph type="title"/>
          </p:nvPr>
        </p:nvSpPr>
        <p:spPr>
          <a:xfrm>
            <a:off x="1796800" y="585216"/>
            <a:ext cx="6261349" cy="1499616"/>
          </a:xfrm>
        </p:spPr>
        <p:txBody>
          <a:bodyPr/>
          <a:lstStyle/>
          <a:p>
            <a:r>
              <a:rPr lang="pt-BR" smtClean="0"/>
              <a:t>Clique para editar o título mestre</a:t>
            </a:r>
            <a:endParaRPr lang="en-US" dirty="0"/>
          </a:p>
        </p:txBody>
      </p:sp>
      <p:sp>
        <p:nvSpPr>
          <p:cNvPr id="6" name="Retângulo 5"/>
          <p:cNvSpPr/>
          <p:nvPr/>
        </p:nvSpPr>
        <p:spPr>
          <a:xfrm>
            <a:off x="514351" y="204106"/>
            <a:ext cx="8115300" cy="61966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50646461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8097" y="6470704"/>
            <a:ext cx="1615607" cy="274320"/>
          </a:xfrm>
          <a:prstGeom prst="rect">
            <a:avLst/>
          </a:prstGeom>
        </p:spPr>
        <p:txBody>
          <a:bodyPr/>
          <a:lstStyle/>
          <a:p>
            <a:fld id="{B7F58D73-DE39-594E-98FD-E5B6E702A8BB}" type="datetimeFigureOut">
              <a:rPr lang="en-US" smtClean="0"/>
              <a:t>7/6/2015</a:t>
            </a:fld>
            <a:endParaRPr lang="en-US"/>
          </a:p>
        </p:txBody>
      </p:sp>
      <p:sp>
        <p:nvSpPr>
          <p:cNvPr id="3" name="Footer Placeholder 2"/>
          <p:cNvSpPr>
            <a:spLocks noGrp="1"/>
          </p:cNvSpPr>
          <p:nvPr>
            <p:ph type="ftr" sz="quarter" idx="11"/>
          </p:nvPr>
        </p:nvSpPr>
        <p:spPr>
          <a:xfrm>
            <a:off x="3632200" y="6470704"/>
            <a:ext cx="4426094" cy="274320"/>
          </a:xfrm>
          <a:prstGeom prst="rect">
            <a:avLst/>
          </a:prstGeom>
        </p:spPr>
        <p:txBody>
          <a:bodyPr/>
          <a:lstStyle/>
          <a:p>
            <a:endParaRPr lang="en-US"/>
          </a:p>
        </p:txBody>
      </p:sp>
      <p:sp>
        <p:nvSpPr>
          <p:cNvPr id="4" name="Slide Number Placeholder 3"/>
          <p:cNvSpPr>
            <a:spLocks noGrp="1"/>
          </p:cNvSpPr>
          <p:nvPr>
            <p:ph type="sldNum" sz="quarter" idx="12"/>
          </p:nvPr>
        </p:nvSpPr>
        <p:spPr>
          <a:xfrm>
            <a:off x="8128000" y="6470704"/>
            <a:ext cx="730250" cy="274320"/>
          </a:xfrm>
          <a:prstGeom prst="rect">
            <a:avLst/>
          </a:prstGeom>
        </p:spPr>
        <p:txBody>
          <a:bodyPr/>
          <a:lstStyle/>
          <a:p>
            <a:fld id="{3CC40A93-0B44-3945-AD95-C2C614689EDB}" type="slidenum">
              <a:rPr lang="en-US" smtClean="0"/>
              <a:t>‹nº›</a:t>
            </a:fld>
            <a:endParaRPr lang="en-US"/>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2341" y="1562362"/>
            <a:ext cx="3544831" cy="1716027"/>
          </a:xfrm>
          <a:prstGeom prst="rect">
            <a:avLst/>
          </a:prstGeom>
        </p:spPr>
      </p:pic>
      <p:sp>
        <p:nvSpPr>
          <p:cNvPr id="6" name="Retângulo 5"/>
          <p:cNvSpPr/>
          <p:nvPr/>
        </p:nvSpPr>
        <p:spPr>
          <a:xfrm>
            <a:off x="1126671" y="3481979"/>
            <a:ext cx="5784085" cy="1200329"/>
          </a:xfrm>
          <a:prstGeom prst="rect">
            <a:avLst/>
          </a:prstGeom>
        </p:spPr>
        <p:txBody>
          <a:bodyPr wrap="square">
            <a:spAutoFit/>
          </a:bodyPr>
          <a:lstStyle/>
          <a:p>
            <a:pPr algn="ctr"/>
            <a:r>
              <a:rPr lang="pt-BR" dirty="0" smtClean="0"/>
              <a:t> SDS/CONIC - Ed. </a:t>
            </a:r>
            <a:r>
              <a:rPr lang="pt-BR" dirty="0" err="1" smtClean="0"/>
              <a:t>Boulevard</a:t>
            </a:r>
            <a:r>
              <a:rPr lang="pt-BR" dirty="0" smtClean="0"/>
              <a:t> Center, Sala 501, BRASILIA - DF - Centro CEP: 70.391-900</a:t>
            </a:r>
          </a:p>
          <a:p>
            <a:pPr algn="ctr"/>
            <a:r>
              <a:rPr lang="pt-BR" dirty="0" smtClean="0"/>
              <a:t> (61) 2195-8650</a:t>
            </a:r>
          </a:p>
          <a:p>
            <a:r>
              <a:rPr lang="pt-BR" sz="1800" b="0" i="0" kern="1200" dirty="0" smtClean="0">
                <a:solidFill>
                  <a:schemeClr val="tx1"/>
                </a:solidFill>
                <a:effectLst/>
                <a:latin typeface="+mn-lt"/>
                <a:ea typeface="+mn-ea"/>
                <a:cs typeface="+mn-cs"/>
                <a:hlinkClick r:id="rId3"/>
              </a:rPr>
              <a:t>Consed.org.br</a:t>
            </a:r>
            <a:r>
              <a:rPr lang="pt-BR" sz="1800" b="0" i="0" kern="1200" dirty="0" smtClean="0">
                <a:solidFill>
                  <a:schemeClr val="tx1"/>
                </a:solidFill>
                <a:effectLst/>
                <a:latin typeface="+mn-lt"/>
                <a:ea typeface="+mn-ea"/>
                <a:cs typeface="+mn-cs"/>
              </a:rPr>
              <a:t> | </a:t>
            </a:r>
            <a:r>
              <a:rPr lang="pt-BR" sz="1800" b="0" i="0" kern="1200" dirty="0" err="1" smtClean="0">
                <a:solidFill>
                  <a:schemeClr val="tx1"/>
                </a:solidFill>
                <a:effectLst/>
                <a:latin typeface="+mn-lt"/>
                <a:ea typeface="+mn-ea"/>
                <a:cs typeface="+mn-cs"/>
                <a:hlinkClick r:id="rId4"/>
              </a:rPr>
              <a:t>Facebook</a:t>
            </a:r>
            <a:r>
              <a:rPr lang="pt-BR" sz="1800" b="0" i="0" kern="1200" dirty="0" smtClean="0">
                <a:solidFill>
                  <a:schemeClr val="tx1"/>
                </a:solidFill>
                <a:effectLst/>
                <a:latin typeface="+mn-lt"/>
                <a:ea typeface="+mn-ea"/>
                <a:cs typeface="+mn-cs"/>
              </a:rPr>
              <a:t> | </a:t>
            </a:r>
            <a:r>
              <a:rPr lang="pt-BR" sz="1800" b="0" i="0" kern="1200" dirty="0" err="1" smtClean="0">
                <a:solidFill>
                  <a:schemeClr val="tx1"/>
                </a:solidFill>
                <a:effectLst/>
                <a:latin typeface="+mn-lt"/>
                <a:ea typeface="+mn-ea"/>
                <a:cs typeface="+mn-cs"/>
                <a:hlinkClick r:id="rId5"/>
              </a:rPr>
              <a:t>Twitter</a:t>
            </a:r>
            <a:endParaRPr lang="pt-BR" dirty="0"/>
          </a:p>
        </p:txBody>
      </p:sp>
    </p:spTree>
    <p:extLst>
      <p:ext uri="{BB962C8B-B14F-4D97-AF65-F5344CB8AC3E}">
        <p14:creationId xmlns:p14="http://schemas.microsoft.com/office/powerpoint/2010/main" val="17593358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13"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14"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15"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
        <p:nvSpPr>
          <p:cNvPr id="8" name="Title 7"/>
          <p:cNvSpPr>
            <a:spLocks noGrp="1"/>
          </p:cNvSpPr>
          <p:nvPr>
            <p:ph type="title"/>
          </p:nvPr>
        </p:nvSpPr>
        <p:spPr>
          <a:xfrm>
            <a:off x="1796799" y="471509"/>
            <a:ext cx="5771493" cy="1520577"/>
          </a:xfrm>
        </p:spPr>
        <p:txBody>
          <a:bodyPr>
            <a:noAutofit/>
          </a:bodyPr>
          <a:lstStyle>
            <a:lvl1pPr>
              <a:lnSpc>
                <a:spcPct val="80000"/>
              </a:lnSpc>
              <a:defRPr sz="3200"/>
            </a:lvl1pPr>
          </a:lstStyle>
          <a:p>
            <a:r>
              <a:rPr lang="pt-BR" smtClean="0"/>
              <a:t>Clique para editar o título mestre</a:t>
            </a:r>
            <a:endParaRPr lang="en-US" dirty="0"/>
          </a:p>
        </p:txBody>
      </p:sp>
      <p:sp>
        <p:nvSpPr>
          <p:cNvPr id="3" name="Content Placeholder 2"/>
          <p:cNvSpPr>
            <a:spLocks noGrp="1"/>
          </p:cNvSpPr>
          <p:nvPr>
            <p:ph idx="1"/>
          </p:nvPr>
        </p:nvSpPr>
        <p:spPr>
          <a:xfrm>
            <a:off x="4286250" y="1298120"/>
            <a:ext cx="4258818" cy="4709487"/>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9" name="Retângulo 8"/>
          <p:cNvSpPr/>
          <p:nvPr/>
        </p:nvSpPr>
        <p:spPr>
          <a:xfrm>
            <a:off x="514351" y="204106"/>
            <a:ext cx="8115300" cy="61966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97086247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pic>
        <p:nvPicPr>
          <p:cNvPr id="13" name="Imagem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78" y="0"/>
            <a:ext cx="9104244" cy="6858000"/>
          </a:xfrm>
          <a:prstGeom prst="rect">
            <a:avLst/>
          </a:prstGeom>
        </p:spPr>
      </p:pic>
      <p:sp>
        <p:nvSpPr>
          <p:cNvPr id="2" name="Title 1"/>
          <p:cNvSpPr>
            <a:spLocks noGrp="1"/>
          </p:cNvSpPr>
          <p:nvPr>
            <p:ph type="title"/>
          </p:nvPr>
        </p:nvSpPr>
        <p:spPr>
          <a:xfrm>
            <a:off x="1036864" y="4960138"/>
            <a:ext cx="5135336" cy="1463040"/>
          </a:xfrm>
        </p:spPr>
        <p:txBody>
          <a:bodyPr anchor="ctr">
            <a:normAutofit/>
          </a:bodyPr>
          <a:lstStyle>
            <a:lvl1pPr algn="r">
              <a:defRPr sz="3600" spc="200" baseline="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smtClean="0"/>
              <a:t>Clique para editar o texto mestre</a:t>
            </a:r>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Date Placeholder 3"/>
          <p:cNvSpPr>
            <a:spLocks noGrp="1"/>
          </p:cNvSpPr>
          <p:nvPr>
            <p:ph type="dt" sz="half" idx="10"/>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11" name="Footer Placeholder 4"/>
          <p:cNvSpPr>
            <a:spLocks noGrp="1"/>
          </p:cNvSpPr>
          <p:nvPr>
            <p:ph type="ftr" sz="quarter" idx="11"/>
          </p:nvPr>
        </p:nvSpPr>
        <p:spPr>
          <a:xfrm>
            <a:off x="3632200" y="6470704"/>
            <a:ext cx="3291114" cy="274320"/>
          </a:xfrm>
          <a:prstGeom prst="rect">
            <a:avLst/>
          </a:prstGeom>
        </p:spPr>
        <p:txBody>
          <a:bodyPr/>
          <a:lstStyle/>
          <a:p>
            <a:endParaRPr lang="en-US"/>
          </a:p>
        </p:txBody>
      </p:sp>
      <p:sp>
        <p:nvSpPr>
          <p:cNvPr id="12" name="Slide Number Placeholder 5"/>
          <p:cNvSpPr>
            <a:spLocks noGrp="1"/>
          </p:cNvSpPr>
          <p:nvPr>
            <p:ph type="sldNum" sz="quarter" idx="12"/>
          </p:nvPr>
        </p:nvSpPr>
        <p:spPr>
          <a:xfrm>
            <a:off x="6976837" y="6470704"/>
            <a:ext cx="730250" cy="274320"/>
          </a:xfrm>
          <a:prstGeom prst="rect">
            <a:avLst/>
          </a:prstGeom>
        </p:spPr>
        <p:txBody>
          <a:bodyPr/>
          <a:lstStyle/>
          <a:p>
            <a:fld id="{3CC40A93-0B44-3945-AD95-C2C614689EDB}" type="slidenum">
              <a:rPr lang="en-US" smtClean="0"/>
              <a:t>‹nº›</a:t>
            </a:fld>
            <a:endParaRPr lang="en-US"/>
          </a:p>
        </p:txBody>
      </p:sp>
    </p:spTree>
    <p:extLst>
      <p:ext uri="{BB962C8B-B14F-4D97-AF65-F5344CB8AC3E}">
        <p14:creationId xmlns:p14="http://schemas.microsoft.com/office/powerpoint/2010/main" val="39767978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agem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9878" y="0"/>
            <a:ext cx="9104244" cy="6858000"/>
          </a:xfrm>
          <a:prstGeom prst="rect">
            <a:avLst/>
          </a:prstGeom>
        </p:spPr>
      </p:pic>
      <p:sp>
        <p:nvSpPr>
          <p:cNvPr id="10" name="Retângulo 9"/>
          <p:cNvSpPr/>
          <p:nvPr/>
        </p:nvSpPr>
        <p:spPr>
          <a:xfrm>
            <a:off x="522514" y="201121"/>
            <a:ext cx="8115300" cy="61966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Date Placeholder 3"/>
          <p:cNvSpPr>
            <a:spLocks noGrp="1"/>
          </p:cNvSpPr>
          <p:nvPr>
            <p:ph type="dt" sz="half" idx="2"/>
          </p:nvPr>
        </p:nvSpPr>
        <p:spPr>
          <a:xfrm>
            <a:off x="1796801" y="6470704"/>
            <a:ext cx="1615607" cy="274320"/>
          </a:xfrm>
          <a:prstGeom prst="rect">
            <a:avLst/>
          </a:prstGeom>
        </p:spPr>
        <p:txBody>
          <a:bodyPr/>
          <a:lstStyle/>
          <a:p>
            <a:fld id="{B7F58D73-DE39-594E-98FD-E5B6E702A8BB}" type="datetimeFigureOut">
              <a:rPr lang="en-US" smtClean="0"/>
              <a:t>7/6/2015</a:t>
            </a:fld>
            <a:endParaRPr lang="en-US"/>
          </a:p>
        </p:txBody>
      </p:sp>
      <p:sp>
        <p:nvSpPr>
          <p:cNvPr id="13" name="Footer Placeholder 4"/>
          <p:cNvSpPr>
            <a:spLocks noGrp="1"/>
          </p:cNvSpPr>
          <p:nvPr>
            <p:ph type="ftr" sz="quarter" idx="3"/>
          </p:nvPr>
        </p:nvSpPr>
        <p:spPr>
          <a:xfrm>
            <a:off x="3632200" y="6470704"/>
            <a:ext cx="3291114" cy="274320"/>
          </a:xfrm>
          <a:prstGeom prst="rect">
            <a:avLst/>
          </a:prstGeom>
        </p:spPr>
        <p:txBody>
          <a:bodyPr/>
          <a:lstStyle/>
          <a:p>
            <a:endParaRPr lang="en-US"/>
          </a:p>
        </p:txBody>
      </p:sp>
      <p:sp>
        <p:nvSpPr>
          <p:cNvPr id="14" name="Slide Number Placeholder 5"/>
          <p:cNvSpPr>
            <a:spLocks noGrp="1"/>
          </p:cNvSpPr>
          <p:nvPr>
            <p:ph type="sldNum" sz="quarter" idx="4"/>
          </p:nvPr>
        </p:nvSpPr>
        <p:spPr>
          <a:xfrm>
            <a:off x="6976837" y="6470704"/>
            <a:ext cx="730250" cy="274320"/>
          </a:xfrm>
          <a:prstGeom prst="rect">
            <a:avLst/>
          </a:prstGeom>
        </p:spPr>
        <p:txBody>
          <a:bodyPr/>
          <a:lstStyle/>
          <a:p>
            <a:fld id="{3CC40A93-0B44-3945-AD95-C2C614689EDB}" type="slidenum">
              <a:rPr lang="en-US" smtClean="0"/>
              <a:t>‹nº›</a:t>
            </a:fld>
            <a:endParaRPr lang="en-US"/>
          </a:p>
        </p:txBody>
      </p:sp>
      <p:sp>
        <p:nvSpPr>
          <p:cNvPr id="2" name="Title Placeholder 1"/>
          <p:cNvSpPr>
            <a:spLocks noGrp="1"/>
          </p:cNvSpPr>
          <p:nvPr>
            <p:ph type="title"/>
          </p:nvPr>
        </p:nvSpPr>
        <p:spPr>
          <a:xfrm>
            <a:off x="1796800" y="585216"/>
            <a:ext cx="6261349" cy="1499616"/>
          </a:xfrm>
          <a:prstGeom prst="rect">
            <a:avLst/>
          </a:prstGeom>
        </p:spPr>
        <p:txBody>
          <a:bodyPr vert="horz" lIns="91440" tIns="45720" rIns="91440" bIns="45720" rtlCol="0" anchor="ctr">
            <a:normAutofit/>
          </a:bodyPr>
          <a:lstStyle/>
          <a:p>
            <a:r>
              <a:rPr lang="pt-BR" dirty="0" smtClean="0"/>
              <a:t>Clique para editar o título mestre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extLst>
      <p:ext uri="{BB962C8B-B14F-4D97-AF65-F5344CB8AC3E}">
        <p14:creationId xmlns:p14="http://schemas.microsoft.com/office/powerpoint/2010/main" val="41289338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txStyles>
    <p:titleStyle>
      <a:lvl1pPr algn="l" defTabSz="914400" rtl="0" eaLnBrk="1" latinLnBrk="0" hangingPunct="1">
        <a:lnSpc>
          <a:spcPct val="80000"/>
        </a:lnSpc>
        <a:spcBef>
          <a:spcPct val="0"/>
        </a:spcBef>
        <a:buNone/>
        <a:defRPr sz="4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onsed.org.br/" TargetMode="External"/><Relationship Id="rId2" Type="http://schemas.openxmlformats.org/officeDocument/2006/relationships/hyperlink" Target="mailto:consed@consed.org.b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ctrTitle"/>
          </p:nvPr>
        </p:nvSpPr>
        <p:spPr bwMode="auto">
          <a:xfrm>
            <a:off x="416459" y="2669693"/>
            <a:ext cx="8664166" cy="14630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nchor="ctr">
            <a:normAutofit fontScale="90000"/>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pt-BR" sz="3000" b="1" dirty="0">
                <a:latin typeface="Calibri" charset="0"/>
              </a:rPr>
              <a:t>Seminário – Reformulação do Ensino </a:t>
            </a:r>
            <a:r>
              <a:rPr lang="pt-BR" sz="3000" b="1" dirty="0" smtClean="0">
                <a:latin typeface="Calibri" charset="0"/>
              </a:rPr>
              <a:t>Médio:</a:t>
            </a:r>
            <a:br>
              <a:rPr lang="pt-BR" sz="3000" b="1" dirty="0" smtClean="0">
                <a:latin typeface="Calibri" charset="0"/>
              </a:rPr>
            </a:br>
            <a:r>
              <a:rPr lang="pt-BR" sz="3000" b="1" dirty="0" smtClean="0">
                <a:latin typeface="Calibri" charset="0"/>
              </a:rPr>
              <a:t> </a:t>
            </a:r>
            <a:br>
              <a:rPr lang="pt-BR" sz="3000" b="1" dirty="0" smtClean="0">
                <a:latin typeface="Calibri" charset="0"/>
              </a:rPr>
            </a:br>
            <a:r>
              <a:rPr lang="pt-BR" sz="2700" b="1" dirty="0" smtClean="0">
                <a:latin typeface="Calibri" charset="0"/>
              </a:rPr>
              <a:t>Mesa 2 - </a:t>
            </a:r>
            <a:r>
              <a:rPr lang="pt-BR" sz="2700" b="1" i="1" dirty="0" smtClean="0">
                <a:latin typeface="Calibri" charset="0"/>
              </a:rPr>
              <a:t>Jornada </a:t>
            </a:r>
            <a:r>
              <a:rPr lang="pt-BR" sz="2700" b="1" i="1" dirty="0" smtClean="0">
                <a:latin typeface="Calibri" charset="0"/>
              </a:rPr>
              <a:t>Escolar Ampliada e Condições de oferta do Ensino Médio</a:t>
            </a:r>
            <a:endParaRPr lang="en-US" sz="2700" i="1" dirty="0">
              <a:latin typeface="Calibri" charset="0"/>
            </a:endParaRPr>
          </a:p>
        </p:txBody>
      </p:sp>
      <p:sp>
        <p:nvSpPr>
          <p:cNvPr id="6" name="Content Placeholder 2"/>
          <p:cNvSpPr txBox="1">
            <a:spLocks/>
          </p:cNvSpPr>
          <p:nvPr/>
        </p:nvSpPr>
        <p:spPr>
          <a:xfrm>
            <a:off x="914400" y="4816632"/>
            <a:ext cx="8229600" cy="968375"/>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6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600" kern="1200">
                <a:solidFill>
                  <a:schemeClr val="tx1"/>
                </a:solidFill>
                <a:latin typeface="+mn-lt"/>
                <a:ea typeface="+mn-ea"/>
                <a:cs typeface="+mn-cs"/>
              </a:defRPr>
            </a:lvl9pPr>
          </a:lstStyle>
          <a:p>
            <a:pPr algn="r">
              <a:buFont typeface="Arial" charset="0"/>
              <a:buNone/>
            </a:pPr>
            <a:r>
              <a:rPr lang="en-US" sz="2400" dirty="0" smtClean="0">
                <a:latin typeface="Calibri" charset="0"/>
              </a:rPr>
              <a:t>Prof. </a:t>
            </a:r>
            <a:r>
              <a:rPr lang="en-US" sz="2400" dirty="0" err="1" smtClean="0">
                <a:latin typeface="Calibri" charset="0"/>
              </a:rPr>
              <a:t>Wisley</a:t>
            </a:r>
            <a:r>
              <a:rPr lang="en-US" sz="2400" dirty="0" smtClean="0">
                <a:latin typeface="Calibri" charset="0"/>
              </a:rPr>
              <a:t> J. Pereira </a:t>
            </a:r>
          </a:p>
          <a:p>
            <a:pPr algn="r">
              <a:buFont typeface="Arial" charset="0"/>
              <a:buNone/>
            </a:pPr>
            <a:r>
              <a:rPr lang="en-US" sz="2400" dirty="0" err="1" smtClean="0">
                <a:latin typeface="Calibri" charset="0"/>
              </a:rPr>
              <a:t>Superintendente</a:t>
            </a:r>
            <a:r>
              <a:rPr lang="en-US" sz="2400" dirty="0" smtClean="0">
                <a:latin typeface="Calibri" charset="0"/>
              </a:rPr>
              <a:t> de </a:t>
            </a:r>
            <a:r>
              <a:rPr lang="en-US" sz="2400" dirty="0" err="1" smtClean="0">
                <a:latin typeface="Calibri" charset="0"/>
              </a:rPr>
              <a:t>Ensino</a:t>
            </a:r>
            <a:r>
              <a:rPr lang="en-US" sz="2400" dirty="0" smtClean="0">
                <a:latin typeface="Calibri" charset="0"/>
              </a:rPr>
              <a:t> </a:t>
            </a:r>
            <a:r>
              <a:rPr lang="en-US" sz="2400" dirty="0" err="1" smtClean="0">
                <a:latin typeface="Calibri" charset="0"/>
              </a:rPr>
              <a:t>Médio</a:t>
            </a:r>
            <a:r>
              <a:rPr lang="en-US" sz="2400" dirty="0" smtClean="0">
                <a:latin typeface="Calibri" charset="0"/>
              </a:rPr>
              <a:t> – </a:t>
            </a:r>
            <a:r>
              <a:rPr lang="en-US" sz="2400" dirty="0" err="1" smtClean="0">
                <a:latin typeface="Calibri" charset="0"/>
              </a:rPr>
              <a:t>Goiás</a:t>
            </a:r>
            <a:endParaRPr lang="en-US" sz="2400" dirty="0" smtClean="0">
              <a:latin typeface="Calibri" charset="0"/>
            </a:endParaRPr>
          </a:p>
          <a:p>
            <a:pPr algn="r">
              <a:buFont typeface="Arial" charset="0"/>
              <a:buNone/>
            </a:pPr>
            <a:endParaRPr lang="en-US" sz="2400" dirty="0">
              <a:latin typeface="Calibri" charset="0"/>
            </a:endParaRPr>
          </a:p>
        </p:txBody>
      </p:sp>
    </p:spTree>
    <p:extLst>
      <p:ext uri="{BB962C8B-B14F-4D97-AF65-F5344CB8AC3E}">
        <p14:creationId xmlns:p14="http://schemas.microsoft.com/office/powerpoint/2010/main" val="7341916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231" y="1146208"/>
            <a:ext cx="7645652" cy="4276818"/>
          </a:xfrm>
        </p:spPr>
        <p:txBody>
          <a:bodyPr>
            <a:normAutofit fontScale="92500" lnSpcReduction="10000"/>
          </a:bodyPr>
          <a:lstStyle/>
          <a:p>
            <a:pPr marL="0" indent="0" algn="just">
              <a:buFont typeface="Arial" charset="0"/>
              <a:buNone/>
              <a:defRPr/>
            </a:pPr>
            <a:r>
              <a:rPr lang="pt-BR" sz="2600" dirty="0" smtClean="0"/>
              <a:t>Assim, no lugar de atrair os jovens para o ensino médio e solucionar os problemas dessa etapa da educação básica, essa proposta irá afastar ainda mais esse jovem da escola, com excesso daqueles que já tem como plano seguir os estudos e ingressar no ensino superior e condições atrasadas, que são minoria. </a:t>
            </a:r>
          </a:p>
          <a:p>
            <a:pPr marL="0" indent="0" algn="just">
              <a:buFont typeface="Arial" charset="0"/>
              <a:buNone/>
              <a:defRPr/>
            </a:pPr>
            <a:endParaRPr lang="pt-BR" sz="2600" dirty="0"/>
          </a:p>
          <a:p>
            <a:pPr marL="0" indent="0" algn="just">
              <a:buFont typeface="Arial" charset="0"/>
              <a:buNone/>
              <a:defRPr/>
            </a:pPr>
            <a:r>
              <a:rPr lang="pt-BR" sz="2600" dirty="0" smtClean="0"/>
              <a:t>É uma proposta voltada para um ensino médio de excelência para atender uma minoria não levando em consideração as atuais condições sociais nas quais a maioria desse público está inserido. </a:t>
            </a:r>
            <a:endParaRPr lang="en-US" sz="2600" dirty="0" smtClean="0"/>
          </a:p>
          <a:p>
            <a:pPr>
              <a:defRPr/>
            </a:pPr>
            <a:endParaRPr lang="en-US" dirty="0"/>
          </a:p>
        </p:txBody>
      </p:sp>
    </p:spTree>
    <p:extLst>
      <p:ext uri="{BB962C8B-B14F-4D97-AF65-F5344CB8AC3E}">
        <p14:creationId xmlns:p14="http://schemas.microsoft.com/office/powerpoint/2010/main" val="2502476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6636" y="982301"/>
            <a:ext cx="7564979" cy="3173240"/>
          </a:xfrm>
        </p:spPr>
        <p:txBody>
          <a:bodyPr>
            <a:normAutofit/>
          </a:bodyPr>
          <a:lstStyle/>
          <a:p>
            <a:pPr marL="0" indent="0" algn="just">
              <a:buFont typeface="Arial" charset="0"/>
              <a:buNone/>
              <a:defRPr/>
            </a:pPr>
            <a:r>
              <a:rPr lang="pt-BR" sz="2600" dirty="0" smtClean="0"/>
              <a:t>Outros aspectos que devem ser ponto de atenção por parte da </a:t>
            </a:r>
            <a:r>
              <a:rPr lang="pt-BR" sz="2600" dirty="0" err="1" smtClean="0"/>
              <a:t>SEDUC’s</a:t>
            </a:r>
            <a:r>
              <a:rPr lang="pt-BR" sz="2600" dirty="0" smtClean="0"/>
              <a:t> são: a necessidade de ampliação do quantitativo de professores e de escolas, aumento do quantitativo de refeições servidas, portanto verbas para merendas, o implica em mais investimentos e gastos a curto prazo pelo governo estadual.</a:t>
            </a:r>
          </a:p>
          <a:p>
            <a:pPr marL="0" indent="0" algn="just">
              <a:buFont typeface="Arial" charset="0"/>
              <a:buNone/>
              <a:defRPr/>
            </a:pPr>
            <a:endParaRPr lang="pt-BR" sz="2600" dirty="0"/>
          </a:p>
          <a:p>
            <a:pPr marL="0" indent="0" algn="just">
              <a:buFont typeface="Arial" charset="0"/>
              <a:buNone/>
              <a:defRPr/>
            </a:pPr>
            <a:endParaRPr lang="pt-BR" sz="2600" dirty="0" smtClean="0"/>
          </a:p>
          <a:p>
            <a:pPr algn="just">
              <a:defRPr/>
            </a:pPr>
            <a:endParaRPr lang="en-US" dirty="0"/>
          </a:p>
        </p:txBody>
      </p:sp>
      <p:sp>
        <p:nvSpPr>
          <p:cNvPr id="2" name="Retângulo 1"/>
          <p:cNvSpPr/>
          <p:nvPr/>
        </p:nvSpPr>
        <p:spPr>
          <a:xfrm>
            <a:off x="836636" y="4329055"/>
            <a:ext cx="6406136" cy="2123658"/>
          </a:xfrm>
          <a:prstGeom prst="rect">
            <a:avLst/>
          </a:prstGeom>
        </p:spPr>
        <p:txBody>
          <a:bodyPr wrap="square">
            <a:spAutoFit/>
          </a:bodyPr>
          <a:lstStyle/>
          <a:p>
            <a:pPr algn="ctr"/>
            <a:r>
              <a:rPr lang="pt-BR" sz="2200" dirty="0"/>
              <a:t>Obrigado pela atenção!</a:t>
            </a:r>
          </a:p>
          <a:p>
            <a:r>
              <a:rPr lang="pt-BR" sz="2200" dirty="0" smtClean="0">
                <a:latin typeface="Calibri" panose="020F0502020204030204" pitchFamily="34" charset="0"/>
              </a:rPr>
              <a:t>Nossos </a:t>
            </a:r>
            <a:r>
              <a:rPr lang="pt-BR" sz="2200" dirty="0">
                <a:latin typeface="Calibri" panose="020F0502020204030204" pitchFamily="34" charset="0"/>
              </a:rPr>
              <a:t>contatos:</a:t>
            </a:r>
          </a:p>
          <a:p>
            <a:r>
              <a:rPr lang="pt-BR" sz="2200" dirty="0">
                <a:latin typeface="Calibri" panose="020F0502020204030204" pitchFamily="34" charset="0"/>
              </a:rPr>
              <a:t>CONSED: SDS Ed. </a:t>
            </a:r>
            <a:r>
              <a:rPr lang="pt-BR" sz="2200" dirty="0" err="1">
                <a:latin typeface="Calibri" panose="020F0502020204030204" pitchFamily="34" charset="0"/>
              </a:rPr>
              <a:t>Boulevard</a:t>
            </a:r>
            <a:r>
              <a:rPr lang="pt-BR" sz="2200" dirty="0">
                <a:latin typeface="Calibri" panose="020F0502020204030204" pitchFamily="34" charset="0"/>
              </a:rPr>
              <a:t> Center Sala 501 </a:t>
            </a:r>
          </a:p>
          <a:p>
            <a:r>
              <a:rPr lang="pt-BR" sz="2200" dirty="0">
                <a:latin typeface="Calibri" panose="020F0502020204030204" pitchFamily="34" charset="0"/>
              </a:rPr>
              <a:t>Fone:  (61) 2195 8650 </a:t>
            </a:r>
          </a:p>
          <a:p>
            <a:r>
              <a:rPr lang="pt-BR" sz="2200" dirty="0">
                <a:latin typeface="Calibri" panose="020F0502020204030204" pitchFamily="34" charset="0"/>
              </a:rPr>
              <a:t>E-mail: </a:t>
            </a:r>
            <a:r>
              <a:rPr lang="pt-BR" sz="2200" dirty="0">
                <a:latin typeface="Calibri" panose="020F0502020204030204" pitchFamily="34" charset="0"/>
                <a:hlinkClick r:id="rId2"/>
              </a:rPr>
              <a:t>consed@consed.org.br</a:t>
            </a:r>
            <a:r>
              <a:rPr lang="pt-BR" sz="2200" dirty="0">
                <a:latin typeface="Calibri" panose="020F0502020204030204" pitchFamily="34" charset="0"/>
              </a:rPr>
              <a:t> </a:t>
            </a:r>
          </a:p>
          <a:p>
            <a:r>
              <a:rPr lang="pt-BR" sz="2200" dirty="0">
                <a:latin typeface="Calibri" panose="020F0502020204030204" pitchFamily="34" charset="0"/>
              </a:rPr>
              <a:t>Site: </a:t>
            </a:r>
            <a:r>
              <a:rPr lang="pt-BR" sz="2200" dirty="0">
                <a:latin typeface="Calibri" panose="020F0502020204030204" pitchFamily="34" charset="0"/>
                <a:hlinkClick r:id="rId3"/>
              </a:rPr>
              <a:t>www.consed.org.br</a:t>
            </a:r>
            <a:r>
              <a:rPr lang="pt-BR" sz="2200" dirty="0">
                <a:latin typeface="Calibri" panose="020F0502020204030204" pitchFamily="34" charset="0"/>
              </a:rPr>
              <a:t> </a:t>
            </a:r>
          </a:p>
        </p:txBody>
      </p:sp>
    </p:spTree>
    <p:extLst>
      <p:ext uri="{BB962C8B-B14F-4D97-AF65-F5344CB8AC3E}">
        <p14:creationId xmlns:p14="http://schemas.microsoft.com/office/powerpoint/2010/main" val="4141790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546644" y="332656"/>
            <a:ext cx="6493346" cy="864096"/>
          </a:xfrm>
        </p:spPr>
        <p:txBody>
          <a:bodyPr>
            <a:normAutofit/>
          </a:bodyPr>
          <a:lstStyle/>
          <a:p>
            <a:pPr algn="ctr"/>
            <a:r>
              <a:rPr lang="pt-BR" sz="2800" b="1" dirty="0">
                <a:solidFill>
                  <a:schemeClr val="accent2"/>
                </a:solidFill>
              </a:rPr>
              <a:t>EIXOS ESTRATÉGICOS </a:t>
            </a:r>
            <a:br>
              <a:rPr lang="pt-BR" sz="2800" b="1" dirty="0">
                <a:solidFill>
                  <a:schemeClr val="accent2"/>
                </a:solidFill>
              </a:rPr>
            </a:br>
            <a:r>
              <a:rPr lang="pt-BR" sz="2800" b="1" dirty="0">
                <a:solidFill>
                  <a:schemeClr val="accent2"/>
                </a:solidFill>
              </a:rPr>
              <a:t>BIÊNIO 2015/2016</a:t>
            </a:r>
          </a:p>
        </p:txBody>
      </p:sp>
      <p:sp>
        <p:nvSpPr>
          <p:cNvPr id="4" name="Espaço Reservado para Conteúdo 4"/>
          <p:cNvSpPr txBox="1">
            <a:spLocks/>
          </p:cNvSpPr>
          <p:nvPr/>
        </p:nvSpPr>
        <p:spPr>
          <a:xfrm>
            <a:off x="1546644" y="2636912"/>
            <a:ext cx="6048672" cy="3341572"/>
          </a:xfrm>
          <a:prstGeom prst="rect">
            <a:avLst/>
          </a:prstGeom>
        </p:spPr>
        <p:txBody>
          <a:bodyP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a:lstStyle>
          <a:p>
            <a:pPr marL="457200" indent="-457200" algn="ctr">
              <a:lnSpc>
                <a:spcPct val="150000"/>
              </a:lnSpc>
              <a:buFont typeface="+mj-lt"/>
              <a:buAutoNum type="arabicPeriod"/>
            </a:pPr>
            <a:r>
              <a:rPr lang="pt-BR" b="1" u="sng" dirty="0" smtClean="0"/>
              <a:t>A definição da Base Nacional Comum;</a:t>
            </a:r>
            <a:endParaRPr lang="pt-BR" u="sng" dirty="0" smtClean="0"/>
          </a:p>
          <a:p>
            <a:pPr marL="457200" indent="-457200" algn="ctr">
              <a:lnSpc>
                <a:spcPct val="150000"/>
              </a:lnSpc>
              <a:buFont typeface="+mj-lt"/>
              <a:buAutoNum type="arabicPeriod"/>
            </a:pPr>
            <a:r>
              <a:rPr lang="pt-BR" b="1" dirty="0" smtClean="0"/>
              <a:t>O Financiamento da Educação Brasileira;</a:t>
            </a:r>
            <a:endParaRPr lang="pt-BR" dirty="0" smtClean="0"/>
          </a:p>
          <a:p>
            <a:pPr marL="457200" indent="-457200" algn="ctr">
              <a:lnSpc>
                <a:spcPct val="150000"/>
              </a:lnSpc>
              <a:buFont typeface="+mj-lt"/>
              <a:buAutoNum type="arabicPeriod"/>
            </a:pPr>
            <a:r>
              <a:rPr lang="pt-BR" b="1" dirty="0" smtClean="0"/>
              <a:t>O debate sobre os Planos de Carreira dos profissionais do magistério brasileiro;</a:t>
            </a:r>
            <a:endParaRPr lang="pt-BR" dirty="0" smtClean="0"/>
          </a:p>
          <a:p>
            <a:pPr marL="457200" indent="-457200" algn="ctr">
              <a:lnSpc>
                <a:spcPct val="150000"/>
              </a:lnSpc>
              <a:buFont typeface="+mj-lt"/>
              <a:buAutoNum type="arabicPeriod"/>
            </a:pPr>
            <a:r>
              <a:rPr lang="pt-BR" b="1" dirty="0" smtClean="0"/>
              <a:t>O foco na Gestão Escolar;</a:t>
            </a:r>
            <a:endParaRPr lang="pt-BR" dirty="0" smtClean="0"/>
          </a:p>
          <a:p>
            <a:pPr marL="457200" indent="-457200" algn="ctr">
              <a:lnSpc>
                <a:spcPct val="150000"/>
              </a:lnSpc>
              <a:buFont typeface="+mj-lt"/>
              <a:buAutoNum type="arabicPeriod"/>
            </a:pPr>
            <a:r>
              <a:rPr lang="pt-BR" b="1" u="sng" dirty="0" smtClean="0"/>
              <a:t>E a Reformulação do Ensino Médio</a:t>
            </a:r>
            <a:endParaRPr lang="pt-BR" u="sng" dirty="0" smtClean="0"/>
          </a:p>
          <a:p>
            <a:pPr marL="457200" indent="-457200" algn="ctr">
              <a:lnSpc>
                <a:spcPct val="150000"/>
              </a:lnSpc>
              <a:buFont typeface="+mj-lt"/>
              <a:buAutoNum type="arabicPeriod"/>
            </a:pPr>
            <a:endParaRPr lang="pt-BR" dirty="0"/>
          </a:p>
        </p:txBody>
      </p:sp>
      <p:sp>
        <p:nvSpPr>
          <p:cNvPr id="5" name="Espaço Reservado para Texto 3"/>
          <p:cNvSpPr txBox="1">
            <a:spLocks/>
          </p:cNvSpPr>
          <p:nvPr/>
        </p:nvSpPr>
        <p:spPr>
          <a:xfrm>
            <a:off x="899592" y="1340768"/>
            <a:ext cx="7596844" cy="822960"/>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a:lstStyle>
          <a:p>
            <a:pPr algn="ctr">
              <a:lnSpc>
                <a:spcPct val="120000"/>
              </a:lnSpc>
            </a:pPr>
            <a:r>
              <a:rPr lang="pt-BR" sz="1800" b="1" dirty="0" smtClean="0">
                <a:latin typeface="Calibri" panose="020F0502020204030204" pitchFamily="34" charset="0"/>
              </a:rPr>
              <a:t>Para o biênio 2015-2016, o CONSED propõe uma agenda política, alinhada ao PNE, para o avanço na implementação de políticas públicas educacionais e a maior qualidade da educação brasileira, com os seguintes eixos prioritários:</a:t>
            </a:r>
          </a:p>
          <a:p>
            <a:pPr algn="ctr">
              <a:lnSpc>
                <a:spcPct val="120000"/>
              </a:lnSpc>
            </a:pPr>
            <a:endParaRPr lang="pt-BR" sz="1600" dirty="0">
              <a:latin typeface="Calibri" panose="020F0502020204030204" pitchFamily="34" charset="0"/>
            </a:endParaRPr>
          </a:p>
        </p:txBody>
      </p:sp>
    </p:spTree>
    <p:extLst>
      <p:ext uri="{BB962C8B-B14F-4D97-AF65-F5344CB8AC3E}">
        <p14:creationId xmlns:p14="http://schemas.microsoft.com/office/powerpoint/2010/main" val="3518589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r>
              <a:rPr lang="pt-BR" b="1">
                <a:latin typeface="Calibri" charset="0"/>
              </a:rPr>
              <a:t>Análise do PL 6840</a:t>
            </a:r>
            <a:r>
              <a:rPr lang="pt-BR">
                <a:latin typeface="Calibri" charset="0"/>
              </a:rPr>
              <a:t> </a:t>
            </a:r>
            <a:endParaRPr lang="en-US">
              <a:latin typeface="Calibri" charset="0"/>
            </a:endParaRPr>
          </a:p>
        </p:txBody>
      </p:sp>
      <p:sp>
        <p:nvSpPr>
          <p:cNvPr id="67585" name="Content Placeholder 2"/>
          <p:cNvSpPr>
            <a:spLocks noGrp="1"/>
          </p:cNvSpPr>
          <p:nvPr>
            <p:ph idx="1"/>
          </p:nvPr>
        </p:nvSpPr>
        <p:spPr>
          <a:xfrm>
            <a:off x="963386" y="1824273"/>
            <a:ext cx="7193786" cy="2648139"/>
          </a:xfrm>
        </p:spPr>
        <p:txBody>
          <a:bodyPr>
            <a:normAutofit/>
          </a:bodyPr>
          <a:lstStyle/>
          <a:p>
            <a:pPr marL="0" indent="0" algn="just">
              <a:buFont typeface="Arial" charset="0"/>
              <a:buNone/>
            </a:pPr>
            <a:r>
              <a:rPr lang="pt-BR" sz="2600" dirty="0">
                <a:latin typeface="Calibri" charset="0"/>
              </a:rPr>
              <a:t>Altera a Lei nº 9.394, de 20 de dezembro de 1996, que estabelece as diretrizes e bases da educação nacional, para instituir a jornada em tempo integral no ensino médio, dispor sobre a organização dos currículos do ensino médio em áreas do conhecimento e dá outras providências. </a:t>
            </a:r>
            <a:endParaRPr lang="en-US" sz="2600" dirty="0">
              <a:latin typeface="Calibri" charset="0"/>
            </a:endParaRPr>
          </a:p>
        </p:txBody>
      </p:sp>
    </p:spTree>
    <p:extLst>
      <p:ext uri="{BB962C8B-B14F-4D97-AF65-F5344CB8AC3E}">
        <p14:creationId xmlns:p14="http://schemas.microsoft.com/office/powerpoint/2010/main" val="2654377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a:xfrm>
            <a:off x="963386" y="793121"/>
            <a:ext cx="8229600" cy="1143000"/>
          </a:xfrm>
        </p:spPr>
        <p:txBody>
          <a:bodyPr>
            <a:normAutofit fontScale="90000"/>
          </a:bodyPr>
          <a:lstStyle/>
          <a:p>
            <a:r>
              <a:rPr lang="pt-BR" sz="3600" dirty="0">
                <a:latin typeface="Calibri" charset="0"/>
              </a:rPr>
              <a:t>PL 6840 – Artigo 24 : Ampliação de carga horária – Ensino em Tempo Integral :</a:t>
            </a:r>
            <a:br>
              <a:rPr lang="pt-BR" sz="3600" dirty="0">
                <a:latin typeface="Calibri" charset="0"/>
              </a:rPr>
            </a:br>
            <a:endParaRPr lang="en-US" sz="3600" dirty="0">
              <a:latin typeface="Calibri" charset="0"/>
            </a:endParaRPr>
          </a:p>
        </p:txBody>
      </p:sp>
      <p:sp>
        <p:nvSpPr>
          <p:cNvPr id="3" name="Content Placeholder 2"/>
          <p:cNvSpPr>
            <a:spLocks noGrp="1"/>
          </p:cNvSpPr>
          <p:nvPr>
            <p:ph idx="1"/>
          </p:nvPr>
        </p:nvSpPr>
        <p:spPr/>
        <p:txBody>
          <a:bodyPr>
            <a:normAutofit lnSpcReduction="10000"/>
          </a:bodyPr>
          <a:lstStyle/>
          <a:p>
            <a:pPr algn="just">
              <a:defRPr/>
            </a:pPr>
            <a:r>
              <a:rPr lang="pt-BR" sz="2800" dirty="0" smtClean="0"/>
              <a:t>Ampliação </a:t>
            </a:r>
            <a:r>
              <a:rPr lang="pt-BR" sz="2800" dirty="0"/>
              <a:t>da carga horária mínima anual do Ensino Médio para 1.400 horas</a:t>
            </a:r>
            <a:r>
              <a:rPr lang="pt-BR" sz="2800" dirty="0" smtClean="0"/>
              <a:t>.</a:t>
            </a:r>
          </a:p>
          <a:p>
            <a:pPr marL="0" indent="0" algn="just">
              <a:buFont typeface="Arial" charset="0"/>
              <a:buNone/>
              <a:defRPr/>
            </a:pPr>
            <a:endParaRPr lang="pt-BR" sz="2800" dirty="0" smtClean="0"/>
          </a:p>
          <a:p>
            <a:pPr algn="just">
              <a:defRPr/>
            </a:pPr>
            <a:r>
              <a:rPr lang="pt-BR" sz="2800" dirty="0" smtClean="0"/>
              <a:t>Propõe a ampliação da carga horária anual sem alterar o quantitativo de dias letivos anuais, sendo que de acordo com 50% das vagas devem ser disponibilizadas em um prazo de 10 anos e 100% em um prazo de 20 anos. Cabe o questionamento, como ampliar a carga horária imediatamente? </a:t>
            </a:r>
            <a:endParaRPr lang="en-US" sz="2800" dirty="0" smtClean="0"/>
          </a:p>
          <a:p>
            <a:pPr marL="0" indent="0" algn="just">
              <a:buFont typeface="Arial" charset="0"/>
              <a:buNone/>
              <a:defRPr/>
            </a:pPr>
            <a:endParaRPr lang="pt-BR" sz="2800" dirty="0"/>
          </a:p>
          <a:p>
            <a:pPr algn="just">
              <a:defRPr/>
            </a:pPr>
            <a:endParaRPr lang="pt-BR" sz="2800" dirty="0"/>
          </a:p>
        </p:txBody>
      </p:sp>
    </p:spTree>
    <p:extLst>
      <p:ext uri="{BB962C8B-B14F-4D97-AF65-F5344CB8AC3E}">
        <p14:creationId xmlns:p14="http://schemas.microsoft.com/office/powerpoint/2010/main" val="345080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Content Placeholder 2"/>
          <p:cNvSpPr>
            <a:spLocks noGrp="1"/>
          </p:cNvSpPr>
          <p:nvPr>
            <p:ph idx="1"/>
          </p:nvPr>
        </p:nvSpPr>
        <p:spPr>
          <a:xfrm>
            <a:off x="765018" y="573449"/>
            <a:ext cx="7754293" cy="5903913"/>
          </a:xfrm>
        </p:spPr>
        <p:txBody>
          <a:bodyPr/>
          <a:lstStyle/>
          <a:p>
            <a:pPr marL="0" indent="0" algn="just">
              <a:buFont typeface="Arial" charset="0"/>
              <a:buNone/>
            </a:pPr>
            <a:r>
              <a:rPr lang="pt-BR" sz="2800" dirty="0">
                <a:latin typeface="Calibri" charset="0"/>
              </a:rPr>
              <a:t>Não apresentamos oposição à ampliação da carga horária mínima para 1.400 horas e vem envidando esforços para a implementação da jornada de 7 horas, todas agrupadas em política mais ampla de ampliação da Educação Integral. </a:t>
            </a:r>
          </a:p>
          <a:p>
            <a:pPr marL="0" indent="0" algn="just">
              <a:buFont typeface="Arial" charset="0"/>
              <a:buNone/>
            </a:pPr>
            <a:endParaRPr lang="pt-BR" sz="2800" dirty="0">
              <a:latin typeface="Calibri" charset="0"/>
            </a:endParaRPr>
          </a:p>
          <a:p>
            <a:pPr marL="0" indent="0" algn="just">
              <a:buFont typeface="Arial" charset="0"/>
              <a:buNone/>
            </a:pPr>
            <a:r>
              <a:rPr lang="pt-BR" sz="2800" dirty="0">
                <a:latin typeface="Calibri" charset="0"/>
              </a:rPr>
              <a:t>Porém o documento de maneira geral não é claro sobre como serão implantadas as alterações propostas, nem estabelece prazos concretos para o cumprimento das mesmas, assim seguem algumas considerações específicas. </a:t>
            </a:r>
            <a:endParaRPr lang="pt-BR" sz="2800" b="1" dirty="0">
              <a:latin typeface="Calibri" charset="0"/>
            </a:endParaRPr>
          </a:p>
        </p:txBody>
      </p:sp>
    </p:spTree>
    <p:extLst>
      <p:ext uri="{BB962C8B-B14F-4D97-AF65-F5344CB8AC3E}">
        <p14:creationId xmlns:p14="http://schemas.microsoft.com/office/powerpoint/2010/main" val="2832858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Content Placeholder 2"/>
          <p:cNvSpPr>
            <a:spLocks noGrp="1"/>
          </p:cNvSpPr>
          <p:nvPr>
            <p:ph idx="1"/>
          </p:nvPr>
        </p:nvSpPr>
        <p:spPr>
          <a:xfrm>
            <a:off x="595062" y="875986"/>
            <a:ext cx="7996678" cy="5244157"/>
          </a:xfrm>
        </p:spPr>
        <p:txBody>
          <a:bodyPr>
            <a:normAutofit fontScale="85000" lnSpcReduction="20000"/>
          </a:bodyPr>
          <a:lstStyle/>
          <a:p>
            <a:pPr algn="just"/>
            <a:r>
              <a:rPr lang="pt-BR" sz="3100" dirty="0">
                <a:latin typeface="Calibri" charset="0"/>
              </a:rPr>
              <a:t>Como ocorrerá a ampliação da jornada? Os Estados terão condições financeiras para promover essa ampliação progressiva</a:t>
            </a:r>
            <a:r>
              <a:rPr lang="pt-BR" sz="3100" dirty="0" smtClean="0">
                <a:latin typeface="Calibri" charset="0"/>
              </a:rPr>
              <a:t>?</a:t>
            </a:r>
          </a:p>
          <a:p>
            <a:pPr algn="just"/>
            <a:endParaRPr lang="pt-BR" sz="2800" dirty="0">
              <a:latin typeface="Calibri" charset="0"/>
            </a:endParaRPr>
          </a:p>
          <a:p>
            <a:pPr algn="just"/>
            <a:r>
              <a:rPr lang="pt-BR" sz="3100" dirty="0">
                <a:latin typeface="Calibri" charset="0"/>
              </a:rPr>
              <a:t>Os programas de inserção do adolescente no mercado de trabalho, que também representam aumento da renda familiar, se permanecem comprometem a permanência do estudante na escola, contribuindo para a evasão escolar nessa perspectiva de ampliação da jornada para 7 horas diárias. </a:t>
            </a:r>
            <a:endParaRPr lang="pt-BR" sz="3100" dirty="0" smtClean="0">
              <a:latin typeface="Calibri" charset="0"/>
            </a:endParaRPr>
          </a:p>
          <a:p>
            <a:pPr algn="just"/>
            <a:endParaRPr lang="pt-BR" sz="2800" dirty="0">
              <a:latin typeface="Calibri" charset="0"/>
            </a:endParaRPr>
          </a:p>
          <a:p>
            <a:pPr algn="just"/>
            <a:r>
              <a:rPr lang="pt-BR" sz="3100" dirty="0">
                <a:latin typeface="Calibri" charset="0"/>
              </a:rPr>
              <a:t>É preciso ampliar o debate de financiamento do Ensino Médio em tempo integral, uma vez que os Estados tem apresentado dificuldade em garantir a qualidade nas escolas de tempo parcial.</a:t>
            </a:r>
          </a:p>
          <a:p>
            <a:pPr algn="just"/>
            <a:endParaRPr lang="en-US" sz="2800" dirty="0">
              <a:latin typeface="Calibri" charset="0"/>
            </a:endParaRPr>
          </a:p>
        </p:txBody>
      </p:sp>
    </p:spTree>
    <p:extLst>
      <p:ext uri="{BB962C8B-B14F-4D97-AF65-F5344CB8AC3E}">
        <p14:creationId xmlns:p14="http://schemas.microsoft.com/office/powerpoint/2010/main" val="388160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001" y="990522"/>
            <a:ext cx="7899149" cy="4525962"/>
          </a:xfrm>
        </p:spPr>
        <p:txBody>
          <a:bodyPr>
            <a:normAutofit fontScale="92500" lnSpcReduction="10000"/>
          </a:bodyPr>
          <a:lstStyle/>
          <a:p>
            <a:pPr algn="just">
              <a:defRPr/>
            </a:pPr>
            <a:r>
              <a:rPr lang="pt-BR" sz="2800" dirty="0" smtClean="0"/>
              <a:t>É preciso maiores esclarecimentos quanto a parceria com a educação profissional (estruturação curricular, profissionais e investimentos).</a:t>
            </a:r>
          </a:p>
          <a:p>
            <a:pPr marL="0" indent="0" algn="just">
              <a:buFont typeface="Arial" charset="0"/>
              <a:buNone/>
              <a:defRPr/>
            </a:pPr>
            <a:endParaRPr lang="pt-BR" sz="2800" dirty="0" smtClean="0"/>
          </a:p>
          <a:p>
            <a:pPr algn="just">
              <a:defRPr/>
            </a:pPr>
            <a:r>
              <a:rPr lang="pt-BR" sz="2800" dirty="0" smtClean="0"/>
              <a:t>Propõe a ampliação da carga horária anual sem alterar o quantitativo de dias letivos anuais, sendo que de acordo com o art. 50% das vagas devem ser disponibilizadas em um prazo de 10 anos e 100% em um prazo de 20 anos. Cabe o questionamento, como ampliar a carga horária imediatamente? </a:t>
            </a:r>
          </a:p>
          <a:p>
            <a:pPr>
              <a:defRPr/>
            </a:pPr>
            <a:endParaRPr lang="en-US" sz="2800" dirty="0"/>
          </a:p>
        </p:txBody>
      </p:sp>
    </p:spTree>
    <p:extLst>
      <p:ext uri="{BB962C8B-B14F-4D97-AF65-F5344CB8AC3E}">
        <p14:creationId xmlns:p14="http://schemas.microsoft.com/office/powerpoint/2010/main" val="220422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7446" y="1087941"/>
            <a:ext cx="7718079" cy="4525962"/>
          </a:xfrm>
        </p:spPr>
        <p:txBody>
          <a:bodyPr>
            <a:normAutofit lnSpcReduction="10000"/>
          </a:bodyPr>
          <a:lstStyle/>
          <a:p>
            <a:pPr marL="0" indent="0" algn="just">
              <a:buFont typeface="Arial" charset="0"/>
              <a:buNone/>
              <a:defRPr/>
            </a:pPr>
            <a:r>
              <a:rPr lang="pt-BR" sz="2800" dirty="0" smtClean="0"/>
              <a:t>Mas, não podemos deixar de apontar que a ampliação da jornada, em especial nos níveis de qualidade requeridos, é de atendimento bastante difícil, já que implica a disponibilização de infraestrutura - como salas melhor equipadas e laboratórios - e de materiais e recursos pedagógicos específicos, de maneira a estimular a permanência do estudante no ambiente escolar. Há, ainda, questões de logística como a garantia de transporte escolar e a oferta de alimentação. </a:t>
            </a:r>
          </a:p>
          <a:p>
            <a:pPr algn="just">
              <a:defRPr/>
            </a:pPr>
            <a:endParaRPr lang="en-US" sz="2800" dirty="0"/>
          </a:p>
        </p:txBody>
      </p:sp>
    </p:spTree>
    <p:extLst>
      <p:ext uri="{BB962C8B-B14F-4D97-AF65-F5344CB8AC3E}">
        <p14:creationId xmlns:p14="http://schemas.microsoft.com/office/powerpoint/2010/main" val="1173579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Content Placeholder 2"/>
          <p:cNvSpPr>
            <a:spLocks noGrp="1"/>
          </p:cNvSpPr>
          <p:nvPr>
            <p:ph idx="1"/>
          </p:nvPr>
        </p:nvSpPr>
        <p:spPr>
          <a:xfrm>
            <a:off x="720741" y="831710"/>
            <a:ext cx="7807623" cy="4392139"/>
          </a:xfrm>
        </p:spPr>
        <p:txBody>
          <a:bodyPr>
            <a:noAutofit/>
          </a:bodyPr>
          <a:lstStyle/>
          <a:p>
            <a:pPr algn="just"/>
            <a:r>
              <a:rPr lang="pt-BR" sz="2600" dirty="0">
                <a:latin typeface="Calibri" charset="0"/>
              </a:rPr>
              <a:t>A oferta de ensino médio de tempo integral deve </a:t>
            </a:r>
            <a:r>
              <a:rPr lang="pt-BR" sz="2600" i="1" u="sng" dirty="0">
                <a:latin typeface="Calibri" charset="0"/>
              </a:rPr>
              <a:t>ser uma das opções para esse nível de ensino e não a única</a:t>
            </a:r>
            <a:r>
              <a:rPr lang="pt-BR" sz="2600" dirty="0">
                <a:latin typeface="Calibri" charset="0"/>
              </a:rPr>
              <a:t>, pois corre-se o risco de que a oferta dessa única opção acabe por afastar o jovem estudante das regiões periféricas das zonas urbanas, assim como os jovens oriundos da zona rural, que não dispõe de esse tempo para se dedicar aos estudos, seja por motivos financeiros como a necessidade de trabalhar para ajudar nas despesas de casa ou para se sustentar, desejo de iniciara  vida profissional, necessidade de ajudar em casa, gravidez precoce ou outros. </a:t>
            </a:r>
            <a:endParaRPr lang="en-US" sz="2600" dirty="0">
              <a:latin typeface="Calibri" charset="0"/>
            </a:endParaRPr>
          </a:p>
        </p:txBody>
      </p:sp>
    </p:spTree>
    <p:extLst>
      <p:ext uri="{BB962C8B-B14F-4D97-AF65-F5344CB8AC3E}">
        <p14:creationId xmlns:p14="http://schemas.microsoft.com/office/powerpoint/2010/main" val="1949800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CONSED2015">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Modelo-apresentaçãoConsed2015b (3)" id="{22E476CE-0146-4EC9-9938-051DDCA85C1C}" vid="{08D3AC18-01D0-453F-877D-3D40A32EE8B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Modelo-apresentaçãoConsed2015b (3)</Template>
  <TotalTime>39</TotalTime>
  <Words>832</Words>
  <Application>Microsoft Office PowerPoint</Application>
  <PresentationFormat>Apresentação na tela (4:3)</PresentationFormat>
  <Paragraphs>40</Paragraphs>
  <Slides>11</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11</vt:i4>
      </vt:variant>
    </vt:vector>
  </HeadingPairs>
  <TitlesOfParts>
    <vt:vector size="18" baseType="lpstr">
      <vt:lpstr>ＭＳ Ｐゴシック</vt:lpstr>
      <vt:lpstr>Arial</vt:lpstr>
      <vt:lpstr>Calibri</vt:lpstr>
      <vt:lpstr>Tw Cen MT</vt:lpstr>
      <vt:lpstr>Tw Cen MT Condensed</vt:lpstr>
      <vt:lpstr>Wingdings 3</vt:lpstr>
      <vt:lpstr>TemaCONSED2015</vt:lpstr>
      <vt:lpstr>Seminário – Reformulação do Ensino Médio:   Mesa 2 - Jornada Escolar Ampliada e Condições de oferta do Ensino Médio</vt:lpstr>
      <vt:lpstr>Apresentação do PowerPoint</vt:lpstr>
      <vt:lpstr>Análise do PL 6840 </vt:lpstr>
      <vt:lpstr>PL 6840 – Artigo 24 : Ampliação de carga horária – Ensino em Tempo Integral :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Wisley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WISLEY JOAO PEREIRA</dc:creator>
  <cp:lastModifiedBy>Hidelcy Guimaraes Veludo</cp:lastModifiedBy>
  <cp:revision>6</cp:revision>
  <cp:lastPrinted>2015-07-06T20:44:18Z</cp:lastPrinted>
  <dcterms:created xsi:type="dcterms:W3CDTF">2015-07-06T19:20:57Z</dcterms:created>
  <dcterms:modified xsi:type="dcterms:W3CDTF">2015-07-06T21:03:39Z</dcterms:modified>
</cp:coreProperties>
</file>