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handoutMasterIdLst>
    <p:handoutMasterId r:id="rId15"/>
  </p:handoutMasterIdLst>
  <p:sldIdLst>
    <p:sldId id="256" r:id="rId2"/>
    <p:sldId id="269" r:id="rId3"/>
    <p:sldId id="257" r:id="rId4"/>
    <p:sldId id="258" r:id="rId5"/>
    <p:sldId id="260" r:id="rId6"/>
    <p:sldId id="263" r:id="rId7"/>
    <p:sldId id="259" r:id="rId8"/>
    <p:sldId id="265" r:id="rId9"/>
    <p:sldId id="266" r:id="rId10"/>
    <p:sldId id="267" r:id="rId11"/>
    <p:sldId id="261" r:id="rId12"/>
    <p:sldId id="264" r:id="rId13"/>
    <p:sldId id="268" r:id="rId14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BACKUP\BACKUPIBM5093\Consed\Planilha%20auxiliar%20palestra%20diretores%20americano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/>
              <a:t>Médias dos Resultados dos Estudantes nas Provas do SAEB</a:t>
            </a:r>
          </a:p>
        </c:rich>
      </c:tx>
      <c:layout>
        <c:manualLayout>
          <c:xMode val="edge"/>
          <c:yMode val="edge"/>
          <c:x val="0.12881606261855677"/>
          <c:y val="4.1642749571035316E-2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Plan2!$T$6:$T$7</c:f>
              <c:strCache>
                <c:ptCount val="1"/>
                <c:pt idx="0">
                  <c:v>EF Inic L Port</c:v>
                </c:pt>
              </c:strCache>
            </c:strRef>
          </c:tx>
          <c:cat>
            <c:numRef>
              <c:f>Plan2!$S$8:$S$16</c:f>
              <c:numCache>
                <c:formatCode>General</c:formatCode>
                <c:ptCount val="9"/>
                <c:pt idx="0">
                  <c:v>1997</c:v>
                </c:pt>
                <c:pt idx="1">
                  <c:v>1999</c:v>
                </c:pt>
                <c:pt idx="2">
                  <c:v>2001</c:v>
                </c:pt>
                <c:pt idx="3">
                  <c:v>2003</c:v>
                </c:pt>
                <c:pt idx="4">
                  <c:v>2005</c:v>
                </c:pt>
                <c:pt idx="5">
                  <c:v>2007</c:v>
                </c:pt>
                <c:pt idx="6">
                  <c:v>2009</c:v>
                </c:pt>
                <c:pt idx="7">
                  <c:v>2011</c:v>
                </c:pt>
                <c:pt idx="8">
                  <c:v>2013</c:v>
                </c:pt>
              </c:numCache>
            </c:numRef>
          </c:cat>
          <c:val>
            <c:numRef>
              <c:f>Plan2!$T$8:$T$16</c:f>
              <c:numCache>
                <c:formatCode>General</c:formatCode>
                <c:ptCount val="9"/>
                <c:pt idx="0">
                  <c:v>186.5</c:v>
                </c:pt>
                <c:pt idx="1">
                  <c:v>170.7</c:v>
                </c:pt>
                <c:pt idx="2">
                  <c:v>165.1</c:v>
                </c:pt>
                <c:pt idx="3">
                  <c:v>169.4</c:v>
                </c:pt>
                <c:pt idx="4">
                  <c:v>172.3</c:v>
                </c:pt>
                <c:pt idx="5">
                  <c:v>175.8</c:v>
                </c:pt>
                <c:pt idx="6">
                  <c:v>184.3</c:v>
                </c:pt>
                <c:pt idx="7">
                  <c:v>190.6</c:v>
                </c:pt>
                <c:pt idx="8">
                  <c:v>185.7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Plan2!$U$6:$U$7</c:f>
              <c:strCache>
                <c:ptCount val="1"/>
                <c:pt idx="0">
                  <c:v>EF Inic Mat</c:v>
                </c:pt>
              </c:strCache>
            </c:strRef>
          </c:tx>
          <c:cat>
            <c:numRef>
              <c:f>Plan2!$S$8:$S$16</c:f>
              <c:numCache>
                <c:formatCode>General</c:formatCode>
                <c:ptCount val="9"/>
                <c:pt idx="0">
                  <c:v>1997</c:v>
                </c:pt>
                <c:pt idx="1">
                  <c:v>1999</c:v>
                </c:pt>
                <c:pt idx="2">
                  <c:v>2001</c:v>
                </c:pt>
                <c:pt idx="3">
                  <c:v>2003</c:v>
                </c:pt>
                <c:pt idx="4">
                  <c:v>2005</c:v>
                </c:pt>
                <c:pt idx="5">
                  <c:v>2007</c:v>
                </c:pt>
                <c:pt idx="6">
                  <c:v>2009</c:v>
                </c:pt>
                <c:pt idx="7">
                  <c:v>2011</c:v>
                </c:pt>
                <c:pt idx="8">
                  <c:v>2013</c:v>
                </c:pt>
              </c:numCache>
            </c:numRef>
          </c:cat>
          <c:val>
            <c:numRef>
              <c:f>Plan2!$U$8:$U$16</c:f>
              <c:numCache>
                <c:formatCode>0.0</c:formatCode>
                <c:ptCount val="9"/>
                <c:pt idx="0" formatCode="General">
                  <c:v>190.8</c:v>
                </c:pt>
                <c:pt idx="1">
                  <c:v>181</c:v>
                </c:pt>
                <c:pt idx="2" formatCode="General">
                  <c:v>176.3</c:v>
                </c:pt>
                <c:pt idx="3" formatCode="General">
                  <c:v>177.1</c:v>
                </c:pt>
                <c:pt idx="4" formatCode="General">
                  <c:v>182.4</c:v>
                </c:pt>
                <c:pt idx="5" formatCode="General">
                  <c:v>193.5</c:v>
                </c:pt>
                <c:pt idx="6" formatCode="General">
                  <c:v>204.3</c:v>
                </c:pt>
                <c:pt idx="7" formatCode="General">
                  <c:v>209.6</c:v>
                </c:pt>
                <c:pt idx="8" formatCode="General">
                  <c:v>205.1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Plan2!$V$6:$V$7</c:f>
              <c:strCache>
                <c:ptCount val="1"/>
                <c:pt idx="0">
                  <c:v>EF Fin L Port</c:v>
                </c:pt>
              </c:strCache>
            </c:strRef>
          </c:tx>
          <c:cat>
            <c:numRef>
              <c:f>Plan2!$S$8:$S$16</c:f>
              <c:numCache>
                <c:formatCode>General</c:formatCode>
                <c:ptCount val="9"/>
                <c:pt idx="0">
                  <c:v>1997</c:v>
                </c:pt>
                <c:pt idx="1">
                  <c:v>1999</c:v>
                </c:pt>
                <c:pt idx="2">
                  <c:v>2001</c:v>
                </c:pt>
                <c:pt idx="3">
                  <c:v>2003</c:v>
                </c:pt>
                <c:pt idx="4">
                  <c:v>2005</c:v>
                </c:pt>
                <c:pt idx="5">
                  <c:v>2007</c:v>
                </c:pt>
                <c:pt idx="6">
                  <c:v>2009</c:v>
                </c:pt>
                <c:pt idx="7">
                  <c:v>2011</c:v>
                </c:pt>
                <c:pt idx="8">
                  <c:v>2013</c:v>
                </c:pt>
              </c:numCache>
            </c:numRef>
          </c:cat>
          <c:val>
            <c:numRef>
              <c:f>Plan2!$V$8:$V$16</c:f>
              <c:numCache>
                <c:formatCode>General</c:formatCode>
                <c:ptCount val="9"/>
                <c:pt idx="0" formatCode="0.0">
                  <c:v>250</c:v>
                </c:pt>
                <c:pt idx="1">
                  <c:v>232.9</c:v>
                </c:pt>
                <c:pt idx="2">
                  <c:v>235.2</c:v>
                </c:pt>
                <c:pt idx="3" formatCode="0.0">
                  <c:v>232</c:v>
                </c:pt>
                <c:pt idx="4">
                  <c:v>231.9</c:v>
                </c:pt>
                <c:pt idx="5">
                  <c:v>234.6</c:v>
                </c:pt>
                <c:pt idx="6" formatCode="0.0">
                  <c:v>244</c:v>
                </c:pt>
                <c:pt idx="7" formatCode="0.0">
                  <c:v>243</c:v>
                </c:pt>
                <c:pt idx="8" formatCode="0.0">
                  <c:v>239.4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Plan2!$W$6:$W$7</c:f>
              <c:strCache>
                <c:ptCount val="1"/>
                <c:pt idx="0">
                  <c:v>EF Fin Mat</c:v>
                </c:pt>
              </c:strCache>
            </c:strRef>
          </c:tx>
          <c:cat>
            <c:numRef>
              <c:f>Plan2!$S$8:$S$16</c:f>
              <c:numCache>
                <c:formatCode>General</c:formatCode>
                <c:ptCount val="9"/>
                <c:pt idx="0">
                  <c:v>1997</c:v>
                </c:pt>
                <c:pt idx="1">
                  <c:v>1999</c:v>
                </c:pt>
                <c:pt idx="2">
                  <c:v>2001</c:v>
                </c:pt>
                <c:pt idx="3">
                  <c:v>2003</c:v>
                </c:pt>
                <c:pt idx="4">
                  <c:v>2005</c:v>
                </c:pt>
                <c:pt idx="5">
                  <c:v>2007</c:v>
                </c:pt>
                <c:pt idx="6">
                  <c:v>2009</c:v>
                </c:pt>
                <c:pt idx="7">
                  <c:v>2011</c:v>
                </c:pt>
                <c:pt idx="8">
                  <c:v>2013</c:v>
                </c:pt>
              </c:numCache>
            </c:numRef>
          </c:cat>
          <c:val>
            <c:numRef>
              <c:f>Plan2!$W$8:$W$16</c:f>
              <c:numCache>
                <c:formatCode>General</c:formatCode>
                <c:ptCount val="9"/>
                <c:pt idx="0" formatCode="0.0">
                  <c:v>250</c:v>
                </c:pt>
                <c:pt idx="1">
                  <c:v>246.4</c:v>
                </c:pt>
                <c:pt idx="2" formatCode="0.0">
                  <c:v>243.4</c:v>
                </c:pt>
                <c:pt idx="3" formatCode="0.0">
                  <c:v>245</c:v>
                </c:pt>
                <c:pt idx="4">
                  <c:v>239.5</c:v>
                </c:pt>
                <c:pt idx="5">
                  <c:v>247.4</c:v>
                </c:pt>
                <c:pt idx="6">
                  <c:v>248.7</c:v>
                </c:pt>
                <c:pt idx="7">
                  <c:v>250.6</c:v>
                </c:pt>
                <c:pt idx="8">
                  <c:v>243.8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Plan2!$X$6:$X$7</c:f>
              <c:strCache>
                <c:ptCount val="1"/>
                <c:pt idx="0">
                  <c:v>EM L Port</c:v>
                </c:pt>
              </c:strCache>
            </c:strRef>
          </c:tx>
          <c:cat>
            <c:numRef>
              <c:f>Plan2!$S$8:$S$16</c:f>
              <c:numCache>
                <c:formatCode>General</c:formatCode>
                <c:ptCount val="9"/>
                <c:pt idx="0">
                  <c:v>1997</c:v>
                </c:pt>
                <c:pt idx="1">
                  <c:v>1999</c:v>
                </c:pt>
                <c:pt idx="2">
                  <c:v>2001</c:v>
                </c:pt>
                <c:pt idx="3">
                  <c:v>2003</c:v>
                </c:pt>
                <c:pt idx="4">
                  <c:v>2005</c:v>
                </c:pt>
                <c:pt idx="5">
                  <c:v>2007</c:v>
                </c:pt>
                <c:pt idx="6">
                  <c:v>2009</c:v>
                </c:pt>
                <c:pt idx="7">
                  <c:v>2011</c:v>
                </c:pt>
                <c:pt idx="8">
                  <c:v>2013</c:v>
                </c:pt>
              </c:numCache>
            </c:numRef>
          </c:cat>
          <c:val>
            <c:numRef>
              <c:f>Plan2!$X$8:$X$16</c:f>
              <c:numCache>
                <c:formatCode>General</c:formatCode>
                <c:ptCount val="9"/>
                <c:pt idx="0">
                  <c:v>283.89999999999998</c:v>
                </c:pt>
                <c:pt idx="1">
                  <c:v>266.60000000000002</c:v>
                </c:pt>
                <c:pt idx="2">
                  <c:v>262.3</c:v>
                </c:pt>
                <c:pt idx="3">
                  <c:v>266.7</c:v>
                </c:pt>
                <c:pt idx="4">
                  <c:v>257.60000000000002</c:v>
                </c:pt>
                <c:pt idx="5">
                  <c:v>261.39999999999998</c:v>
                </c:pt>
                <c:pt idx="6">
                  <c:v>268.8</c:v>
                </c:pt>
                <c:pt idx="7">
                  <c:v>267.60000000000002</c:v>
                </c:pt>
                <c:pt idx="8">
                  <c:v>256.60000000000002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Plan2!$Y$6:$Y$7</c:f>
              <c:strCache>
                <c:ptCount val="1"/>
                <c:pt idx="0">
                  <c:v>EM Mat</c:v>
                </c:pt>
              </c:strCache>
            </c:strRef>
          </c:tx>
          <c:cat>
            <c:numRef>
              <c:f>Plan2!$S$8:$S$16</c:f>
              <c:numCache>
                <c:formatCode>General</c:formatCode>
                <c:ptCount val="9"/>
                <c:pt idx="0">
                  <c:v>1997</c:v>
                </c:pt>
                <c:pt idx="1">
                  <c:v>1999</c:v>
                </c:pt>
                <c:pt idx="2">
                  <c:v>2001</c:v>
                </c:pt>
                <c:pt idx="3">
                  <c:v>2003</c:v>
                </c:pt>
                <c:pt idx="4">
                  <c:v>2005</c:v>
                </c:pt>
                <c:pt idx="5">
                  <c:v>2007</c:v>
                </c:pt>
                <c:pt idx="6">
                  <c:v>2009</c:v>
                </c:pt>
                <c:pt idx="7">
                  <c:v>2011</c:v>
                </c:pt>
                <c:pt idx="8">
                  <c:v>2013</c:v>
                </c:pt>
              </c:numCache>
            </c:numRef>
          </c:cat>
          <c:val>
            <c:numRef>
              <c:f>Plan2!$Y$8:$Y$16</c:f>
              <c:numCache>
                <c:formatCode>General</c:formatCode>
                <c:ptCount val="9"/>
                <c:pt idx="0">
                  <c:v>288.7</c:v>
                </c:pt>
                <c:pt idx="1">
                  <c:v>280.3</c:v>
                </c:pt>
                <c:pt idx="2">
                  <c:v>276.7</c:v>
                </c:pt>
                <c:pt idx="3">
                  <c:v>278.7</c:v>
                </c:pt>
                <c:pt idx="4">
                  <c:v>271.3</c:v>
                </c:pt>
                <c:pt idx="5">
                  <c:v>272.89999999999998</c:v>
                </c:pt>
                <c:pt idx="6">
                  <c:v>274.7</c:v>
                </c:pt>
                <c:pt idx="7">
                  <c:v>273.60000000000002</c:v>
                </c:pt>
                <c:pt idx="8">
                  <c:v>261.10000000000002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0605424"/>
        <c:axId val="290605816"/>
      </c:lineChart>
      <c:catAx>
        <c:axId val="290605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90605816"/>
        <c:crosses val="autoZero"/>
        <c:auto val="1"/>
        <c:lblAlgn val="ctr"/>
        <c:lblOffset val="100"/>
        <c:noMultiLvlLbl val="0"/>
      </c:catAx>
      <c:valAx>
        <c:axId val="29060581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906054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Plan1!$Q$29:$Q$41</c:f>
              <c:numCache>
                <c:formatCode>General</c:formatCode>
                <c:ptCount val="13"/>
                <c:pt idx="0">
                  <c:v>4.7</c:v>
                </c:pt>
                <c:pt idx="1">
                  <c:v>4.7</c:v>
                </c:pt>
                <c:pt idx="2">
                  <c:v>4.8</c:v>
                </c:pt>
                <c:pt idx="3">
                  <c:v>4.5999999999999996</c:v>
                </c:pt>
                <c:pt idx="4">
                  <c:v>4.5</c:v>
                </c:pt>
                <c:pt idx="5">
                  <c:v>4.5</c:v>
                </c:pt>
                <c:pt idx="6">
                  <c:v>5</c:v>
                </c:pt>
                <c:pt idx="7">
                  <c:v>5.0999999999999996</c:v>
                </c:pt>
                <c:pt idx="8">
                  <c:v>5.4</c:v>
                </c:pt>
                <c:pt idx="9">
                  <c:v>5.7</c:v>
                </c:pt>
                <c:pt idx="10">
                  <c:v>5.8</c:v>
                </c:pt>
                <c:pt idx="11">
                  <c:v>6.1</c:v>
                </c:pt>
                <c:pt idx="12">
                  <c:v>6.4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90606992"/>
        <c:axId val="290607384"/>
      </c:lineChart>
      <c:catAx>
        <c:axId val="290606992"/>
        <c:scaling>
          <c:orientation val="minMax"/>
        </c:scaling>
        <c:delete val="0"/>
        <c:axPos val="b"/>
        <c:majorTickMark val="none"/>
        <c:minorTickMark val="none"/>
        <c:tickLblPos val="nextTo"/>
        <c:crossAx val="290607384"/>
        <c:crosses val="autoZero"/>
        <c:auto val="1"/>
        <c:lblAlgn val="ctr"/>
        <c:lblOffset val="100"/>
        <c:noMultiLvlLbl val="0"/>
      </c:catAx>
      <c:valAx>
        <c:axId val="29060738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906069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ECC586-1E8B-49E4-AAAA-805C918EE2CB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49CC9-2D19-4F16-ADAF-A985AD5256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55326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ed.org.br/" TargetMode="External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hyperlink" Target="https://twitter.com/Consed_" TargetMode="External"/><Relationship Id="rId4" Type="http://schemas.openxmlformats.org/officeDocument/2006/relationships/hyperlink" Target="https://www.facebook.com/Consed" TargetMode="Externa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476" b="10407"/>
          <a:stretch/>
        </p:blipFill>
        <p:spPr>
          <a:xfrm rot="5400000">
            <a:off x="1134687" y="-1151313"/>
            <a:ext cx="6858000" cy="9160625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58" b="10330"/>
          <a:stretch/>
        </p:blipFill>
        <p:spPr>
          <a:xfrm rot="16200000" flipH="1">
            <a:off x="1113328" y="-1129657"/>
            <a:ext cx="6941838" cy="91684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28994" y="2932244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28994" y="4727136"/>
            <a:ext cx="5829300" cy="484699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43847" y="6290218"/>
            <a:ext cx="1615607" cy="27432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7751B8FF-8C3C-4EAA-9345-558FFCF428A9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43847" y="5929246"/>
            <a:ext cx="2579572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3169" y="6290218"/>
            <a:ext cx="730250" cy="274320"/>
          </a:xfrm>
          <a:prstGeom prst="rect">
            <a:avLst/>
          </a:prstGeom>
        </p:spPr>
        <p:txBody>
          <a:bodyPr/>
          <a:lstStyle/>
          <a:p>
            <a:fld id="{257D316B-4023-45DD-ACBE-FB5B5486FBFD}" type="slidenum">
              <a:rPr lang="pt-BR" smtClean="0"/>
              <a:t>‹nº›</a:t>
            </a:fld>
            <a:endParaRPr lang="pt-BR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874" y="1030058"/>
            <a:ext cx="2866698" cy="138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150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506186" y="201121"/>
            <a:ext cx="8115300" cy="61966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7786" y="585216"/>
            <a:ext cx="6180364" cy="149961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386" y="2286000"/>
            <a:ext cx="7658100" cy="390252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7751B8FF-8C3C-4EAA-9345-558FFCF428A9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257D316B-4023-45DD-ACBE-FB5B5486FB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365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58" b="10330"/>
          <a:stretch/>
        </p:blipFill>
        <p:spPr>
          <a:xfrm rot="16200000" flipV="1">
            <a:off x="1113328" y="-1129657"/>
            <a:ext cx="6941838" cy="9168493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742950" y="339914"/>
            <a:ext cx="8115300" cy="61966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8122" y="249566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7751B8FF-8C3C-4EAA-9345-558FFCF428A9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257D316B-4023-45DD-ACBE-FB5B5486FB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4555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530679" y="204107"/>
            <a:ext cx="8115300" cy="6180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6964" y="585216"/>
            <a:ext cx="6221186" cy="149961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7751B8FF-8C3C-4EAA-9345-558FFCF428A9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257D316B-4023-45DD-ACBE-FB5B5486FB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8408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7751B8FF-8C3C-4EAA-9345-558FFCF428A9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257D316B-4023-45DD-ACBE-FB5B5486FBFD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796800" y="585216"/>
            <a:ext cx="6261349" cy="149961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Retângulo 10"/>
          <p:cNvSpPr/>
          <p:nvPr/>
        </p:nvSpPr>
        <p:spPr>
          <a:xfrm>
            <a:off x="514351" y="204107"/>
            <a:ext cx="8115300" cy="6180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43092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7751B8FF-8C3C-4EAA-9345-558FFCF428A9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257D316B-4023-45DD-ACBE-FB5B5486FBFD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6800" y="585216"/>
            <a:ext cx="6261349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6" name="Retângulo 5"/>
          <p:cNvSpPr/>
          <p:nvPr/>
        </p:nvSpPr>
        <p:spPr>
          <a:xfrm>
            <a:off x="514351" y="204106"/>
            <a:ext cx="8115300" cy="61966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4571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7751B8FF-8C3C-4EAA-9345-558FFCF428A9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257D316B-4023-45DD-ACBE-FB5B5486FBFD}" type="slidenum">
              <a:rPr lang="pt-BR" smtClean="0"/>
              <a:t>‹nº›</a:t>
            </a:fld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341" y="1562362"/>
            <a:ext cx="3544831" cy="1716027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1126671" y="3481979"/>
            <a:ext cx="57840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smtClean="0"/>
              <a:t> SDS/CONIC - Ed. </a:t>
            </a:r>
            <a:r>
              <a:rPr lang="pt-BR" dirty="0" err="1" smtClean="0"/>
              <a:t>Boulevard</a:t>
            </a:r>
            <a:r>
              <a:rPr lang="pt-BR" dirty="0" smtClean="0"/>
              <a:t> Center, Sala 501, BRASILIA - DF - Centro CEP: 70.391-900</a:t>
            </a:r>
          </a:p>
          <a:p>
            <a:pPr algn="ctr"/>
            <a:r>
              <a:rPr lang="pt-BR" dirty="0" smtClean="0"/>
              <a:t> (61) 2195-8650</a:t>
            </a:r>
          </a:p>
          <a:p>
            <a:r>
              <a:rPr lang="pt-BR" sz="18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Consed.org.br</a:t>
            </a:r>
            <a:r>
              <a:rPr lang="pt-BR" sz="18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pt-BR" sz="18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Facebook</a:t>
            </a:r>
            <a:r>
              <a:rPr lang="pt-BR" sz="18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pt-BR" sz="18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Twitter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6755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7751B8FF-8C3C-4EAA-9345-558FFCF428A9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257D316B-4023-45DD-ACBE-FB5B5486FBFD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796799" y="471509"/>
            <a:ext cx="5771493" cy="1520577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298120"/>
            <a:ext cx="4258818" cy="4709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Retângulo 8"/>
          <p:cNvSpPr/>
          <p:nvPr/>
        </p:nvSpPr>
        <p:spPr>
          <a:xfrm>
            <a:off x="514351" y="204106"/>
            <a:ext cx="8115300" cy="61966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3268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" y="0"/>
            <a:ext cx="910424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864" y="4960138"/>
            <a:ext cx="5135336" cy="1463040"/>
          </a:xfrm>
        </p:spPr>
        <p:txBody>
          <a:bodyPr anchor="ctr">
            <a:normAutofit/>
          </a:bodyPr>
          <a:lstStyle>
            <a:lvl1pPr algn="r">
              <a:defRPr sz="36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7751B8FF-8C3C-4EAA-9345-558FFCF428A9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257D316B-4023-45DD-ACBE-FB5B5486FB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2532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" y="0"/>
            <a:ext cx="9104244" cy="6858000"/>
          </a:xfrm>
          <a:prstGeom prst="rect">
            <a:avLst/>
          </a:prstGeom>
        </p:spPr>
      </p:pic>
      <p:sp>
        <p:nvSpPr>
          <p:cNvPr id="10" name="Retângulo 9"/>
          <p:cNvSpPr/>
          <p:nvPr/>
        </p:nvSpPr>
        <p:spPr>
          <a:xfrm>
            <a:off x="522514" y="201121"/>
            <a:ext cx="8115300" cy="61966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7751B8FF-8C3C-4EAA-9345-558FFCF428A9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257D316B-4023-45DD-ACBE-FB5B5486FBFD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6800" y="585216"/>
            <a:ext cx="6261349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425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ed.org.br/" TargetMode="External"/><Relationship Id="rId2" Type="http://schemas.openxmlformats.org/officeDocument/2006/relationships/hyperlink" Target="mailto:consed@consed.org.br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95536" y="2932244"/>
            <a:ext cx="8280920" cy="1463040"/>
          </a:xfrm>
        </p:spPr>
        <p:txBody>
          <a:bodyPr>
            <a:normAutofit fontScale="90000"/>
          </a:bodyPr>
          <a:lstStyle/>
          <a:p>
            <a:r>
              <a:rPr lang="pt-BR" sz="3300" b="1" dirty="0"/>
              <a:t>Seminário: “REFORMULAÇÃO DO ENSINO MÉDIO”</a:t>
            </a:r>
            <a:r>
              <a:rPr lang="pt-BR" sz="3300" dirty="0"/>
              <a:t/>
            </a:r>
            <a:br>
              <a:rPr lang="pt-BR" sz="3300" dirty="0"/>
            </a:br>
            <a:r>
              <a:rPr lang="pt-BR" sz="3300" b="1" dirty="0"/>
              <a:t/>
            </a:r>
            <a:br>
              <a:rPr lang="pt-BR" sz="3300" b="1" dirty="0"/>
            </a:br>
            <a:r>
              <a:rPr lang="pt-BR" sz="2700" b="1" dirty="0" err="1"/>
              <a:t>mESA</a:t>
            </a:r>
            <a:r>
              <a:rPr lang="pt-BR" sz="2700" b="1" dirty="0"/>
              <a:t> </a:t>
            </a:r>
            <a:r>
              <a:rPr lang="pt-BR" sz="2700" b="1" dirty="0" smtClean="0"/>
              <a:t>5: Os indicadores de avaliação da educação básica</a:t>
            </a:r>
            <a:endParaRPr lang="pt-BR" sz="27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699792" y="4869160"/>
            <a:ext cx="5760640" cy="648072"/>
          </a:xfrm>
        </p:spPr>
        <p:txBody>
          <a:bodyPr>
            <a:normAutofit fontScale="62500" lnSpcReduction="20000"/>
          </a:bodyPr>
          <a:lstStyle/>
          <a:p>
            <a:pPr algn="r"/>
            <a:r>
              <a:rPr lang="pt-BR" sz="2100" b="1" dirty="0" smtClean="0">
                <a:solidFill>
                  <a:schemeClr val="tx1"/>
                </a:solidFill>
              </a:rPr>
              <a:t>Vera Lúcia Lima da Silva </a:t>
            </a:r>
          </a:p>
          <a:p>
            <a:pPr algn="r"/>
            <a:r>
              <a:rPr lang="pt-BR" sz="2100" b="1" dirty="0" smtClean="0">
                <a:solidFill>
                  <a:schemeClr val="tx1"/>
                </a:solidFill>
              </a:rPr>
              <a:t>Diretora do Departamento de Políticas Educacionais do Estado do Amazonas</a:t>
            </a:r>
          </a:p>
          <a:p>
            <a:pPr algn="r"/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8146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115616" y="1196752"/>
            <a:ext cx="7200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000" b="1" dirty="0"/>
          </a:p>
          <a:p>
            <a:r>
              <a:rPr lang="pt-BR" sz="2000" dirty="0"/>
              <a:t>§ 5</a:t>
            </a:r>
            <a:r>
              <a:rPr lang="pt-BR" sz="2000" u="sng" baseline="30000" dirty="0"/>
              <a:t>o</a:t>
            </a:r>
            <a:r>
              <a:rPr lang="pt-BR" sz="2000" dirty="0"/>
              <a:t>  A avaliação de desempenho dos (as) estudantes em exames, referida </a:t>
            </a:r>
            <a:r>
              <a:rPr lang="pt-BR" sz="2000" dirty="0" smtClean="0"/>
              <a:t>no inciso </a:t>
            </a:r>
            <a:r>
              <a:rPr lang="pt-BR" sz="2000" dirty="0"/>
              <a:t>I do § 1</a:t>
            </a:r>
            <a:r>
              <a:rPr lang="pt-BR" sz="2000" u="sng" baseline="30000" dirty="0"/>
              <a:t>o</a:t>
            </a:r>
            <a:r>
              <a:rPr lang="pt-BR" sz="2000" dirty="0"/>
              <a:t>, poderá ser diretamente realizada pela União ou, mediante acordo</a:t>
            </a:r>
          </a:p>
          <a:p>
            <a:r>
              <a:rPr lang="pt-BR" sz="2000" dirty="0"/>
              <a:t>de cooperação, pelos Estados e pelo Distrito Federal, nos respectivos </a:t>
            </a:r>
            <a:r>
              <a:rPr lang="pt-BR" sz="2000" dirty="0" smtClean="0"/>
              <a:t>sistemas de </a:t>
            </a:r>
            <a:r>
              <a:rPr lang="pt-BR" sz="2000" dirty="0"/>
              <a:t>ensino e de seus Municípios, caso mantenham sistemas próprios de avaliação </a:t>
            </a:r>
            <a:r>
              <a:rPr lang="pt-BR" sz="2000" dirty="0" smtClean="0"/>
              <a:t>do rendimento </a:t>
            </a:r>
            <a:r>
              <a:rPr lang="pt-BR" sz="2000" dirty="0"/>
              <a:t>escolar, assegurada a compatibilidade metodológica entre </a:t>
            </a:r>
            <a:r>
              <a:rPr lang="pt-BR" sz="2000" dirty="0" smtClean="0"/>
              <a:t>esses sistemas </a:t>
            </a:r>
            <a:r>
              <a:rPr lang="pt-BR" sz="2000" dirty="0"/>
              <a:t>e o nacional, especialmente no que se refere às escalas de </a:t>
            </a:r>
            <a:r>
              <a:rPr lang="pt-BR" sz="2000" dirty="0" smtClean="0"/>
              <a:t>proficiência e </a:t>
            </a:r>
            <a:r>
              <a:rPr lang="pt-BR" sz="2000" dirty="0"/>
              <a:t>ao calendário de aplicação (art. 11, § 5º, da Lei nº 13.005, de 2014 – Lei do PNE</a:t>
            </a:r>
            <a:r>
              <a:rPr lang="pt-BR" sz="2000" dirty="0" smtClean="0"/>
              <a:t>)</a:t>
            </a:r>
          </a:p>
          <a:p>
            <a:endParaRPr lang="pt-BR" sz="2000" b="1" dirty="0"/>
          </a:p>
          <a:p>
            <a:r>
              <a:rPr lang="pt-BR" sz="2000" b="1" dirty="0" smtClean="0"/>
              <a:t>  . O incentivo para que todos os estados e o Distrito Federal mantenham seus sistemas de avaliação  </a:t>
            </a:r>
            <a:endParaRPr lang="pt-BR" sz="2000" b="1" dirty="0"/>
          </a:p>
          <a:p>
            <a:endParaRPr lang="pt-BR" sz="2000" dirty="0"/>
          </a:p>
        </p:txBody>
      </p:sp>
      <p:sp>
        <p:nvSpPr>
          <p:cNvPr id="4" name="Retângulo 3"/>
          <p:cNvSpPr/>
          <p:nvPr/>
        </p:nvSpPr>
        <p:spPr>
          <a:xfrm>
            <a:off x="1691680" y="365755"/>
            <a:ext cx="56886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/>
              <a:t>A integração dos sistemas de avaliação.</a:t>
            </a:r>
          </a:p>
        </p:txBody>
      </p:sp>
    </p:spTree>
    <p:extLst>
      <p:ext uri="{BB962C8B-B14F-4D97-AF65-F5344CB8AC3E}">
        <p14:creationId xmlns:p14="http://schemas.microsoft.com/office/powerpoint/2010/main" val="680017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43608" y="188640"/>
            <a:ext cx="74801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 smtClean="0"/>
              <a:t>Qualidade insatisfatória em cenário de crescimento do investimento público? Uma situação contraditória</a:t>
            </a:r>
            <a:r>
              <a:rPr lang="pt-BR" sz="2400" b="1" dirty="0" smtClean="0"/>
              <a:t>? 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899592" y="2132856"/>
            <a:ext cx="7624196" cy="3753867"/>
            <a:chOff x="899592" y="2132856"/>
            <a:chExt cx="7624196" cy="3753867"/>
          </a:xfrm>
        </p:grpSpPr>
        <p:graphicFrame>
          <p:nvGraphicFramePr>
            <p:cNvPr id="3" name="Gráfico 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797998076"/>
                </p:ext>
              </p:extLst>
            </p:nvPr>
          </p:nvGraphicFramePr>
          <p:xfrm>
            <a:off x="899592" y="2132856"/>
            <a:ext cx="7488832" cy="375386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4" name="Retângulo 3"/>
            <p:cNvSpPr/>
            <p:nvPr/>
          </p:nvSpPr>
          <p:spPr>
            <a:xfrm>
              <a:off x="1187624" y="5373216"/>
              <a:ext cx="7336164" cy="3786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600" b="1" dirty="0" smtClean="0">
                  <a:solidFill>
                    <a:schemeClr val="tx1"/>
                  </a:solidFill>
                </a:rPr>
                <a:t>  2000  2001   2002    2003   2004   2005  2006   2007  2008   2009  2010  2011  2012</a:t>
              </a:r>
              <a:endParaRPr lang="pt-BR" sz="16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5" name="Retângulo 4"/>
          <p:cNvSpPr/>
          <p:nvPr/>
        </p:nvSpPr>
        <p:spPr>
          <a:xfrm>
            <a:off x="899592" y="1556792"/>
            <a:ext cx="74168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 smtClean="0"/>
              <a:t>EVOLUÇÃO INVESTIMENTO EDUCAÇÃO COMO % DO PIB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2372173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822303"/>
              </p:ext>
            </p:extLst>
          </p:nvPr>
        </p:nvGraphicFramePr>
        <p:xfrm>
          <a:off x="251520" y="2132856"/>
          <a:ext cx="872042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5730"/>
                <a:gridCol w="1437317"/>
                <a:gridCol w="1479358"/>
                <a:gridCol w="1907861"/>
                <a:gridCol w="144016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800" b="1" dirty="0" smtClean="0"/>
                        <a:t>Nível/etapa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/>
                        <a:t>Realizado**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/>
                        <a:t>% PIB per capita BR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/>
                        <a:t>% PIB per capita</a:t>
                      </a:r>
                      <a:r>
                        <a:rPr lang="pt-BR" sz="1800" b="1" baseline="0" dirty="0" smtClean="0"/>
                        <a:t> OECD***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/>
                        <a:t>Mínimo necessário</a:t>
                      </a:r>
                      <a:endParaRPr lang="pt-BR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b="1" dirty="0" smtClean="0"/>
                        <a:t>Educação</a:t>
                      </a:r>
                      <a:r>
                        <a:rPr lang="pt-BR" sz="2000" b="1" baseline="0" dirty="0" smtClean="0"/>
                        <a:t> Infantil</a:t>
                      </a:r>
                      <a:endParaRPr lang="pt-B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5.782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        23****</a:t>
                      </a:r>
                      <a:endParaRPr lang="pt-B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6.263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b="1" dirty="0" smtClean="0"/>
                        <a:t>E. F.–</a:t>
                      </a:r>
                      <a:r>
                        <a:rPr lang="pt-BR" sz="2000" b="1" baseline="0" dirty="0" smtClean="0"/>
                        <a:t>Anos Iniciais</a:t>
                      </a:r>
                      <a:endParaRPr lang="pt-B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5.873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26</a:t>
                      </a:r>
                      <a:endParaRPr lang="pt-B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7.080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b="1" dirty="0" smtClean="0"/>
                        <a:t>E. F. – Anos Finais</a:t>
                      </a:r>
                      <a:endParaRPr lang="pt-B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5.809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27</a:t>
                      </a:r>
                      <a:endParaRPr lang="pt-B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7.352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b="1" dirty="0" smtClean="0"/>
                        <a:t>Ensino Médio</a:t>
                      </a:r>
                      <a:endParaRPr lang="pt-B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5.901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26</a:t>
                      </a:r>
                      <a:endParaRPr lang="pt-B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7.080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Retângulo 2"/>
          <p:cNvSpPr/>
          <p:nvPr/>
        </p:nvSpPr>
        <p:spPr>
          <a:xfrm>
            <a:off x="323528" y="4365104"/>
            <a:ext cx="3816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i="1" dirty="0" smtClean="0"/>
              <a:t>Fontes: MEC/INEP, IBGE e OECD</a:t>
            </a:r>
            <a:endParaRPr lang="pt-BR" i="1" dirty="0"/>
          </a:p>
        </p:txBody>
      </p:sp>
      <p:sp>
        <p:nvSpPr>
          <p:cNvPr id="4" name="Retângulo 3"/>
          <p:cNvSpPr/>
          <p:nvPr/>
        </p:nvSpPr>
        <p:spPr>
          <a:xfrm>
            <a:off x="340585" y="4797152"/>
            <a:ext cx="860684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(*) PIB per capita do Brasil em 2014 = R$ 27.229</a:t>
            </a:r>
          </a:p>
          <a:p>
            <a:r>
              <a:rPr lang="pt-BR" dirty="0" smtClean="0"/>
              <a:t>(**) Atualização para 2014 pelo IPCA, a partir dos últimos valores divulgados pelo Site do INEP, relativos a 2013</a:t>
            </a:r>
          </a:p>
          <a:p>
            <a:r>
              <a:rPr lang="pt-BR" dirty="0" smtClean="0"/>
              <a:t>(***) Proporções de 2011, no último Relatório </a:t>
            </a:r>
            <a:r>
              <a:rPr lang="pt-BR" i="1" dirty="0" err="1" smtClean="0"/>
              <a:t>Education</a:t>
            </a:r>
            <a:r>
              <a:rPr lang="pt-BR" i="1" dirty="0" smtClean="0"/>
              <a:t> </a:t>
            </a:r>
            <a:r>
              <a:rPr lang="pt-BR" i="1" dirty="0" err="1" smtClean="0"/>
              <a:t>at</a:t>
            </a:r>
            <a:r>
              <a:rPr lang="pt-BR" i="1" dirty="0" smtClean="0"/>
              <a:t> a </a:t>
            </a:r>
            <a:r>
              <a:rPr lang="pt-BR" i="1" dirty="0" err="1" smtClean="0"/>
              <a:t>Glance</a:t>
            </a:r>
            <a:r>
              <a:rPr lang="pt-BR" dirty="0" smtClean="0"/>
              <a:t>–2014</a:t>
            </a:r>
            <a:endParaRPr lang="pt-BR" dirty="0" smtClean="0"/>
          </a:p>
          <a:p>
            <a:r>
              <a:rPr lang="pt-BR" dirty="0" smtClean="0"/>
              <a:t>(****) Refere-se apenas à etapa equivalente à pré-escola brasileira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647564" y="1412776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smtClean="0"/>
              <a:t>Brasil – Despesa pública por aluno ao ano – Gasto realizado e necessário  – 2014 (em R$ e proporção do PIB per capita*)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331640" y="332656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Ainda é preciso avançar em direção ao custo/aluno/qualidade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143386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 txBox="1">
            <a:spLocks/>
          </p:cNvSpPr>
          <p:nvPr/>
        </p:nvSpPr>
        <p:spPr>
          <a:xfrm>
            <a:off x="971853" y="1100666"/>
            <a:ext cx="7658100" cy="3902529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mtClean="0"/>
              <a:t>Obrigado pela atenção!</a:t>
            </a:r>
          </a:p>
          <a:p>
            <a:endParaRPr lang="pt-BR" sz="1500" smtClean="0"/>
          </a:p>
          <a:p>
            <a:r>
              <a:rPr lang="pt-BR" smtClean="0"/>
              <a:t>Contatos CONSED: </a:t>
            </a:r>
          </a:p>
          <a:p>
            <a:r>
              <a:rPr lang="pt-BR" smtClean="0"/>
              <a:t>Fone: (61) 2195 8650</a:t>
            </a:r>
          </a:p>
          <a:p>
            <a:r>
              <a:rPr lang="pt-BR" smtClean="0"/>
              <a:t>E-mail: </a:t>
            </a:r>
            <a:r>
              <a:rPr lang="pt-BR" smtClean="0">
                <a:solidFill>
                  <a:srgbClr val="0000FF"/>
                </a:solidFill>
                <a:hlinkClick r:id="rId2"/>
              </a:rPr>
              <a:t>consed@consed.org.br</a:t>
            </a:r>
            <a:r>
              <a:rPr lang="pt-BR" smtClean="0">
                <a:solidFill>
                  <a:srgbClr val="0000FF"/>
                </a:solidFill>
              </a:rPr>
              <a:t> </a:t>
            </a:r>
          </a:p>
          <a:p>
            <a:pPr marL="0" indent="0">
              <a:buFont typeface="Tw Cen MT" panose="020B0602020104020603" pitchFamily="34" charset="0"/>
              <a:buNone/>
            </a:pPr>
            <a:r>
              <a:rPr lang="pt-BR" smtClean="0">
                <a:solidFill>
                  <a:srgbClr val="0000FF"/>
                </a:solidFill>
              </a:rPr>
              <a:t> </a:t>
            </a:r>
          </a:p>
          <a:p>
            <a:pPr marL="0" indent="0">
              <a:buFont typeface="Tw Cen MT" panose="020B0602020104020603" pitchFamily="34" charset="0"/>
              <a:buNone/>
            </a:pPr>
            <a:r>
              <a:rPr lang="pt-BR" smtClean="0">
                <a:solidFill>
                  <a:srgbClr val="0000FF"/>
                </a:solidFill>
              </a:rPr>
              <a:t> </a:t>
            </a:r>
            <a:r>
              <a:rPr lang="pt-BR" smtClean="0"/>
              <a:t>Visite nosso portal: </a:t>
            </a:r>
            <a:r>
              <a:rPr lang="pt-BR" smtClean="0">
                <a:hlinkClick r:id="rId3"/>
              </a:rPr>
              <a:t>www.consed.org.br</a:t>
            </a:r>
            <a:r>
              <a:rPr lang="pt-BR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72187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46644" y="332656"/>
            <a:ext cx="6493346" cy="864096"/>
          </a:xfrm>
        </p:spPr>
        <p:txBody>
          <a:bodyPr>
            <a:normAutofit/>
          </a:bodyPr>
          <a:lstStyle/>
          <a:p>
            <a:pPr algn="ctr"/>
            <a:r>
              <a:rPr lang="pt-BR" sz="2800" b="1" smtClean="0">
                <a:solidFill>
                  <a:schemeClr val="accent2"/>
                </a:solidFill>
              </a:rPr>
              <a:t>EIXOS ESTRATÉGICOS </a:t>
            </a:r>
            <a:br>
              <a:rPr lang="pt-BR" sz="2800" b="1" smtClean="0">
                <a:solidFill>
                  <a:schemeClr val="accent2"/>
                </a:solidFill>
              </a:rPr>
            </a:br>
            <a:r>
              <a:rPr lang="pt-BR" sz="2800" b="1" smtClean="0">
                <a:solidFill>
                  <a:schemeClr val="accent2"/>
                </a:solidFill>
              </a:rPr>
              <a:t>BIÊNIO 2015/2016</a:t>
            </a:r>
            <a:endParaRPr lang="pt-BR" sz="2800" b="1" dirty="0">
              <a:solidFill>
                <a:schemeClr val="accent2"/>
              </a:solidFill>
            </a:endParaRPr>
          </a:p>
        </p:txBody>
      </p:sp>
      <p:sp>
        <p:nvSpPr>
          <p:cNvPr id="4" name="Espaço Reservado para Conteúdo 4"/>
          <p:cNvSpPr txBox="1">
            <a:spLocks/>
          </p:cNvSpPr>
          <p:nvPr/>
        </p:nvSpPr>
        <p:spPr>
          <a:xfrm>
            <a:off x="1546644" y="2636912"/>
            <a:ext cx="6048672" cy="3341572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r>
              <a:rPr lang="pt-BR" b="1" dirty="0" smtClean="0"/>
              <a:t>A definição da Base Nacional Comum;</a:t>
            </a:r>
            <a:endParaRPr lang="pt-BR" dirty="0" smtClean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r>
              <a:rPr lang="pt-BR" b="1" dirty="0" smtClean="0"/>
              <a:t>O Financiamento da Educação Brasileira;</a:t>
            </a:r>
            <a:endParaRPr lang="pt-BR" dirty="0" smtClean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r>
              <a:rPr lang="pt-BR" b="1" dirty="0" smtClean="0"/>
              <a:t>O debate sobre os Planos de Carreira dos profissionais do magistério brasileiro;</a:t>
            </a:r>
            <a:endParaRPr lang="pt-BR" dirty="0" smtClean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r>
              <a:rPr lang="pt-BR" b="1" dirty="0" smtClean="0"/>
              <a:t>O foco na Gestão Escolar;</a:t>
            </a:r>
            <a:endParaRPr lang="pt-BR" dirty="0" smtClean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r>
              <a:rPr lang="pt-BR" b="1" dirty="0" smtClean="0"/>
              <a:t>E a Reformulação do Ensino Médio</a:t>
            </a:r>
            <a:endParaRPr lang="pt-BR" dirty="0" smtClean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endParaRPr lang="pt-BR" dirty="0"/>
          </a:p>
        </p:txBody>
      </p:sp>
      <p:sp>
        <p:nvSpPr>
          <p:cNvPr id="5" name="Espaço Reservado para Texto 3"/>
          <p:cNvSpPr txBox="1">
            <a:spLocks/>
          </p:cNvSpPr>
          <p:nvPr/>
        </p:nvSpPr>
        <p:spPr>
          <a:xfrm>
            <a:off x="899592" y="1340768"/>
            <a:ext cx="7596844" cy="822960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pt-BR" sz="1800" b="1" dirty="0" smtClean="0">
                <a:latin typeface="Calibri" panose="020F0502020204030204" pitchFamily="34" charset="0"/>
              </a:rPr>
              <a:t>Para o biênio 2015-2016, o CONSED propõe uma agenda política, alinhada ao PNE, para o avanço na implementação de políticas públicas educacionais e a maior qualidade da educação brasileira, com os seguintes eixos prioritários:</a:t>
            </a:r>
          </a:p>
          <a:p>
            <a:pPr algn="ctr">
              <a:lnSpc>
                <a:spcPct val="120000"/>
              </a:lnSpc>
            </a:pPr>
            <a:endParaRPr lang="pt-BR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29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/>
          <p:nvPr>
            <p:extLst>
              <p:ext uri="{D42A27DB-BD31-4B8C-83A1-F6EECF244321}">
                <p14:modId xmlns:p14="http://schemas.microsoft.com/office/powerpoint/2010/main" val="2625295580"/>
              </p:ext>
            </p:extLst>
          </p:nvPr>
        </p:nvGraphicFramePr>
        <p:xfrm>
          <a:off x="899592" y="1573634"/>
          <a:ext cx="7776864" cy="5095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763688" y="188640"/>
            <a:ext cx="52565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Os resultados revelam estabilidade em patamares ainda distantes do desejável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2497112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042010"/>
              </p:ext>
            </p:extLst>
          </p:nvPr>
        </p:nvGraphicFramePr>
        <p:xfrm>
          <a:off x="755576" y="1201205"/>
          <a:ext cx="7560840" cy="37299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0120"/>
                <a:gridCol w="1080120"/>
                <a:gridCol w="1080120"/>
                <a:gridCol w="1080120"/>
                <a:gridCol w="1080120"/>
                <a:gridCol w="1080120"/>
                <a:gridCol w="1080120"/>
              </a:tblGrid>
              <a:tr h="336510">
                <a:tc>
                  <a:txBody>
                    <a:bodyPr/>
                    <a:lstStyle/>
                    <a:p>
                      <a:pPr algn="ctr"/>
                      <a:endParaRPr lang="pt-BR" sz="20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EF Inic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EF Inic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EF </a:t>
                      </a:r>
                      <a:r>
                        <a:rPr lang="pt-BR" sz="2000" b="1" dirty="0" err="1">
                          <a:effectLst/>
                        </a:rPr>
                        <a:t>Fin</a:t>
                      </a:r>
                      <a:endParaRPr lang="pt-BR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EF Fin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EM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EM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6510">
                <a:tc>
                  <a:txBody>
                    <a:bodyPr/>
                    <a:lstStyle/>
                    <a:p>
                      <a:pPr algn="ctr"/>
                      <a:endParaRPr lang="pt-BR" sz="20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L </a:t>
                      </a:r>
                      <a:r>
                        <a:rPr lang="pt-BR" sz="2000" b="1" dirty="0" err="1">
                          <a:effectLst/>
                        </a:rPr>
                        <a:t>Port</a:t>
                      </a:r>
                      <a:endParaRPr lang="pt-BR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 err="1">
                          <a:effectLst/>
                        </a:rPr>
                        <a:t>Mat</a:t>
                      </a:r>
                      <a:endParaRPr lang="pt-BR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L </a:t>
                      </a:r>
                      <a:r>
                        <a:rPr lang="pt-BR" sz="2000" b="1" dirty="0" err="1">
                          <a:effectLst/>
                        </a:rPr>
                        <a:t>Port</a:t>
                      </a:r>
                      <a:endParaRPr lang="pt-BR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 err="1">
                          <a:effectLst/>
                        </a:rPr>
                        <a:t>Mat</a:t>
                      </a:r>
                      <a:endParaRPr lang="pt-BR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L </a:t>
                      </a:r>
                      <a:r>
                        <a:rPr lang="pt-BR" sz="2000" b="1" dirty="0" err="1">
                          <a:effectLst/>
                        </a:rPr>
                        <a:t>Port</a:t>
                      </a:r>
                      <a:endParaRPr lang="pt-BR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 err="1">
                          <a:effectLst/>
                        </a:rPr>
                        <a:t>Mat</a:t>
                      </a:r>
                      <a:endParaRPr lang="pt-BR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65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1997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186,5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190,8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250,0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250,0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283,9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288,7</a:t>
                      </a:r>
                      <a:endParaRPr lang="pt-BR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65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1999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170,7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181,0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232,9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246,4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266,6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280,3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65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2001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165,1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176,3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235,2</a:t>
                      </a:r>
                      <a:endParaRPr lang="pt-BR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243,4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262,3</a:t>
                      </a:r>
                      <a:endParaRPr lang="pt-BR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276,7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65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2003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169,4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177,1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232,0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245,0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266,7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278,7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65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2005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172,3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182,4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231,9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239,5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257,6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271,3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65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2007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175,8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193,5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234,6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247,4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261,4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272,9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65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2009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184,3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204,3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244,0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248,7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268,8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274,7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65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2011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190,6</a:t>
                      </a:r>
                      <a:endParaRPr lang="pt-BR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209,6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243,0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250,6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267,6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273,6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65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2013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185,7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205,1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239,4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243,8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256,6</a:t>
                      </a:r>
                      <a:endParaRPr lang="pt-BR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261,1</a:t>
                      </a:r>
                      <a:endParaRPr lang="pt-BR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971600" y="260648"/>
            <a:ext cx="756083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 smtClean="0"/>
              <a:t>De fato, todas as médias, em todos os anos, estão abaixo dos níveis adequados de proficiência</a:t>
            </a:r>
            <a:endParaRPr lang="pt-BR" sz="2300" b="1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732348"/>
              </p:ext>
            </p:extLst>
          </p:nvPr>
        </p:nvGraphicFramePr>
        <p:xfrm>
          <a:off x="323528" y="5455920"/>
          <a:ext cx="8568952" cy="1356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6344"/>
                <a:gridCol w="2615630"/>
                <a:gridCol w="2856978"/>
              </a:tblGrid>
              <a:tr h="2286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 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Língua Portuguesa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Matemática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86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5º ano do </a:t>
                      </a:r>
                      <a:r>
                        <a:rPr lang="pt-BR" sz="2000" dirty="0" smtClean="0">
                          <a:effectLst/>
                        </a:rPr>
                        <a:t>ens. fundam.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200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225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86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9º ano do ens. </a:t>
                      </a:r>
                      <a:r>
                        <a:rPr lang="pt-BR" sz="2000" dirty="0" smtClean="0">
                          <a:effectLst/>
                        </a:rPr>
                        <a:t>fundam.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275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300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86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3º ano do ens. médio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300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350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339752" y="5013176"/>
            <a:ext cx="5400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Níveis Adequados de Proficiência</a:t>
            </a:r>
            <a:endParaRPr kumimoji="0" lang="pt-BR" alt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852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440557"/>
              </p:ext>
            </p:extLst>
          </p:nvPr>
        </p:nvGraphicFramePr>
        <p:xfrm>
          <a:off x="827584" y="2780928"/>
          <a:ext cx="756084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207"/>
                <a:gridCol w="1683239"/>
                <a:gridCol w="1763394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Leitura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Matemática</a:t>
                      </a:r>
                      <a:endParaRPr lang="pt-B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sz="2000" b="1" dirty="0" smtClean="0"/>
                        <a:t>5º ano Ensino</a:t>
                      </a:r>
                      <a:r>
                        <a:rPr lang="pt-BR" sz="2000" b="1" baseline="0" dirty="0" smtClean="0"/>
                        <a:t> Fundamental (2013)</a:t>
                      </a:r>
                      <a:endParaRPr lang="pt-B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40</a:t>
                      </a:r>
                      <a:endParaRPr lang="pt-B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35</a:t>
                      </a:r>
                      <a:endParaRPr lang="pt-BR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sz="2000" b="1" dirty="0" smtClean="0"/>
                        <a:t>9º</a:t>
                      </a:r>
                      <a:r>
                        <a:rPr lang="pt-BR" sz="2000" b="1" baseline="0" dirty="0" smtClean="0"/>
                        <a:t> ano Ensino Fundamental (2013)</a:t>
                      </a:r>
                      <a:endParaRPr lang="pt-B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23</a:t>
                      </a:r>
                      <a:endParaRPr lang="pt-B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11</a:t>
                      </a:r>
                      <a:endParaRPr lang="pt-BR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sz="2000" b="1" dirty="0" smtClean="0"/>
                        <a:t>Ensino Médio (2011)</a:t>
                      </a:r>
                      <a:endParaRPr lang="pt-B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29</a:t>
                      </a:r>
                      <a:endParaRPr lang="pt-B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10</a:t>
                      </a:r>
                      <a:endParaRPr lang="pt-BR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683568" y="4941168"/>
            <a:ext cx="7776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</a:t>
            </a:r>
            <a:r>
              <a:rPr lang="pt-BR" dirty="0" err="1" smtClean="0"/>
              <a:t>Qedu</a:t>
            </a:r>
            <a:r>
              <a:rPr lang="pt-BR" dirty="0" smtClean="0"/>
              <a:t>, para dados de 2013; Todos pela Educação, para 2011</a:t>
            </a:r>
            <a:r>
              <a:rPr lang="pt-BR" sz="2000" dirty="0" smtClean="0"/>
              <a:t>.</a:t>
            </a:r>
            <a:endParaRPr lang="pt-BR" sz="2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1043608" y="1844824"/>
            <a:ext cx="7128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Proporção de estudantes em níveis adequados de proficiência</a:t>
            </a:r>
            <a:endParaRPr lang="pt-BR" sz="2400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1259632" y="404664"/>
            <a:ext cx="7056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A inclusão de estudantes em níveis adequados de proficiência ainda é reduzida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4090761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6987844"/>
              </p:ext>
            </p:extLst>
          </p:nvPr>
        </p:nvGraphicFramePr>
        <p:xfrm>
          <a:off x="-3" y="2636912"/>
          <a:ext cx="9144002" cy="3168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7726"/>
                <a:gridCol w="675002"/>
                <a:gridCol w="622195"/>
                <a:gridCol w="605081"/>
                <a:gridCol w="614689"/>
                <a:gridCol w="614689"/>
                <a:gridCol w="521462"/>
                <a:gridCol w="521462"/>
                <a:gridCol w="521462"/>
                <a:gridCol w="521462"/>
                <a:gridCol w="521462"/>
                <a:gridCol w="521462"/>
                <a:gridCol w="521462"/>
                <a:gridCol w="521462"/>
                <a:gridCol w="521462"/>
                <a:gridCol w="521462"/>
              </a:tblGrid>
              <a:tr h="576064">
                <a:tc rowSpan="2"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/>
                </a:tc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Ensino Fundamental</a:t>
                      </a:r>
                    </a:p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Anos Iniciais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Ensino Fundamental</a:t>
                      </a:r>
                    </a:p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Anos Finais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Ensino Médio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3204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5,2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4,2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Pública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4,9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3,4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3,4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Estad.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5,4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3,4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Munic.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4,9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3,8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Privada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6,7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5,9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5,7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5,4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Retângulo 2"/>
          <p:cNvSpPr/>
          <p:nvPr/>
        </p:nvSpPr>
        <p:spPr>
          <a:xfrm>
            <a:off x="1907704" y="2060848"/>
            <a:ext cx="62646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 smtClean="0"/>
              <a:t>BRASIL – RESULTADOS DO IDEB – 2005 - 2013</a:t>
            </a:r>
            <a:endParaRPr lang="pt-BR" sz="2000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755576" y="404664"/>
            <a:ext cx="7848872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 smtClean="0"/>
              <a:t>Este </a:t>
            </a:r>
            <a:r>
              <a:rPr lang="pt-BR" sz="2300" b="1" dirty="0" smtClean="0"/>
              <a:t>quadro emerge sintetizado no comportamento estável do </a:t>
            </a:r>
            <a:r>
              <a:rPr lang="pt-BR" sz="2300" b="1" dirty="0" err="1" smtClean="0"/>
              <a:t>Ideb</a:t>
            </a:r>
            <a:r>
              <a:rPr lang="pt-BR" sz="2300" b="1" dirty="0" smtClean="0"/>
              <a:t>, com algum progresso nos anos iniciais do ensino fundamental</a:t>
            </a:r>
            <a:endParaRPr lang="pt-BR" sz="2300" b="1" dirty="0"/>
          </a:p>
        </p:txBody>
      </p:sp>
    </p:spTree>
    <p:extLst>
      <p:ext uri="{BB962C8B-B14F-4D97-AF65-F5344CB8AC3E}">
        <p14:creationId xmlns:p14="http://schemas.microsoft.com/office/powerpoint/2010/main" val="138921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3522790"/>
              </p:ext>
            </p:extLst>
          </p:nvPr>
        </p:nvGraphicFramePr>
        <p:xfrm>
          <a:off x="1043607" y="2060849"/>
          <a:ext cx="7488835" cy="28803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7767"/>
                <a:gridCol w="1497767"/>
                <a:gridCol w="1497767"/>
                <a:gridCol w="1497767"/>
                <a:gridCol w="1497767"/>
              </a:tblGrid>
              <a:tr h="479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20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Média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Leitura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Matemática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Ciências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5205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2012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effectLst/>
                        </a:rPr>
                        <a:t>402</a:t>
                      </a:r>
                      <a:endParaRPr lang="pt-BR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410</a:t>
                      </a:r>
                      <a:endParaRPr lang="pt-BR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391</a:t>
                      </a:r>
                      <a:endParaRPr lang="pt-BR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405</a:t>
                      </a:r>
                      <a:endParaRPr lang="pt-BR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470178"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2009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401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412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386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405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470178"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2006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384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393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370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390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470178"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2003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383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403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effectLst/>
                        </a:rPr>
                        <a:t>356</a:t>
                      </a:r>
                      <a:endParaRPr lang="pt-BR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390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470178"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2000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368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396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>
                          <a:effectLst/>
                        </a:rPr>
                        <a:t>334</a:t>
                      </a:r>
                      <a:endParaRPr lang="pt-B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effectLst/>
                        </a:rPr>
                        <a:t>375</a:t>
                      </a:r>
                      <a:endParaRPr lang="pt-BR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627784" y="1526015"/>
            <a:ext cx="456240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Brasil – Resultados no PISA - OECD</a:t>
            </a:r>
            <a:endParaRPr kumimoji="0" lang="pt-BR" alt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020553" y="5085184"/>
            <a:ext cx="77768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kumimoji="0" lang="pt-BR" altLang="pt-B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Em 2012:  Média da </a:t>
            </a:r>
            <a:r>
              <a:rPr kumimoji="0" lang="en-US" altLang="pt-B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OECD = 497</a:t>
            </a:r>
            <a:endParaRPr kumimoji="0" lang="en-US" altLang="pt-BR" sz="2400" b="1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 algn="ctr"/>
            <a:r>
              <a:rPr kumimoji="0" lang="en-US" altLang="pt-B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 Brasil </a:t>
            </a:r>
            <a:r>
              <a:rPr kumimoji="0" lang="en-US" altLang="pt-B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ocupou</a:t>
            </a:r>
            <a:r>
              <a:rPr kumimoji="0" lang="en-US" altLang="pt-B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a 57ª </a:t>
            </a:r>
            <a:r>
              <a:rPr kumimoji="0" lang="en-US" altLang="pt-B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posição</a:t>
            </a:r>
            <a:r>
              <a:rPr kumimoji="0" lang="en-US" altLang="pt-B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entre 65 </a:t>
            </a:r>
            <a:r>
              <a:rPr kumimoji="0" lang="en-US" altLang="pt-B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países</a:t>
            </a:r>
            <a:endParaRPr kumimoji="0" lang="en-US" alt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835696" y="260648"/>
            <a:ext cx="59658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b="1" dirty="0" smtClean="0"/>
              <a:t>No Pisa, embora se observe algum progresso,</a:t>
            </a:r>
          </a:p>
          <a:p>
            <a:pPr algn="ctr"/>
            <a:r>
              <a:rPr lang="pt-BR" sz="2400" b="1" dirty="0" smtClean="0"/>
              <a:t>o País ainda ocupa as últimas posições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2592988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99592" y="1268760"/>
            <a:ext cx="748883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Nesse sentido, o Plano Nacional de Educação propõe:</a:t>
            </a:r>
          </a:p>
          <a:p>
            <a:endParaRPr lang="pt-BR" sz="1000" dirty="0"/>
          </a:p>
          <a:p>
            <a:pPr algn="just"/>
            <a:r>
              <a:rPr lang="pt-BR" sz="2000" dirty="0" smtClean="0"/>
              <a:t>Estratégia 3.6: Universalizar </a:t>
            </a:r>
            <a:r>
              <a:rPr lang="pt-BR" sz="2000" dirty="0"/>
              <a:t>o Exame Nacional do Ensino Médio - ENEM, fundamentado em </a:t>
            </a:r>
            <a:r>
              <a:rPr lang="pt-BR" sz="2000" dirty="0" smtClean="0"/>
              <a:t>matriz de referência </a:t>
            </a:r>
            <a:r>
              <a:rPr lang="pt-BR" sz="2000" dirty="0"/>
              <a:t>do conteúdo curricular do ensino médio e em técnicas estatísticas </a:t>
            </a:r>
            <a:r>
              <a:rPr lang="pt-BR" sz="2000" dirty="0" smtClean="0"/>
              <a:t>e psicométricas </a:t>
            </a:r>
            <a:r>
              <a:rPr lang="pt-BR" sz="2000" dirty="0"/>
              <a:t>que permitam comparabilidade de resultados, articulando-o com </a:t>
            </a:r>
            <a:r>
              <a:rPr lang="pt-BR" sz="2000" dirty="0" smtClean="0"/>
              <a:t>o Sistema Nacional </a:t>
            </a:r>
            <a:r>
              <a:rPr lang="pt-BR" sz="2000" dirty="0"/>
              <a:t>de Avaliação da Educação Básica - SAEB, e promover sua </a:t>
            </a:r>
            <a:r>
              <a:rPr lang="pt-BR" sz="2000" dirty="0" smtClean="0"/>
              <a:t>utilização como instrumento </a:t>
            </a:r>
            <a:r>
              <a:rPr lang="pt-BR" sz="2000" dirty="0"/>
              <a:t>de avaliação sistêmica, para subsidiar políticas públicas para </a:t>
            </a:r>
            <a:r>
              <a:rPr lang="pt-BR" sz="2000" dirty="0" smtClean="0"/>
              <a:t>a educação básica</a:t>
            </a:r>
            <a:r>
              <a:rPr lang="pt-BR" sz="2000" dirty="0"/>
              <a:t>, de avaliação certificadora, possibilitando aferição </a:t>
            </a:r>
            <a:r>
              <a:rPr lang="pt-BR" sz="2000" dirty="0" smtClean="0"/>
              <a:t>de conhecimentos e habilidades adquiridos </a:t>
            </a:r>
            <a:r>
              <a:rPr lang="pt-BR" sz="2000" dirty="0"/>
              <a:t>dentro e fora da escola, e de </a:t>
            </a:r>
            <a:r>
              <a:rPr lang="pt-BR" sz="2000" dirty="0" smtClean="0"/>
              <a:t>avaliação classificatória</a:t>
            </a:r>
            <a:r>
              <a:rPr lang="pt-BR" sz="2000" dirty="0"/>
              <a:t>, como critério </a:t>
            </a:r>
            <a:r>
              <a:rPr lang="pt-BR" sz="2000" dirty="0" smtClean="0"/>
              <a:t>de acesso </a:t>
            </a:r>
            <a:r>
              <a:rPr lang="pt-BR" sz="2000" dirty="0"/>
              <a:t>à educação </a:t>
            </a:r>
            <a:r>
              <a:rPr lang="pt-BR" sz="2000" dirty="0" smtClean="0"/>
              <a:t>superior.</a:t>
            </a:r>
          </a:p>
          <a:p>
            <a:endParaRPr lang="pt-BR" sz="1000" dirty="0"/>
          </a:p>
          <a:p>
            <a:pPr algn="just"/>
            <a:r>
              <a:rPr lang="pt-BR" sz="2000" b="1" dirty="0" smtClean="0"/>
              <a:t>Quando será feito? Que cuidados são necessários para garantir a qualidade de um instrumento com múltiplas finalidades?</a:t>
            </a:r>
            <a:endParaRPr lang="pt-BR" sz="2000" b="1" dirty="0"/>
          </a:p>
        </p:txBody>
      </p:sp>
      <p:sp>
        <p:nvSpPr>
          <p:cNvPr id="4" name="Retângulo 3"/>
          <p:cNvSpPr/>
          <p:nvPr/>
        </p:nvSpPr>
        <p:spPr>
          <a:xfrm>
            <a:off x="1331640" y="332656"/>
            <a:ext cx="70567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b="1" dirty="0"/>
              <a:t>A avaliação externa nacional do Ensino Médio, contudo, não é censitária, mas amostral.</a:t>
            </a:r>
          </a:p>
        </p:txBody>
      </p:sp>
    </p:spTree>
    <p:extLst>
      <p:ext uri="{BB962C8B-B14F-4D97-AF65-F5344CB8AC3E}">
        <p14:creationId xmlns:p14="http://schemas.microsoft.com/office/powerpoint/2010/main" val="963918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71600" y="1124744"/>
            <a:ext cx="763284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   A </a:t>
            </a:r>
            <a:r>
              <a:rPr lang="pt-BR" sz="2000" b="1" dirty="0"/>
              <a:t>internalização efetiva dos resultados dos processos de avaliação externa </a:t>
            </a:r>
            <a:r>
              <a:rPr lang="pt-BR" sz="2000" b="1" dirty="0" smtClean="0"/>
              <a:t>como subsídio </a:t>
            </a:r>
            <a:r>
              <a:rPr lang="pt-BR" sz="2000" b="1" dirty="0"/>
              <a:t>para orientação de políticas e de ação pedagógica na escola e na sala de</a:t>
            </a:r>
          </a:p>
          <a:p>
            <a:r>
              <a:rPr lang="pt-BR" sz="2000" b="1" dirty="0" smtClean="0"/>
              <a:t>aula.</a:t>
            </a:r>
          </a:p>
          <a:p>
            <a:endParaRPr lang="pt-BR" sz="2000" b="1" dirty="0" smtClean="0"/>
          </a:p>
          <a:p>
            <a:r>
              <a:rPr lang="pt-BR" sz="2000" b="1" dirty="0" smtClean="0"/>
              <a:t>A contextualização dos indicadores de rendimento:</a:t>
            </a:r>
          </a:p>
          <a:p>
            <a:endParaRPr lang="pt-BR" sz="1000" b="1" dirty="0"/>
          </a:p>
          <a:p>
            <a:r>
              <a:rPr lang="pt-BR" sz="2000" b="1" dirty="0" smtClean="0"/>
              <a:t>. </a:t>
            </a:r>
            <a:r>
              <a:rPr lang="pt-BR" sz="2000" dirty="0" smtClean="0"/>
              <a:t>A produção de </a:t>
            </a:r>
            <a:r>
              <a:rPr lang="pt-BR" sz="2000" dirty="0"/>
              <a:t>indicadores de avaliação institucional, relativos a </a:t>
            </a:r>
            <a:r>
              <a:rPr lang="pt-BR" sz="2000" dirty="0" smtClean="0"/>
              <a:t>características como </a:t>
            </a:r>
            <a:r>
              <a:rPr lang="pt-BR" sz="2000" dirty="0"/>
              <a:t>o perfil do alunado e do corpo dos (as) profissionais da educação</a:t>
            </a:r>
            <a:r>
              <a:rPr lang="pt-BR" sz="2000" dirty="0" smtClean="0"/>
              <a:t>, as </a:t>
            </a:r>
            <a:r>
              <a:rPr lang="pt-BR" sz="2000" dirty="0"/>
              <a:t>relações entre dimensão do corpo docente, do corpo técnico e do </a:t>
            </a:r>
            <a:r>
              <a:rPr lang="pt-BR" sz="2000" dirty="0" smtClean="0"/>
              <a:t>corpo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discente</a:t>
            </a:r>
            <a:r>
              <a:rPr lang="pt-BR" sz="2000" dirty="0"/>
              <a:t>, a infraestrutura das escolas, os recursos pedagógicos disponíveis </a:t>
            </a:r>
            <a:r>
              <a:rPr lang="pt-BR" sz="2000" dirty="0" smtClean="0"/>
              <a:t>e os </a:t>
            </a:r>
            <a:r>
              <a:rPr lang="pt-BR" sz="2000" dirty="0"/>
              <a:t>processos da gestão, entre outras relevantes.</a:t>
            </a:r>
            <a:r>
              <a:rPr lang="pt-BR" sz="2000" dirty="0" smtClean="0"/>
              <a:t>   (art. 11, § 1º, II, da Lei nº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13.005, de 2014 – Lei do PNE)</a:t>
            </a:r>
            <a:r>
              <a:rPr lang="pt-BR" sz="2000" b="1" dirty="0" smtClean="0"/>
              <a:t> </a:t>
            </a:r>
            <a:endParaRPr lang="pt-BR" sz="2000" b="1" dirty="0"/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2771800" y="447055"/>
            <a:ext cx="37978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/>
              <a:t>QUESTÕES RELEVANTES:</a:t>
            </a:r>
          </a:p>
        </p:txBody>
      </p:sp>
    </p:spTree>
    <p:extLst>
      <p:ext uri="{BB962C8B-B14F-4D97-AF65-F5344CB8AC3E}">
        <p14:creationId xmlns:p14="http://schemas.microsoft.com/office/powerpoint/2010/main" val="36454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CONSED2015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o-apresentaçãoConsed2015b (3)" id="{22E476CE-0146-4EC9-9938-051DDCA85C1C}" vid="{08D3AC18-01D0-453F-877D-3D40A32EE8B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Modelo-apresentaçãoConsed2015b (3)</Template>
  <TotalTime>132</TotalTime>
  <Words>1003</Words>
  <Application>Microsoft Office PowerPoint</Application>
  <PresentationFormat>Apresentação na tela (4:3)</PresentationFormat>
  <Paragraphs>315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0" baseType="lpstr">
      <vt:lpstr>Arial</vt:lpstr>
      <vt:lpstr>Calibri</vt:lpstr>
      <vt:lpstr>Times New Roman</vt:lpstr>
      <vt:lpstr>Tw Cen MT</vt:lpstr>
      <vt:lpstr>Tw Cen MT Condensed</vt:lpstr>
      <vt:lpstr>Wingdings 3</vt:lpstr>
      <vt:lpstr>TemaCONSED2015</vt:lpstr>
      <vt:lpstr>Seminário: “REFORMULAÇÃO DO ENSINO MÉDIO”  mESA 5: Os indicadores de avaliação da educação básica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Ricardo Chaves de Rezende Martins</dc:creator>
  <cp:lastModifiedBy>Hidelcy Guimaraes Veludo</cp:lastModifiedBy>
  <cp:revision>28</cp:revision>
  <dcterms:created xsi:type="dcterms:W3CDTF">2015-07-01T14:44:27Z</dcterms:created>
  <dcterms:modified xsi:type="dcterms:W3CDTF">2015-07-06T21:20:02Z</dcterms:modified>
</cp:coreProperties>
</file>