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handoutMasterIdLst>
    <p:handoutMasterId r:id="rId14"/>
  </p:handoutMasterIdLst>
  <p:sldIdLst>
    <p:sldId id="282" r:id="rId2"/>
    <p:sldId id="292" r:id="rId3"/>
    <p:sldId id="284" r:id="rId4"/>
    <p:sldId id="285" r:id="rId5"/>
    <p:sldId id="286" r:id="rId6"/>
    <p:sldId id="287" r:id="rId7"/>
    <p:sldId id="289" r:id="rId8"/>
    <p:sldId id="288" r:id="rId9"/>
    <p:sldId id="291" r:id="rId10"/>
    <p:sldId id="294" r:id="rId11"/>
    <p:sldId id="295" r:id="rId12"/>
    <p:sldId id="293" r:id="rId13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792"/>
    <a:srgbClr val="21833B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1" autoAdjust="0"/>
    <p:restoredTop sz="94660"/>
  </p:normalViewPr>
  <p:slideViewPr>
    <p:cSldViewPr>
      <p:cViewPr varScale="1">
        <p:scale>
          <a:sx n="106" d="100"/>
          <a:sy n="106" d="100"/>
        </p:scale>
        <p:origin x="169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8CE1D-C2D6-4C3D-929F-622F638BF30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D6C-7131-4C8C-8371-C276F88E1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211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ed.org.br/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twitter.com/Consed_" TargetMode="External"/><Relationship Id="rId4" Type="http://schemas.openxmlformats.org/officeDocument/2006/relationships/hyperlink" Target="https://www.facebook.com/Consed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476" b="10407"/>
          <a:stretch/>
        </p:blipFill>
        <p:spPr>
          <a:xfrm rot="5400000">
            <a:off x="1134687" y="-1151313"/>
            <a:ext cx="6858000" cy="916062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8" b="10330"/>
          <a:stretch/>
        </p:blipFill>
        <p:spPr>
          <a:xfrm rot="16200000" flipH="1">
            <a:off x="1113328" y="-1129657"/>
            <a:ext cx="6941838" cy="91684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8994" y="2932244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8994" y="4727136"/>
            <a:ext cx="5829300" cy="484699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43847" y="6290218"/>
            <a:ext cx="1615607" cy="27432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27A00F83-06B2-4037-AB34-2C7DC5854B3A}" type="datetimeFigureOut">
              <a:rPr lang="pt-BR" smtClean="0"/>
              <a:pPr/>
              <a:t>07/07/2015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3847" y="5929246"/>
            <a:ext cx="2579572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3169" y="6290218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74" y="1030058"/>
            <a:ext cx="2866698" cy="13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233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06186" y="201121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7786" y="585216"/>
            <a:ext cx="6180364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386" y="2286000"/>
            <a:ext cx="7658100" cy="390252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A5D3794B-289A-4A80-97D7-111025398D45}" type="datetimeFigureOut">
              <a:rPr lang="en-US" smtClean="0"/>
              <a:t>7/7/2015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21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8" b="10330"/>
          <a:stretch/>
        </p:blipFill>
        <p:spPr>
          <a:xfrm rot="16200000" flipV="1">
            <a:off x="1113328" y="-1129657"/>
            <a:ext cx="6941838" cy="9168493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742950" y="339914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122" y="249566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409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30679" y="204107"/>
            <a:ext cx="8115300" cy="618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6964" y="585216"/>
            <a:ext cx="6221186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07/07/2015</a:t>
            </a:fld>
            <a:endParaRPr lang="pt-B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39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07/07/2015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514351" y="204107"/>
            <a:ext cx="8115300" cy="618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68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07/07/2015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514351" y="204106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206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07/07/2015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341" y="1562362"/>
            <a:ext cx="3544831" cy="1716027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126671" y="3481979"/>
            <a:ext cx="57840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 SDS/CONIC - Ed. </a:t>
            </a:r>
            <a:r>
              <a:rPr lang="pt-BR" dirty="0" err="1" smtClean="0"/>
              <a:t>Boulevard</a:t>
            </a:r>
            <a:r>
              <a:rPr lang="pt-BR" dirty="0" smtClean="0"/>
              <a:t> Center, Sala 501, BRASILIA - DF - Centro CEP: 70.391-900</a:t>
            </a:r>
          </a:p>
          <a:p>
            <a:pPr algn="ctr"/>
            <a:r>
              <a:rPr lang="pt-BR" dirty="0" smtClean="0"/>
              <a:t> (61) 2195-8650</a:t>
            </a:r>
          </a:p>
          <a:p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Consed.org.br</a:t>
            </a:r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| </a:t>
            </a:r>
            <a:r>
              <a:rPr lang="pt-BR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Facebook</a:t>
            </a:r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| </a:t>
            </a:r>
            <a:r>
              <a:rPr lang="pt-BR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Twitter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2053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07/07/2015</a:t>
            </a:fld>
            <a:endParaRPr lang="pt-BR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96799" y="471509"/>
            <a:ext cx="5771493" cy="1520577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298120"/>
            <a:ext cx="4258818" cy="4709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Retângulo 8"/>
          <p:cNvSpPr/>
          <p:nvPr/>
        </p:nvSpPr>
        <p:spPr>
          <a:xfrm>
            <a:off x="514351" y="204106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753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" y="0"/>
            <a:ext cx="910424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864" y="4960138"/>
            <a:ext cx="5135336" cy="1463040"/>
          </a:xfrm>
        </p:spPr>
        <p:txBody>
          <a:bodyPr anchor="ctr">
            <a:normAutofit/>
          </a:bodyPr>
          <a:lstStyle>
            <a:lvl1pPr algn="r">
              <a:defRPr sz="36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07/07/2015</a:t>
            </a:fld>
            <a:endParaRPr lang="pt-B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141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" y="0"/>
            <a:ext cx="9104244" cy="68580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522514" y="201121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07/07/2015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8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ed.org.br/" TargetMode="External"/><Relationship Id="rId2" Type="http://schemas.openxmlformats.org/officeDocument/2006/relationships/hyperlink" Target="mailto:consed@consed.org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2528029"/>
            <a:ext cx="8568952" cy="18002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sz="3100" b="1" dirty="0"/>
              <a:t>Seminário: </a:t>
            </a:r>
            <a:r>
              <a:rPr lang="pt-BR" sz="3100" b="1" dirty="0" smtClean="0"/>
              <a:t>“REFORMULAÇÃO DO ENSINO MÉDIO”</a:t>
            </a: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2700" b="1" dirty="0" err="1" smtClean="0"/>
              <a:t>mESA</a:t>
            </a:r>
            <a:r>
              <a:rPr lang="pt-BR" sz="2700" b="1" dirty="0"/>
              <a:t> 4</a:t>
            </a:r>
            <a:r>
              <a:rPr lang="pt-BR" sz="2700" b="1" dirty="0" smtClean="0"/>
              <a:t>: </a:t>
            </a:r>
            <a:r>
              <a:rPr lang="pt-BR" sz="2700" i="1" dirty="0" smtClean="0"/>
              <a:t>INTEGRAÇÃO DO ENSINO MÉDIO COM A EDUCAÇÃO PROFISSIONAL</a:t>
            </a:r>
            <a:endParaRPr lang="pt-BR" sz="2475" dirty="0"/>
          </a:p>
        </p:txBody>
      </p:sp>
      <p:sp>
        <p:nvSpPr>
          <p:cNvPr id="3" name="Retângulo 2"/>
          <p:cNvSpPr/>
          <p:nvPr/>
        </p:nvSpPr>
        <p:spPr>
          <a:xfrm>
            <a:off x="3635896" y="4581128"/>
            <a:ext cx="5184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Rivania Andrade</a:t>
            </a:r>
          </a:p>
          <a:p>
            <a:pPr algn="ctr"/>
            <a:r>
              <a:rPr lang="pt-BR" dirty="0" smtClean="0"/>
              <a:t>Coordenadora da Educação Profissional e Tecnológica de Sergipe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38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692696"/>
            <a:ext cx="7920880" cy="5472608"/>
          </a:xfrm>
        </p:spPr>
        <p:txBody>
          <a:bodyPr>
            <a:normAutofit/>
          </a:bodyPr>
          <a:lstStyle/>
          <a:p>
            <a:pPr marL="203597" lvl="1" indent="0" algn="just">
              <a:buNone/>
            </a:pPr>
            <a:endParaRPr lang="pt-BR" sz="2400" dirty="0" smtClean="0"/>
          </a:p>
          <a:p>
            <a:pPr marL="203597" lvl="1" indent="0" algn="just">
              <a:buNone/>
            </a:pPr>
            <a:r>
              <a:rPr lang="pt-BR" sz="3000" dirty="0" smtClean="0"/>
              <a:t>a </a:t>
            </a:r>
            <a:r>
              <a:rPr lang="pt-BR" sz="3000" dirty="0"/>
              <a:t>educação profissional sempre pressupõe a educação básica como indispensável. Quanto melhor a </a:t>
            </a:r>
            <a:r>
              <a:rPr lang="pt-BR" sz="3000" dirty="0">
                <a:solidFill>
                  <a:schemeClr val="accent2">
                    <a:lumMod val="75000"/>
                  </a:schemeClr>
                </a:solidFill>
              </a:rPr>
              <a:t>qualidade da educação básica,</a:t>
            </a:r>
            <a:r>
              <a:rPr lang="pt-BR" sz="3000" dirty="0"/>
              <a:t> maior será a possibilidade de êxito dos programas de educação profissional em todas as suas modalidades</a:t>
            </a:r>
            <a:r>
              <a:rPr lang="pt-BR" sz="3000" dirty="0" smtClean="0"/>
              <a:t>, </a:t>
            </a:r>
            <a:r>
              <a:rPr lang="pt-BR" sz="3000" dirty="0"/>
              <a:t>da formação inicial à pós-graduação</a:t>
            </a:r>
            <a:r>
              <a:rPr lang="pt-BR" sz="2400" dirty="0" smtClean="0"/>
              <a:t>.</a:t>
            </a:r>
            <a:endParaRPr lang="pt-BR" sz="2400" dirty="0"/>
          </a:p>
          <a:p>
            <a:pPr marL="203597" lvl="1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927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692696"/>
            <a:ext cx="8064896" cy="5832648"/>
          </a:xfrm>
        </p:spPr>
        <p:txBody>
          <a:bodyPr>
            <a:normAutofit lnSpcReduction="10000"/>
          </a:bodyPr>
          <a:lstStyle/>
          <a:p>
            <a:pPr marL="203597" lvl="1" indent="0" algn="ctr">
              <a:buNone/>
            </a:pP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EXPERIÊNCIAS DA REDE ESTADUAL</a:t>
            </a:r>
          </a:p>
          <a:p>
            <a:pPr marL="203597" lvl="1" indent="0" algn="ctr">
              <a:buNone/>
            </a:pPr>
            <a:endParaRPr lang="pt-BR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203597" lvl="1" indent="0" algn="just">
              <a:buNone/>
            </a:pPr>
            <a:r>
              <a:rPr lang="pt-BR" sz="2400" dirty="0" smtClean="0"/>
              <a:t>Bahia – 2008/2014</a:t>
            </a:r>
          </a:p>
          <a:p>
            <a:pPr marL="203597" lvl="1" indent="0" algn="just">
              <a:buNone/>
            </a:pPr>
            <a:endParaRPr lang="pt-BR" sz="2400" dirty="0"/>
          </a:p>
          <a:p>
            <a:pPr marL="203597" lvl="1" indent="0" algn="just">
              <a:buNone/>
            </a:pPr>
            <a:r>
              <a:rPr lang="pt-BR" sz="2400" dirty="0" smtClean="0"/>
              <a:t>Ceara – 2008/2014</a:t>
            </a:r>
          </a:p>
          <a:p>
            <a:pPr marL="203597" lvl="1" indent="0" algn="just">
              <a:buNone/>
            </a:pPr>
            <a:endParaRPr lang="pt-BR" sz="2400" dirty="0"/>
          </a:p>
          <a:p>
            <a:pPr marL="203597" lvl="1" indent="0" algn="just">
              <a:buNone/>
            </a:pPr>
            <a:r>
              <a:rPr lang="pt-BR" sz="2400" dirty="0" smtClean="0"/>
              <a:t>Sergipe – 2008/2014</a:t>
            </a:r>
          </a:p>
          <a:p>
            <a:pPr marL="203597" lvl="1" indent="0" algn="just">
              <a:buNone/>
            </a:pPr>
            <a:endParaRPr lang="pt-BR" sz="2400" dirty="0"/>
          </a:p>
          <a:p>
            <a:pPr marL="546497" lvl="1" indent="-342900" algn="just"/>
            <a:r>
              <a:rPr lang="pt-BR" sz="2400" dirty="0" smtClean="0"/>
              <a:t>Ensino Médio Integrado a modalidade EJA</a:t>
            </a:r>
          </a:p>
          <a:p>
            <a:pPr marL="546497" lvl="1" indent="-342900" algn="just"/>
            <a:r>
              <a:rPr lang="pt-BR" sz="2400" dirty="0" smtClean="0"/>
              <a:t>Ensino Médio Integrado e utilizando a Pedagogia da Alternância</a:t>
            </a:r>
          </a:p>
          <a:p>
            <a:pPr marL="203597" lvl="1" indent="0" algn="just">
              <a:buNone/>
            </a:pPr>
            <a:endParaRPr lang="pt-BR" sz="2400" dirty="0" smtClean="0"/>
          </a:p>
          <a:p>
            <a:pPr marL="203597" lvl="1" indent="0" algn="just">
              <a:buNone/>
            </a:pP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Previsão: </a:t>
            </a:r>
          </a:p>
          <a:p>
            <a:pPr marL="203597" lvl="1" indent="0" algn="just">
              <a:buNone/>
            </a:pPr>
            <a:r>
              <a:rPr lang="pt-BR" sz="2400" dirty="0" smtClean="0"/>
              <a:t>2015 – implantação do Ensino Médio Integrado em todas as Unidades de EPT</a:t>
            </a:r>
          </a:p>
          <a:p>
            <a:pPr marL="203597" lvl="1" indent="0" algn="just">
              <a:buNone/>
            </a:pPr>
            <a:endParaRPr lang="pt-BR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203597" lvl="1" indent="0" algn="just">
              <a:buNone/>
            </a:pPr>
            <a:endParaRPr lang="pt-BR" sz="2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 rot="10800000">
            <a:off x="3536264" y="7627594"/>
            <a:ext cx="1808350" cy="45719"/>
          </a:xfrm>
        </p:spPr>
        <p:txBody>
          <a:bodyPr>
            <a:normAutofit fontScale="25000" lnSpcReduction="20000"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rot="10800000" flipV="1">
            <a:off x="827584" y="1181361"/>
            <a:ext cx="7776864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3000" dirty="0"/>
              <a:t>Obrigado pela atenção!</a:t>
            </a:r>
          </a:p>
          <a:p>
            <a:pPr algn="ctr"/>
            <a:endParaRPr lang="pt-BR" sz="3000" dirty="0">
              <a:latin typeface="Calibri" panose="020F0502020204030204" pitchFamily="34" charset="0"/>
            </a:endParaRPr>
          </a:p>
          <a:p>
            <a:r>
              <a:rPr lang="pt-BR" sz="3000" dirty="0" smtClean="0">
                <a:latin typeface="Calibri" panose="020F0502020204030204" pitchFamily="34" charset="0"/>
              </a:rPr>
              <a:t>Nossos contatos:</a:t>
            </a:r>
          </a:p>
          <a:p>
            <a:r>
              <a:rPr lang="pt-BR" sz="3000" dirty="0" smtClean="0">
                <a:latin typeface="Calibri" panose="020F0502020204030204" pitchFamily="34" charset="0"/>
              </a:rPr>
              <a:t>CONSED: SDS Ed. </a:t>
            </a:r>
            <a:r>
              <a:rPr lang="pt-BR" sz="3000" dirty="0" err="1" smtClean="0">
                <a:latin typeface="Calibri" panose="020F0502020204030204" pitchFamily="34" charset="0"/>
              </a:rPr>
              <a:t>Boulevard</a:t>
            </a:r>
            <a:r>
              <a:rPr lang="pt-BR" sz="3000" dirty="0" smtClean="0">
                <a:latin typeface="Calibri" panose="020F0502020204030204" pitchFamily="34" charset="0"/>
              </a:rPr>
              <a:t> Center Sala 501 </a:t>
            </a:r>
          </a:p>
          <a:p>
            <a:r>
              <a:rPr lang="pt-BR" sz="3000" dirty="0" smtClean="0">
                <a:latin typeface="Calibri" panose="020F0502020204030204" pitchFamily="34" charset="0"/>
              </a:rPr>
              <a:t>Fone:  (61) 2195 8650 </a:t>
            </a:r>
          </a:p>
          <a:p>
            <a:r>
              <a:rPr lang="pt-BR" sz="3000" dirty="0" smtClean="0">
                <a:latin typeface="Calibri" panose="020F0502020204030204" pitchFamily="34" charset="0"/>
              </a:rPr>
              <a:t>E-mail: </a:t>
            </a:r>
            <a:r>
              <a:rPr lang="pt-BR" sz="3000" dirty="0" smtClean="0">
                <a:latin typeface="Calibri" panose="020F0502020204030204" pitchFamily="34" charset="0"/>
                <a:hlinkClick r:id="rId2"/>
              </a:rPr>
              <a:t>consed@consed.org.br</a:t>
            </a:r>
            <a:r>
              <a:rPr lang="pt-BR" sz="3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pt-BR" sz="3000" dirty="0" smtClean="0">
                <a:latin typeface="Calibri" panose="020F0502020204030204" pitchFamily="34" charset="0"/>
              </a:rPr>
              <a:t>Site: </a:t>
            </a:r>
            <a:r>
              <a:rPr lang="pt-BR" sz="3000" dirty="0" smtClean="0">
                <a:latin typeface="Calibri" panose="020F0502020204030204" pitchFamily="34" charset="0"/>
                <a:hlinkClick r:id="rId3"/>
              </a:rPr>
              <a:t>www.consed.org.br</a:t>
            </a:r>
            <a:r>
              <a:rPr lang="pt-BR" sz="3000" dirty="0" smtClean="0">
                <a:latin typeface="Calibri" panose="020F0502020204030204" pitchFamily="34" charset="0"/>
              </a:rPr>
              <a:t>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44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6644" y="332656"/>
            <a:ext cx="6493346" cy="864096"/>
          </a:xfrm>
        </p:spPr>
        <p:txBody>
          <a:bodyPr>
            <a:normAutofit/>
          </a:bodyPr>
          <a:lstStyle/>
          <a:p>
            <a:pPr algn="ctr"/>
            <a:r>
              <a:rPr lang="pt-BR" sz="2600" b="1" dirty="0">
                <a:solidFill>
                  <a:schemeClr val="accent2"/>
                </a:solidFill>
              </a:rPr>
              <a:t>EIXOS ESTRATÉGICOS </a:t>
            </a:r>
            <a:br>
              <a:rPr lang="pt-BR" sz="2600" b="1" dirty="0">
                <a:solidFill>
                  <a:schemeClr val="accent2"/>
                </a:solidFill>
              </a:rPr>
            </a:br>
            <a:r>
              <a:rPr lang="pt-BR" sz="2600" b="1" dirty="0">
                <a:solidFill>
                  <a:schemeClr val="accent2"/>
                </a:solidFill>
              </a:rPr>
              <a:t>BIÊNIO 2015/2016</a:t>
            </a:r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1546644" y="2636912"/>
            <a:ext cx="6048672" cy="334157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u="sng" dirty="0" smtClean="0"/>
              <a:t>A definição da Base Nacional Comum;</a:t>
            </a:r>
            <a:endParaRPr lang="pt-BR" u="sng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Financiamento da Educação Brasileira;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debate sobre os Planos de Carreira dos profissionais do magistério brasileiro;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foco na Gestão Escolar;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E a Reformulação do Ensino Médio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endParaRPr lang="pt-BR" dirty="0"/>
          </a:p>
        </p:txBody>
      </p:sp>
      <p:sp>
        <p:nvSpPr>
          <p:cNvPr id="5" name="Espaço Reservado para Texto 3"/>
          <p:cNvSpPr txBox="1">
            <a:spLocks/>
          </p:cNvSpPr>
          <p:nvPr/>
        </p:nvSpPr>
        <p:spPr>
          <a:xfrm>
            <a:off x="899592" y="1340768"/>
            <a:ext cx="7596844" cy="822960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pt-BR" sz="1800" b="1" dirty="0" smtClean="0">
                <a:latin typeface="Calibri" panose="020F0502020204030204" pitchFamily="34" charset="0"/>
              </a:rPr>
              <a:t>Para o biênio 2015-2016, o CONSED propõe uma agenda política, alinhada ao PNE, para o avanço na implementação de políticas públicas educacionais e a maior qualidade da educação brasileira, com os seguintes eixos prioritários:</a:t>
            </a:r>
          </a:p>
          <a:p>
            <a:pPr algn="ctr">
              <a:lnSpc>
                <a:spcPct val="120000"/>
              </a:lnSpc>
            </a:pPr>
            <a:endParaRPr lang="pt-BR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0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764704"/>
            <a:ext cx="7704856" cy="5400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t-BR" sz="3000" b="1" dirty="0" smtClean="0">
                <a:solidFill>
                  <a:schemeClr val="accent2">
                    <a:lumMod val="75000"/>
                  </a:schemeClr>
                </a:solidFill>
              </a:rPr>
              <a:t>BASE LEGAL</a:t>
            </a:r>
            <a:endParaRPr lang="pt-BR" sz="30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pt-BR" sz="3000" b="1" dirty="0"/>
              <a:t> </a:t>
            </a:r>
            <a:r>
              <a:rPr lang="pt-BR" sz="3000" dirty="0"/>
              <a:t>Art. 36-C.  A educação profissional técnica de nível médio articulada, prevista no inciso I do caput do art. 36-B desta Lei, será desenvolvida de forma: (Incluído pela Lei nº 11.741, de 2008)</a:t>
            </a:r>
          </a:p>
          <a:p>
            <a:pPr algn="just"/>
            <a:r>
              <a:rPr lang="pt-BR" sz="3000" dirty="0">
                <a:solidFill>
                  <a:schemeClr val="accent2">
                    <a:lumMod val="75000"/>
                  </a:schemeClr>
                </a:solidFill>
              </a:rPr>
              <a:t>I - integrada</a:t>
            </a:r>
            <a:r>
              <a:rPr lang="pt-BR" sz="3000" dirty="0"/>
              <a:t>, oferecida somente a quem já tenha concluído o ensino fundamental, sendo o curso planejado de modo a conduzir o aluno à habilitação profissional técnica de nível médio, na mesma instituição de ensino, efetuando-se matrícula única para cada aluno; (Incluído pela Lei nº 11.741, de 2008)</a:t>
            </a:r>
          </a:p>
          <a:p>
            <a:endParaRPr lang="pt-BR" sz="3200" dirty="0"/>
          </a:p>
          <a:p>
            <a:pPr algn="just">
              <a:buFont typeface="Wingdings" panose="05000000000000000000" pitchFamily="2" charset="2"/>
              <a:buChar char="ü"/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35148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332656"/>
            <a:ext cx="7704856" cy="6048672"/>
          </a:xfrm>
        </p:spPr>
        <p:txBody>
          <a:bodyPr>
            <a:normAutofit fontScale="25000" lnSpcReduction="20000"/>
          </a:bodyPr>
          <a:lstStyle/>
          <a:p>
            <a:pPr algn="just"/>
            <a:endParaRPr lang="pt-BR" sz="3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pt-BR" sz="8000" b="1" dirty="0" smtClean="0">
                <a:solidFill>
                  <a:schemeClr val="accent2">
                    <a:lumMod val="75000"/>
                  </a:schemeClr>
                </a:solidFill>
              </a:rPr>
              <a:t>Em </a:t>
            </a:r>
            <a:r>
              <a:rPr lang="pt-BR" sz="8000" b="1" dirty="0">
                <a:solidFill>
                  <a:schemeClr val="accent2">
                    <a:lumMod val="75000"/>
                  </a:schemeClr>
                </a:solidFill>
              </a:rPr>
              <a:t>relação a carga horária, a Resolução nº 1, de 3 de fevereiro de 2005 em seu Art. 5º define que</a:t>
            </a:r>
            <a:r>
              <a:rPr lang="pt-BR" sz="80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algn="just"/>
            <a:endParaRPr lang="pt-BR" sz="3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pt-BR" sz="8000" dirty="0"/>
              <a:t>Os cursos de Educação Profissional Técnica de nível médio realizados de forma </a:t>
            </a:r>
            <a:r>
              <a:rPr lang="pt-BR" sz="8000" dirty="0">
                <a:solidFill>
                  <a:schemeClr val="accent2">
                    <a:lumMod val="75000"/>
                  </a:schemeClr>
                </a:solidFill>
              </a:rPr>
              <a:t>integrada com o Ensino Médio, </a:t>
            </a:r>
            <a:r>
              <a:rPr lang="pt-BR" sz="8000" dirty="0"/>
              <a:t>terão suas cargas horárias totais ampliadas para um mínimo de 3.000 horas para as habilitações profissionais que exigem mínimo de 800 horas; de 3.100 horas para aquelas que exigem mínimo de 1.000 horas e 3.200 horas para aquelas que exigem mínimo de 1.200 </a:t>
            </a:r>
            <a:r>
              <a:rPr lang="pt-BR" sz="8000" dirty="0" smtClean="0"/>
              <a:t>horas</a:t>
            </a:r>
            <a:r>
              <a:rPr lang="pt-BR" sz="5100" dirty="0" smtClean="0"/>
              <a:t>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endParaRPr lang="pt-BR" sz="5100" dirty="0" smtClean="0"/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pt-BR" sz="8000" dirty="0" smtClean="0"/>
              <a:t>Torna-se </a:t>
            </a:r>
            <a:r>
              <a:rPr lang="pt-BR" sz="8000" dirty="0">
                <a:solidFill>
                  <a:schemeClr val="accent2">
                    <a:lumMod val="75000"/>
                  </a:schemeClr>
                </a:solidFill>
              </a:rPr>
              <a:t>urgente</a:t>
            </a:r>
            <a:r>
              <a:rPr lang="pt-BR" sz="8000" dirty="0"/>
              <a:t> a reestruturação da educação profissional, considerando a ampliação das possibilidades de inclusão no mundo do trabalho. Para tanto é necessário a construção de um currículo que contemple as dimensões relativas a formação humana e cientifico tecnológica implicando em uma </a:t>
            </a:r>
            <a:r>
              <a:rPr lang="pt-BR" sz="8000" dirty="0">
                <a:solidFill>
                  <a:schemeClr val="accent2">
                    <a:lumMod val="75000"/>
                  </a:schemeClr>
                </a:solidFill>
              </a:rPr>
              <a:t>construção articulada e integrada</a:t>
            </a:r>
            <a:r>
              <a:rPr lang="pt-BR" sz="8000" dirty="0"/>
              <a:t> que proponha uma formação integral do sujeito de forma a romper com a histórica dualidade que separa a formação geral da preparação para o trabalho.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 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964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764704"/>
            <a:ext cx="7776864" cy="5688632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	</a:t>
            </a:r>
          </a:p>
        </p:txBody>
      </p:sp>
      <p:sp>
        <p:nvSpPr>
          <p:cNvPr id="4" name="Retângulo 3"/>
          <p:cNvSpPr/>
          <p:nvPr/>
        </p:nvSpPr>
        <p:spPr>
          <a:xfrm>
            <a:off x="755576" y="764704"/>
            <a:ext cx="7560840" cy="730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49580" algn="just"/>
            <a:r>
              <a:rPr lang="pt-BR" sz="24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concepção de ensino médio integrado a educação profissional deve configurar que a educação geral é parte também da educação profissional e que a preparação para o mundo do trabalho não é sua única finalidade</a:t>
            </a:r>
            <a:r>
              <a:rPr lang="pt-BR" sz="2400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449580" algn="just"/>
            <a:endParaRPr lang="pt-BR" sz="2400" dirty="0" smtClean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>
                <a:latin typeface="Tw Cen MT" panose="020B0602020104020603" pitchFamily="34" charset="0"/>
              </a:rPr>
              <a:t>A Lei de Diretrizes e Bases da Educação, 9.394 de 20 de Dezembro de 1996,  estabelece dois níveis para a educação: a educação básica e a educação superior;</a:t>
            </a:r>
          </a:p>
          <a:p>
            <a:pPr marL="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>
                <a:latin typeface="Tw Cen MT" panose="020B0602020104020603" pitchFamily="34" charset="0"/>
              </a:rPr>
              <a:t> duas modalidades: a educação de jovens e adultos e a educação especial; e uma modalidade complementar: a educação profissional. </a:t>
            </a:r>
          </a:p>
          <a:p>
            <a:pPr marL="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pt-BR" sz="2400" dirty="0"/>
          </a:p>
          <a:p>
            <a:pPr marL="457200" algn="just">
              <a:lnSpc>
                <a:spcPct val="150000"/>
              </a:lnSpc>
              <a:spcAft>
                <a:spcPts val="300"/>
              </a:spcAft>
            </a:pPr>
            <a:endParaRPr lang="pt-BR" sz="2400" dirty="0" smtClean="0">
              <a:latin typeface="Tw Cen MT" panose="020B0602020104020603" pitchFamily="34" charset="0"/>
            </a:endParaRPr>
          </a:p>
          <a:p>
            <a:pPr marL="457200" indent="449580" algn="just">
              <a:lnSpc>
                <a:spcPct val="150000"/>
              </a:lnSpc>
              <a:spcAft>
                <a:spcPts val="300"/>
              </a:spcAft>
            </a:pPr>
            <a:endParaRPr lang="pt-BR" sz="1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49580" algn="just">
              <a:lnSpc>
                <a:spcPct val="150000"/>
              </a:lnSpc>
              <a:spcAft>
                <a:spcPts val="300"/>
              </a:spcAft>
            </a:pPr>
            <a:endParaRPr lang="pt-B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49580" algn="just">
              <a:lnSpc>
                <a:spcPct val="150000"/>
              </a:lnSpc>
              <a:spcAft>
                <a:spcPts val="300"/>
              </a:spcAft>
            </a:pPr>
            <a:endParaRPr lang="pt-BR" sz="1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49580" algn="just">
              <a:lnSpc>
                <a:spcPct val="150000"/>
              </a:lnSpc>
              <a:spcAft>
                <a:spcPts val="300"/>
              </a:spcAft>
            </a:pP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2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620688"/>
            <a:ext cx="8136904" cy="56886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	</a:t>
            </a:r>
          </a:p>
          <a:p>
            <a:pPr marL="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/>
              <a:t>	</a:t>
            </a:r>
            <a:r>
              <a:rPr lang="pt-BR" sz="2400" dirty="0" smtClean="0">
                <a:latin typeface="Tw Cen MT" panose="020B0602020104020603" pitchFamily="34" charset="0"/>
              </a:rPr>
              <a:t>Esta </a:t>
            </a:r>
            <a:r>
              <a:rPr lang="pt-BR" sz="2400" dirty="0">
                <a:latin typeface="Tw Cen MT" panose="020B0602020104020603" pitchFamily="34" charset="0"/>
              </a:rPr>
              <a:t>tem como objetivos não só a formação de técnicos de nível médio, mas a qualificação, a requalificação, </a:t>
            </a:r>
            <a:r>
              <a:rPr lang="pt-BR" sz="2400" dirty="0" smtClean="0">
                <a:latin typeface="Tw Cen MT" panose="020B0602020104020603" pitchFamily="34" charset="0"/>
              </a:rPr>
              <a:t>a </a:t>
            </a:r>
            <a:r>
              <a:rPr lang="pt-BR" sz="2400" dirty="0" err="1" smtClean="0">
                <a:latin typeface="Tw Cen MT" panose="020B0602020104020603" pitchFamily="34" charset="0"/>
              </a:rPr>
              <a:t>reprofissionalização</a:t>
            </a:r>
            <a:r>
              <a:rPr lang="pt-BR" sz="2400" dirty="0" smtClean="0">
                <a:latin typeface="Tw Cen MT" panose="020B0602020104020603" pitchFamily="34" charset="0"/>
              </a:rPr>
              <a:t> </a:t>
            </a:r>
            <a:r>
              <a:rPr lang="pt-BR" sz="2400" dirty="0">
                <a:latin typeface="Tw Cen MT" panose="020B0602020104020603" pitchFamily="34" charset="0"/>
              </a:rPr>
              <a:t>para trabalhadores com qualquer escolaridade, a atualização tecnológica permanente e a habilitação nos níveis médio e superior. A educação profissional deve levar ao permanente desenvolvimento de aptidões para a vida produtiva</a:t>
            </a:r>
            <a:r>
              <a:rPr lang="pt-BR" sz="2400" dirty="0" smtClean="0">
                <a:latin typeface="Tw Cen MT" panose="020B0602020104020603" pitchFamily="34" charset="0"/>
              </a:rPr>
              <a:t>.</a:t>
            </a:r>
          </a:p>
          <a:p>
            <a:pPr marL="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pt-BR" sz="2400" dirty="0" smtClean="0">
              <a:latin typeface="Tw Cen MT" panose="020B0602020104020603" pitchFamily="34" charset="0"/>
            </a:endParaRPr>
          </a:p>
          <a:p>
            <a:pPr marL="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2400" dirty="0"/>
              <a:t>Além destes elementos, as ações propostas por este documento articulam entende as transformações no campo do trabalho e da formação profissional, entendendo a formação técnica de forma mais ampla como uma preparação para o mundo do trabalho, considerando não somente a perspectiva tecnológica, mas também, a humanista.</a:t>
            </a:r>
            <a:endParaRPr lang="pt-BR" sz="2400" dirty="0">
              <a:latin typeface="Tw Cen MT" panose="020B0602020104020603" pitchFamily="34" charset="0"/>
            </a:endParaRPr>
          </a:p>
          <a:p>
            <a:pPr marL="4572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pt-BR" sz="2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5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476672"/>
            <a:ext cx="7560840" cy="5544616"/>
          </a:xfrm>
        </p:spPr>
        <p:txBody>
          <a:bodyPr>
            <a:noAutofit/>
          </a:bodyPr>
          <a:lstStyle/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Considera </a:t>
            </a:r>
            <a:r>
              <a:rPr lang="pt-BR" sz="2400" dirty="0"/>
              <a:t>as competências e habilidades para o exercício eficaz e eficiente de uma função técnica e profissional como um processo em que pensar o mundo e suas configurações relacionadas a produção e as capacidade reflexiva, teórico, antropológica, política e </a:t>
            </a:r>
            <a:r>
              <a:rPr lang="pt-BR" sz="2400" dirty="0" err="1"/>
              <a:t>sócio-cultural</a:t>
            </a:r>
            <a:r>
              <a:rPr lang="pt-BR" sz="2400" dirty="0"/>
              <a:t> torna-se uma base fundamental para a construção dos sujeitos historicamente constituídos e sua participação na sociedade</a:t>
            </a:r>
            <a:r>
              <a:rPr lang="pt-BR" sz="24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476672"/>
            <a:ext cx="7776864" cy="5184576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PRINCIPIOS ORIENTADORES </a:t>
            </a:r>
            <a:endParaRPr lang="pt-BR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pt-BR" sz="2400" dirty="0" smtClean="0"/>
              <a:t>Integrar </a:t>
            </a:r>
            <a:r>
              <a:rPr lang="pt-BR" sz="2400" dirty="0"/>
              <a:t>conhecimento básico e aplicado, teoria e prática, parte e totalidade.</a:t>
            </a:r>
          </a:p>
          <a:p>
            <a:r>
              <a:rPr lang="pt-BR" sz="2400" dirty="0" smtClean="0"/>
              <a:t>Integrar </a:t>
            </a:r>
            <a:r>
              <a:rPr lang="pt-BR" sz="2400" dirty="0"/>
              <a:t>as dimensões disciplinar e Interdisciplinar.</a:t>
            </a:r>
          </a:p>
          <a:p>
            <a:r>
              <a:rPr lang="pt-BR" sz="2400" dirty="0" smtClean="0"/>
              <a:t>Contemplar </a:t>
            </a:r>
            <a:r>
              <a:rPr lang="pt-BR" sz="2400" dirty="0"/>
              <a:t>os conteúdos e habilidades da área de comunicação.</a:t>
            </a:r>
          </a:p>
          <a:p>
            <a:r>
              <a:rPr lang="pt-BR" sz="2400" dirty="0" smtClean="0"/>
              <a:t>Integrar </a:t>
            </a:r>
            <a:r>
              <a:rPr lang="pt-BR" sz="2400" dirty="0"/>
              <a:t>os conteúdos sócio histórico aos científicos e tecnológicos.</a:t>
            </a:r>
          </a:p>
          <a:p>
            <a:r>
              <a:rPr lang="pt-BR" sz="2400" dirty="0" smtClean="0"/>
              <a:t>Contemplar </a:t>
            </a:r>
            <a:r>
              <a:rPr lang="pt-BR" sz="2400" dirty="0"/>
              <a:t>os conteúdos culturais a partir das relações entre ciência, cultura e sociedade;</a:t>
            </a:r>
          </a:p>
          <a:p>
            <a:r>
              <a:rPr lang="pt-BR" sz="2400" dirty="0" smtClean="0"/>
              <a:t>Reconhecimento </a:t>
            </a:r>
            <a:r>
              <a:rPr lang="pt-BR" sz="2400" dirty="0"/>
              <a:t>de saberes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265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692696"/>
            <a:ext cx="7920880" cy="5472608"/>
          </a:xfrm>
        </p:spPr>
        <p:txBody>
          <a:bodyPr>
            <a:normAutofit lnSpcReduction="10000"/>
          </a:bodyPr>
          <a:lstStyle/>
          <a:p>
            <a:pPr lvl="0"/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ESTRUTURA ORGANIZACIONAL DOS CURSOS</a:t>
            </a:r>
            <a:endParaRPr lang="pt-BR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just"/>
            <a:r>
              <a:rPr lang="pt-BR" dirty="0"/>
              <a:t> </a:t>
            </a:r>
            <a:r>
              <a:rPr lang="pt-BR" sz="2400" dirty="0" smtClean="0"/>
              <a:t>No </a:t>
            </a:r>
            <a:r>
              <a:rPr lang="pt-BR" sz="2400" dirty="0"/>
              <a:t>Ensino Médio, o aluno deve desenvolver não só competências básicas, necessárias a todos e a qualquer um, mas também competências gerais e comuns para o trabalho e para a apreensão da realidade do mundo laboral, além de estar apto para efetuar uma escolha adequada de estudos </a:t>
            </a:r>
            <a:r>
              <a:rPr lang="pt-BR" sz="2400" dirty="0" smtClean="0"/>
              <a:t>posteriores.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Com </a:t>
            </a:r>
            <a:r>
              <a:rPr lang="pt-BR" sz="2400" dirty="0"/>
              <a:t>um currículo que integra organicamente a base nacional comum e a parte diversificada, o ensino médio deve centrar seu foco na aquisição de formação geral e de competências básicas, contextualizadas nas ações produtivas e nas demais práticas sociais.</a:t>
            </a:r>
          </a:p>
          <a:p>
            <a:pPr marL="203597" lvl="1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154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CONSED2015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CONSED2015" id="{65163B39-E1EA-4D6E-ADEC-6726FA9F2ACF}" vid="{5E010960-0ADE-446D-B6FD-34944844145E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Modelo-apresentaçãoConsed2015b (3)</Template>
  <TotalTime>1228</TotalTime>
  <Words>582</Words>
  <Application>Microsoft Office PowerPoint</Application>
  <PresentationFormat>Apresentação na tela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0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TemaCONSED2015</vt:lpstr>
      <vt:lpstr> Seminário: “REFORMULAÇÃO DO ENSINO MÉDIO”  mESA 4: INTEGRAÇÃO DO ENSINO MÉDIO COM A EDUCAÇÃO PROFISSIONAL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Camara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Ricardo Chaves de R. Martins</dc:creator>
  <cp:lastModifiedBy>Hidelcy Guimaraes Veludo</cp:lastModifiedBy>
  <cp:revision>169</cp:revision>
  <cp:lastPrinted>2015-07-06T20:48:15Z</cp:lastPrinted>
  <dcterms:created xsi:type="dcterms:W3CDTF">2014-04-29T14:40:16Z</dcterms:created>
  <dcterms:modified xsi:type="dcterms:W3CDTF">2015-07-07T11:46:40Z</dcterms:modified>
</cp:coreProperties>
</file>