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6" r:id="rId2"/>
    <p:sldId id="327" r:id="rId3"/>
    <p:sldId id="334" r:id="rId4"/>
    <p:sldId id="328" r:id="rId5"/>
    <p:sldId id="330" r:id="rId6"/>
    <p:sldId id="331" r:id="rId7"/>
    <p:sldId id="332" r:id="rId8"/>
    <p:sldId id="333" r:id="rId9"/>
    <p:sldId id="329" r:id="rId10"/>
    <p:sldId id="335" r:id="rId11"/>
    <p:sldId id="336" r:id="rId12"/>
    <p:sldId id="337" r:id="rId13"/>
    <p:sldId id="338" r:id="rId14"/>
    <p:sldId id="339" r:id="rId15"/>
    <p:sldId id="294" r:id="rId1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84312"/>
    <a:srgbClr val="0B6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3720" autoAdjust="0"/>
  </p:normalViewPr>
  <p:slideViewPr>
    <p:cSldViewPr>
      <p:cViewPr varScale="1">
        <p:scale>
          <a:sx n="110" d="100"/>
          <a:sy n="110" d="100"/>
        </p:scale>
        <p:origin x="-19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9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53900-5D4D-4E6B-99B3-90B31A2E9F87}" type="datetimeFigureOut">
              <a:rPr lang="pt-BR" smtClean="0"/>
              <a:t>7/7/2015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BF616-8146-43A7-A712-7998668875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82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D683F-6C07-44E6-9475-4351BAC755E4}" type="datetimeFigureOut">
              <a:rPr lang="pt-BR" smtClean="0"/>
              <a:pPr/>
              <a:t>7/7/2015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D2C9-3141-4D69-BA68-1E1F051C9BD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96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463031"/>
            <a:ext cx="7992888" cy="14700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7992888" cy="93076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1486" y="6021288"/>
            <a:ext cx="9144000" cy="836712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0B6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1588" y="1124744"/>
            <a:ext cx="9144000" cy="336636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800"/>
            <a:ext cx="2736304" cy="992887"/>
          </a:xfrm>
          <a:prstGeom prst="rect">
            <a:avLst/>
          </a:prstGeom>
        </p:spPr>
      </p:pic>
      <p:pic>
        <p:nvPicPr>
          <p:cNvPr id="13" name="Picture 2" descr="http://www.monitormercantil.com.br/ckfinder/userfiles/images/marcadogovernofedera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1318"/>
            <a:ext cx="1224135" cy="4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0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/>
              <a:pPr/>
              <a:t>7/7/2015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92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/>
              <a:pPr/>
              <a:t>7/7/2015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82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92D050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B6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395536" y="213816"/>
            <a:ext cx="6923112" cy="625104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2" name="Retângulo 1"/>
          <p:cNvSpPr/>
          <p:nvPr userDrawn="1"/>
        </p:nvSpPr>
        <p:spPr>
          <a:xfrm>
            <a:off x="1588" y="932124"/>
            <a:ext cx="9144000" cy="108012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486" y="6309320"/>
            <a:ext cx="9144000" cy="548680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http://www.monitormercantil.com.br/ckfinder/userfiles/images/marcadogovernofeder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5226"/>
            <a:ext cx="1224135" cy="4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2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/>
              <a:pPr/>
              <a:t>7/7/2015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83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525963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69900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4712939" y="1484784"/>
            <a:ext cx="4038600" cy="4525963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669900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8" name="Retângulo 17"/>
          <p:cNvSpPr/>
          <p:nvPr userDrawn="1"/>
        </p:nvSpPr>
        <p:spPr>
          <a:xfrm>
            <a:off x="1486" y="6309320"/>
            <a:ext cx="9144000" cy="548680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B6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395536" y="213816"/>
            <a:ext cx="6923112" cy="625104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22" name="Retângulo 21"/>
          <p:cNvSpPr/>
          <p:nvPr userDrawn="1"/>
        </p:nvSpPr>
        <p:spPr>
          <a:xfrm>
            <a:off x="1588" y="932124"/>
            <a:ext cx="9144000" cy="108012"/>
          </a:xfrm>
          <a:prstGeom prst="rect">
            <a:avLst/>
          </a:prstGeom>
          <a:solidFill>
            <a:srgbClr val="084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http://www.monitormercantil.com.br/ckfinder/userfiles/images/marcadogovernofeder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375226"/>
            <a:ext cx="1224135" cy="4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6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/>
              <a:pPr/>
              <a:t>7/7/2015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56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/>
              <a:pPr/>
              <a:t>7/7/2015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24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/>
              <a:pPr/>
              <a:t>7/7/2015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45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/>
              <a:pPr/>
              <a:t>7/7/2015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58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6D7E-1174-40E3-847F-E46652B15AF1}" type="datetimeFigureOut">
              <a:rPr lang="pt-BR" smtClean="0"/>
              <a:pPr/>
              <a:t>7/7/2015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C469-C4CB-4CB3-A69A-3E44FD15C2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56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6D7E-1174-40E3-847F-E46652B15AF1}" type="datetimeFigureOut">
              <a:rPr lang="pt-BR" smtClean="0"/>
              <a:pPr/>
              <a:t>7/7/2015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C469-C4CB-4CB3-A69A-3E44FD15C2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5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4" descr="foto desig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590675"/>
            <a:ext cx="4452938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9" descr="02-10.png"/>
          <p:cNvPicPr preferRelativeResize="0"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0728"/>
            <a:ext cx="9142413" cy="5988284"/>
          </a:xfrm>
        </p:spPr>
      </p:pic>
      <p:pic>
        <p:nvPicPr>
          <p:cNvPr id="15" name="Picture 7" descr="mec-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35" y="6220517"/>
            <a:ext cx="1223759" cy="57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23" descr="Recorte de Tela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89031"/>
            <a:ext cx="1743177" cy="6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79512" y="1196752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/>
              <a:t>Integração do Ensino Médio com a Educação Profissional</a:t>
            </a:r>
            <a:endParaRPr lang="pt-BR" sz="3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740352" y="6453336"/>
            <a:ext cx="1198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/>
              <a:t>Jul</a:t>
            </a:r>
            <a:r>
              <a:rPr lang="pt-BR" sz="1600" b="1" dirty="0" smtClean="0"/>
              <a:t>/2015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1806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7" y="1091813"/>
            <a:ext cx="7776864" cy="521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8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788" y="126876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Têm </a:t>
            </a:r>
            <a:r>
              <a:rPr lang="pt-BR" sz="2400" dirty="0"/>
              <a:t>por finalidade </a:t>
            </a:r>
            <a:r>
              <a:rPr lang="pt-BR" sz="2400" b="1" dirty="0"/>
              <a:t>proporcionar ao estudante conhecimentos, saberes e competências profissionais necessários ao exercício profissional e da cidadania</a:t>
            </a:r>
            <a:r>
              <a:rPr lang="pt-BR" sz="2400" dirty="0"/>
              <a:t>, com base nos fundamentos científico-tecnológicos, </a:t>
            </a:r>
            <a:r>
              <a:rPr lang="pt-BR" sz="2400" dirty="0" err="1"/>
              <a:t>socio</a:t>
            </a:r>
            <a:r>
              <a:rPr lang="pt-BR" sz="2400" dirty="0"/>
              <a:t>-históricos e culturais.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99592" y="3501008"/>
            <a:ext cx="76141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Técnico integrado ao ensino médio </a:t>
            </a:r>
            <a:r>
              <a:rPr lang="pt-BR" sz="2400" dirty="0" smtClean="0"/>
              <a:t>- para </a:t>
            </a:r>
            <a:r>
              <a:rPr lang="pt-BR" sz="2400" dirty="0"/>
              <a:t>quem </a:t>
            </a:r>
            <a:r>
              <a:rPr lang="pt-BR" sz="2400" dirty="0" smtClean="0"/>
              <a:t>concluiu o </a:t>
            </a:r>
            <a:r>
              <a:rPr lang="pt-BR" sz="2400" dirty="0"/>
              <a:t>Ensino Fundamental, com matrícula única na mesma </a:t>
            </a:r>
            <a:r>
              <a:rPr lang="pt-BR" sz="2400" dirty="0" smtClean="0"/>
              <a:t>instituição. </a:t>
            </a:r>
          </a:p>
          <a:p>
            <a:endParaRPr lang="pt-BR" sz="2400" dirty="0" smtClean="0"/>
          </a:p>
          <a:p>
            <a:r>
              <a:rPr lang="pt-BR" sz="2400" b="1" dirty="0"/>
              <a:t>Técnico </a:t>
            </a:r>
            <a:r>
              <a:rPr lang="pt-BR" sz="2400" b="1" dirty="0" smtClean="0"/>
              <a:t>concomitante </a:t>
            </a:r>
            <a:r>
              <a:rPr lang="pt-BR" sz="2400" b="1" dirty="0"/>
              <a:t>ao ensino médio </a:t>
            </a:r>
            <a:r>
              <a:rPr lang="pt-BR" sz="2400" dirty="0"/>
              <a:t>- para quem </a:t>
            </a:r>
            <a:r>
              <a:rPr lang="pt-BR" sz="2400" dirty="0" smtClean="0"/>
              <a:t>está realizando o </a:t>
            </a:r>
            <a:r>
              <a:rPr lang="pt-BR" sz="2400" dirty="0"/>
              <a:t>Ensino </a:t>
            </a:r>
            <a:r>
              <a:rPr lang="pt-BR" sz="2400" dirty="0" smtClean="0"/>
              <a:t>Médio. </a:t>
            </a:r>
            <a:endParaRPr lang="pt-BR" sz="2400" dirty="0" smtClean="0"/>
          </a:p>
          <a:p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359077"/>
            <a:ext cx="873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</a:t>
            </a:r>
            <a:r>
              <a:rPr lang="pt-BR" sz="2400" b="1" dirty="0" smtClean="0">
                <a:solidFill>
                  <a:schemeClr val="bg1"/>
                </a:solidFill>
              </a:rPr>
              <a:t>ursos </a:t>
            </a:r>
            <a:r>
              <a:rPr lang="pt-BR" sz="2400" b="1" dirty="0">
                <a:solidFill>
                  <a:schemeClr val="bg1"/>
                </a:solidFill>
              </a:rPr>
              <a:t>de Educação Profissional Técnica </a:t>
            </a:r>
            <a:r>
              <a:rPr lang="pt-BR" sz="2400" b="1" dirty="0" smtClean="0">
                <a:solidFill>
                  <a:schemeClr val="bg1"/>
                </a:solidFill>
              </a:rPr>
              <a:t>articulados ao </a:t>
            </a:r>
            <a:r>
              <a:rPr lang="pt-BR" sz="2400" b="1" dirty="0">
                <a:solidFill>
                  <a:schemeClr val="bg1"/>
                </a:solidFill>
              </a:rPr>
              <a:t>Nível Médio</a:t>
            </a:r>
          </a:p>
        </p:txBody>
      </p:sp>
    </p:spTree>
    <p:extLst>
      <p:ext uri="{BB962C8B-B14F-4D97-AF65-F5344CB8AC3E}">
        <p14:creationId xmlns:p14="http://schemas.microsoft.com/office/powerpoint/2010/main" val="22382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983625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1. Assegurar </a:t>
            </a:r>
            <a:r>
              <a:rPr lang="pt-BR" sz="2400" dirty="0"/>
              <a:t>o </a:t>
            </a:r>
            <a:r>
              <a:rPr lang="pt-BR" sz="2400" b="1" dirty="0"/>
              <a:t>direito à educação de qualidade </a:t>
            </a:r>
            <a:r>
              <a:rPr lang="pt-BR" sz="2400" dirty="0"/>
              <a:t>ao longo da vida e de acordo com as condições e necessidades dos sujeitos. </a:t>
            </a:r>
          </a:p>
          <a:p>
            <a:endParaRPr lang="pt-BR" sz="2400" dirty="0" smtClean="0"/>
          </a:p>
          <a:p>
            <a:r>
              <a:rPr lang="pt-BR" sz="2400" dirty="0" smtClean="0"/>
              <a:t>2. Fortalecer o compromisso </a:t>
            </a:r>
            <a:r>
              <a:rPr lang="pt-BR" sz="2400" dirty="0"/>
              <a:t>com a </a:t>
            </a:r>
            <a:r>
              <a:rPr lang="pt-BR" sz="2400" b="1" dirty="0"/>
              <a:t>elevação da escolaridade </a:t>
            </a:r>
            <a:r>
              <a:rPr lang="pt-BR" sz="2400" dirty="0" smtClean="0"/>
              <a:t>articulada </a:t>
            </a:r>
            <a:r>
              <a:rPr lang="pt-BR" sz="2400" dirty="0"/>
              <a:t>à educação profissional e tecnológica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3. </a:t>
            </a:r>
            <a:r>
              <a:rPr lang="pt-BR" sz="2400" dirty="0" smtClean="0"/>
              <a:t>Promover o </a:t>
            </a:r>
            <a:r>
              <a:rPr lang="pt-BR" sz="2400" b="1" dirty="0" smtClean="0"/>
              <a:t>pleno </a:t>
            </a:r>
            <a:r>
              <a:rPr lang="pt-BR" sz="2400" b="1" dirty="0"/>
              <a:t>desenvolvimento do educando</a:t>
            </a:r>
            <a:r>
              <a:rPr lang="pt-BR" sz="2400" dirty="0"/>
              <a:t>, </a:t>
            </a:r>
            <a:r>
              <a:rPr lang="pt-BR" sz="2400" dirty="0" smtClean="0"/>
              <a:t> seu </a:t>
            </a:r>
            <a:r>
              <a:rPr lang="pt-BR" sz="2400" dirty="0"/>
              <a:t>preparo para o exercício da cidadania sua qualificação para o trabalho.</a:t>
            </a:r>
          </a:p>
          <a:p>
            <a:endParaRPr lang="pt-BR" sz="2400" dirty="0"/>
          </a:p>
          <a:p>
            <a:r>
              <a:rPr lang="pt-BR" sz="2400" dirty="0"/>
              <a:t>4. </a:t>
            </a:r>
            <a:r>
              <a:rPr lang="pt-BR" sz="2400" dirty="0" smtClean="0"/>
              <a:t>Contribuir com os processos de </a:t>
            </a:r>
            <a:r>
              <a:rPr lang="pt-BR" sz="2400" b="1" dirty="0" smtClean="0"/>
              <a:t>inclusão social </a:t>
            </a:r>
            <a:r>
              <a:rPr lang="pt-BR" sz="2400" dirty="0" smtClean="0"/>
              <a:t>e com o </a:t>
            </a:r>
            <a:r>
              <a:rPr lang="pt-BR" sz="2400" b="1" dirty="0" smtClean="0"/>
              <a:t>desenvolvimento do país</a:t>
            </a:r>
            <a:r>
              <a:rPr lang="pt-BR" sz="2400" dirty="0" smtClean="0"/>
              <a:t>.</a:t>
            </a:r>
          </a:p>
          <a:p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8552" y="2606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PRINCÍPIOS </a:t>
            </a:r>
            <a:r>
              <a:rPr lang="pt-BR" sz="3200" b="1" dirty="0" smtClean="0">
                <a:solidFill>
                  <a:schemeClr val="bg1"/>
                </a:solidFill>
              </a:rPr>
              <a:t>POLÍTICO PEDAGÓGICOS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196752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/>
              <a:t>educação </a:t>
            </a:r>
            <a:r>
              <a:rPr lang="pt-BR" sz="2400" dirty="0"/>
              <a:t>profissional técnica de nível médio </a:t>
            </a:r>
            <a:r>
              <a:rPr lang="pt-BR" sz="2400" dirty="0" smtClean="0"/>
              <a:t>desenvolvida </a:t>
            </a:r>
            <a:r>
              <a:rPr lang="pt-BR" sz="2400" dirty="0"/>
              <a:t>como parte orgânica da educação </a:t>
            </a:r>
            <a:r>
              <a:rPr lang="pt-BR" sz="2400" dirty="0" smtClean="0"/>
              <a:t>básica;</a:t>
            </a:r>
          </a:p>
          <a:p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i</a:t>
            </a:r>
            <a:r>
              <a:rPr lang="pt-BR" sz="2400" dirty="0" smtClean="0"/>
              <a:t>ncorporação das dimensões </a:t>
            </a:r>
            <a:r>
              <a:rPr lang="pt-BR" sz="2400" dirty="0"/>
              <a:t>do trabalho, da ciência, da cultura e da tecnologia e suas relações na formação humana, nas práticas educativas e no desenvolvimento </a:t>
            </a:r>
            <a:r>
              <a:rPr lang="pt-BR" sz="2400" dirty="0" smtClean="0"/>
              <a:t>curricular;</a:t>
            </a:r>
          </a:p>
          <a:p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organização </a:t>
            </a:r>
            <a:r>
              <a:rPr lang="pt-BR" sz="2400" dirty="0"/>
              <a:t>da educação profissional pautada na noção de eixos tecnológicos </a:t>
            </a:r>
            <a:r>
              <a:rPr lang="pt-BR" sz="2400" dirty="0" smtClean="0"/>
              <a:t>como base </a:t>
            </a:r>
            <a:r>
              <a:rPr lang="pt-BR" sz="2400" dirty="0"/>
              <a:t>de sustentação dos currículos e identidade dos </a:t>
            </a:r>
            <a:r>
              <a:rPr lang="pt-BR" sz="2400" dirty="0" smtClean="0"/>
              <a:t>cursos;</a:t>
            </a:r>
          </a:p>
          <a:p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organização </a:t>
            </a:r>
            <a:r>
              <a:rPr lang="pt-BR" sz="2400" dirty="0"/>
              <a:t>da educação profissional </a:t>
            </a:r>
            <a:r>
              <a:rPr lang="pt-BR" sz="2400" dirty="0" smtClean="0"/>
              <a:t>pautada </a:t>
            </a:r>
            <a:r>
              <a:rPr lang="pt-BR" sz="2400" dirty="0"/>
              <a:t>na noção de itinerários </a:t>
            </a:r>
            <a:r>
              <a:rPr lang="pt-BR" sz="2400" dirty="0" smtClean="0"/>
              <a:t>formativos.</a:t>
            </a:r>
          </a:p>
          <a:p>
            <a:endParaRPr lang="pt-BR" sz="2400" dirty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33265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DESAFIOS</a:t>
            </a:r>
            <a:endParaRPr lang="pt-BR" sz="3600" b="1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45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268760"/>
            <a:ext cx="8496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1. </a:t>
            </a:r>
            <a:r>
              <a:rPr lang="pt-BR" sz="2400" b="1" dirty="0" smtClean="0"/>
              <a:t>Projeto pedagógico </a:t>
            </a:r>
            <a:r>
              <a:rPr lang="pt-BR" sz="2400" dirty="0" smtClean="0"/>
              <a:t>dos cursos de ensino </a:t>
            </a:r>
            <a:r>
              <a:rPr lang="pt-BR" sz="2400" dirty="0"/>
              <a:t>médio integrado ao </a:t>
            </a:r>
            <a:r>
              <a:rPr lang="pt-BR" sz="2400" dirty="0" smtClean="0"/>
              <a:t>técnico:</a:t>
            </a:r>
          </a:p>
          <a:p>
            <a:pPr marL="742950" lvl="1" indent="-285750">
              <a:buFontTx/>
              <a:buChar char="-"/>
            </a:pPr>
            <a:r>
              <a:rPr lang="pt-BR" sz="2400" dirty="0"/>
              <a:t>n</a:t>
            </a:r>
            <a:r>
              <a:rPr lang="pt-BR" sz="2400" dirty="0" smtClean="0"/>
              <a:t>ovo </a:t>
            </a:r>
            <a:r>
              <a:rPr lang="pt-BR" sz="2400" b="1" dirty="0" smtClean="0"/>
              <a:t>desenho  curricular</a:t>
            </a:r>
            <a:r>
              <a:rPr lang="pt-BR" sz="2400" dirty="0" smtClean="0"/>
              <a:t>;</a:t>
            </a:r>
          </a:p>
          <a:p>
            <a:pPr marL="742950" lvl="1" indent="-285750">
              <a:buFontTx/>
              <a:buChar char="-"/>
            </a:pPr>
            <a:r>
              <a:rPr lang="pt-BR" sz="2400" b="1" dirty="0"/>
              <a:t>r</a:t>
            </a:r>
            <a:r>
              <a:rPr lang="pt-BR" sz="2400" b="1" dirty="0" smtClean="0"/>
              <a:t>edimensionamento das práticas pedagógicas e desenvolvimento de material didático</a:t>
            </a:r>
            <a:r>
              <a:rPr lang="pt-BR" sz="2400" dirty="0" smtClean="0"/>
              <a:t> apropriado à integração curricular e às características e interesses dos estudantes;</a:t>
            </a:r>
          </a:p>
          <a:p>
            <a:pPr marL="742950" lvl="1" indent="-285750">
              <a:buFontTx/>
              <a:buChar char="-"/>
            </a:pPr>
            <a:r>
              <a:rPr lang="pt-BR" sz="2400" b="1" dirty="0" smtClean="0"/>
              <a:t>articulação entre professores.</a:t>
            </a:r>
          </a:p>
          <a:p>
            <a:pPr lvl="1"/>
            <a:endParaRPr lang="pt-BR" sz="2400" dirty="0"/>
          </a:p>
          <a:p>
            <a:r>
              <a:rPr lang="pt-BR" sz="2400" dirty="0" smtClean="0"/>
              <a:t>2. </a:t>
            </a:r>
            <a:r>
              <a:rPr lang="pt-BR" sz="2400" b="1" dirty="0" smtClean="0"/>
              <a:t>Política </a:t>
            </a:r>
            <a:r>
              <a:rPr lang="pt-BR" sz="2400" b="1" dirty="0"/>
              <a:t>de </a:t>
            </a:r>
            <a:r>
              <a:rPr lang="pt-BR" sz="2400" b="1" dirty="0" smtClean="0"/>
              <a:t>formação inicial e continuada e de valorização dos profissionais </a:t>
            </a:r>
            <a:r>
              <a:rPr lang="pt-BR" sz="2400" dirty="0" smtClean="0"/>
              <a:t>que atuam na  </a:t>
            </a:r>
            <a:r>
              <a:rPr lang="pt-BR" sz="2400" dirty="0" smtClean="0"/>
              <a:t>educação básica, inclusive na EPT.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8864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Questões estratégicas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488832" cy="2952329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Contato:</a:t>
            </a:r>
            <a:endParaRPr lang="pt-BR" sz="1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8568952" cy="1080120"/>
          </a:xfrm>
        </p:spPr>
        <p:txBody>
          <a:bodyPr>
            <a:noAutofit/>
          </a:bodyPr>
          <a:lstStyle/>
          <a:p>
            <a:r>
              <a:rPr lang="pt-BR" sz="2400" b="1" dirty="0" err="1"/>
              <a:t>Nilva</a:t>
            </a:r>
            <a:r>
              <a:rPr lang="pt-BR" sz="2400" b="1" dirty="0"/>
              <a:t> </a:t>
            </a:r>
            <a:r>
              <a:rPr lang="pt-BR" sz="2400" b="1" dirty="0" smtClean="0"/>
              <a:t>Schroeder</a:t>
            </a:r>
          </a:p>
          <a:p>
            <a:r>
              <a:rPr lang="pt-BR" b="1" dirty="0" smtClean="0"/>
              <a:t>Diretoria </a:t>
            </a:r>
            <a:r>
              <a:rPr lang="pt-BR" b="1" dirty="0"/>
              <a:t>de Políticas de Educação Profissional e Tecnológica</a:t>
            </a:r>
          </a:p>
          <a:p>
            <a:endParaRPr lang="pt-BR" sz="2400" b="1" dirty="0" smtClean="0"/>
          </a:p>
          <a:p>
            <a:r>
              <a:rPr lang="pt-BR" sz="2400" dirty="0"/>
              <a:t>n</a:t>
            </a:r>
            <a:r>
              <a:rPr lang="pt-BR" sz="2400" dirty="0" smtClean="0"/>
              <a:t>ilva.schroeder@mec.gov.br</a:t>
            </a:r>
          </a:p>
          <a:p>
            <a:r>
              <a:rPr lang="pt-BR" sz="2400" dirty="0" smtClean="0"/>
              <a:t>Fone: 61 2022-8507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620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2911" y="1268760"/>
            <a:ext cx="83607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Universalizar</a:t>
            </a:r>
            <a:r>
              <a:rPr lang="pt-BR" sz="2400" dirty="0" smtClean="0"/>
              <a:t> </a:t>
            </a:r>
            <a:r>
              <a:rPr lang="pt-BR" sz="2400" dirty="0"/>
              <a:t>o atendimento escolar para toda a população de 15 a 17 </a:t>
            </a:r>
            <a:r>
              <a:rPr lang="pt-BR" sz="2400" dirty="0" smtClean="0"/>
              <a:t>anos (PNE).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5" y="2192088"/>
            <a:ext cx="8763698" cy="400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8504" y="0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COMPROMISSO PNE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8138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>
            <a:spLocks noGrp="1"/>
          </p:cNvSpPr>
          <p:nvPr>
            <p:ph type="title"/>
          </p:nvPr>
        </p:nvSpPr>
        <p:spPr>
          <a:xfrm>
            <a:off x="448436" y="0"/>
            <a:ext cx="8229600" cy="1143000"/>
          </a:xfrm>
        </p:spPr>
        <p:txBody>
          <a:bodyPr/>
          <a:lstStyle/>
          <a:p>
            <a:r>
              <a:rPr lang="pt-BR" sz="2800" b="1" dirty="0"/>
              <a:t>PONTO DE ATENÇÃO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1340767"/>
            <a:ext cx="7903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 smtClean="0"/>
          </a:p>
          <a:p>
            <a:r>
              <a:rPr lang="pt-BR" sz="2800" b="1" dirty="0" smtClean="0"/>
              <a:t>Demandas EJA</a:t>
            </a:r>
            <a:r>
              <a:rPr lang="pt-BR" sz="2800" dirty="0" smtClean="0"/>
              <a:t>: 45,8 milhões de pessoas com 18 anos ou mais não frequentam a escola e não têm o ensino fundamental completo. (PNAD/IBGE, 2012).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Educação de Jovens e Adultos (Censo INEP) - queda de 3,7% (141.055), totalizando 3.711.207 matrículas em 2013 - 2.427.598 (65,4%) no ensino fundamental e 1.283.609 (34,6%) no ensino médio.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916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>
            <a:spLocks noGrp="1"/>
          </p:cNvSpPr>
          <p:nvPr>
            <p:ph type="title"/>
          </p:nvPr>
        </p:nvSpPr>
        <p:spPr>
          <a:xfrm>
            <a:off x="517527" y="5261"/>
            <a:ext cx="8229600" cy="1143000"/>
          </a:xfrm>
        </p:spPr>
        <p:txBody>
          <a:bodyPr/>
          <a:lstStyle/>
          <a:p>
            <a:r>
              <a:rPr lang="pt-BR" sz="3200" b="1" dirty="0" smtClean="0"/>
              <a:t>METAS PNE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14079" y="1628800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/>
              <a:t>Meta 10</a:t>
            </a:r>
            <a:r>
              <a:rPr lang="pt-BR" sz="2800" dirty="0"/>
              <a:t>: oferecer, no mínimo, </a:t>
            </a:r>
            <a:r>
              <a:rPr lang="pt-BR" sz="2800" b="1" dirty="0"/>
              <a:t>25% das matrículas de educação de jovens e adultos</a:t>
            </a:r>
            <a:r>
              <a:rPr lang="pt-BR" sz="2800" dirty="0"/>
              <a:t>, nos ensinos fundamental e médio, na forma </a:t>
            </a:r>
            <a:r>
              <a:rPr lang="pt-BR" sz="2800" b="1" dirty="0"/>
              <a:t>integrada à educação profissional</a:t>
            </a:r>
            <a:r>
              <a:rPr lang="pt-BR" sz="2800" dirty="0"/>
              <a:t>. </a:t>
            </a:r>
          </a:p>
          <a:p>
            <a:endParaRPr lang="pt-BR" sz="2800" dirty="0" smtClean="0"/>
          </a:p>
          <a:p>
            <a:pPr lvl="0"/>
            <a:r>
              <a:rPr lang="pt-BR" sz="2800" b="1" dirty="0" smtClean="0"/>
              <a:t>Meta </a:t>
            </a:r>
            <a:r>
              <a:rPr lang="pt-BR" sz="2800" b="1" dirty="0"/>
              <a:t>11</a:t>
            </a:r>
            <a:r>
              <a:rPr lang="pt-BR" sz="2800" dirty="0"/>
              <a:t>: </a:t>
            </a:r>
            <a:r>
              <a:rPr lang="pt-BR" sz="2800" b="1" dirty="0"/>
              <a:t>triplicar as matrículas da educação profissional técnica de nível médio</a:t>
            </a:r>
            <a:r>
              <a:rPr lang="pt-BR" sz="2800" dirty="0"/>
              <a:t>, assegurando a qualidade da oferta e pelo menos 50% (cinquenta por cento) da expansão no segmento público.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4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3"/>
            <a:ext cx="9144000" cy="3079673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992" y="3212678"/>
            <a:ext cx="8928992" cy="331266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Expansão da oferta.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Mudanças na base legal: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 smtClean="0"/>
              <a:t>Lei nº 11.741/2008;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 smtClean="0"/>
              <a:t>Diretrizes curriculares nacionais para a educação profissional técnica de nível médio;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 smtClean="0"/>
              <a:t>Diretrizes curriculares nacionais gerais para a educação básica;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 smtClean="0"/>
              <a:t>Diretrizes curriculares nacionais para o ensino médio.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Mudanças conceituais e nos instrumentos de regulação da EPT (catálogos nacionais, sistemas de </a:t>
            </a:r>
            <a:r>
              <a:rPr lang="pt-BR" sz="2000" dirty="0" smtClean="0"/>
              <a:t>informações </a:t>
            </a:r>
            <a:r>
              <a:rPr lang="pt-BR" sz="2000" dirty="0" smtClean="0"/>
              <a:t>etc.).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Novas demandas aos sistemas de ensino e às instituições de ensino públicas e privadas.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60032" y="3068960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CONTEXTO DA EPT DE NÍVEL MÉDIO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233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3" y="1196752"/>
            <a:ext cx="8428563" cy="444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6444208" y="4664933"/>
            <a:ext cx="1008112" cy="99348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flipV="1">
            <a:off x="3995936" y="4653137"/>
            <a:ext cx="1008112" cy="993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203848" y="5733257"/>
            <a:ext cx="15841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18%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652120" y="5733257"/>
            <a:ext cx="158417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2,2%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691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15204" cy="551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8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6" y="1520842"/>
            <a:ext cx="8566114" cy="450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2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505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0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6497</TotalTime>
  <Words>563</Words>
  <Application>Microsoft Office PowerPoint</Application>
  <PresentationFormat>Apresentação na tela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COMPROMISSO PNE</vt:lpstr>
      <vt:lpstr>PONTO DE ATENÇÃO</vt:lpstr>
      <vt:lpstr>METAS PNE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Contato:</vt:lpstr>
    </vt:vector>
  </TitlesOfParts>
  <Company>Ministério da Educação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Henriques e Silva</dc:creator>
  <cp:lastModifiedBy>Alba Valeria Gomes de Paula</cp:lastModifiedBy>
  <cp:revision>373</cp:revision>
  <cp:lastPrinted>2015-07-07T12:12:13Z</cp:lastPrinted>
  <dcterms:created xsi:type="dcterms:W3CDTF">2014-03-20T21:39:51Z</dcterms:created>
  <dcterms:modified xsi:type="dcterms:W3CDTF">2015-07-07T16:46:30Z</dcterms:modified>
</cp:coreProperties>
</file>