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  <p:sldId id="263" r:id="rId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1B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619F0-7A7D-4699-83E4-2646A26D097F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8748C-DEBF-46A8-9B9B-2EFF54D56F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011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twitter.com/Consed_" TargetMode="External"/><Relationship Id="rId4" Type="http://schemas.openxmlformats.org/officeDocument/2006/relationships/hyperlink" Target="https://www.facebook.com/Consed" TargetMode="Externa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476" b="10407"/>
          <a:stretch/>
        </p:blipFill>
        <p:spPr>
          <a:xfrm rot="5400000">
            <a:off x="1134687" y="-1151313"/>
            <a:ext cx="6858000" cy="916062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H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8994" y="2932244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8994" y="4727136"/>
            <a:ext cx="5829300" cy="484699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43847" y="6290218"/>
            <a:ext cx="1615607" cy="27432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43847" y="5929246"/>
            <a:ext cx="2579572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3169" y="6290218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74" y="1030058"/>
            <a:ext cx="2866698" cy="138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225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506186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7786" y="585216"/>
            <a:ext cx="6180364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3386" y="2286000"/>
            <a:ext cx="7658100" cy="3902529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8069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m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58" b="10330"/>
          <a:stretch/>
        </p:blipFill>
        <p:spPr>
          <a:xfrm rot="16200000" flipV="1">
            <a:off x="1113328" y="-1129657"/>
            <a:ext cx="6941838" cy="9168493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742950" y="339914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22" y="249566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7260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30679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6964" y="585216"/>
            <a:ext cx="6221186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116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>
            <a:off x="514351" y="204107"/>
            <a:ext cx="8115300" cy="61803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49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6" name="Retângulo 5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7385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341" y="1562362"/>
            <a:ext cx="3544831" cy="1716027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126671" y="3481979"/>
            <a:ext cx="5784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 SDS/CONIC - Ed. </a:t>
            </a:r>
            <a:r>
              <a:rPr lang="pt-BR" dirty="0" err="1" smtClean="0"/>
              <a:t>Boulevard</a:t>
            </a:r>
            <a:r>
              <a:rPr lang="pt-BR" dirty="0" smtClean="0"/>
              <a:t> Center, Sala 501, BRASILIA - DF - Centro CEP: 70.391-900</a:t>
            </a:r>
          </a:p>
          <a:p>
            <a:pPr algn="ctr"/>
            <a:r>
              <a:rPr lang="pt-BR" dirty="0" smtClean="0"/>
              <a:t> (61) 2195-8650</a:t>
            </a:r>
          </a:p>
          <a:p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Consed.org.br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Facebook</a:t>
            </a:r>
            <a:r>
              <a:rPr lang="pt-BR" sz="18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| </a:t>
            </a:r>
            <a:r>
              <a:rPr lang="pt-BR" sz="18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Twitter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3423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96799" y="471509"/>
            <a:ext cx="5771493" cy="1520577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298120"/>
            <a:ext cx="4258818" cy="4709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4351" y="204106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261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6864" y="4960138"/>
            <a:ext cx="5135336" cy="1463040"/>
          </a:xfrm>
        </p:spPr>
        <p:txBody>
          <a:bodyPr anchor="ctr">
            <a:normAutofit/>
          </a:bodyPr>
          <a:lstStyle>
            <a:lvl1pPr algn="r">
              <a:defRPr sz="3600" spc="2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8705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" y="0"/>
            <a:ext cx="9104244" cy="6858000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22514" y="201121"/>
            <a:ext cx="8115300" cy="6196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1796801" y="6470704"/>
            <a:ext cx="1615607" cy="274320"/>
          </a:xfrm>
          <a:prstGeom prst="rect">
            <a:avLst/>
          </a:prstGeom>
        </p:spPr>
        <p:txBody>
          <a:bodyPr/>
          <a:lstStyle/>
          <a:p>
            <a:fld id="{295D8675-A2B0-47C6-8290-81136E551500}" type="datetimeFigureOut">
              <a:rPr lang="pt-BR" smtClean="0"/>
              <a:t>06/07/2015</a:t>
            </a:fld>
            <a:endParaRPr lang="pt-BR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3291114" cy="274320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76837" y="6470704"/>
            <a:ext cx="730250" cy="274320"/>
          </a:xfrm>
          <a:prstGeom prst="rect">
            <a:avLst/>
          </a:prstGeom>
        </p:spPr>
        <p:txBody>
          <a:bodyPr/>
          <a:lstStyle/>
          <a:p>
            <a:fld id="{8F5A1DA3-A8A6-4D3A-87DB-2E46684F14A1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6800" y="585216"/>
            <a:ext cx="6261349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79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ed.org.br/" TargetMode="External"/><Relationship Id="rId2" Type="http://schemas.openxmlformats.org/officeDocument/2006/relationships/hyperlink" Target="mailto:consed@consed.org.br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55776" y="4077072"/>
            <a:ext cx="5829300" cy="484699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pt-BR" dirty="0" smtClean="0"/>
              <a:t>Júlio Gregório</a:t>
            </a:r>
          </a:p>
          <a:p>
            <a:pPr algn="r"/>
            <a:r>
              <a:rPr lang="pt-BR" dirty="0" smtClean="0"/>
              <a:t>Secretário de Estado da Educação do Distrito Federal</a:t>
            </a:r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528" y="2276872"/>
            <a:ext cx="8568952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/>
              <a:t/>
            </a:r>
            <a:br>
              <a:rPr lang="pt-BR" dirty="0" smtClean="0"/>
            </a:br>
            <a:r>
              <a:rPr lang="pt-BR" sz="3100" b="1" dirty="0" smtClean="0"/>
              <a:t>Seminário: “REFORMULAÇÃO DO ENSINO MÉDIO”</a:t>
            </a:r>
            <a:r>
              <a:rPr lang="pt-BR" sz="3100" dirty="0" smtClean="0"/>
              <a:t/>
            </a:r>
            <a:br>
              <a:rPr lang="pt-BR" sz="3100" dirty="0" smtClean="0"/>
            </a:br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2200" b="1" dirty="0"/>
              <a:t>Mesa 3</a:t>
            </a:r>
            <a:r>
              <a:rPr lang="pt-BR" sz="3100" b="1" dirty="0" smtClean="0"/>
              <a:t> - </a:t>
            </a:r>
            <a:r>
              <a:rPr lang="pt-BR" sz="2200" b="1" i="1" dirty="0" smtClean="0"/>
              <a:t>formação </a:t>
            </a:r>
            <a:r>
              <a:rPr lang="pt-BR" sz="2200" b="1" i="1" dirty="0"/>
              <a:t>de Professores e Gestores</a:t>
            </a:r>
          </a:p>
        </p:txBody>
      </p:sp>
    </p:spTree>
    <p:extLst>
      <p:ext uri="{BB962C8B-B14F-4D97-AF65-F5344CB8AC3E}">
        <p14:creationId xmlns:p14="http://schemas.microsoft.com/office/powerpoint/2010/main" val="373405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6644" y="332656"/>
            <a:ext cx="6493346" cy="86409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>
                <a:solidFill>
                  <a:schemeClr val="accent2"/>
                </a:solidFill>
              </a:rPr>
              <a:t>EIXOS ESTRATÉGICOS </a:t>
            </a:r>
            <a:br>
              <a:rPr lang="pt-BR" sz="2800" b="1" dirty="0">
                <a:solidFill>
                  <a:schemeClr val="accent2"/>
                </a:solidFill>
              </a:rPr>
            </a:br>
            <a:r>
              <a:rPr lang="pt-BR" sz="2800" b="1" dirty="0">
                <a:solidFill>
                  <a:schemeClr val="accent2"/>
                </a:solidFill>
              </a:rPr>
              <a:t>BIÊNIO 2015/2016</a:t>
            </a:r>
          </a:p>
        </p:txBody>
      </p:sp>
      <p:sp>
        <p:nvSpPr>
          <p:cNvPr id="4" name="Espaço Reservado para Conteúdo 4"/>
          <p:cNvSpPr txBox="1">
            <a:spLocks/>
          </p:cNvSpPr>
          <p:nvPr/>
        </p:nvSpPr>
        <p:spPr>
          <a:xfrm>
            <a:off x="1546644" y="2636912"/>
            <a:ext cx="6048672" cy="334157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A definição da Base Nacional Comum;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Financiamento da Educação Brasileira;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debate sobre os Planos de Carreira dos profissionais do magistério brasileiro;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O foco na Gestão Escolar;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r>
              <a:rPr lang="pt-BR" b="1" dirty="0" smtClean="0"/>
              <a:t>E a Reformulação do Ensino Médio</a:t>
            </a:r>
            <a:endParaRPr lang="pt-BR" dirty="0" smtClean="0"/>
          </a:p>
          <a:p>
            <a:pPr marL="457200" indent="-457200" algn="ctr">
              <a:lnSpc>
                <a:spcPct val="150000"/>
              </a:lnSpc>
              <a:buFont typeface="+mj-lt"/>
              <a:buAutoNum type="arabicPeriod"/>
            </a:pPr>
            <a:endParaRPr lang="pt-BR" dirty="0"/>
          </a:p>
        </p:txBody>
      </p:sp>
      <p:sp>
        <p:nvSpPr>
          <p:cNvPr id="5" name="Espaço Reservado para Texto 3"/>
          <p:cNvSpPr txBox="1">
            <a:spLocks/>
          </p:cNvSpPr>
          <p:nvPr/>
        </p:nvSpPr>
        <p:spPr>
          <a:xfrm>
            <a:off x="899592" y="1340768"/>
            <a:ext cx="7596844" cy="822960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pt-BR" sz="1800" b="1" dirty="0" smtClean="0">
                <a:latin typeface="Calibri" panose="020F0502020204030204" pitchFamily="34" charset="0"/>
              </a:rPr>
              <a:t>Para o biênio 2015-2016, o CONSED propõe uma agenda política, alinhada ao PNE, para o avanço na implementação de políticas públicas educacionais e a maior qualidade da educação brasileira, com os seguintes eixos prioritários:</a:t>
            </a:r>
          </a:p>
          <a:p>
            <a:pPr algn="ctr">
              <a:lnSpc>
                <a:spcPct val="120000"/>
              </a:lnSpc>
            </a:pPr>
            <a:endParaRPr lang="pt-BR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04664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O perfil da titulação formal dos professores da educação básica tem evoluído</a:t>
            </a:r>
            <a:r>
              <a:rPr lang="pt-BR" dirty="0" smtClean="0"/>
              <a:t>: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391679"/>
              </p:ext>
            </p:extLst>
          </p:nvPr>
        </p:nvGraphicFramePr>
        <p:xfrm>
          <a:off x="1524000" y="1397000"/>
          <a:ext cx="6096000" cy="442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920"/>
                <a:gridCol w="2088232"/>
                <a:gridCol w="1679848"/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2010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2014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Fundamental</a:t>
                      </a:r>
                      <a:endParaRPr lang="pt-B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 12.565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5.766 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Médio</a:t>
                      </a:r>
                      <a:endParaRPr lang="pt-B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611.260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514.625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Normal/Magistério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450.707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268.978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Geral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160.553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</a:t>
                      </a:r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245.647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Superior</a:t>
                      </a:r>
                      <a:endParaRPr lang="pt-B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1.381.909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1.670.352 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Licenciatura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1.297.940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effectLst/>
                          <a:latin typeface="Arial Narrow"/>
                        </a:rPr>
                        <a:t> </a:t>
                      </a:r>
                      <a:r>
                        <a:rPr lang="pt-BR" sz="2000" b="1" i="0" u="none" strike="noStrike" dirty="0">
                          <a:effectLst/>
                          <a:latin typeface="Arial Narrow"/>
                        </a:rPr>
                        <a:t>1.486.551 </a:t>
                      </a:r>
                    </a:p>
                  </a:txBody>
                  <a:tcPr marL="9525" marR="9525" marT="9525" marB="0" anchor="ctr"/>
                </a:tc>
              </a:tr>
              <a:tr h="444232">
                <a:tc>
                  <a:txBody>
                    <a:bodyPr/>
                    <a:lstStyle/>
                    <a:p>
                      <a:r>
                        <a:rPr lang="pt-BR" dirty="0" smtClean="0"/>
                        <a:t>  Compl. Pedagógica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    20.243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           87.572 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  Outra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      63.726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i="0" u="none" strike="noStrike" dirty="0" smtClean="0">
                          <a:effectLst/>
                          <a:latin typeface="Arial Narrow" panose="020B0606020202030204" pitchFamily="34" charset="0"/>
                        </a:rPr>
                        <a:t>       96.229</a:t>
                      </a:r>
                      <a:endParaRPr lang="pt-BR" sz="2000" b="1" i="0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Total</a:t>
                      </a:r>
                      <a:endParaRPr lang="pt-BR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Arial Narrow" panose="020B0606020202030204" pitchFamily="34" charset="0"/>
                        </a:rPr>
                        <a:t>2.005.734</a:t>
                      </a:r>
                      <a:endParaRPr lang="pt-BR" sz="2000" b="1" dirty="0">
                        <a:latin typeface="Arial Narrow" panose="020B0606020202030204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   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/>
                        </a:rPr>
                        <a:t>2.190.743 </a:t>
                      </a: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83568" y="5805264"/>
            <a:ext cx="6251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/>
              <a:t>Embora haja carências de licenciados em áreas específicas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28287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692696"/>
            <a:ext cx="756084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Há muitas iniciativas em andamento: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O </a:t>
            </a:r>
            <a:r>
              <a:rPr lang="pt-BR" sz="2000" dirty="0" err="1" smtClean="0"/>
              <a:t>Parfor</a:t>
            </a:r>
            <a:r>
              <a:rPr lang="pt-BR" sz="2000" dirty="0" smtClean="0"/>
              <a:t>, em colaboração com os sistemas de ensino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O </a:t>
            </a:r>
            <a:r>
              <a:rPr lang="pt-BR" sz="2000" dirty="0" err="1" smtClean="0"/>
              <a:t>Prodocência</a:t>
            </a:r>
            <a:r>
              <a:rPr lang="pt-BR" sz="2000" dirty="0" smtClean="0"/>
              <a:t>, de fortalecimento das licenciaturas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O </a:t>
            </a:r>
            <a:r>
              <a:rPr lang="pt-BR" sz="2000" dirty="0" err="1" smtClean="0"/>
              <a:t>Pibid</a:t>
            </a:r>
            <a:r>
              <a:rPr lang="pt-BR" sz="2000" dirty="0" smtClean="0"/>
              <a:t>, de estímulo aos estudantes das licenciaturas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Os programas de formação continuada dos sistemas de ensino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A multiplicidade de cursos oferecidos pelas instituições de ensino</a:t>
            </a:r>
          </a:p>
          <a:p>
            <a:endParaRPr lang="pt-BR" sz="2000" dirty="0"/>
          </a:p>
          <a:p>
            <a:r>
              <a:rPr lang="pt-BR" sz="2000" dirty="0" smtClean="0"/>
              <a:t>etc...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sz="2000" b="1" dirty="0" smtClean="0"/>
              <a:t>No entanto...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5716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332656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A questão central não é o perfil de titulação formal mas o perfil da formação:</a:t>
            </a:r>
          </a:p>
          <a:p>
            <a:endParaRPr lang="pt-BR" dirty="0" smtClean="0"/>
          </a:p>
          <a:p>
            <a:r>
              <a:rPr lang="pt-BR" sz="2000" dirty="0" smtClean="0"/>
              <a:t>Não por acaso, o PNE 2014 – 2024  propõe:</a:t>
            </a:r>
          </a:p>
          <a:p>
            <a:endParaRPr lang="pt-BR" sz="2000" dirty="0" smtClean="0"/>
          </a:p>
          <a:p>
            <a:r>
              <a:rPr lang="pt-BR" sz="2000" b="1" dirty="0" smtClean="0"/>
              <a:t>Estratégia 15.6</a:t>
            </a:r>
            <a:r>
              <a:rPr lang="pt-BR" sz="2000" b="1" dirty="0" smtClean="0">
                <a:solidFill>
                  <a:srgbClr val="161BEA"/>
                </a:solidFill>
              </a:rPr>
              <a:t>: </a:t>
            </a:r>
            <a:r>
              <a:rPr lang="pt-BR" sz="2000" dirty="0" smtClean="0"/>
              <a:t>Promover </a:t>
            </a:r>
            <a:r>
              <a:rPr lang="pt-BR" sz="2000" dirty="0"/>
              <a:t>a reforma curricular dos cursos de licenciatura e estimular </a:t>
            </a:r>
            <a:r>
              <a:rPr lang="pt-BR" sz="2000" dirty="0" smtClean="0"/>
              <a:t>a renovação </a:t>
            </a:r>
            <a:r>
              <a:rPr lang="pt-BR" sz="2000" dirty="0"/>
              <a:t>pedagógica, de forma a assegurar o foco no aprendizado do (a) aluno (a</a:t>
            </a:r>
            <a:r>
              <a:rPr lang="pt-BR" sz="2000" dirty="0" smtClean="0"/>
              <a:t>), dividindo </a:t>
            </a:r>
            <a:r>
              <a:rPr lang="pt-BR" sz="2000" dirty="0"/>
              <a:t>a carga horária em formação geral, formação na área do saber e </a:t>
            </a:r>
            <a:r>
              <a:rPr lang="pt-BR" sz="2000" dirty="0" smtClean="0"/>
              <a:t>didática específica </a:t>
            </a:r>
            <a:r>
              <a:rPr lang="pt-BR" sz="2000" dirty="0"/>
              <a:t>e incorporando as modernas tecnologias de informação e comunicação</a:t>
            </a:r>
            <a:r>
              <a:rPr lang="pt-BR" sz="2000" dirty="0" smtClean="0"/>
              <a:t>, em </a:t>
            </a:r>
            <a:r>
              <a:rPr lang="pt-BR" sz="2000" dirty="0"/>
              <a:t>articulação com a base nacional comum dos currículos da educação básica</a:t>
            </a:r>
            <a:r>
              <a:rPr lang="pt-BR" sz="2000" dirty="0" smtClean="0"/>
              <a:t>, de </a:t>
            </a:r>
            <a:r>
              <a:rPr lang="pt-BR" sz="2000" dirty="0"/>
              <a:t>que tratam as estratégias 2.1, 2.2, 3.2 e 3.3 </a:t>
            </a:r>
            <a:r>
              <a:rPr lang="pt-BR" sz="2000" dirty="0" smtClean="0"/>
              <a:t>do </a:t>
            </a:r>
            <a:r>
              <a:rPr lang="pt-BR" sz="2000" dirty="0"/>
              <a:t>PNE</a:t>
            </a:r>
            <a:r>
              <a:rPr lang="pt-BR" sz="2000" dirty="0" smtClean="0"/>
              <a:t>;</a:t>
            </a:r>
          </a:p>
          <a:p>
            <a:endParaRPr lang="pt-BR" sz="2000" dirty="0"/>
          </a:p>
          <a:p>
            <a:r>
              <a:rPr lang="pt-BR" sz="2000" dirty="0" smtClean="0"/>
              <a:t>Esta estratégia é fundamental para a efetividade da política nacional de formação de professores (meta 15 do PNE)</a:t>
            </a:r>
          </a:p>
          <a:p>
            <a:endParaRPr lang="pt-BR" sz="2000" dirty="0"/>
          </a:p>
          <a:p>
            <a:r>
              <a:rPr lang="pt-BR" sz="2000" b="1" dirty="0" smtClean="0"/>
              <a:t>Os cursos de formação de professores precisam se aproximar da realidade das redes de ensino.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1061426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O Conselho Nacional de Educação acaba de aprovar a Resolução nº 2, de 2015</a:t>
            </a:r>
            <a:r>
              <a:rPr lang="pt-BR" sz="2000" dirty="0" smtClean="0"/>
              <a:t>, que define diretrizes curriculares para formação inicial em nível superior e formação continuada de profissionais do magistério da educação básica.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/>
              <a:t>É de se esperar que ela inspire a almejada renovação referida pelo PNE;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/>
              <a:t>É fundamental que as instâncias formadores se articulem com as redes de ensino;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/>
              <a:t>É indispensável que adoção de políticas que asseguram a formação de professores nas áreas em que faltam profissionais habilitados;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sz="2000" dirty="0" smtClean="0"/>
              <a:t>É imprescindível assegurar um fluxo de formação de professores que garanta o preenchimento das vagas abertas com as aposentadorias e com a expansão das redes.</a:t>
            </a:r>
          </a:p>
        </p:txBody>
      </p:sp>
    </p:spTree>
    <p:extLst>
      <p:ext uri="{BB962C8B-B14F-4D97-AF65-F5344CB8AC3E}">
        <p14:creationId xmlns:p14="http://schemas.microsoft.com/office/powerpoint/2010/main" val="3225038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60648"/>
            <a:ext cx="792088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Na formação dos gestores, há importantes experiências:</a:t>
            </a:r>
          </a:p>
          <a:p>
            <a:endParaRPr lang="pt-BR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Um importante exemplo é o </a:t>
            </a:r>
            <a:r>
              <a:rPr lang="pt-BR" sz="2000" dirty="0" err="1" smtClean="0"/>
              <a:t>Progestão</a:t>
            </a:r>
            <a:r>
              <a:rPr lang="pt-BR" sz="2000" dirty="0" smtClean="0"/>
              <a:t>, de iniciativa do </a:t>
            </a:r>
            <a:r>
              <a:rPr lang="pt-BR" sz="2000" dirty="0" err="1" smtClean="0"/>
              <a:t>Consed</a:t>
            </a:r>
            <a:r>
              <a:rPr lang="pt-BR" sz="2000" dirty="0" smtClean="0"/>
              <a:t>;</a:t>
            </a:r>
          </a:p>
          <a:p>
            <a:endParaRPr lang="pt-BR" sz="1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A Escola de Gestores da Educação Básica, do Ministério da Educação;</a:t>
            </a:r>
          </a:p>
          <a:p>
            <a:endParaRPr lang="pt-BR" sz="1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As formações específicas oferecidas pelos sistemas de ensino.</a:t>
            </a:r>
          </a:p>
          <a:p>
            <a:endParaRPr lang="pt-BR" sz="2000" dirty="0" smtClean="0"/>
          </a:p>
          <a:p>
            <a:r>
              <a:rPr lang="pt-BR" sz="2000" b="1" dirty="0" smtClean="0"/>
              <a:t>É preciso, porém, fortalecer os programas e as atividades de formação de gestores:</a:t>
            </a:r>
          </a:p>
          <a:p>
            <a:endParaRPr lang="pt-BR" sz="10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No meio acadêmico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Nos centros ou escolas de formação das redes de ensino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000" dirty="0" smtClean="0"/>
              <a:t>Na operação cotidiana da redes escolares</a:t>
            </a:r>
          </a:p>
          <a:p>
            <a:endParaRPr lang="pt-BR" sz="2000" dirty="0"/>
          </a:p>
          <a:p>
            <a:r>
              <a:rPr lang="pt-BR" sz="2000" b="1" dirty="0" smtClean="0"/>
              <a:t>É indispensável estabelecer consensos ou critérios para articular competência técnica e legitimidade do gestor escolar junto à comunidade</a:t>
            </a:r>
            <a:endParaRPr lang="pt-BR" sz="2000" b="1" dirty="0"/>
          </a:p>
        </p:txBody>
      </p:sp>
    </p:spTree>
    <p:extLst>
      <p:ext uri="{BB962C8B-B14F-4D97-AF65-F5344CB8AC3E}">
        <p14:creationId xmlns:p14="http://schemas.microsoft.com/office/powerpoint/2010/main" val="50679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 txBox="1">
            <a:spLocks/>
          </p:cNvSpPr>
          <p:nvPr/>
        </p:nvSpPr>
        <p:spPr>
          <a:xfrm>
            <a:off x="971853" y="1100666"/>
            <a:ext cx="7658100" cy="390252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mtClean="0"/>
              <a:t>Obrigado pela atenção!</a:t>
            </a:r>
          </a:p>
          <a:p>
            <a:endParaRPr lang="pt-BR" sz="1500" smtClean="0"/>
          </a:p>
          <a:p>
            <a:r>
              <a:rPr lang="pt-BR" smtClean="0"/>
              <a:t>Contatos CONSED: </a:t>
            </a:r>
          </a:p>
          <a:p>
            <a:r>
              <a:rPr lang="pt-BR" smtClean="0"/>
              <a:t>Fone: (61) 2195 8650</a:t>
            </a:r>
          </a:p>
          <a:p>
            <a:r>
              <a:rPr lang="pt-BR" smtClean="0"/>
              <a:t>E-mail: </a:t>
            </a:r>
            <a:r>
              <a:rPr lang="pt-BR" smtClean="0">
                <a:solidFill>
                  <a:srgbClr val="0000FF"/>
                </a:solidFill>
                <a:hlinkClick r:id="rId2"/>
              </a:rPr>
              <a:t>consed@consed.org.br</a:t>
            </a:r>
            <a:r>
              <a:rPr lang="pt-BR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pt-BR" smtClean="0">
                <a:solidFill>
                  <a:srgbClr val="0000FF"/>
                </a:solidFill>
              </a:rPr>
              <a:t> 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pt-BR" smtClean="0">
                <a:solidFill>
                  <a:srgbClr val="0000FF"/>
                </a:solidFill>
              </a:rPr>
              <a:t> </a:t>
            </a:r>
            <a:r>
              <a:rPr lang="pt-BR" smtClean="0"/>
              <a:t>Visite nosso portal: </a:t>
            </a:r>
            <a:r>
              <a:rPr lang="pt-BR" smtClean="0">
                <a:hlinkClick r:id="rId3"/>
              </a:rPr>
              <a:t>www.consed.org.br</a:t>
            </a:r>
            <a:r>
              <a:rPr lang="pt-BR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4021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CONSED2015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o-apresentaçãoConsed2015b (3)" id="{22E476CE-0146-4EC9-9938-051DDCA85C1C}" vid="{08D3AC18-01D0-453F-877D-3D40A32EE8B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Modelo-apresentaçãoConsed2015b (3)</Template>
  <TotalTime>93</TotalTime>
  <Words>595</Words>
  <Application>Microsoft Office PowerPoint</Application>
  <PresentationFormat>Apresentação na tela (4:3)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5" baseType="lpstr">
      <vt:lpstr>Arial Narrow</vt:lpstr>
      <vt:lpstr>Calibri</vt:lpstr>
      <vt:lpstr>Tw Cen MT</vt:lpstr>
      <vt:lpstr>Tw Cen MT Condensed</vt:lpstr>
      <vt:lpstr>Wingdings</vt:lpstr>
      <vt:lpstr>Wingdings 3</vt:lpstr>
      <vt:lpstr>TemaCONSED2015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Câmara dos Deputados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Formação de Professores e Gestores</dc:title>
  <dc:creator>Ricardo Chaves de Rezende Martins</dc:creator>
  <cp:lastModifiedBy>Hidelcy Guimaraes Veludo</cp:lastModifiedBy>
  <cp:revision>19</cp:revision>
  <cp:lastPrinted>2015-07-06T20:46:16Z</cp:lastPrinted>
  <dcterms:created xsi:type="dcterms:W3CDTF">2015-07-06T18:45:44Z</dcterms:created>
  <dcterms:modified xsi:type="dcterms:W3CDTF">2015-07-06T21:22:22Z</dcterms:modified>
</cp:coreProperties>
</file>