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5"/>
  </p:notesMasterIdLst>
  <p:handoutMasterIdLst>
    <p:handoutMasterId r:id="rId26"/>
  </p:handoutMasterIdLst>
  <p:sldIdLst>
    <p:sldId id="257" r:id="rId2"/>
    <p:sldId id="541" r:id="rId3"/>
    <p:sldId id="547" r:id="rId4"/>
    <p:sldId id="546" r:id="rId5"/>
    <p:sldId id="471" r:id="rId6"/>
    <p:sldId id="504" r:id="rId7"/>
    <p:sldId id="532" r:id="rId8"/>
    <p:sldId id="536" r:id="rId9"/>
    <p:sldId id="538" r:id="rId10"/>
    <p:sldId id="539" r:id="rId11"/>
    <p:sldId id="540" r:id="rId12"/>
    <p:sldId id="446" r:id="rId13"/>
    <p:sldId id="456" r:id="rId14"/>
    <p:sldId id="460" r:id="rId15"/>
    <p:sldId id="545" r:id="rId16"/>
    <p:sldId id="479" r:id="rId17"/>
    <p:sldId id="542" r:id="rId18"/>
    <p:sldId id="543" r:id="rId19"/>
    <p:sldId id="544" r:id="rId20"/>
    <p:sldId id="549" r:id="rId21"/>
    <p:sldId id="550" r:id="rId22"/>
    <p:sldId id="548" r:id="rId23"/>
    <p:sldId id="530" r:id="rId24"/>
  </p:sldIdLst>
  <p:sldSz cx="9144000" cy="6858000" type="screen4x3"/>
  <p:notesSz cx="6807200" cy="9906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CCCC"/>
    <a:srgbClr val="FFFFCC"/>
    <a:srgbClr val="FEE9CE"/>
    <a:srgbClr val="6699FF"/>
    <a:srgbClr val="3366FF"/>
    <a:srgbClr val="FF5050"/>
    <a:srgbClr val="FF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8" autoAdjust="0"/>
    <p:restoredTop sz="94660"/>
  </p:normalViewPr>
  <p:slideViewPr>
    <p:cSldViewPr>
      <p:cViewPr>
        <p:scale>
          <a:sx n="66" d="100"/>
          <a:sy n="66" d="100"/>
        </p:scale>
        <p:origin x="-132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9EC4E-B551-4CD0-806F-0E627DB4375A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A6928012-9E27-4DC7-B8DF-5016424FABA2}">
      <dgm:prSet/>
      <dgm:spPr/>
      <dgm:t>
        <a:bodyPr/>
        <a:lstStyle/>
        <a:p>
          <a:r>
            <a:rPr lang="pt-BR" dirty="0" smtClean="0"/>
            <a:t>* avaliação da pós-graduação stricto sensu;</a:t>
          </a:r>
          <a:endParaRPr lang="pt-BR" dirty="0"/>
        </a:p>
      </dgm:t>
    </dgm:pt>
    <dgm:pt modelId="{89577E9B-F6F5-4FA4-98B1-541E908D48D4}" type="parTrans" cxnId="{2A0059A6-AFE7-45CB-8D3D-4117350E5865}">
      <dgm:prSet/>
      <dgm:spPr/>
      <dgm:t>
        <a:bodyPr/>
        <a:lstStyle/>
        <a:p>
          <a:endParaRPr lang="pt-BR"/>
        </a:p>
      </dgm:t>
    </dgm:pt>
    <dgm:pt modelId="{C780CDA6-8005-4493-9120-C60B3C15BFAB}" type="sibTrans" cxnId="{2A0059A6-AFE7-45CB-8D3D-4117350E5865}">
      <dgm:prSet/>
      <dgm:spPr/>
      <dgm:t>
        <a:bodyPr/>
        <a:lstStyle/>
        <a:p>
          <a:endParaRPr lang="pt-BR"/>
        </a:p>
      </dgm:t>
    </dgm:pt>
    <dgm:pt modelId="{E7A175AD-382C-47BA-97AE-99897B2FD8B9}">
      <dgm:prSet/>
      <dgm:spPr/>
      <dgm:t>
        <a:bodyPr/>
        <a:lstStyle/>
        <a:p>
          <a:r>
            <a:rPr lang="pt-BR" dirty="0" smtClean="0"/>
            <a:t>* acesso e divulgação da produção científica;</a:t>
          </a:r>
          <a:endParaRPr lang="pt-BR" dirty="0"/>
        </a:p>
      </dgm:t>
    </dgm:pt>
    <dgm:pt modelId="{2EDFD56C-811A-488E-A145-3B5152E67B69}" type="parTrans" cxnId="{B206069F-E7D7-42FA-9C9C-A3A67F5B163C}">
      <dgm:prSet/>
      <dgm:spPr/>
      <dgm:t>
        <a:bodyPr/>
        <a:lstStyle/>
        <a:p>
          <a:endParaRPr lang="pt-BR"/>
        </a:p>
      </dgm:t>
    </dgm:pt>
    <dgm:pt modelId="{72A8EAAE-B0AC-4DC1-8EC9-FE9FC114C102}" type="sibTrans" cxnId="{B206069F-E7D7-42FA-9C9C-A3A67F5B163C}">
      <dgm:prSet/>
      <dgm:spPr/>
      <dgm:t>
        <a:bodyPr/>
        <a:lstStyle/>
        <a:p>
          <a:endParaRPr lang="pt-BR"/>
        </a:p>
      </dgm:t>
    </dgm:pt>
    <dgm:pt modelId="{59C1394F-31C4-44AA-879B-55B441BC6316}">
      <dgm:prSet/>
      <dgm:spPr/>
      <dgm:t>
        <a:bodyPr/>
        <a:lstStyle/>
        <a:p>
          <a:r>
            <a:rPr lang="pt-BR" dirty="0" smtClean="0"/>
            <a:t>* investimentos na formação de recursos de alto nível no país e exterior;</a:t>
          </a:r>
          <a:endParaRPr lang="pt-BR" dirty="0"/>
        </a:p>
      </dgm:t>
    </dgm:pt>
    <dgm:pt modelId="{5DE1B150-A467-4C6D-91BD-794F3EF2D638}" type="parTrans" cxnId="{449AF366-356D-470A-839E-2AA1FDA617EB}">
      <dgm:prSet/>
      <dgm:spPr/>
      <dgm:t>
        <a:bodyPr/>
        <a:lstStyle/>
        <a:p>
          <a:endParaRPr lang="pt-BR"/>
        </a:p>
      </dgm:t>
    </dgm:pt>
    <dgm:pt modelId="{5E81D6C9-D83E-4F2D-887B-DD895CE4D73E}" type="sibTrans" cxnId="{449AF366-356D-470A-839E-2AA1FDA617EB}">
      <dgm:prSet/>
      <dgm:spPr/>
      <dgm:t>
        <a:bodyPr/>
        <a:lstStyle/>
        <a:p>
          <a:endParaRPr lang="pt-BR"/>
        </a:p>
      </dgm:t>
    </dgm:pt>
    <dgm:pt modelId="{24CB9993-764A-491B-9E40-DE9230552A46}">
      <dgm:prSet/>
      <dgm:spPr/>
      <dgm:t>
        <a:bodyPr/>
        <a:lstStyle/>
        <a:p>
          <a:r>
            <a:rPr lang="pt-BR" dirty="0" smtClean="0"/>
            <a:t>* promoção da cooperação científica internacional;</a:t>
          </a:r>
          <a:endParaRPr lang="pt-BR" dirty="0"/>
        </a:p>
      </dgm:t>
    </dgm:pt>
    <dgm:pt modelId="{ECE6359D-408C-49CC-8815-FCFEC35D6ED0}" type="parTrans" cxnId="{55298D97-2D15-4818-95B1-6761462A8EC8}">
      <dgm:prSet/>
      <dgm:spPr/>
      <dgm:t>
        <a:bodyPr/>
        <a:lstStyle/>
        <a:p>
          <a:endParaRPr lang="pt-BR"/>
        </a:p>
      </dgm:t>
    </dgm:pt>
    <dgm:pt modelId="{3CB29085-0023-4B9F-A944-69E9912D8279}" type="sibTrans" cxnId="{55298D97-2D15-4818-95B1-6761462A8EC8}">
      <dgm:prSet/>
      <dgm:spPr/>
      <dgm:t>
        <a:bodyPr/>
        <a:lstStyle/>
        <a:p>
          <a:endParaRPr lang="pt-BR"/>
        </a:p>
      </dgm:t>
    </dgm:pt>
    <dgm:pt modelId="{E93E82D5-7D20-4156-90D3-ED18B7FE06B3}">
      <dgm:prSet/>
      <dgm:spPr/>
      <dgm:t>
        <a:bodyPr/>
        <a:lstStyle/>
        <a:p>
          <a:r>
            <a:rPr lang="pt-BR" b="1" dirty="0" smtClean="0"/>
            <a:t>* </a:t>
          </a:r>
          <a:r>
            <a:rPr lang="pt-BR" b="1" dirty="0" smtClean="0">
              <a:solidFill>
                <a:srgbClr val="000000"/>
              </a:solidFill>
            </a:rPr>
            <a:t>indução e fomento da formação inicial e continuada de professores para a educação básica nos formatos presencial e a distância.</a:t>
          </a:r>
          <a:endParaRPr lang="pt-BR" b="1" dirty="0">
            <a:solidFill>
              <a:srgbClr val="000000"/>
            </a:solidFill>
          </a:endParaRPr>
        </a:p>
      </dgm:t>
    </dgm:pt>
    <dgm:pt modelId="{BC03190F-D0A8-4416-80F0-E12D34B596CD}" type="parTrans" cxnId="{FCAA9856-C94B-420F-961F-C95DDFD2CBBC}">
      <dgm:prSet/>
      <dgm:spPr/>
      <dgm:t>
        <a:bodyPr/>
        <a:lstStyle/>
        <a:p>
          <a:endParaRPr lang="pt-BR"/>
        </a:p>
      </dgm:t>
    </dgm:pt>
    <dgm:pt modelId="{6EBAA355-B738-4962-A9C0-A272CD515A2B}" type="sibTrans" cxnId="{FCAA9856-C94B-420F-961F-C95DDFD2CBBC}">
      <dgm:prSet/>
      <dgm:spPr/>
      <dgm:t>
        <a:bodyPr/>
        <a:lstStyle/>
        <a:p>
          <a:endParaRPr lang="pt-BR"/>
        </a:p>
      </dgm:t>
    </dgm:pt>
    <dgm:pt modelId="{53E962DA-F386-4372-95F7-2A02B0AD920C}" type="pres">
      <dgm:prSet presAssocID="{DB99EC4E-B551-4CD0-806F-0E627DB437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6CA6D9D-1FFA-4792-9A6C-4ABDFC32AFDE}" type="pres">
      <dgm:prSet presAssocID="{A6928012-9E27-4DC7-B8DF-5016424FABA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388DE8-2926-4250-88C0-19FE43F87A6E}" type="pres">
      <dgm:prSet presAssocID="{C780CDA6-8005-4493-9120-C60B3C15BFAB}" presName="spacer" presStyleCnt="0"/>
      <dgm:spPr/>
    </dgm:pt>
    <dgm:pt modelId="{CF26DBE2-F509-458A-85A4-A7521F1A5602}" type="pres">
      <dgm:prSet presAssocID="{E7A175AD-382C-47BA-97AE-99897B2FD8B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5A48C7-7CE0-4595-B85B-6BA94A3A7A5B}" type="pres">
      <dgm:prSet presAssocID="{72A8EAAE-B0AC-4DC1-8EC9-FE9FC114C102}" presName="spacer" presStyleCnt="0"/>
      <dgm:spPr/>
    </dgm:pt>
    <dgm:pt modelId="{9D329129-A1FC-4A9E-A07C-CA9B2E978A41}" type="pres">
      <dgm:prSet presAssocID="{59C1394F-31C4-44AA-879B-55B441BC631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425DD9-FA1D-44AE-B486-B6CBBC991569}" type="pres">
      <dgm:prSet presAssocID="{5E81D6C9-D83E-4F2D-887B-DD895CE4D73E}" presName="spacer" presStyleCnt="0"/>
      <dgm:spPr/>
    </dgm:pt>
    <dgm:pt modelId="{7D6F541E-FDB6-4987-B5BF-CF6FC4F37EDD}" type="pres">
      <dgm:prSet presAssocID="{24CB9993-764A-491B-9E40-DE9230552A4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CA1DE8-9AFE-48FE-8A14-BC5A25A537FF}" type="pres">
      <dgm:prSet presAssocID="{3CB29085-0023-4B9F-A944-69E9912D8279}" presName="spacer" presStyleCnt="0"/>
      <dgm:spPr/>
    </dgm:pt>
    <dgm:pt modelId="{D7E37EA9-44F8-49BB-B60B-CEB8FA1FD6DB}" type="pres">
      <dgm:prSet presAssocID="{E93E82D5-7D20-4156-90D3-ED18B7FE06B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3C56B61-D462-4B5A-BA2D-CFD39ACEE5E9}" type="presOf" srcId="{E93E82D5-7D20-4156-90D3-ED18B7FE06B3}" destId="{D7E37EA9-44F8-49BB-B60B-CEB8FA1FD6DB}" srcOrd="0" destOrd="0" presId="urn:microsoft.com/office/officeart/2005/8/layout/vList2"/>
    <dgm:cxn modelId="{A9FDD176-EA6C-4978-AB3E-1CF7034C3EB1}" type="presOf" srcId="{DB99EC4E-B551-4CD0-806F-0E627DB4375A}" destId="{53E962DA-F386-4372-95F7-2A02B0AD920C}" srcOrd="0" destOrd="0" presId="urn:microsoft.com/office/officeart/2005/8/layout/vList2"/>
    <dgm:cxn modelId="{022C913A-12DB-4296-8DB0-103C04A8E739}" type="presOf" srcId="{24CB9993-764A-491B-9E40-DE9230552A46}" destId="{7D6F541E-FDB6-4987-B5BF-CF6FC4F37EDD}" srcOrd="0" destOrd="0" presId="urn:microsoft.com/office/officeart/2005/8/layout/vList2"/>
    <dgm:cxn modelId="{449AF366-356D-470A-839E-2AA1FDA617EB}" srcId="{DB99EC4E-B551-4CD0-806F-0E627DB4375A}" destId="{59C1394F-31C4-44AA-879B-55B441BC6316}" srcOrd="2" destOrd="0" parTransId="{5DE1B150-A467-4C6D-91BD-794F3EF2D638}" sibTransId="{5E81D6C9-D83E-4F2D-887B-DD895CE4D73E}"/>
    <dgm:cxn modelId="{2A79B041-0E38-4D0F-A0C2-5171C9D5A0A0}" type="presOf" srcId="{E7A175AD-382C-47BA-97AE-99897B2FD8B9}" destId="{CF26DBE2-F509-458A-85A4-A7521F1A5602}" srcOrd="0" destOrd="0" presId="urn:microsoft.com/office/officeart/2005/8/layout/vList2"/>
    <dgm:cxn modelId="{6E3DE436-C1BE-4C9C-80DB-E24673C431F5}" type="presOf" srcId="{A6928012-9E27-4DC7-B8DF-5016424FABA2}" destId="{96CA6D9D-1FFA-4792-9A6C-4ABDFC32AFDE}" srcOrd="0" destOrd="0" presId="urn:microsoft.com/office/officeart/2005/8/layout/vList2"/>
    <dgm:cxn modelId="{B206069F-E7D7-42FA-9C9C-A3A67F5B163C}" srcId="{DB99EC4E-B551-4CD0-806F-0E627DB4375A}" destId="{E7A175AD-382C-47BA-97AE-99897B2FD8B9}" srcOrd="1" destOrd="0" parTransId="{2EDFD56C-811A-488E-A145-3B5152E67B69}" sibTransId="{72A8EAAE-B0AC-4DC1-8EC9-FE9FC114C102}"/>
    <dgm:cxn modelId="{FCAA9856-C94B-420F-961F-C95DDFD2CBBC}" srcId="{DB99EC4E-B551-4CD0-806F-0E627DB4375A}" destId="{E93E82D5-7D20-4156-90D3-ED18B7FE06B3}" srcOrd="4" destOrd="0" parTransId="{BC03190F-D0A8-4416-80F0-E12D34B596CD}" sibTransId="{6EBAA355-B738-4962-A9C0-A272CD515A2B}"/>
    <dgm:cxn modelId="{2A0059A6-AFE7-45CB-8D3D-4117350E5865}" srcId="{DB99EC4E-B551-4CD0-806F-0E627DB4375A}" destId="{A6928012-9E27-4DC7-B8DF-5016424FABA2}" srcOrd="0" destOrd="0" parTransId="{89577E9B-F6F5-4FA4-98B1-541E908D48D4}" sibTransId="{C780CDA6-8005-4493-9120-C60B3C15BFAB}"/>
    <dgm:cxn modelId="{1969FC98-F0A9-4193-8D1B-7F1FD9EA07EB}" type="presOf" srcId="{59C1394F-31C4-44AA-879B-55B441BC6316}" destId="{9D329129-A1FC-4A9E-A07C-CA9B2E978A41}" srcOrd="0" destOrd="0" presId="urn:microsoft.com/office/officeart/2005/8/layout/vList2"/>
    <dgm:cxn modelId="{55298D97-2D15-4818-95B1-6761462A8EC8}" srcId="{DB99EC4E-B551-4CD0-806F-0E627DB4375A}" destId="{24CB9993-764A-491B-9E40-DE9230552A46}" srcOrd="3" destOrd="0" parTransId="{ECE6359D-408C-49CC-8815-FCFEC35D6ED0}" sibTransId="{3CB29085-0023-4B9F-A944-69E9912D8279}"/>
    <dgm:cxn modelId="{5A68A5E0-BEA1-4FFD-AA7D-8E762F0D75A5}" type="presParOf" srcId="{53E962DA-F386-4372-95F7-2A02B0AD920C}" destId="{96CA6D9D-1FFA-4792-9A6C-4ABDFC32AFDE}" srcOrd="0" destOrd="0" presId="urn:microsoft.com/office/officeart/2005/8/layout/vList2"/>
    <dgm:cxn modelId="{0AD0FCAE-E679-4B7F-8ABE-A2EF01E90908}" type="presParOf" srcId="{53E962DA-F386-4372-95F7-2A02B0AD920C}" destId="{F9388DE8-2926-4250-88C0-19FE43F87A6E}" srcOrd="1" destOrd="0" presId="urn:microsoft.com/office/officeart/2005/8/layout/vList2"/>
    <dgm:cxn modelId="{18ADB6B6-8F43-443B-BDDB-52FE76F384FA}" type="presParOf" srcId="{53E962DA-F386-4372-95F7-2A02B0AD920C}" destId="{CF26DBE2-F509-458A-85A4-A7521F1A5602}" srcOrd="2" destOrd="0" presId="urn:microsoft.com/office/officeart/2005/8/layout/vList2"/>
    <dgm:cxn modelId="{D72D0698-1CEF-4FBC-8F56-8C9D290BA677}" type="presParOf" srcId="{53E962DA-F386-4372-95F7-2A02B0AD920C}" destId="{215A48C7-7CE0-4595-B85B-6BA94A3A7A5B}" srcOrd="3" destOrd="0" presId="urn:microsoft.com/office/officeart/2005/8/layout/vList2"/>
    <dgm:cxn modelId="{69E959B4-1FB4-4B22-AEE9-A2D64A85A2B7}" type="presParOf" srcId="{53E962DA-F386-4372-95F7-2A02B0AD920C}" destId="{9D329129-A1FC-4A9E-A07C-CA9B2E978A41}" srcOrd="4" destOrd="0" presId="urn:microsoft.com/office/officeart/2005/8/layout/vList2"/>
    <dgm:cxn modelId="{1B18E78A-2B6F-41E9-9307-789EA9CDA9C0}" type="presParOf" srcId="{53E962DA-F386-4372-95F7-2A02B0AD920C}" destId="{28425DD9-FA1D-44AE-B486-B6CBBC991569}" srcOrd="5" destOrd="0" presId="urn:microsoft.com/office/officeart/2005/8/layout/vList2"/>
    <dgm:cxn modelId="{3BE09D30-15FB-43DF-9119-0E8228D542A4}" type="presParOf" srcId="{53E962DA-F386-4372-95F7-2A02B0AD920C}" destId="{7D6F541E-FDB6-4987-B5BF-CF6FC4F37EDD}" srcOrd="6" destOrd="0" presId="urn:microsoft.com/office/officeart/2005/8/layout/vList2"/>
    <dgm:cxn modelId="{FF45CBCB-DC35-4BDE-A5F5-9D8FD5672EC5}" type="presParOf" srcId="{53E962DA-F386-4372-95F7-2A02B0AD920C}" destId="{34CA1DE8-9AFE-48FE-8A14-BC5A25A537FF}" srcOrd="7" destOrd="0" presId="urn:microsoft.com/office/officeart/2005/8/layout/vList2"/>
    <dgm:cxn modelId="{CAB9E23C-7C32-47BF-B258-E82B0E7228F2}" type="presParOf" srcId="{53E962DA-F386-4372-95F7-2A02B0AD920C}" destId="{D7E37EA9-44F8-49BB-B60B-CEB8FA1FD6D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99EC4E-B551-4CD0-806F-0E627DB437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B559AF7-165E-404C-89D1-677F3D8A9270}">
      <dgm:prSet/>
      <dgm:spPr/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Decreto n.º 5.622, de 19 de dezembro de 2005</a:t>
          </a:r>
          <a:endParaRPr lang="pt-BR" dirty="0">
            <a:solidFill>
              <a:schemeClr val="bg1"/>
            </a:solidFill>
          </a:endParaRPr>
        </a:p>
      </dgm:t>
    </dgm:pt>
    <dgm:pt modelId="{9BC3E7E5-D739-4821-BE53-A381A992DBDC}" type="parTrans" cxnId="{2E5BF75C-47EF-4106-8367-7C16CE445EF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B049CBC-BC30-4503-8E5A-E75A6CD8A4DF}" type="sibTrans" cxnId="{2E5BF75C-47EF-4106-8367-7C16CE445EF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019A75C-6623-4B6F-B92F-62A16972B877}">
      <dgm:prSet/>
      <dgm:spPr/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Decreto n.º 5.800, de 8 de junho de 2006</a:t>
          </a:r>
          <a:endParaRPr lang="pt-BR" dirty="0">
            <a:solidFill>
              <a:schemeClr val="bg1"/>
            </a:solidFill>
          </a:endParaRPr>
        </a:p>
      </dgm:t>
    </dgm:pt>
    <dgm:pt modelId="{7788F409-110A-48B5-B71D-01FB4615C42D}" type="parTrans" cxnId="{1A6069F3-FC42-4177-A88B-91F03B86AD4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A606123-C467-4C14-A496-321828223F1E}" type="sibTrans" cxnId="{1A6069F3-FC42-4177-A88B-91F03B86AD4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A5BE022-8087-4D1B-9842-5C29939C5232}">
      <dgm:prSet/>
      <dgm:spPr/>
      <dgm:t>
        <a:bodyPr/>
        <a:lstStyle/>
        <a:p>
          <a:r>
            <a:rPr lang="pt-BR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rPr>
            <a:t>Portaria MEC n.º 318, </a:t>
          </a:r>
          <a:r>
            <a:rPr lang="pt-BR" dirty="0" smtClean="0">
              <a:solidFill>
                <a:schemeClr val="bg1"/>
              </a:solidFill>
              <a:latin typeface="+mj-lt"/>
            </a:rPr>
            <a:t>de</a:t>
          </a:r>
          <a:r>
            <a:rPr lang="pt-BR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rPr>
            <a:t> 02 de abril de 2009</a:t>
          </a:r>
          <a:endParaRPr lang="pt-BR" dirty="0">
            <a:solidFill>
              <a:schemeClr val="bg1"/>
            </a:solidFill>
            <a:latin typeface="+mj-lt"/>
          </a:endParaRPr>
        </a:p>
      </dgm:t>
    </dgm:pt>
    <dgm:pt modelId="{EBEFEDC0-B381-4E6D-AF5F-F0590D0422C0}" type="parTrans" cxnId="{61F2D993-C5AC-4583-8564-EFC5B830158F}">
      <dgm:prSet/>
      <dgm:spPr/>
      <dgm:t>
        <a:bodyPr/>
        <a:lstStyle/>
        <a:p>
          <a:endParaRPr lang="pt-BR"/>
        </a:p>
      </dgm:t>
    </dgm:pt>
    <dgm:pt modelId="{F91ACABF-ABE0-4E94-9B32-50DB2D872729}" type="sibTrans" cxnId="{61F2D993-C5AC-4583-8564-EFC5B830158F}">
      <dgm:prSet/>
      <dgm:spPr/>
      <dgm:t>
        <a:bodyPr/>
        <a:lstStyle/>
        <a:p>
          <a:endParaRPr lang="pt-BR"/>
        </a:p>
      </dgm:t>
    </dgm:pt>
    <dgm:pt modelId="{C193FB9B-A7D3-4EE7-B77E-A4895C9ECC57}">
      <dgm:prSet/>
      <dgm:spPr/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Lei n.º 9.394, de 20 de dezembro de 1996</a:t>
          </a:r>
          <a:endParaRPr lang="pt-BR" dirty="0">
            <a:solidFill>
              <a:schemeClr val="bg1"/>
            </a:solidFill>
          </a:endParaRPr>
        </a:p>
      </dgm:t>
    </dgm:pt>
    <dgm:pt modelId="{007EB11A-2A22-41C8-9BE7-276033BAD7FD}" type="parTrans" cxnId="{A9AC12B4-2456-4B88-8B83-3A121EA234C6}">
      <dgm:prSet/>
      <dgm:spPr/>
      <dgm:t>
        <a:bodyPr/>
        <a:lstStyle/>
        <a:p>
          <a:endParaRPr lang="pt-BR"/>
        </a:p>
      </dgm:t>
    </dgm:pt>
    <dgm:pt modelId="{1CE5B4F0-AA41-42FD-92E5-762ABB7C2F41}" type="sibTrans" cxnId="{A9AC12B4-2456-4B88-8B83-3A121EA234C6}">
      <dgm:prSet/>
      <dgm:spPr/>
      <dgm:t>
        <a:bodyPr/>
        <a:lstStyle/>
        <a:p>
          <a:endParaRPr lang="pt-BR"/>
        </a:p>
      </dgm:t>
    </dgm:pt>
    <dgm:pt modelId="{548C812A-E38A-4196-BEE5-34DBF8501608}">
      <dgm:prSet/>
      <dgm:spPr/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Decreto n.º 6.755, de 29 de janeiro de 2009</a:t>
          </a:r>
          <a:endParaRPr lang="pt-BR" dirty="0">
            <a:solidFill>
              <a:schemeClr val="bg1"/>
            </a:solidFill>
          </a:endParaRPr>
        </a:p>
      </dgm:t>
    </dgm:pt>
    <dgm:pt modelId="{66DB2DA7-D27C-4CC9-9776-7CF7353BA0DF}" type="parTrans" cxnId="{3DB7E4C8-6161-4196-8726-7B60FBB0B415}">
      <dgm:prSet/>
      <dgm:spPr/>
      <dgm:t>
        <a:bodyPr/>
        <a:lstStyle/>
        <a:p>
          <a:endParaRPr lang="pt-BR"/>
        </a:p>
      </dgm:t>
    </dgm:pt>
    <dgm:pt modelId="{E5F8EAB6-DA9D-4D8D-8B63-9A7682C80836}" type="sibTrans" cxnId="{3DB7E4C8-6161-4196-8726-7B60FBB0B415}">
      <dgm:prSet/>
      <dgm:spPr/>
      <dgm:t>
        <a:bodyPr/>
        <a:lstStyle/>
        <a:p>
          <a:endParaRPr lang="pt-BR"/>
        </a:p>
      </dgm:t>
    </dgm:pt>
    <dgm:pt modelId="{0E0781F7-56B6-42B9-96FD-B7688912ECC5}">
      <dgm:prSet/>
      <dgm:spPr/>
      <dgm:t>
        <a:bodyPr/>
        <a:lstStyle/>
        <a:p>
          <a:r>
            <a:rPr lang="pt-BR" smtClean="0"/>
            <a:t>Lei n.º 11.502, de 11 de julho de 2007 </a:t>
          </a:r>
          <a:endParaRPr lang="pt-BR" dirty="0">
            <a:solidFill>
              <a:schemeClr val="bg1"/>
            </a:solidFill>
          </a:endParaRPr>
        </a:p>
      </dgm:t>
    </dgm:pt>
    <dgm:pt modelId="{CBC4183C-8136-48BB-94E5-D0FE08F6A02D}" type="parTrans" cxnId="{DEC166D4-E33A-484D-B6AB-75EA3C76D52F}">
      <dgm:prSet/>
      <dgm:spPr/>
      <dgm:t>
        <a:bodyPr/>
        <a:lstStyle/>
        <a:p>
          <a:endParaRPr lang="pt-BR"/>
        </a:p>
      </dgm:t>
    </dgm:pt>
    <dgm:pt modelId="{7B8211CD-1129-4C22-B270-8B9547D8F585}" type="sibTrans" cxnId="{DEC166D4-E33A-484D-B6AB-75EA3C76D52F}">
      <dgm:prSet/>
      <dgm:spPr/>
      <dgm:t>
        <a:bodyPr/>
        <a:lstStyle/>
        <a:p>
          <a:endParaRPr lang="pt-BR"/>
        </a:p>
      </dgm:t>
    </dgm:pt>
    <dgm:pt modelId="{2519E210-44F6-4176-A942-70F52FD2A4F9}" type="pres">
      <dgm:prSet presAssocID="{DB99EC4E-B551-4CD0-806F-0E627DB437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35262A9-CBE8-454E-88D1-84AC2EBC8711}" type="pres">
      <dgm:prSet presAssocID="{C193FB9B-A7D3-4EE7-B77E-A4895C9ECC57}" presName="parentText" presStyleLbl="node1" presStyleIdx="0" presStyleCnt="6" custLinFactNeighborY="-9726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0714D4-18FA-490C-A7EF-2DED22DB062F}" type="pres">
      <dgm:prSet presAssocID="{1CE5B4F0-AA41-42FD-92E5-762ABB7C2F41}" presName="spacer" presStyleCnt="0"/>
      <dgm:spPr/>
    </dgm:pt>
    <dgm:pt modelId="{DB7F01B2-3478-4163-B8E4-B2BDD53D409E}" type="pres">
      <dgm:prSet presAssocID="{0E0781F7-56B6-42B9-96FD-B7688912ECC5}" presName="parentText" presStyleLbl="node1" presStyleIdx="1" presStyleCnt="6" custLinFactY="-3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B811CD-75A7-4D08-9FE5-E25939EB11FA}" type="pres">
      <dgm:prSet presAssocID="{7B8211CD-1129-4C22-B270-8B9547D8F585}" presName="spacer" presStyleCnt="0"/>
      <dgm:spPr/>
    </dgm:pt>
    <dgm:pt modelId="{28BC2D62-5E32-48FD-BC81-DBECA8BBCD40}" type="pres">
      <dgm:prSet presAssocID="{1B559AF7-165E-404C-89D1-677F3D8A9270}" presName="parentText" presStyleLbl="node1" presStyleIdx="2" presStyleCnt="6" custLinFactY="-51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20F695-0E05-41B9-A607-A2CBE44EC615}" type="pres">
      <dgm:prSet presAssocID="{0B049CBC-BC30-4503-8E5A-E75A6CD8A4DF}" presName="spacer" presStyleCnt="0"/>
      <dgm:spPr/>
    </dgm:pt>
    <dgm:pt modelId="{07CBBC74-0107-453B-AAF1-EDE87F41C37A}" type="pres">
      <dgm:prSet presAssocID="{7019A75C-6623-4B6F-B92F-62A16972B877}" presName="parentText" presStyleLbl="node1" presStyleIdx="3" presStyleCnt="6" custLinFactY="-1062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E39EC2-7D2B-40F7-8438-069357CA28F4}" type="pres">
      <dgm:prSet presAssocID="{5A606123-C467-4C14-A496-321828223F1E}" presName="spacer" presStyleCnt="0"/>
      <dgm:spPr/>
    </dgm:pt>
    <dgm:pt modelId="{FBEB0A72-F5FB-4B51-AF5D-5FA2BA785DBD}" type="pres">
      <dgm:prSet presAssocID="{BA5BE022-8087-4D1B-9842-5C29939C5232}" presName="parentText" presStyleLbl="node1" presStyleIdx="4" presStyleCnt="6" custLinFactY="7199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EA38A1-4AF0-4D8E-AC22-EC2E67C80D3D}" type="pres">
      <dgm:prSet presAssocID="{F91ACABF-ABE0-4E94-9B32-50DB2D872729}" presName="spacer" presStyleCnt="0"/>
      <dgm:spPr/>
    </dgm:pt>
    <dgm:pt modelId="{F2368744-5925-48F8-A5F5-54A423EA6CF2}" type="pres">
      <dgm:prSet presAssocID="{548C812A-E38A-4196-BEE5-34DBF8501608}" presName="parentText" presStyleLbl="node1" presStyleIdx="5" presStyleCnt="6" custLinFactY="-116104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515D34C-332D-40E1-9A37-703B62EDB566}" type="presOf" srcId="{7019A75C-6623-4B6F-B92F-62A16972B877}" destId="{07CBBC74-0107-453B-AAF1-EDE87F41C37A}" srcOrd="0" destOrd="0" presId="urn:microsoft.com/office/officeart/2005/8/layout/vList2"/>
    <dgm:cxn modelId="{43E2DC33-A80F-464D-A468-A0172EFA8AEA}" type="presOf" srcId="{548C812A-E38A-4196-BEE5-34DBF8501608}" destId="{F2368744-5925-48F8-A5F5-54A423EA6CF2}" srcOrd="0" destOrd="0" presId="urn:microsoft.com/office/officeart/2005/8/layout/vList2"/>
    <dgm:cxn modelId="{2E5BF75C-47EF-4106-8367-7C16CE445EF4}" srcId="{DB99EC4E-B551-4CD0-806F-0E627DB4375A}" destId="{1B559AF7-165E-404C-89D1-677F3D8A9270}" srcOrd="2" destOrd="0" parTransId="{9BC3E7E5-D739-4821-BE53-A381A992DBDC}" sibTransId="{0B049CBC-BC30-4503-8E5A-E75A6CD8A4DF}"/>
    <dgm:cxn modelId="{C03D2233-BE3E-47EE-95DB-B1405F10E184}" type="presOf" srcId="{BA5BE022-8087-4D1B-9842-5C29939C5232}" destId="{FBEB0A72-F5FB-4B51-AF5D-5FA2BA785DBD}" srcOrd="0" destOrd="0" presId="urn:microsoft.com/office/officeart/2005/8/layout/vList2"/>
    <dgm:cxn modelId="{5F8C74F6-29A8-4474-A340-45F4A89C2423}" type="presOf" srcId="{C193FB9B-A7D3-4EE7-B77E-A4895C9ECC57}" destId="{E35262A9-CBE8-454E-88D1-84AC2EBC8711}" srcOrd="0" destOrd="0" presId="urn:microsoft.com/office/officeart/2005/8/layout/vList2"/>
    <dgm:cxn modelId="{3BF56441-3300-4415-852E-ED783BC37C1E}" type="presOf" srcId="{0E0781F7-56B6-42B9-96FD-B7688912ECC5}" destId="{DB7F01B2-3478-4163-B8E4-B2BDD53D409E}" srcOrd="0" destOrd="0" presId="urn:microsoft.com/office/officeart/2005/8/layout/vList2"/>
    <dgm:cxn modelId="{3DB7E4C8-6161-4196-8726-7B60FBB0B415}" srcId="{DB99EC4E-B551-4CD0-806F-0E627DB4375A}" destId="{548C812A-E38A-4196-BEE5-34DBF8501608}" srcOrd="5" destOrd="0" parTransId="{66DB2DA7-D27C-4CC9-9776-7CF7353BA0DF}" sibTransId="{E5F8EAB6-DA9D-4D8D-8B63-9A7682C80836}"/>
    <dgm:cxn modelId="{61F2D993-C5AC-4583-8564-EFC5B830158F}" srcId="{DB99EC4E-B551-4CD0-806F-0E627DB4375A}" destId="{BA5BE022-8087-4D1B-9842-5C29939C5232}" srcOrd="4" destOrd="0" parTransId="{EBEFEDC0-B381-4E6D-AF5F-F0590D0422C0}" sibTransId="{F91ACABF-ABE0-4E94-9B32-50DB2D872729}"/>
    <dgm:cxn modelId="{DEC166D4-E33A-484D-B6AB-75EA3C76D52F}" srcId="{DB99EC4E-B551-4CD0-806F-0E627DB4375A}" destId="{0E0781F7-56B6-42B9-96FD-B7688912ECC5}" srcOrd="1" destOrd="0" parTransId="{CBC4183C-8136-48BB-94E5-D0FE08F6A02D}" sibTransId="{7B8211CD-1129-4C22-B270-8B9547D8F585}"/>
    <dgm:cxn modelId="{1A6069F3-FC42-4177-A88B-91F03B86AD40}" srcId="{DB99EC4E-B551-4CD0-806F-0E627DB4375A}" destId="{7019A75C-6623-4B6F-B92F-62A16972B877}" srcOrd="3" destOrd="0" parTransId="{7788F409-110A-48B5-B71D-01FB4615C42D}" sibTransId="{5A606123-C467-4C14-A496-321828223F1E}"/>
    <dgm:cxn modelId="{B231E050-E775-4526-B092-B7E84E366C29}" type="presOf" srcId="{DB99EC4E-B551-4CD0-806F-0E627DB4375A}" destId="{2519E210-44F6-4176-A942-70F52FD2A4F9}" srcOrd="0" destOrd="0" presId="urn:microsoft.com/office/officeart/2005/8/layout/vList2"/>
    <dgm:cxn modelId="{A9AC12B4-2456-4B88-8B83-3A121EA234C6}" srcId="{DB99EC4E-B551-4CD0-806F-0E627DB4375A}" destId="{C193FB9B-A7D3-4EE7-B77E-A4895C9ECC57}" srcOrd="0" destOrd="0" parTransId="{007EB11A-2A22-41C8-9BE7-276033BAD7FD}" sibTransId="{1CE5B4F0-AA41-42FD-92E5-762ABB7C2F41}"/>
    <dgm:cxn modelId="{1A922CB8-ADA0-4F9A-A5C7-599A0AFE0C49}" type="presOf" srcId="{1B559AF7-165E-404C-89D1-677F3D8A9270}" destId="{28BC2D62-5E32-48FD-BC81-DBECA8BBCD40}" srcOrd="0" destOrd="0" presId="urn:microsoft.com/office/officeart/2005/8/layout/vList2"/>
    <dgm:cxn modelId="{D0C4431F-261D-4740-BDB6-38128915AB7D}" type="presParOf" srcId="{2519E210-44F6-4176-A942-70F52FD2A4F9}" destId="{E35262A9-CBE8-454E-88D1-84AC2EBC8711}" srcOrd="0" destOrd="0" presId="urn:microsoft.com/office/officeart/2005/8/layout/vList2"/>
    <dgm:cxn modelId="{C00B97A3-B515-4A57-9728-5B29DA263440}" type="presParOf" srcId="{2519E210-44F6-4176-A942-70F52FD2A4F9}" destId="{4C0714D4-18FA-490C-A7EF-2DED22DB062F}" srcOrd="1" destOrd="0" presId="urn:microsoft.com/office/officeart/2005/8/layout/vList2"/>
    <dgm:cxn modelId="{2246F171-CAE8-4BB9-B7FB-8365BE0799F2}" type="presParOf" srcId="{2519E210-44F6-4176-A942-70F52FD2A4F9}" destId="{DB7F01B2-3478-4163-B8E4-B2BDD53D409E}" srcOrd="2" destOrd="0" presId="urn:microsoft.com/office/officeart/2005/8/layout/vList2"/>
    <dgm:cxn modelId="{6C81079C-CA49-43C8-8D14-AA2A5E4EF45F}" type="presParOf" srcId="{2519E210-44F6-4176-A942-70F52FD2A4F9}" destId="{C0B811CD-75A7-4D08-9FE5-E25939EB11FA}" srcOrd="3" destOrd="0" presId="urn:microsoft.com/office/officeart/2005/8/layout/vList2"/>
    <dgm:cxn modelId="{68EA7D9F-3F01-49DE-85EF-14CB84F10E7E}" type="presParOf" srcId="{2519E210-44F6-4176-A942-70F52FD2A4F9}" destId="{28BC2D62-5E32-48FD-BC81-DBECA8BBCD40}" srcOrd="4" destOrd="0" presId="urn:microsoft.com/office/officeart/2005/8/layout/vList2"/>
    <dgm:cxn modelId="{3ABCE0C0-BD04-4FE9-AF71-BE24D209FEF4}" type="presParOf" srcId="{2519E210-44F6-4176-A942-70F52FD2A4F9}" destId="{1020F695-0E05-41B9-A607-A2CBE44EC615}" srcOrd="5" destOrd="0" presId="urn:microsoft.com/office/officeart/2005/8/layout/vList2"/>
    <dgm:cxn modelId="{D4857C8D-43B3-4141-B55E-0CF5C1E1C863}" type="presParOf" srcId="{2519E210-44F6-4176-A942-70F52FD2A4F9}" destId="{07CBBC74-0107-453B-AAF1-EDE87F41C37A}" srcOrd="6" destOrd="0" presId="urn:microsoft.com/office/officeart/2005/8/layout/vList2"/>
    <dgm:cxn modelId="{61F0B2A7-0151-460F-B87D-8D0BE75A1067}" type="presParOf" srcId="{2519E210-44F6-4176-A942-70F52FD2A4F9}" destId="{9FE39EC2-7D2B-40F7-8438-069357CA28F4}" srcOrd="7" destOrd="0" presId="urn:microsoft.com/office/officeart/2005/8/layout/vList2"/>
    <dgm:cxn modelId="{1D5CBE4F-87F2-4096-B765-39BFE3A0CB43}" type="presParOf" srcId="{2519E210-44F6-4176-A942-70F52FD2A4F9}" destId="{FBEB0A72-F5FB-4B51-AF5D-5FA2BA785DBD}" srcOrd="8" destOrd="0" presId="urn:microsoft.com/office/officeart/2005/8/layout/vList2"/>
    <dgm:cxn modelId="{7838110F-6F72-4486-B52F-40C18852C998}" type="presParOf" srcId="{2519E210-44F6-4176-A942-70F52FD2A4F9}" destId="{1FEA38A1-4AF0-4D8E-AC22-EC2E67C80D3D}" srcOrd="9" destOrd="0" presId="urn:microsoft.com/office/officeart/2005/8/layout/vList2"/>
    <dgm:cxn modelId="{9935DA3B-BE12-47EC-8589-779142D2131F}" type="presParOf" srcId="{2519E210-44F6-4176-A942-70F52FD2A4F9}" destId="{F2368744-5925-48F8-A5F5-54A423EA6CF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C28A77-9DCC-44E5-9FE9-B2A72C3705A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8BF3F8A-8548-44E4-B983-0B5AF6E75584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pt-BR" sz="2400" b="1" dirty="0" smtClean="0">
              <a:solidFill>
                <a:schemeClr val="bg1"/>
              </a:solidFill>
            </a:rPr>
            <a:t>87 IPES 602 cursos </a:t>
          </a:r>
          <a:endParaRPr lang="pt-BR" sz="2400" b="1" dirty="0">
            <a:solidFill>
              <a:schemeClr val="bg1"/>
            </a:solidFill>
          </a:endParaRPr>
        </a:p>
      </dgm:t>
    </dgm:pt>
    <dgm:pt modelId="{43AF93F0-E8BF-4F43-81FE-871DB98C167A}" type="parTrans" cxnId="{776455C3-08BD-42ED-A7F3-F568D7DE87B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CDA7093-F8C3-48A6-B54D-7AE5FD30FC62}" type="sibTrans" cxnId="{776455C3-08BD-42ED-A7F3-F568D7DE87B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E550E45-856F-4368-81AE-C6606B9D6AF6}">
      <dgm:prSet custT="1"/>
      <dgm:spPr>
        <a:solidFill>
          <a:schemeClr val="tx2"/>
        </a:solidFill>
      </dgm:spPr>
      <dgm:t>
        <a:bodyPr/>
        <a:lstStyle/>
        <a:p>
          <a:r>
            <a:rPr lang="pt-BR" sz="2400" b="1" dirty="0" smtClean="0">
              <a:solidFill>
                <a:schemeClr val="bg1"/>
              </a:solidFill>
            </a:rPr>
            <a:t>173 mil alunos ativos</a:t>
          </a:r>
          <a:endParaRPr lang="pt-BR" sz="2400" b="1" dirty="0">
            <a:solidFill>
              <a:schemeClr val="bg1"/>
            </a:solidFill>
          </a:endParaRPr>
        </a:p>
      </dgm:t>
    </dgm:pt>
    <dgm:pt modelId="{AC21F5C7-7760-4166-AE29-A0C0B34F14E0}" type="parTrans" cxnId="{F97B3532-880B-4649-AFC2-5F4A8C8585F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ABE3EA8-C16F-428C-8164-CF78AA9D2452}" type="sibTrans" cxnId="{F97B3532-880B-4649-AFC2-5F4A8C8585F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47C4FC2-F737-4F2D-9D44-C356B9EB46B9}">
      <dgm:prSet custT="1"/>
      <dgm:spPr>
        <a:solidFill>
          <a:schemeClr val="tx2"/>
        </a:solidFill>
      </dgm:spPr>
      <dgm:t>
        <a:bodyPr/>
        <a:lstStyle/>
        <a:p>
          <a:r>
            <a:rPr lang="pt-BR" sz="2000" b="1" dirty="0" smtClean="0">
              <a:solidFill>
                <a:schemeClr val="bg1"/>
              </a:solidFill>
            </a:rPr>
            <a:t>Mais de 120 mil alunos formados</a:t>
          </a:r>
          <a:endParaRPr lang="pt-BR" sz="2000" b="1" dirty="0">
            <a:solidFill>
              <a:schemeClr val="bg1"/>
            </a:solidFill>
          </a:endParaRPr>
        </a:p>
      </dgm:t>
    </dgm:pt>
    <dgm:pt modelId="{900473C9-9AC6-40ED-A74C-D03F76ADF9ED}" type="parTrans" cxnId="{761D0632-9986-4F1E-A0E6-5094AF702B9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887B3B7-84A3-4590-96F8-E2DEBE93BD80}" type="sibTrans" cxnId="{761D0632-9986-4F1E-A0E6-5094AF702B9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990FB92-4F2C-4211-BEEA-62148A4BD716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pt-BR" sz="2400" b="1" dirty="0" smtClean="0">
              <a:solidFill>
                <a:schemeClr val="bg1"/>
              </a:solidFill>
            </a:rPr>
            <a:t>652 polos ativos</a:t>
          </a:r>
          <a:endParaRPr lang="pt-BR" sz="2400" b="1" dirty="0">
            <a:solidFill>
              <a:schemeClr val="bg1"/>
            </a:solidFill>
          </a:endParaRPr>
        </a:p>
      </dgm:t>
    </dgm:pt>
    <dgm:pt modelId="{20CC7FAD-7E33-467E-8D55-742A8C456506}" type="sibTrans" cxnId="{93261021-D77E-449A-87DC-798579DE977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6F681C4-D8A2-4D40-8218-04B074DC38E6}" type="parTrans" cxnId="{93261021-D77E-449A-87DC-798579DE977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46A5E72-981B-4251-BD58-FDA2C9FE449A}" type="pres">
      <dgm:prSet presAssocID="{A0C28A77-9DCC-44E5-9FE9-B2A72C3705A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C06368F-FDB5-463E-A319-D55C19E3BE56}" type="pres">
      <dgm:prSet presAssocID="{A0C28A77-9DCC-44E5-9FE9-B2A72C3705A0}" presName="diamond" presStyleLbl="bgShp" presStyleIdx="0" presStyleCnt="1" custScaleX="125479" custLinFactNeighborX="679" custLinFactNeighborY="8587"/>
      <dgm:spPr/>
    </dgm:pt>
    <dgm:pt modelId="{6F2BF03B-6A2D-40AC-B5F9-C73B79536F1E}" type="pres">
      <dgm:prSet presAssocID="{A0C28A77-9DCC-44E5-9FE9-B2A72C3705A0}" presName="quad1" presStyleLbl="node1" presStyleIdx="0" presStyleCnt="4" custLinFactNeighborX="-6059" custLinFactNeighborY="-57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BEC0B7-D00F-40B8-95D1-116180C5B711}" type="pres">
      <dgm:prSet presAssocID="{A0C28A77-9DCC-44E5-9FE9-B2A72C3705A0}" presName="quad2" presStyleLbl="node1" presStyleIdx="1" presStyleCnt="4" custLinFactNeighborX="16551" custLinFactNeighborY="-23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B0E143-5AF9-4C98-8A35-2A815AB7F1CF}" type="pres">
      <dgm:prSet presAssocID="{A0C28A77-9DCC-44E5-9FE9-B2A72C3705A0}" presName="quad3" presStyleLbl="node1" presStyleIdx="2" presStyleCnt="4" custLinFactNeighborX="-10379" custLinFactNeighborY="1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DA8A75-E34B-434C-BF66-ED2A8DB11E9F}" type="pres">
      <dgm:prSet presAssocID="{A0C28A77-9DCC-44E5-9FE9-B2A72C3705A0}" presName="quad4" presStyleLbl="node1" presStyleIdx="3" presStyleCnt="4" custLinFactNeighborX="12472" custLinFactNeighborY="1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B061E6-5833-43D0-B17D-691687BB75AC}" type="presOf" srcId="{7990FB92-4F2C-4211-BEEA-62148A4BD716}" destId="{D4BEC0B7-D00F-40B8-95D1-116180C5B711}" srcOrd="0" destOrd="0" presId="urn:microsoft.com/office/officeart/2005/8/layout/matrix3"/>
    <dgm:cxn modelId="{761D0632-9986-4F1E-A0E6-5094AF702B91}" srcId="{A0C28A77-9DCC-44E5-9FE9-B2A72C3705A0}" destId="{B47C4FC2-F737-4F2D-9D44-C356B9EB46B9}" srcOrd="3" destOrd="0" parTransId="{900473C9-9AC6-40ED-A74C-D03F76ADF9ED}" sibTransId="{5887B3B7-84A3-4590-96F8-E2DEBE93BD80}"/>
    <dgm:cxn modelId="{E4BCB1D8-5336-4E25-AE53-2FF54CAF63B1}" type="presOf" srcId="{88BF3F8A-8548-44E4-B983-0B5AF6E75584}" destId="{6F2BF03B-6A2D-40AC-B5F9-C73B79536F1E}" srcOrd="0" destOrd="0" presId="urn:microsoft.com/office/officeart/2005/8/layout/matrix3"/>
    <dgm:cxn modelId="{776455C3-08BD-42ED-A7F3-F568D7DE87B5}" srcId="{A0C28A77-9DCC-44E5-9FE9-B2A72C3705A0}" destId="{88BF3F8A-8548-44E4-B983-0B5AF6E75584}" srcOrd="0" destOrd="0" parTransId="{43AF93F0-E8BF-4F43-81FE-871DB98C167A}" sibTransId="{ACDA7093-F8C3-48A6-B54D-7AE5FD30FC62}"/>
    <dgm:cxn modelId="{F97B3532-880B-4649-AFC2-5F4A8C8585F1}" srcId="{A0C28A77-9DCC-44E5-9FE9-B2A72C3705A0}" destId="{AE550E45-856F-4368-81AE-C6606B9D6AF6}" srcOrd="2" destOrd="0" parTransId="{AC21F5C7-7760-4166-AE29-A0C0B34F14E0}" sibTransId="{FABE3EA8-C16F-428C-8164-CF78AA9D2452}"/>
    <dgm:cxn modelId="{E561F027-067A-4165-BAFB-CF3FB1AC0B62}" type="presOf" srcId="{A0C28A77-9DCC-44E5-9FE9-B2A72C3705A0}" destId="{E46A5E72-981B-4251-BD58-FDA2C9FE449A}" srcOrd="0" destOrd="0" presId="urn:microsoft.com/office/officeart/2005/8/layout/matrix3"/>
    <dgm:cxn modelId="{93261021-D77E-449A-87DC-798579DE9773}" srcId="{A0C28A77-9DCC-44E5-9FE9-B2A72C3705A0}" destId="{7990FB92-4F2C-4211-BEEA-62148A4BD716}" srcOrd="1" destOrd="0" parTransId="{66F681C4-D8A2-4D40-8218-04B074DC38E6}" sibTransId="{20CC7FAD-7E33-467E-8D55-742A8C456506}"/>
    <dgm:cxn modelId="{BBE72123-1898-4B50-9C7A-65E6CE66F394}" type="presOf" srcId="{AE550E45-856F-4368-81AE-C6606B9D6AF6}" destId="{DAB0E143-5AF9-4C98-8A35-2A815AB7F1CF}" srcOrd="0" destOrd="0" presId="urn:microsoft.com/office/officeart/2005/8/layout/matrix3"/>
    <dgm:cxn modelId="{FBB0F851-0C4B-471A-9A97-DFFD260B052B}" type="presOf" srcId="{B47C4FC2-F737-4F2D-9D44-C356B9EB46B9}" destId="{69DA8A75-E34B-434C-BF66-ED2A8DB11E9F}" srcOrd="0" destOrd="0" presId="urn:microsoft.com/office/officeart/2005/8/layout/matrix3"/>
    <dgm:cxn modelId="{CD92FE46-727F-4FA0-941C-B905218B5EFB}" type="presParOf" srcId="{E46A5E72-981B-4251-BD58-FDA2C9FE449A}" destId="{CC06368F-FDB5-463E-A319-D55C19E3BE56}" srcOrd="0" destOrd="0" presId="urn:microsoft.com/office/officeart/2005/8/layout/matrix3"/>
    <dgm:cxn modelId="{A2FA45D8-9B34-451F-A374-2645AAE2F88D}" type="presParOf" srcId="{E46A5E72-981B-4251-BD58-FDA2C9FE449A}" destId="{6F2BF03B-6A2D-40AC-B5F9-C73B79536F1E}" srcOrd="1" destOrd="0" presId="urn:microsoft.com/office/officeart/2005/8/layout/matrix3"/>
    <dgm:cxn modelId="{828C3C7E-9695-41B2-B18A-8AB38326DD70}" type="presParOf" srcId="{E46A5E72-981B-4251-BD58-FDA2C9FE449A}" destId="{D4BEC0B7-D00F-40B8-95D1-116180C5B711}" srcOrd="2" destOrd="0" presId="urn:microsoft.com/office/officeart/2005/8/layout/matrix3"/>
    <dgm:cxn modelId="{85749F3F-5968-4BB8-8113-C72BE59B8C86}" type="presParOf" srcId="{E46A5E72-981B-4251-BD58-FDA2C9FE449A}" destId="{DAB0E143-5AF9-4C98-8A35-2A815AB7F1CF}" srcOrd="3" destOrd="0" presId="urn:microsoft.com/office/officeart/2005/8/layout/matrix3"/>
    <dgm:cxn modelId="{6995710D-58AF-4348-9828-65D1B75A7C7D}" type="presParOf" srcId="{E46A5E72-981B-4251-BD58-FDA2C9FE449A}" destId="{69DA8A75-E34B-434C-BF66-ED2A8DB11E9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A6D9D-1FFA-4792-9A6C-4ABDFC32AFDE}">
      <dsp:nvSpPr>
        <dsp:cNvPr id="0" name=""/>
        <dsp:cNvSpPr/>
      </dsp:nvSpPr>
      <dsp:spPr>
        <a:xfrm>
          <a:off x="0" y="381438"/>
          <a:ext cx="7921376" cy="68445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* avaliação da pós-graduação stricto sensu;</a:t>
          </a:r>
          <a:endParaRPr lang="pt-BR" sz="1800" kern="1200" dirty="0"/>
        </a:p>
      </dsp:txBody>
      <dsp:txXfrm>
        <a:off x="33412" y="414850"/>
        <a:ext cx="7854552" cy="617626"/>
      </dsp:txXfrm>
    </dsp:sp>
    <dsp:sp modelId="{CF26DBE2-F509-458A-85A4-A7521F1A5602}">
      <dsp:nvSpPr>
        <dsp:cNvPr id="0" name=""/>
        <dsp:cNvSpPr/>
      </dsp:nvSpPr>
      <dsp:spPr>
        <a:xfrm>
          <a:off x="0" y="1117729"/>
          <a:ext cx="7921376" cy="684450"/>
        </a:xfrm>
        <a:prstGeom prst="roundRect">
          <a:avLst/>
        </a:prstGeom>
        <a:solidFill>
          <a:schemeClr val="accent1">
            <a:shade val="80000"/>
            <a:hueOff val="0"/>
            <a:satOff val="-2770"/>
            <a:lumOff val="71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* acesso e divulgação da produção científica;</a:t>
          </a:r>
          <a:endParaRPr lang="pt-BR" sz="1800" kern="1200" dirty="0"/>
        </a:p>
      </dsp:txBody>
      <dsp:txXfrm>
        <a:off x="33412" y="1151141"/>
        <a:ext cx="7854552" cy="617626"/>
      </dsp:txXfrm>
    </dsp:sp>
    <dsp:sp modelId="{9D329129-A1FC-4A9E-A07C-CA9B2E978A41}">
      <dsp:nvSpPr>
        <dsp:cNvPr id="0" name=""/>
        <dsp:cNvSpPr/>
      </dsp:nvSpPr>
      <dsp:spPr>
        <a:xfrm>
          <a:off x="0" y="1854019"/>
          <a:ext cx="7921376" cy="684450"/>
        </a:xfrm>
        <a:prstGeom prst="roundRect">
          <a:avLst/>
        </a:prstGeom>
        <a:solidFill>
          <a:schemeClr val="accent1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* investimentos na formação de recursos de alto nível no país e exterior;</a:t>
          </a:r>
          <a:endParaRPr lang="pt-BR" sz="1800" kern="1200" dirty="0"/>
        </a:p>
      </dsp:txBody>
      <dsp:txXfrm>
        <a:off x="33412" y="1887431"/>
        <a:ext cx="7854552" cy="617626"/>
      </dsp:txXfrm>
    </dsp:sp>
    <dsp:sp modelId="{7D6F541E-FDB6-4987-B5BF-CF6FC4F37EDD}">
      <dsp:nvSpPr>
        <dsp:cNvPr id="0" name=""/>
        <dsp:cNvSpPr/>
      </dsp:nvSpPr>
      <dsp:spPr>
        <a:xfrm>
          <a:off x="0" y="2590309"/>
          <a:ext cx="7921376" cy="684450"/>
        </a:xfrm>
        <a:prstGeom prst="roundRect">
          <a:avLst/>
        </a:prstGeom>
        <a:solidFill>
          <a:schemeClr val="accent1">
            <a:shade val="80000"/>
            <a:hueOff val="0"/>
            <a:satOff val="-8311"/>
            <a:lumOff val="213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* promoção da cooperação científica internacional;</a:t>
          </a:r>
          <a:endParaRPr lang="pt-BR" sz="1800" kern="1200" dirty="0"/>
        </a:p>
      </dsp:txBody>
      <dsp:txXfrm>
        <a:off x="33412" y="2623721"/>
        <a:ext cx="7854552" cy="617626"/>
      </dsp:txXfrm>
    </dsp:sp>
    <dsp:sp modelId="{D7E37EA9-44F8-49BB-B60B-CEB8FA1FD6DB}">
      <dsp:nvSpPr>
        <dsp:cNvPr id="0" name=""/>
        <dsp:cNvSpPr/>
      </dsp:nvSpPr>
      <dsp:spPr>
        <a:xfrm>
          <a:off x="0" y="3326599"/>
          <a:ext cx="7921376" cy="684450"/>
        </a:xfrm>
        <a:prstGeom prst="roundRect">
          <a:avLst/>
        </a:prstGeom>
        <a:solidFill>
          <a:schemeClr val="accent1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* </a:t>
          </a:r>
          <a:r>
            <a:rPr lang="pt-BR" sz="1800" b="1" kern="1200" dirty="0" smtClean="0">
              <a:solidFill>
                <a:srgbClr val="000000"/>
              </a:solidFill>
            </a:rPr>
            <a:t>indução e fomento da formação inicial e continuada de professores para a educação básica nos formatos presencial e a distância.</a:t>
          </a:r>
          <a:endParaRPr lang="pt-BR" sz="1800" b="1" kern="1200" dirty="0">
            <a:solidFill>
              <a:srgbClr val="000000"/>
            </a:solidFill>
          </a:endParaRPr>
        </a:p>
      </dsp:txBody>
      <dsp:txXfrm>
        <a:off x="33412" y="3360011"/>
        <a:ext cx="7854552" cy="617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262A9-CBE8-454E-88D1-84AC2EBC8711}">
      <dsp:nvSpPr>
        <dsp:cNvPr id="0" name=""/>
        <dsp:cNvSpPr/>
      </dsp:nvSpPr>
      <dsp:spPr>
        <a:xfrm>
          <a:off x="0" y="0"/>
          <a:ext cx="792088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chemeClr val="bg1"/>
              </a:solidFill>
            </a:rPr>
            <a:t>Lei n.º 9.394, de 20 de dezembro de 1996</a:t>
          </a:r>
          <a:endParaRPr lang="pt-BR" sz="2200" kern="1200" dirty="0">
            <a:solidFill>
              <a:schemeClr val="bg1"/>
            </a:solidFill>
          </a:endParaRPr>
        </a:p>
      </dsp:txBody>
      <dsp:txXfrm>
        <a:off x="25130" y="25130"/>
        <a:ext cx="7870620" cy="464540"/>
      </dsp:txXfrm>
    </dsp:sp>
    <dsp:sp modelId="{DB7F01B2-3478-4163-B8E4-B2BDD53D409E}">
      <dsp:nvSpPr>
        <dsp:cNvPr id="0" name=""/>
        <dsp:cNvSpPr/>
      </dsp:nvSpPr>
      <dsp:spPr>
        <a:xfrm>
          <a:off x="0" y="540001"/>
          <a:ext cx="792088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smtClean="0"/>
            <a:t>Lei n.º 11.502, de 11 de julho de 2007 </a:t>
          </a:r>
          <a:endParaRPr lang="pt-BR" sz="2200" kern="1200" dirty="0">
            <a:solidFill>
              <a:schemeClr val="bg1"/>
            </a:solidFill>
          </a:endParaRPr>
        </a:p>
      </dsp:txBody>
      <dsp:txXfrm>
        <a:off x="25130" y="565131"/>
        <a:ext cx="7870620" cy="464540"/>
      </dsp:txXfrm>
    </dsp:sp>
    <dsp:sp modelId="{28BC2D62-5E32-48FD-BC81-DBECA8BBCD40}">
      <dsp:nvSpPr>
        <dsp:cNvPr id="0" name=""/>
        <dsp:cNvSpPr/>
      </dsp:nvSpPr>
      <dsp:spPr>
        <a:xfrm>
          <a:off x="0" y="1091844"/>
          <a:ext cx="792088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chemeClr val="bg1"/>
              </a:solidFill>
            </a:rPr>
            <a:t>Decreto n.º 5.622, de 19 de dezembro de 2005</a:t>
          </a:r>
          <a:endParaRPr lang="pt-BR" sz="2200" kern="1200" dirty="0">
            <a:solidFill>
              <a:schemeClr val="bg1"/>
            </a:solidFill>
          </a:endParaRPr>
        </a:p>
      </dsp:txBody>
      <dsp:txXfrm>
        <a:off x="25130" y="1116974"/>
        <a:ext cx="7870620" cy="464540"/>
      </dsp:txXfrm>
    </dsp:sp>
    <dsp:sp modelId="{07CBBC74-0107-453B-AAF1-EDE87F41C37A}">
      <dsp:nvSpPr>
        <dsp:cNvPr id="0" name=""/>
        <dsp:cNvSpPr/>
      </dsp:nvSpPr>
      <dsp:spPr>
        <a:xfrm>
          <a:off x="0" y="1641804"/>
          <a:ext cx="792088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chemeClr val="bg1"/>
              </a:solidFill>
            </a:rPr>
            <a:t>Decreto n.º 5.800, de 8 de junho de 2006</a:t>
          </a:r>
          <a:endParaRPr lang="pt-BR" sz="2200" kern="1200" dirty="0">
            <a:solidFill>
              <a:schemeClr val="bg1"/>
            </a:solidFill>
          </a:endParaRPr>
        </a:p>
      </dsp:txBody>
      <dsp:txXfrm>
        <a:off x="25130" y="1666934"/>
        <a:ext cx="7870620" cy="464540"/>
      </dsp:txXfrm>
    </dsp:sp>
    <dsp:sp modelId="{FBEB0A72-F5FB-4B51-AF5D-5FA2BA785DBD}">
      <dsp:nvSpPr>
        <dsp:cNvPr id="0" name=""/>
        <dsp:cNvSpPr/>
      </dsp:nvSpPr>
      <dsp:spPr>
        <a:xfrm>
          <a:off x="0" y="2772001"/>
          <a:ext cx="792088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rPr>
            <a:t>Portaria MEC n.º 318, </a:t>
          </a:r>
          <a:r>
            <a:rPr lang="pt-BR" sz="2200" kern="1200" dirty="0" smtClean="0">
              <a:solidFill>
                <a:schemeClr val="bg1"/>
              </a:solidFill>
              <a:latin typeface="+mj-lt"/>
            </a:rPr>
            <a:t>de</a:t>
          </a:r>
          <a:r>
            <a:rPr lang="pt-BR" sz="2200" kern="1200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rPr>
            <a:t> 02 de abril de 2009</a:t>
          </a:r>
          <a:endParaRPr lang="pt-BR" sz="2200" kern="1200" dirty="0">
            <a:solidFill>
              <a:schemeClr val="bg1"/>
            </a:solidFill>
            <a:latin typeface="+mj-lt"/>
          </a:endParaRPr>
        </a:p>
      </dsp:txBody>
      <dsp:txXfrm>
        <a:off x="25130" y="2797131"/>
        <a:ext cx="7870620" cy="464540"/>
      </dsp:txXfrm>
    </dsp:sp>
    <dsp:sp modelId="{F2368744-5925-48F8-A5F5-54A423EA6CF2}">
      <dsp:nvSpPr>
        <dsp:cNvPr id="0" name=""/>
        <dsp:cNvSpPr/>
      </dsp:nvSpPr>
      <dsp:spPr>
        <a:xfrm>
          <a:off x="0" y="2191768"/>
          <a:ext cx="792088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chemeClr val="bg1"/>
              </a:solidFill>
            </a:rPr>
            <a:t>Decreto n.º 6.755, de 29 de janeiro de 2009</a:t>
          </a:r>
          <a:endParaRPr lang="pt-BR" sz="2200" kern="1200" dirty="0">
            <a:solidFill>
              <a:schemeClr val="bg1"/>
            </a:solidFill>
          </a:endParaRPr>
        </a:p>
      </dsp:txBody>
      <dsp:txXfrm>
        <a:off x="25130" y="2216898"/>
        <a:ext cx="7870620" cy="464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40" y="1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fld id="{0369B1B8-4C36-40D9-94FC-110E3038FC4C}" type="datetimeFigureOut">
              <a:rPr lang="pt-BR"/>
              <a:pPr>
                <a:defRPr/>
              </a:pPr>
              <a:t>07/07/2015</a:t>
            </a:fld>
            <a:endParaRPr lang="pt-BR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09114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40" y="9409114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fld id="{61D23167-8E2F-4636-B358-FC0C78EA33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8502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40" y="1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fld id="{751D6F03-B0DC-4723-B253-DBDED373FBFE}" type="datetimeFigureOut">
              <a:rPr lang="pt-BR"/>
              <a:pPr>
                <a:defRPr/>
              </a:pPr>
              <a:t>07/07/2015</a:t>
            </a:fld>
            <a:endParaRPr lang="pt-BR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44538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40" y="4705350"/>
            <a:ext cx="54451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9114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40" y="9409114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fld id="{1291F132-7DD9-4BB5-95F9-5DF390008C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408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53000" cy="371475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53000" cy="371475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53000" cy="371475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53000" cy="37147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53000" cy="37147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53000" cy="37147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53000" cy="37147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53000" cy="371475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53000" cy="371475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53000" cy="37147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53000" cy="37147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53000" cy="371475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53000" cy="371475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53000" cy="371475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608" cy="4320"/>
            </a:xfrm>
            <a:prstGeom prst="rect">
              <a:avLst/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pt-BR" sz="2400" b="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pt-BR" sz="2400" b="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68313" y="4149725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sz="1800" b="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sz="1800" b="0"/>
            </a:p>
          </p:txBody>
        </p:sp>
      </p:grpSp>
      <p:sp>
        <p:nvSpPr>
          <p:cNvPr id="2663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1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2663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2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2E589912-767A-4719-AD65-00B66B2D45F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2E23A-A746-4956-8911-90BB9DC675C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05600" y="762001"/>
            <a:ext cx="1981200" cy="53244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62000" y="762001"/>
            <a:ext cx="5791200" cy="53244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4885D-4B9F-45A1-99DF-16455DE0FD4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375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762001"/>
            <a:ext cx="7924800" cy="7953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838201" y="2362201"/>
            <a:ext cx="7693025" cy="3724275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elemento gráfico SmartArt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95922-F070-4339-87F6-8619DA1C5D4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37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A871E-F3E8-4C29-BB79-371660821BA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024B1-5945-434E-AAA5-C53DD109F1C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1" y="2362201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60913" y="2362201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2EE50-85FB-45E8-8D83-AB9C807D34B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1DB3C-0497-4A22-A7F5-D9A840E99DC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94AD5-532F-4D9C-A665-0CBDF37AF3D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08A73-1989-405C-AA45-9FAE0AAD265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8DC5E-ECB9-40D7-A258-48E31064713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1CA60-5562-4866-83F4-4F74E1B48B2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7"/>
          <p:cNvGrpSpPr>
            <a:grpSpLocks/>
          </p:cNvGrpSpPr>
          <p:nvPr/>
        </p:nvGrpSpPr>
        <p:grpSpPr bwMode="auto">
          <a:xfrm>
            <a:off x="2" y="-26987"/>
            <a:ext cx="2913063" cy="6858001"/>
            <a:chOff x="0" y="-17"/>
            <a:chExt cx="1835" cy="4320"/>
          </a:xfrm>
        </p:grpSpPr>
        <p:sp>
          <p:nvSpPr>
            <p:cNvPr id="1036" name="Freeform 5"/>
            <p:cNvSpPr>
              <a:spLocks/>
            </p:cNvSpPr>
            <p:nvPr userDrawn="1"/>
          </p:nvSpPr>
          <p:spPr bwMode="auto">
            <a:xfrm>
              <a:off x="295" y="-17"/>
              <a:ext cx="1540" cy="845"/>
            </a:xfrm>
            <a:custGeom>
              <a:avLst/>
              <a:gdLst>
                <a:gd name="T0" fmla="*/ 545 w 1728"/>
                <a:gd name="T1" fmla="*/ 0 h 735"/>
                <a:gd name="T2" fmla="*/ 545 w 1728"/>
                <a:gd name="T3" fmla="*/ 1937 h 735"/>
                <a:gd name="T4" fmla="*/ 120 w 1728"/>
                <a:gd name="T5" fmla="*/ 1945 h 735"/>
                <a:gd name="T6" fmla="*/ 112 w 1728"/>
                <a:gd name="T7" fmla="*/ 1937 h 735"/>
                <a:gd name="T8" fmla="*/ 96 w 1728"/>
                <a:gd name="T9" fmla="*/ 1972 h 735"/>
                <a:gd name="T10" fmla="*/ 78 w 1728"/>
                <a:gd name="T11" fmla="*/ 2141 h 735"/>
                <a:gd name="T12" fmla="*/ 65 w 1728"/>
                <a:gd name="T13" fmla="*/ 2407 h 735"/>
                <a:gd name="T14" fmla="*/ 61 w 1728"/>
                <a:gd name="T15" fmla="*/ 2688 h 735"/>
                <a:gd name="T16" fmla="*/ 61 w 1728"/>
                <a:gd name="T17" fmla="*/ 2964 h 735"/>
                <a:gd name="T18" fmla="*/ 0 w 1728"/>
                <a:gd name="T19" fmla="*/ 2964 h 735"/>
                <a:gd name="T20" fmla="*/ 0 w 1728"/>
                <a:gd name="T21" fmla="*/ 1937 h 735"/>
                <a:gd name="T22" fmla="*/ 0 w 1728"/>
                <a:gd name="T23" fmla="*/ 0 h 735"/>
                <a:gd name="T24" fmla="*/ 545 w 1728"/>
                <a:gd name="T25" fmla="*/ 0 h 7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8"/>
                <a:gd name="T40" fmla="*/ 0 h 735"/>
                <a:gd name="T41" fmla="*/ 1728 w 1728"/>
                <a:gd name="T42" fmla="*/ 735 h 7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-17"/>
              <a:ext cx="476" cy="4320"/>
            </a:xfrm>
            <a:prstGeom prst="rect">
              <a:avLst/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sz="1800" b="0"/>
            </a:p>
          </p:txBody>
        </p:sp>
      </p:grpSp>
      <p:grpSp>
        <p:nvGrpSpPr>
          <p:cNvPr id="2051" name="Group 6"/>
          <p:cNvGrpSpPr>
            <a:grpSpLocks/>
          </p:cNvGrpSpPr>
          <p:nvPr/>
        </p:nvGrpSpPr>
        <p:grpSpPr bwMode="auto">
          <a:xfrm>
            <a:off x="228600" y="1814514"/>
            <a:ext cx="8304213" cy="319087"/>
            <a:chOff x="144" y="1248"/>
            <a:chExt cx="4656" cy="201"/>
          </a:xfrm>
        </p:grpSpPr>
        <p:sp>
          <p:nvSpPr>
            <p:cNvPr id="1034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sz="1800" b="0"/>
            </a:p>
          </p:txBody>
        </p:sp>
        <p:sp>
          <p:nvSpPr>
            <p:cNvPr id="1035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 sz="1800" b="0"/>
            </a:p>
          </p:txBody>
        </p:sp>
      </p:grpSp>
      <p:sp>
        <p:nvSpPr>
          <p:cNvPr id="2052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827089" y="908050"/>
            <a:ext cx="7489825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Editar o estilo do título mestre</a:t>
            </a: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2362201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1" y="6248401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1" y="6248401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9" y="6242051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defRPr sz="26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FFBDA27A-6F61-42E6-8655-A505D1B68AF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2057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85114" y="9525"/>
            <a:ext cx="1258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85114" y="9525"/>
            <a:ext cx="1258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10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diead@capes.gov.br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/>
          <p:cNvSpPr>
            <a:spLocks noGrp="1" noChangeArrowheads="1"/>
          </p:cNvSpPr>
          <p:nvPr>
            <p:ph type="ctrTitle" sz="quarter"/>
          </p:nvPr>
        </p:nvSpPr>
        <p:spPr>
          <a:xfrm>
            <a:off x="467544" y="1125539"/>
            <a:ext cx="8676456" cy="173672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0"/>
              </a:spcAft>
            </a:pPr>
            <a:r>
              <a:rPr lang="pt-BR" dirty="0" smtClean="0">
                <a:solidFill>
                  <a:schemeClr val="tx2"/>
                </a:solidFill>
              </a:rPr>
              <a:t>Formação de Professores e Gestores</a:t>
            </a:r>
            <a:endParaRPr lang="pt-BR" sz="2400" dirty="0" smtClean="0">
              <a:solidFill>
                <a:schemeClr val="tx2"/>
              </a:solidFill>
            </a:endParaRP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34926" y="5300663"/>
            <a:ext cx="36353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0" dirty="0">
                <a:solidFill>
                  <a:srgbClr val="000000"/>
                </a:solidFill>
              </a:rPr>
              <a:t>Jean Marc G. </a:t>
            </a:r>
            <a:r>
              <a:rPr lang="pt-BR" sz="1800" b="0" dirty="0" err="1">
                <a:solidFill>
                  <a:srgbClr val="000000"/>
                </a:solidFill>
              </a:rPr>
              <a:t>Mutzig</a:t>
            </a:r>
            <a:endParaRPr lang="pt-BR" sz="1800" b="0" dirty="0">
              <a:solidFill>
                <a:srgbClr val="000000"/>
              </a:solidFill>
            </a:endParaRPr>
          </a:p>
          <a:p>
            <a:r>
              <a:rPr lang="pt-BR" sz="1800" b="0" dirty="0" smtClean="0">
                <a:solidFill>
                  <a:srgbClr val="000000"/>
                </a:solidFill>
              </a:rPr>
              <a:t>Diretor</a:t>
            </a:r>
            <a:endParaRPr lang="pt-BR" sz="1800" b="0" dirty="0">
              <a:solidFill>
                <a:srgbClr val="000000"/>
              </a:solidFill>
            </a:endParaRPr>
          </a:p>
          <a:p>
            <a:r>
              <a:rPr lang="pt-BR" sz="1800" b="0" dirty="0" smtClean="0">
                <a:solidFill>
                  <a:srgbClr val="000000"/>
                </a:solidFill>
              </a:rPr>
              <a:t>DED/CAPES</a:t>
            </a:r>
            <a:endParaRPr lang="pt-BR" sz="1800" b="0" dirty="0">
              <a:solidFill>
                <a:srgbClr val="000000"/>
              </a:solidFill>
            </a:endParaRP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35496" y="6308725"/>
            <a:ext cx="2565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0" dirty="0" smtClean="0">
                <a:solidFill>
                  <a:srgbClr val="000000"/>
                </a:solidFill>
              </a:rPr>
              <a:t>Brasília/DF, 07/07/2015</a:t>
            </a:r>
            <a:endParaRPr lang="pt-BR" sz="1800" b="0" dirty="0">
              <a:solidFill>
                <a:srgbClr val="00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724128" y="5985925"/>
            <a:ext cx="3065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Câmara dos Deputados</a:t>
            </a:r>
          </a:p>
          <a:p>
            <a:r>
              <a:rPr lang="pt-BR" dirty="0" smtClean="0"/>
              <a:t>Comissão de Educação</a:t>
            </a:r>
            <a:endParaRPr lang="pt-BR" dirty="0"/>
          </a:p>
        </p:txBody>
      </p:sp>
      <p:pic>
        <p:nvPicPr>
          <p:cNvPr id="8" name="Imagem 4" descr="capes-72012-RGB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355" y="64739"/>
            <a:ext cx="1216149" cy="111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 txBox="1">
            <a:spLocks noChangeArrowheads="1"/>
          </p:cNvSpPr>
          <p:nvPr/>
        </p:nvSpPr>
        <p:spPr bwMode="auto">
          <a:xfrm>
            <a:off x="827088" y="908050"/>
            <a:ext cx="8208963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pt-BR" sz="3600" dirty="0"/>
              <a:t>Na visita de monitoramento......</a:t>
            </a:r>
            <a:endParaRPr lang="pt-BR" sz="3600" kern="0" dirty="0">
              <a:solidFill>
                <a:schemeClr val="tx2"/>
              </a:solidFill>
            </a:endParaRP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7136438" y="6588126"/>
            <a:ext cx="19720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200" b="0" dirty="0"/>
              <a:t>Fonte: CGIE/DED/CAPES</a:t>
            </a:r>
          </a:p>
        </p:txBody>
      </p:sp>
      <p:sp>
        <p:nvSpPr>
          <p:cNvPr id="5" name="Retângulo 4"/>
          <p:cNvSpPr/>
          <p:nvPr/>
        </p:nvSpPr>
        <p:spPr bwMode="auto">
          <a:xfrm>
            <a:off x="7812360" y="0"/>
            <a:ext cx="1331640" cy="692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357563"/>
            <a:ext cx="24495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797425"/>
            <a:ext cx="2617788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2349500"/>
            <a:ext cx="1377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2349500"/>
            <a:ext cx="20574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913" y="2205038"/>
            <a:ext cx="16335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175" y="4149725"/>
            <a:ext cx="19589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59563" y="3933825"/>
            <a:ext cx="20383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625" y="4797425"/>
            <a:ext cx="145097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5825" y="5516563"/>
            <a:ext cx="17351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4300" y="5516563"/>
            <a:ext cx="1100138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0650" y="2492375"/>
            <a:ext cx="1219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24750" y="9525"/>
            <a:ext cx="16192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21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 txBox="1">
            <a:spLocks noChangeArrowheads="1"/>
          </p:cNvSpPr>
          <p:nvPr/>
        </p:nvSpPr>
        <p:spPr bwMode="auto">
          <a:xfrm>
            <a:off x="827088" y="908050"/>
            <a:ext cx="8208963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pt-BR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Após reforma......</a:t>
            </a:r>
            <a:endParaRPr lang="pt-BR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7136438" y="6588126"/>
            <a:ext cx="19720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200" b="0" dirty="0"/>
              <a:t>Fonte: CGIE/DED/CAPES</a:t>
            </a:r>
          </a:p>
        </p:txBody>
      </p:sp>
      <p:sp>
        <p:nvSpPr>
          <p:cNvPr id="5" name="Retângulo 4"/>
          <p:cNvSpPr/>
          <p:nvPr/>
        </p:nvSpPr>
        <p:spPr bwMode="auto">
          <a:xfrm>
            <a:off x="7812360" y="0"/>
            <a:ext cx="1331640" cy="692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276475"/>
            <a:ext cx="193675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5013325"/>
            <a:ext cx="248761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4508500"/>
            <a:ext cx="2459037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4149725"/>
            <a:ext cx="2609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2924175"/>
            <a:ext cx="2913063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6100" y="5567363"/>
            <a:ext cx="2014538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2276475"/>
            <a:ext cx="25606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550" y="4005263"/>
            <a:ext cx="10287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5463" y="2205038"/>
            <a:ext cx="14668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750" y="9525"/>
            <a:ext cx="16192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407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 txBox="1">
            <a:spLocks noChangeArrowheads="1"/>
          </p:cNvSpPr>
          <p:nvPr/>
        </p:nvSpPr>
        <p:spPr bwMode="auto">
          <a:xfrm>
            <a:off x="827089" y="908050"/>
            <a:ext cx="7489825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endParaRPr lang="pt-BR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AutoShape 2"/>
          <p:cNvSpPr txBox="1">
            <a:spLocks noChangeArrowheads="1"/>
          </p:cNvSpPr>
          <p:nvPr/>
        </p:nvSpPr>
        <p:spPr bwMode="auto">
          <a:xfrm>
            <a:off x="827089" y="908050"/>
            <a:ext cx="7489825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pt-BR" sz="3600" kern="0" dirty="0" smtClean="0">
                <a:solidFill>
                  <a:schemeClr val="tx2"/>
                </a:solidFill>
                <a:cs typeface="+mn-cs"/>
              </a:rPr>
              <a:t>A UAB em números</a:t>
            </a:r>
            <a:endParaRPr lang="pt-BR" sz="3600" kern="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8122569" y="6620773"/>
            <a:ext cx="1021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0" dirty="0" smtClean="0"/>
              <a:t>Fonte: </a:t>
            </a:r>
            <a:r>
              <a:rPr lang="pt-BR" sz="1000" b="0" dirty="0" err="1" smtClean="0"/>
              <a:t>SisUAB</a:t>
            </a:r>
            <a:endParaRPr lang="pt-BR" sz="1000" b="0" dirty="0"/>
          </a:p>
        </p:txBody>
      </p:sp>
      <p:sp>
        <p:nvSpPr>
          <p:cNvPr id="15" name="Retângulo 14"/>
          <p:cNvSpPr/>
          <p:nvPr/>
        </p:nvSpPr>
        <p:spPr bwMode="auto">
          <a:xfrm>
            <a:off x="7812360" y="0"/>
            <a:ext cx="1331640" cy="692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9525"/>
            <a:ext cx="16192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772258"/>
              </p:ext>
            </p:extLst>
          </p:nvPr>
        </p:nvGraphicFramePr>
        <p:xfrm>
          <a:off x="1115616" y="2492896"/>
          <a:ext cx="7218759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34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3" y="2204864"/>
            <a:ext cx="7668717" cy="45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/>
          <p:cNvSpPr txBox="1">
            <a:spLocks noChangeArrowheads="1"/>
          </p:cNvSpPr>
          <p:nvPr/>
        </p:nvSpPr>
        <p:spPr bwMode="auto">
          <a:xfrm>
            <a:off x="827089" y="908050"/>
            <a:ext cx="7489825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endParaRPr lang="pt-BR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AutoShape 2"/>
          <p:cNvSpPr txBox="1">
            <a:spLocks noChangeArrowheads="1"/>
          </p:cNvSpPr>
          <p:nvPr/>
        </p:nvSpPr>
        <p:spPr bwMode="auto">
          <a:xfrm>
            <a:off x="827089" y="908050"/>
            <a:ext cx="7489825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pt-BR" sz="3600" kern="0" dirty="0" smtClean="0">
                <a:solidFill>
                  <a:schemeClr val="tx2"/>
                </a:solidFill>
                <a:cs typeface="+mn-cs"/>
              </a:rPr>
              <a:t>A UAB em números: IPES</a:t>
            </a:r>
            <a:endParaRPr lang="pt-BR" sz="3600" kern="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122569" y="6620773"/>
            <a:ext cx="1021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0" dirty="0" smtClean="0"/>
              <a:t>Fonte: </a:t>
            </a:r>
            <a:r>
              <a:rPr lang="pt-BR" sz="1000" b="0" dirty="0" err="1" smtClean="0"/>
              <a:t>SisUAB</a:t>
            </a:r>
            <a:endParaRPr lang="pt-BR" sz="1000" b="0" dirty="0"/>
          </a:p>
        </p:txBody>
      </p:sp>
      <p:sp>
        <p:nvSpPr>
          <p:cNvPr id="8" name="Retângulo 7"/>
          <p:cNvSpPr/>
          <p:nvPr/>
        </p:nvSpPr>
        <p:spPr bwMode="auto">
          <a:xfrm>
            <a:off x="7812360" y="0"/>
            <a:ext cx="1331640" cy="692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9525"/>
            <a:ext cx="16192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55863"/>
            <a:ext cx="4032448" cy="382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7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 txBox="1">
            <a:spLocks noChangeArrowheads="1"/>
          </p:cNvSpPr>
          <p:nvPr/>
        </p:nvSpPr>
        <p:spPr bwMode="auto">
          <a:xfrm>
            <a:off x="827089" y="908050"/>
            <a:ext cx="7489825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endParaRPr lang="pt-BR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AutoShape 2"/>
          <p:cNvSpPr txBox="1">
            <a:spLocks noChangeArrowheads="1"/>
          </p:cNvSpPr>
          <p:nvPr/>
        </p:nvSpPr>
        <p:spPr bwMode="auto">
          <a:xfrm>
            <a:off x="827089" y="908050"/>
            <a:ext cx="7489825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pt-BR" sz="3600" kern="0" dirty="0" smtClean="0">
                <a:solidFill>
                  <a:schemeClr val="tx2"/>
                </a:solidFill>
                <a:cs typeface="+mn-cs"/>
              </a:rPr>
              <a:t>Fluxo de Alunos</a:t>
            </a:r>
            <a:endParaRPr lang="pt-BR" sz="3600" kern="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7812360" y="0"/>
            <a:ext cx="1331640" cy="692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122569" y="6620773"/>
            <a:ext cx="1021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0" dirty="0" smtClean="0"/>
              <a:t>Fonte: </a:t>
            </a:r>
            <a:r>
              <a:rPr lang="pt-BR" sz="1000" b="0" dirty="0" err="1" smtClean="0"/>
              <a:t>SisUAB</a:t>
            </a:r>
            <a:endParaRPr lang="pt-BR" sz="1000" b="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9525"/>
            <a:ext cx="16192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726019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015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 txBox="1">
            <a:spLocks noChangeArrowheads="1"/>
          </p:cNvSpPr>
          <p:nvPr/>
        </p:nvSpPr>
        <p:spPr bwMode="auto">
          <a:xfrm>
            <a:off x="827089" y="908050"/>
            <a:ext cx="7489825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endParaRPr lang="pt-BR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AutoShape 2"/>
          <p:cNvSpPr txBox="1">
            <a:spLocks noChangeArrowheads="1"/>
          </p:cNvSpPr>
          <p:nvPr/>
        </p:nvSpPr>
        <p:spPr bwMode="auto">
          <a:xfrm>
            <a:off x="827089" y="908050"/>
            <a:ext cx="7489825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pt-BR" sz="3600" kern="0" dirty="0" smtClean="0">
                <a:solidFill>
                  <a:schemeClr val="tx2"/>
                </a:solidFill>
                <a:cs typeface="+mn-cs"/>
              </a:rPr>
              <a:t>Mestrados Profissionais</a:t>
            </a:r>
            <a:endParaRPr lang="pt-BR" sz="3600" kern="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7812360" y="0"/>
            <a:ext cx="1331640" cy="692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122569" y="6620773"/>
            <a:ext cx="1021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0" dirty="0" smtClean="0"/>
              <a:t>Fonte: </a:t>
            </a:r>
            <a:r>
              <a:rPr lang="pt-BR" sz="1000" b="0" dirty="0" err="1" smtClean="0"/>
              <a:t>SisUAB</a:t>
            </a:r>
            <a:endParaRPr lang="pt-BR" sz="1000" b="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9525"/>
            <a:ext cx="16192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728979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026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 txBox="1">
            <a:spLocks noChangeArrowheads="1"/>
          </p:cNvSpPr>
          <p:nvPr/>
        </p:nvSpPr>
        <p:spPr bwMode="auto">
          <a:xfrm>
            <a:off x="827088" y="908050"/>
            <a:ext cx="7777163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endParaRPr lang="pt-BR" sz="3600" kern="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" name="AutoShape 2"/>
          <p:cNvSpPr txBox="1">
            <a:spLocks noChangeArrowheads="1"/>
          </p:cNvSpPr>
          <p:nvPr/>
        </p:nvSpPr>
        <p:spPr bwMode="auto">
          <a:xfrm>
            <a:off x="979488" y="1060450"/>
            <a:ext cx="7777163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pt-BR" sz="3600" dirty="0">
                <a:solidFill>
                  <a:schemeClr val="tx2"/>
                </a:solidFill>
                <a:cs typeface="+mn-cs"/>
              </a:rPr>
              <a:t>UAB na </a:t>
            </a:r>
            <a:r>
              <a:rPr lang="pt-BR" sz="3600" dirty="0" smtClean="0">
                <a:solidFill>
                  <a:schemeClr val="tx2"/>
                </a:solidFill>
                <a:cs typeface="+mn-cs"/>
              </a:rPr>
              <a:t>Nuvem</a:t>
            </a:r>
            <a:endParaRPr lang="pt-BR" sz="3600" kern="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7812360" y="0"/>
            <a:ext cx="1331640" cy="692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2051722" y="2651715"/>
            <a:ext cx="5472606" cy="358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dirty="0" smtClean="0"/>
              <a:t>Conectividade</a:t>
            </a:r>
          </a:p>
          <a:p>
            <a:pPr marL="363538" indent="-363538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dirty="0" smtClean="0"/>
              <a:t>Sala para Conferência Web</a:t>
            </a:r>
          </a:p>
          <a:p>
            <a:pPr marL="363538" indent="-363538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dirty="0" smtClean="0"/>
              <a:t>Laboratórios de informática</a:t>
            </a:r>
          </a:p>
          <a:p>
            <a:pPr marL="363538" indent="-363538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dirty="0" smtClean="0"/>
              <a:t>Projetor e lousa digital</a:t>
            </a:r>
          </a:p>
          <a:p>
            <a:pPr marL="363538" indent="-363538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dirty="0" smtClean="0"/>
              <a:t>Web TV</a:t>
            </a:r>
          </a:p>
          <a:p>
            <a:pPr marL="363538" indent="-363538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dirty="0" smtClean="0"/>
              <a:t>Portal </a:t>
            </a:r>
            <a:r>
              <a:rPr lang="pt-BR" sz="2400" dirty="0" err="1" smtClean="0"/>
              <a:t>EduCAPES</a:t>
            </a:r>
            <a:endParaRPr lang="pt-BR" sz="2400" dirty="0" smtClean="0"/>
          </a:p>
          <a:p>
            <a:pPr marL="363538" indent="-363538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dirty="0" smtClean="0"/>
              <a:t>Aprendizagem móvel</a:t>
            </a:r>
          </a:p>
          <a:p>
            <a:pPr marL="363538" indent="-363538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dirty="0"/>
              <a:t> </a:t>
            </a:r>
            <a:r>
              <a:rPr lang="pt-BR" sz="2400" dirty="0" smtClean="0"/>
              <a:t>Inovações</a:t>
            </a:r>
            <a:endParaRPr lang="pt-BR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9525"/>
            <a:ext cx="16192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44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 txBox="1">
            <a:spLocks noChangeArrowheads="1"/>
          </p:cNvSpPr>
          <p:nvPr/>
        </p:nvSpPr>
        <p:spPr bwMode="auto">
          <a:xfrm>
            <a:off x="827088" y="908050"/>
            <a:ext cx="7777162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endParaRPr lang="pt-BR" sz="3600" kern="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" name="AutoShape 2"/>
          <p:cNvSpPr txBox="1">
            <a:spLocks noChangeArrowheads="1"/>
          </p:cNvSpPr>
          <p:nvPr/>
        </p:nvSpPr>
        <p:spPr bwMode="auto">
          <a:xfrm>
            <a:off x="979488" y="1060450"/>
            <a:ext cx="7777162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pt-BR" sz="3600" dirty="0" smtClean="0">
                <a:cs typeface="+mn-cs"/>
              </a:rPr>
              <a:t>EaD: Resultados</a:t>
            </a:r>
            <a:endParaRPr lang="pt-BR" sz="3600" kern="0" dirty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l="392" t="519" r="392" b="519"/>
          <a:stretch>
            <a:fillRect/>
          </a:stretch>
        </p:blipFill>
        <p:spPr bwMode="auto">
          <a:xfrm>
            <a:off x="1043608" y="2420888"/>
            <a:ext cx="5646670" cy="403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948264" y="3595663"/>
            <a:ext cx="1836365" cy="38042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4000"/>
              </a:lnSpc>
              <a:spcAft>
                <a:spcPct val="0"/>
              </a:spcAft>
              <a:buSzPct val="45000"/>
              <a:buFont typeface="Wingdings" pitchFamily="2" charset="2"/>
              <a:buNone/>
            </a:pPr>
            <a:r>
              <a:rPr lang="pt-BR" sz="1800" dirty="0" smtClean="0">
                <a:solidFill>
                  <a:srgbClr val="CC0000"/>
                </a:solidFill>
              </a:rPr>
              <a:t>10/09/2007</a:t>
            </a:r>
            <a:endParaRPr lang="pt-BR" sz="1800" b="0" dirty="0">
              <a:solidFill>
                <a:srgbClr val="CC00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804248" y="4603775"/>
            <a:ext cx="2160588" cy="769441"/>
          </a:xfrm>
          <a:prstGeom prst="rect">
            <a:avLst/>
          </a:prstGeom>
          <a:solidFill>
            <a:srgbClr val="99FFCC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buSzPct val="45000"/>
              <a:buFont typeface="Wingdings" pitchFamily="2" charset="2"/>
              <a:buNone/>
            </a:pPr>
            <a:r>
              <a:rPr lang="pt-BR" dirty="0" err="1" smtClean="0">
                <a:solidFill>
                  <a:srgbClr val="CC3300"/>
                </a:solidFill>
              </a:rPr>
              <a:t>Enade</a:t>
            </a:r>
            <a:r>
              <a:rPr lang="pt-BR" dirty="0" smtClean="0">
                <a:solidFill>
                  <a:srgbClr val="CC3300"/>
                </a:solidFill>
              </a:rPr>
              <a:t>/</a:t>
            </a:r>
            <a:r>
              <a:rPr lang="pt-BR" dirty="0" smtClean="0"/>
              <a:t>2006</a:t>
            </a:r>
            <a:endParaRPr lang="pt-BR" dirty="0">
              <a:solidFill>
                <a:srgbClr val="CC3300"/>
              </a:solidFill>
            </a:endParaRPr>
          </a:p>
          <a:p>
            <a:pPr algn="ctr">
              <a:lnSpc>
                <a:spcPct val="110000"/>
              </a:lnSpc>
              <a:buSzPct val="45000"/>
              <a:buFont typeface="Wingdings" pitchFamily="2" charset="2"/>
              <a:buNone/>
            </a:pPr>
            <a:r>
              <a:rPr lang="pt-BR" b="0" dirty="0"/>
              <a:t>(</a:t>
            </a:r>
            <a:r>
              <a:rPr lang="pt-BR" b="0" dirty="0" err="1"/>
              <a:t>D.Ristoff</a:t>
            </a:r>
            <a:r>
              <a:rPr lang="pt-BR" b="0" dirty="0"/>
              <a:t>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9525"/>
            <a:ext cx="16192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886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 txBox="1">
            <a:spLocks noChangeArrowheads="1"/>
          </p:cNvSpPr>
          <p:nvPr/>
        </p:nvSpPr>
        <p:spPr bwMode="auto">
          <a:xfrm>
            <a:off x="827088" y="908050"/>
            <a:ext cx="7777162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endParaRPr lang="pt-BR" sz="3600" kern="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" name="AutoShape 2"/>
          <p:cNvSpPr txBox="1">
            <a:spLocks noChangeArrowheads="1"/>
          </p:cNvSpPr>
          <p:nvPr/>
        </p:nvSpPr>
        <p:spPr bwMode="auto">
          <a:xfrm>
            <a:off x="979488" y="1060450"/>
            <a:ext cx="7777162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pt-BR" sz="3600" dirty="0" smtClean="0">
                <a:cs typeface="+mn-cs"/>
              </a:rPr>
              <a:t>EaD: Resultados</a:t>
            </a:r>
            <a:endParaRPr lang="pt-BR" sz="3600" kern="0" dirty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11" name="Picture 12" descr="MC90043251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320437"/>
            <a:ext cx="7128792" cy="434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211960" y="2757696"/>
            <a:ext cx="2160240" cy="2831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lIns="0" rIns="0">
            <a:spAutoFit/>
          </a:bodyPr>
          <a:lstStyle/>
          <a:p>
            <a:pPr algn="ctr">
              <a:spcAft>
                <a:spcPct val="0"/>
              </a:spcAft>
              <a:buFont typeface="Wingdings" pitchFamily="2" charset="2"/>
              <a:buNone/>
            </a:pPr>
            <a:r>
              <a:rPr lang="pt-BR" sz="1600" dirty="0">
                <a:solidFill>
                  <a:srgbClr val="FFFF00"/>
                </a:solidFill>
              </a:rPr>
              <a:t>Antonio </a:t>
            </a:r>
          </a:p>
          <a:p>
            <a:pPr algn="ctr">
              <a:spcAft>
                <a:spcPct val="0"/>
              </a:spcAft>
              <a:buFont typeface="Wingdings" pitchFamily="2" charset="2"/>
              <a:buNone/>
            </a:pPr>
            <a:r>
              <a:rPr lang="pt-BR" sz="1600" dirty="0" err="1">
                <a:solidFill>
                  <a:srgbClr val="FFFF00"/>
                </a:solidFill>
              </a:rPr>
              <a:t>Edjalma</a:t>
            </a:r>
            <a:r>
              <a:rPr lang="pt-BR" sz="1600" dirty="0">
                <a:solidFill>
                  <a:srgbClr val="FFFF00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pt-BR" sz="1600" dirty="0">
                <a:solidFill>
                  <a:srgbClr val="FFFF00"/>
                </a:solidFill>
              </a:rPr>
              <a:t>Rocha Jr.</a:t>
            </a:r>
          </a:p>
          <a:p>
            <a:pPr marL="357188" lvl="1" indent="-355600">
              <a:buFont typeface="Wingdings" pitchFamily="2" charset="2"/>
              <a:buBlip>
                <a:blip r:embed="rId4"/>
              </a:buBlip>
            </a:pPr>
            <a:r>
              <a:rPr lang="pt-BR" sz="1600" dirty="0">
                <a:solidFill>
                  <a:srgbClr val="CCFFCC"/>
                </a:solidFill>
              </a:rPr>
              <a:t>1º.lugar geral </a:t>
            </a:r>
            <a:r>
              <a:rPr lang="pt-BR" sz="1600" dirty="0" err="1" smtClean="0">
                <a:solidFill>
                  <a:srgbClr val="CCFFCC"/>
                </a:solidFill>
              </a:rPr>
              <a:t>Enade</a:t>
            </a:r>
            <a:r>
              <a:rPr lang="pt-BR" sz="1600" dirty="0" smtClean="0">
                <a:solidFill>
                  <a:srgbClr val="CCFFCC"/>
                </a:solidFill>
              </a:rPr>
              <a:t>/2008</a:t>
            </a:r>
            <a:endParaRPr lang="pt-BR" sz="1600" dirty="0">
              <a:solidFill>
                <a:srgbClr val="CCFFCC"/>
              </a:solidFill>
            </a:endParaRPr>
          </a:p>
          <a:p>
            <a:pPr marL="357188" lvl="1" indent="-355600">
              <a:spcAft>
                <a:spcPct val="0"/>
              </a:spcAft>
              <a:buFont typeface="Wingdings" pitchFamily="2" charset="2"/>
              <a:buBlip>
                <a:blip r:embed="rId4"/>
              </a:buBlip>
            </a:pPr>
            <a:r>
              <a:rPr lang="pt-BR" sz="1600" dirty="0">
                <a:solidFill>
                  <a:srgbClr val="CCFFCC"/>
                </a:solidFill>
              </a:rPr>
              <a:t>Tecnólogo em Gestão da Produção </a:t>
            </a:r>
            <a:r>
              <a:rPr lang="pt-BR" sz="1600" dirty="0" smtClean="0">
                <a:solidFill>
                  <a:srgbClr val="CCFFCC"/>
                </a:solidFill>
              </a:rPr>
              <a:t>Industrial</a:t>
            </a:r>
          </a:p>
          <a:p>
            <a:pPr marL="357188" lvl="1" indent="-355600">
              <a:spcAft>
                <a:spcPct val="0"/>
              </a:spcAft>
              <a:buFont typeface="Wingdings" pitchFamily="2" charset="2"/>
              <a:buBlip>
                <a:blip r:embed="rId4"/>
              </a:buBlip>
            </a:pPr>
            <a:r>
              <a:rPr lang="pt-BR" sz="1600" dirty="0" smtClean="0">
                <a:solidFill>
                  <a:srgbClr val="CCFFCC"/>
                </a:solidFill>
              </a:rPr>
              <a:t>IES privada </a:t>
            </a:r>
            <a:r>
              <a:rPr lang="pt-BR" sz="1600" dirty="0">
                <a:solidFill>
                  <a:srgbClr val="CCFFCC"/>
                </a:solidFill>
              </a:rPr>
              <a:t>do Pa</a:t>
            </a:r>
            <a:r>
              <a:rPr lang="pt-BR" sz="1800" dirty="0">
                <a:solidFill>
                  <a:srgbClr val="CCFFCC"/>
                </a:solidFill>
              </a:rPr>
              <a:t>raná.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907705" y="2636912"/>
            <a:ext cx="2304256" cy="31947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lIns="0" rIns="0">
            <a:spAutoFit/>
          </a:bodyPr>
          <a:lstStyle/>
          <a:p>
            <a:pPr algn="ctr" defTabSz="195263">
              <a:spcAft>
                <a:spcPct val="20000"/>
              </a:spcAft>
              <a:buSzPct val="45000"/>
              <a:buFont typeface="Wingdings" pitchFamily="2" charset="2"/>
              <a:buNone/>
              <a:tabLst>
                <a:tab pos="358775" algn="l"/>
              </a:tabLst>
            </a:pPr>
            <a:r>
              <a:rPr lang="pt-BR" sz="1600" dirty="0">
                <a:solidFill>
                  <a:srgbClr val="FFFF00"/>
                </a:solidFill>
              </a:rPr>
              <a:t>Concurso da Associação de Assistência e Extensão Rural </a:t>
            </a:r>
            <a:r>
              <a:rPr lang="pt-BR" sz="1600" dirty="0" err="1">
                <a:solidFill>
                  <a:srgbClr val="FFFF00"/>
                </a:solidFill>
              </a:rPr>
              <a:t>Emater</a:t>
            </a:r>
            <a:r>
              <a:rPr lang="pt-BR" sz="1600" dirty="0">
                <a:solidFill>
                  <a:srgbClr val="FFFF00"/>
                </a:solidFill>
              </a:rPr>
              <a:t>/RS (</a:t>
            </a:r>
            <a:r>
              <a:rPr lang="pt-BR" sz="1600" dirty="0" err="1">
                <a:solidFill>
                  <a:srgbClr val="FFFF00"/>
                </a:solidFill>
              </a:rPr>
              <a:t>nov</a:t>
            </a:r>
            <a:r>
              <a:rPr lang="pt-BR" sz="1600" dirty="0">
                <a:solidFill>
                  <a:srgbClr val="FFFF00"/>
                </a:solidFill>
              </a:rPr>
              <a:t>/2011)</a:t>
            </a:r>
          </a:p>
          <a:p>
            <a:pPr marL="357188" lvl="1" indent="-355600" defTabSz="195263"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358775" algn="l"/>
              </a:tabLst>
            </a:pPr>
            <a:r>
              <a:rPr lang="pt-BR" sz="1600" dirty="0">
                <a:solidFill>
                  <a:srgbClr val="CCFFCC"/>
                </a:solidFill>
              </a:rPr>
              <a:t>5 primeiros lugares e 71 dos 116 aprovados. </a:t>
            </a:r>
          </a:p>
          <a:p>
            <a:pPr marL="357188" lvl="1" indent="-355600" defTabSz="195263"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358775" algn="l"/>
              </a:tabLst>
            </a:pPr>
            <a:r>
              <a:rPr lang="pt-BR" sz="1600" dirty="0">
                <a:solidFill>
                  <a:srgbClr val="CCFFCC"/>
                </a:solidFill>
              </a:rPr>
              <a:t>Tecnólogos em Desenvolvimento Rural </a:t>
            </a:r>
            <a:endParaRPr lang="pt-BR" sz="1600" dirty="0" smtClean="0">
              <a:solidFill>
                <a:srgbClr val="CCFFCC"/>
              </a:solidFill>
            </a:endParaRPr>
          </a:p>
          <a:p>
            <a:pPr marL="357188" lvl="1" indent="-355600" defTabSz="195263"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358775" algn="l"/>
              </a:tabLst>
            </a:pPr>
            <a:r>
              <a:rPr lang="pt-BR" sz="1600" dirty="0" smtClean="0">
                <a:solidFill>
                  <a:srgbClr val="CCFFCC"/>
                </a:solidFill>
              </a:rPr>
              <a:t>UFRGS/UAB</a:t>
            </a:r>
            <a:r>
              <a:rPr lang="pt-BR" sz="1600" dirty="0">
                <a:solidFill>
                  <a:srgbClr val="CCFFCC"/>
                </a:solidFill>
              </a:rPr>
              <a:t>.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6084168" y="2780928"/>
            <a:ext cx="2015430" cy="2800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lIns="0" rIns="0">
            <a:spAutoFit/>
          </a:bodyPr>
          <a:lstStyle/>
          <a:p>
            <a:pPr algn="ctr">
              <a:buSzPct val="45000"/>
              <a:buFont typeface="Wingdings" pitchFamily="2" charset="2"/>
              <a:buNone/>
              <a:tabLst>
                <a:tab pos="274638" algn="l"/>
              </a:tabLst>
            </a:pPr>
            <a:r>
              <a:rPr lang="pt-BR" sz="1600" dirty="0" err="1">
                <a:solidFill>
                  <a:srgbClr val="FFFF00"/>
                </a:solidFill>
              </a:rPr>
              <a:t>Iury</a:t>
            </a:r>
            <a:r>
              <a:rPr lang="pt-BR" sz="1600" dirty="0">
                <a:solidFill>
                  <a:srgbClr val="FFFF00"/>
                </a:solidFill>
              </a:rPr>
              <a:t> </a:t>
            </a:r>
            <a:r>
              <a:rPr lang="pt-BR" sz="1600" dirty="0" err="1">
                <a:solidFill>
                  <a:srgbClr val="FFFF00"/>
                </a:solidFill>
              </a:rPr>
              <a:t>Kersnowsky</a:t>
            </a:r>
            <a:r>
              <a:rPr lang="pt-BR" sz="1600" dirty="0">
                <a:solidFill>
                  <a:srgbClr val="FFFF00"/>
                </a:solidFill>
              </a:rPr>
              <a:t> </a:t>
            </a:r>
            <a:r>
              <a:rPr lang="pt-BR" sz="1600" dirty="0" err="1">
                <a:solidFill>
                  <a:srgbClr val="FFFF00"/>
                </a:solidFill>
              </a:rPr>
              <a:t>Santanna</a:t>
            </a:r>
            <a:endParaRPr lang="pt-BR" sz="1600" dirty="0">
              <a:solidFill>
                <a:srgbClr val="FFFF00"/>
              </a:solidFill>
            </a:endParaRPr>
          </a:p>
          <a:p>
            <a:pPr marL="357188" lvl="1" indent="-355600">
              <a:buFontTx/>
              <a:buBlip>
                <a:blip r:embed="rId4"/>
              </a:buBlip>
              <a:tabLst>
                <a:tab pos="274638" algn="l"/>
              </a:tabLst>
            </a:pPr>
            <a:r>
              <a:rPr lang="pt-BR" sz="1600" dirty="0">
                <a:solidFill>
                  <a:srgbClr val="CCFFCC"/>
                </a:solidFill>
              </a:rPr>
              <a:t>1º.lugar geral no concurso Magistério do </a:t>
            </a:r>
            <a:r>
              <a:rPr lang="pt-BR" sz="1600" dirty="0" err="1">
                <a:solidFill>
                  <a:srgbClr val="CCFFCC"/>
                </a:solidFill>
              </a:rPr>
              <a:t>municipio</a:t>
            </a:r>
            <a:r>
              <a:rPr lang="pt-BR" sz="1600" dirty="0">
                <a:solidFill>
                  <a:srgbClr val="CCFFCC"/>
                </a:solidFill>
              </a:rPr>
              <a:t> do Rio de Janeiro (out/2011)</a:t>
            </a:r>
          </a:p>
          <a:p>
            <a:pPr marL="357188" lvl="1" indent="-355600">
              <a:buFontTx/>
              <a:buBlip>
                <a:blip r:embed="rId4"/>
              </a:buBlip>
              <a:tabLst>
                <a:tab pos="274638" algn="l"/>
              </a:tabLst>
            </a:pPr>
            <a:r>
              <a:rPr lang="pt-BR" sz="1600" dirty="0">
                <a:solidFill>
                  <a:srgbClr val="CCFFCC"/>
                </a:solidFill>
              </a:rPr>
              <a:t>Licenciatura </a:t>
            </a:r>
            <a:r>
              <a:rPr lang="pt-BR" sz="1600" dirty="0" smtClean="0">
                <a:solidFill>
                  <a:srgbClr val="CCFFCC"/>
                </a:solidFill>
              </a:rPr>
              <a:t>Matemática</a:t>
            </a:r>
          </a:p>
          <a:p>
            <a:pPr marL="357188" lvl="1" indent="-355600">
              <a:buFontTx/>
              <a:buBlip>
                <a:blip r:embed="rId4"/>
              </a:buBlip>
              <a:tabLst>
                <a:tab pos="274638" algn="l"/>
              </a:tabLst>
            </a:pPr>
            <a:r>
              <a:rPr lang="pt-BR" sz="1600" dirty="0" smtClean="0">
                <a:solidFill>
                  <a:srgbClr val="CCFFCC"/>
                </a:solidFill>
              </a:rPr>
              <a:t>UFF/UAB</a:t>
            </a:r>
            <a:r>
              <a:rPr lang="pt-BR" sz="1600" dirty="0">
                <a:solidFill>
                  <a:srgbClr val="CCFFCC"/>
                </a:solidFill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9525"/>
            <a:ext cx="16192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62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 txBox="1">
            <a:spLocks noChangeArrowheads="1"/>
          </p:cNvSpPr>
          <p:nvPr/>
        </p:nvSpPr>
        <p:spPr bwMode="auto">
          <a:xfrm>
            <a:off x="827088" y="908050"/>
            <a:ext cx="7777162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endParaRPr lang="pt-BR" sz="3600" kern="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" name="AutoShape 2"/>
          <p:cNvSpPr txBox="1">
            <a:spLocks noChangeArrowheads="1"/>
          </p:cNvSpPr>
          <p:nvPr/>
        </p:nvSpPr>
        <p:spPr bwMode="auto">
          <a:xfrm>
            <a:off x="979488" y="1060450"/>
            <a:ext cx="7777162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pt-BR" sz="3600" dirty="0" smtClean="0">
                <a:cs typeface="+mn-cs"/>
              </a:rPr>
              <a:t>DEB: Formação de Professores</a:t>
            </a:r>
            <a:endParaRPr lang="pt-BR" sz="3600" kern="0" dirty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9" name="Imagem 8" descr="capes-72012-RGB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355" y="64739"/>
            <a:ext cx="1216149" cy="111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83" y="2204865"/>
            <a:ext cx="776519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6309320"/>
            <a:ext cx="67516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02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 txBox="1">
            <a:spLocks noChangeArrowheads="1"/>
          </p:cNvSpPr>
          <p:nvPr/>
        </p:nvSpPr>
        <p:spPr bwMode="auto">
          <a:xfrm>
            <a:off x="827088" y="908050"/>
            <a:ext cx="7489825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endParaRPr lang="pt-BR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AutoShape 2"/>
          <p:cNvSpPr txBox="1">
            <a:spLocks noChangeArrowheads="1"/>
          </p:cNvSpPr>
          <p:nvPr/>
        </p:nvSpPr>
        <p:spPr bwMode="auto">
          <a:xfrm>
            <a:off x="827088" y="908050"/>
            <a:ext cx="7489825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pt-BR" sz="3600" kern="0" dirty="0" smtClean="0">
                <a:solidFill>
                  <a:srgbClr val="002060"/>
                </a:solidFill>
                <a:cs typeface="+mn-cs"/>
              </a:rPr>
              <a:t>CAPES - Competências</a:t>
            </a:r>
            <a:endParaRPr lang="pt-BR" sz="3600" kern="0" dirty="0">
              <a:solidFill>
                <a:srgbClr val="002060"/>
              </a:solidFill>
              <a:cs typeface="+mn-cs"/>
            </a:endParaRPr>
          </a:p>
        </p:txBody>
      </p:sp>
      <p:graphicFrame>
        <p:nvGraphicFramePr>
          <p:cNvPr id="49" name="Diagrama 48"/>
          <p:cNvGraphicFramePr/>
          <p:nvPr>
            <p:extLst>
              <p:ext uri="{D42A27DB-BD31-4B8C-83A1-F6EECF244321}">
                <p14:modId xmlns:p14="http://schemas.microsoft.com/office/powerpoint/2010/main" val="469275942"/>
              </p:ext>
            </p:extLst>
          </p:nvPr>
        </p:nvGraphicFramePr>
        <p:xfrm>
          <a:off x="827088" y="2204864"/>
          <a:ext cx="792137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0" name="Imagem 4" descr="capes-72012-RGBl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355" y="64739"/>
            <a:ext cx="1216149" cy="111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5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 txBox="1">
            <a:spLocks noChangeArrowheads="1"/>
          </p:cNvSpPr>
          <p:nvPr/>
        </p:nvSpPr>
        <p:spPr bwMode="auto">
          <a:xfrm>
            <a:off x="827088" y="908050"/>
            <a:ext cx="7777162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endParaRPr lang="pt-BR" sz="3600" kern="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" name="AutoShape 2"/>
          <p:cNvSpPr txBox="1">
            <a:spLocks noChangeArrowheads="1"/>
          </p:cNvSpPr>
          <p:nvPr/>
        </p:nvSpPr>
        <p:spPr bwMode="auto">
          <a:xfrm>
            <a:off x="979488" y="1060450"/>
            <a:ext cx="7777162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pt-BR" sz="3600" dirty="0" smtClean="0">
                <a:cs typeface="+mn-cs"/>
              </a:rPr>
              <a:t>PARFOR</a:t>
            </a:r>
            <a:endParaRPr lang="pt-BR" sz="3600" kern="0" dirty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9" name="Imagem 8" descr="capes-72012-RGB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355" y="64739"/>
            <a:ext cx="1216149" cy="111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84" y="2204864"/>
            <a:ext cx="3849085" cy="328596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827088" y="5715016"/>
            <a:ext cx="3888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rgbClr val="000000"/>
                </a:solidFill>
                <a:latin typeface="Arial Narrow" pitchFamily="34" charset="0"/>
              </a:rPr>
              <a:t>Formação em nível superior para professores que já estão atuando nas redes públicas</a:t>
            </a:r>
            <a:r>
              <a:rPr lang="pt-BR" b="0" dirty="0" smtClean="0">
                <a:solidFill>
                  <a:srgbClr val="000000"/>
                </a:solidFill>
                <a:latin typeface="Arial Narrow" pitchFamily="34" charset="0"/>
              </a:rPr>
              <a:t>.</a:t>
            </a:r>
            <a:endParaRPr lang="pt-BR" b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015362"/>
              </p:ext>
            </p:extLst>
          </p:nvPr>
        </p:nvGraphicFramePr>
        <p:xfrm>
          <a:off x="4715669" y="2194788"/>
          <a:ext cx="4392835" cy="395383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256757"/>
                <a:gridCol w="1136078"/>
              </a:tblGrid>
              <a:tr h="31291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PARFOR</a:t>
                      </a:r>
                      <a:endParaRPr lang="pt-BR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54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Turmas implantadas até 2014</a:t>
                      </a:r>
                      <a:endParaRPr lang="pt-BR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2.428</a:t>
                      </a:r>
                      <a:endParaRPr lang="pt-BR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4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Turmas finalizadas</a:t>
                      </a:r>
                      <a:endParaRPr lang="pt-BR" sz="200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590</a:t>
                      </a:r>
                      <a:endParaRPr lang="pt-BR" sz="200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4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Turmas concluídas</a:t>
                      </a:r>
                      <a:endParaRPr lang="pt-BR" sz="200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496</a:t>
                      </a:r>
                      <a:endParaRPr lang="pt-BR" sz="200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4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Turmas em andamento em 2015</a:t>
                      </a:r>
                      <a:endParaRPr lang="pt-BR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1.342</a:t>
                      </a:r>
                      <a:endParaRPr lang="pt-BR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4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Cursando</a:t>
                      </a:r>
                      <a:endParaRPr lang="pt-BR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51.008</a:t>
                      </a:r>
                      <a:endParaRPr lang="pt-BR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4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Desvinculados</a:t>
                      </a:r>
                      <a:endParaRPr lang="pt-BR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14.807</a:t>
                      </a:r>
                      <a:endParaRPr lang="pt-BR" sz="200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4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Falecidos</a:t>
                      </a:r>
                      <a:endParaRPr lang="pt-BR" sz="200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63</a:t>
                      </a:r>
                      <a:endParaRPr lang="pt-BR" sz="200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4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Trancados</a:t>
                      </a:r>
                      <a:endParaRPr lang="pt-BR" sz="200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1.074</a:t>
                      </a:r>
                      <a:endParaRPr lang="pt-BR" sz="200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4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Transferidos</a:t>
                      </a:r>
                      <a:endParaRPr lang="pt-BR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5</a:t>
                      </a:r>
                      <a:endParaRPr lang="pt-BR" sz="200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4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Formados</a:t>
                      </a:r>
                      <a:endParaRPr lang="pt-BR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12.103</a:t>
                      </a:r>
                      <a:endParaRPr lang="pt-BR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4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Matriculados </a:t>
                      </a:r>
                      <a:endParaRPr lang="pt-BR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79.060</a:t>
                      </a:r>
                      <a:endParaRPr lang="pt-BR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4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Instituições participantes</a:t>
                      </a:r>
                      <a:endParaRPr lang="pt-BR" sz="200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99</a:t>
                      </a:r>
                      <a:endParaRPr lang="pt-BR" sz="200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4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Municípios com turmas implantadas</a:t>
                      </a:r>
                      <a:endParaRPr lang="pt-BR" sz="200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451</a:t>
                      </a:r>
                      <a:endParaRPr lang="pt-BR" sz="200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9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Municípios com </a:t>
                      </a:r>
                      <a:r>
                        <a:rPr lang="pt-BR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professores matriculados</a:t>
                      </a:r>
                      <a:endParaRPr lang="pt-BR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3.294</a:t>
                      </a:r>
                      <a:endParaRPr lang="pt-BR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179546" y="6515234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2">
                    <a:lumMod val="10000"/>
                  </a:schemeClr>
                </a:solidFill>
              </a:rPr>
              <a:t>Fonte: DEB/CAPES, jan, 2015</a:t>
            </a:r>
            <a:endParaRPr lang="pt-BR" sz="1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8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 txBox="1">
            <a:spLocks noChangeArrowheads="1"/>
          </p:cNvSpPr>
          <p:nvPr/>
        </p:nvSpPr>
        <p:spPr bwMode="auto">
          <a:xfrm>
            <a:off x="827088" y="908050"/>
            <a:ext cx="7777162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endParaRPr lang="pt-BR" sz="3600" kern="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" name="AutoShape 2"/>
          <p:cNvSpPr txBox="1">
            <a:spLocks noChangeArrowheads="1"/>
          </p:cNvSpPr>
          <p:nvPr/>
        </p:nvSpPr>
        <p:spPr bwMode="auto">
          <a:xfrm>
            <a:off x="979488" y="1060450"/>
            <a:ext cx="7777162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pt-BR" sz="3600" dirty="0" smtClean="0">
                <a:cs typeface="+mn-cs"/>
              </a:rPr>
              <a:t>PIBID</a:t>
            </a:r>
            <a:endParaRPr lang="pt-BR" sz="3600" kern="0" dirty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9" name="Imagem 8" descr="capes-72012-RGB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355" y="64739"/>
            <a:ext cx="1216149" cy="111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0" t="14166" r="29412" b="20000"/>
          <a:stretch/>
        </p:blipFill>
        <p:spPr bwMode="auto">
          <a:xfrm>
            <a:off x="827088" y="2204864"/>
            <a:ext cx="3997678" cy="3440994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861924"/>
              </p:ext>
            </p:extLst>
          </p:nvPr>
        </p:nvGraphicFramePr>
        <p:xfrm>
          <a:off x="5214942" y="2420888"/>
          <a:ext cx="3786214" cy="2468880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2958627"/>
                <a:gridCol w="827587"/>
              </a:tblGrid>
              <a:tr h="11766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PIBID</a:t>
                      </a:r>
                      <a:endParaRPr lang="pt-BR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28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Total de bolsas concedidas</a:t>
                      </a:r>
                      <a:endParaRPr lang="pt-BR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90.254</a:t>
                      </a:r>
                      <a:endParaRPr lang="pt-BR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Bolsistas de iniciação à docência</a:t>
                      </a:r>
                      <a:endParaRPr lang="pt-BR" sz="180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72.845</a:t>
                      </a:r>
                      <a:endParaRPr lang="pt-BR" sz="180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Coordenadores</a:t>
                      </a:r>
                      <a:endParaRPr lang="pt-BR" sz="180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5.692</a:t>
                      </a:r>
                      <a:endParaRPr lang="pt-BR" sz="180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Supervisores</a:t>
                      </a:r>
                      <a:endParaRPr lang="pt-BR" sz="180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11.717</a:t>
                      </a:r>
                      <a:endParaRPr lang="pt-BR" sz="180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IES participantes</a:t>
                      </a:r>
                      <a:endParaRPr lang="pt-BR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283</a:t>
                      </a:r>
                      <a:endParaRPr lang="pt-BR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33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Campi</a:t>
                      </a:r>
                      <a:endParaRPr lang="pt-BR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854</a:t>
                      </a:r>
                      <a:endParaRPr lang="pt-BR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33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Subprojetos</a:t>
                      </a:r>
                      <a:endParaRPr lang="pt-BR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2.998</a:t>
                      </a:r>
                      <a:endParaRPr lang="pt-BR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33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Escolas</a:t>
                      </a:r>
                      <a:endParaRPr lang="pt-BR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5.898</a:t>
                      </a:r>
                      <a:endParaRPr lang="pt-BR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16660" y="5786454"/>
            <a:ext cx="4143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 smtClean="0">
                <a:solidFill>
                  <a:srgbClr val="000000"/>
                </a:solidFill>
                <a:latin typeface="Arial Narrow" pitchFamily="34" charset="0"/>
              </a:rPr>
              <a:t>Investimento na formação inicial dos futuros professores e no aperfeiçoamento de seus formadores</a:t>
            </a:r>
            <a:r>
              <a:rPr lang="pt-BR" dirty="0" smtClean="0">
                <a:solidFill>
                  <a:srgbClr val="000000"/>
                </a:solidFill>
                <a:latin typeface="Arial Narrow" pitchFamily="34" charset="0"/>
              </a:rPr>
              <a:t>.</a:t>
            </a:r>
            <a:endParaRPr lang="pt-BR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 txBox="1">
            <a:spLocks noChangeArrowheads="1"/>
          </p:cNvSpPr>
          <p:nvPr/>
        </p:nvSpPr>
        <p:spPr bwMode="auto">
          <a:xfrm>
            <a:off x="827088" y="908050"/>
            <a:ext cx="7777162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endParaRPr lang="pt-BR" sz="3600" kern="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" name="AutoShape 2"/>
          <p:cNvSpPr txBox="1">
            <a:spLocks noChangeArrowheads="1"/>
          </p:cNvSpPr>
          <p:nvPr/>
        </p:nvSpPr>
        <p:spPr bwMode="auto">
          <a:xfrm>
            <a:off x="979488" y="1060450"/>
            <a:ext cx="7777162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pt-BR" sz="3600" dirty="0" smtClean="0">
                <a:cs typeface="+mn-cs"/>
              </a:rPr>
              <a:t>Desafios</a:t>
            </a:r>
            <a:endParaRPr lang="pt-BR" sz="3600" kern="0" dirty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66" y="2132856"/>
            <a:ext cx="5865242" cy="413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067944" y="4458086"/>
            <a:ext cx="49685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/>
              <a:t>Meta 15/PNE: Formação de Professores</a:t>
            </a:r>
          </a:p>
          <a:p>
            <a:r>
              <a:rPr lang="pt-BR" sz="1600" b="0" dirty="0" smtClean="0"/>
              <a:t>Garantir</a:t>
            </a:r>
            <a:r>
              <a:rPr lang="pt-BR" sz="1600" b="0" dirty="0"/>
              <a:t>, em regime de colaboração entre a União, os Estados, o Distrito Federal e os Municípios, </a:t>
            </a:r>
            <a:r>
              <a:rPr lang="pt-BR" sz="1600" b="0" dirty="0" smtClean="0"/>
              <a:t>...., </a:t>
            </a:r>
            <a:r>
              <a:rPr lang="pt-BR" sz="1600" b="0" dirty="0"/>
              <a:t>política nacional de formação dos profissionais da educação </a:t>
            </a:r>
            <a:r>
              <a:rPr lang="pt-BR" sz="1600" b="0" dirty="0" smtClean="0"/>
              <a:t>....assegurado </a:t>
            </a:r>
            <a:r>
              <a:rPr lang="pt-BR" sz="1600" b="0" dirty="0"/>
              <a:t>que todos os professores e as professoras da educação básica possuam formação específica de nível superior, obtida em curso de licenciatura na área de conhecimento em que atuam</a:t>
            </a: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839055" y="6550967"/>
            <a:ext cx="2114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0" dirty="0" smtClean="0"/>
              <a:t>Fonte: Observatório do PNE</a:t>
            </a:r>
            <a:endParaRPr lang="pt-BR" sz="1200" b="0" dirty="0"/>
          </a:p>
        </p:txBody>
      </p:sp>
      <p:pic>
        <p:nvPicPr>
          <p:cNvPr id="9" name="Imagem 8" descr="capes-72012-RGBl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355" y="64739"/>
            <a:ext cx="1216149" cy="111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7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9180513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22814" y="1178308"/>
            <a:ext cx="621195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dirty="0" smtClean="0"/>
              <a:t>Obrigado pela atenção</a:t>
            </a:r>
          </a:p>
          <a:p>
            <a:pPr algn="ctr"/>
            <a:endParaRPr lang="pt-BR" sz="4000" dirty="0"/>
          </a:p>
          <a:p>
            <a:pPr algn="ctr"/>
            <a:r>
              <a:rPr lang="pt-BR" sz="4000" dirty="0" smtClean="0"/>
              <a:t>DED/CAPES</a:t>
            </a:r>
          </a:p>
          <a:p>
            <a:pPr algn="ctr"/>
            <a:endParaRPr lang="pt-BR" sz="4000" dirty="0"/>
          </a:p>
          <a:p>
            <a:endParaRPr lang="pt-BR" dirty="0"/>
          </a:p>
        </p:txBody>
      </p:sp>
      <p:pic>
        <p:nvPicPr>
          <p:cNvPr id="5" name="Imagem 4" descr="capes-72012-RGBl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355" y="64739"/>
            <a:ext cx="1216149" cy="111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 bwMode="auto">
          <a:xfrm>
            <a:off x="323528" y="4868862"/>
            <a:ext cx="68421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altLang="pt-BR" b="1" u="sng" kern="0" dirty="0" smtClean="0"/>
              <a:t>Endereço para Correspondência</a:t>
            </a:r>
            <a:endParaRPr lang="pt-BR" altLang="pt-BR" b="0" kern="0" dirty="0" smtClean="0"/>
          </a:p>
          <a:p>
            <a:pPr marL="0" indent="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altLang="pt-BR" b="1" kern="0" dirty="0" smtClean="0"/>
              <a:t>Setor Bancário Norte – SBN, Quadra 2, Bloco L, Lote 6, 7° Andar, Brasília – DF   CEP: 70040-020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b="0" kern="0" dirty="0" smtClean="0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2987824" y="3284984"/>
            <a:ext cx="3312368" cy="648072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pt-BR" altLang="pt-BR" sz="2400" u="sng" kern="0" dirty="0" smtClean="0">
                <a:solidFill>
                  <a:srgbClr val="333399"/>
                </a:solidFill>
                <a:hlinkClick r:id="rId5"/>
              </a:rPr>
              <a:t>ded@capes.gov.br</a:t>
            </a:r>
            <a:endParaRPr lang="pt-BR" altLang="pt-BR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26158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 txBox="1">
            <a:spLocks noChangeArrowheads="1"/>
          </p:cNvSpPr>
          <p:nvPr/>
        </p:nvSpPr>
        <p:spPr bwMode="auto">
          <a:xfrm>
            <a:off x="827088" y="908050"/>
            <a:ext cx="7489825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endParaRPr lang="pt-BR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AutoShape 2"/>
          <p:cNvSpPr txBox="1">
            <a:spLocks noChangeArrowheads="1"/>
          </p:cNvSpPr>
          <p:nvPr/>
        </p:nvSpPr>
        <p:spPr bwMode="auto">
          <a:xfrm>
            <a:off x="827088" y="908050"/>
            <a:ext cx="7489825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pt-BR" sz="3600" kern="0" dirty="0" smtClean="0">
                <a:solidFill>
                  <a:srgbClr val="002060"/>
                </a:solidFill>
                <a:cs typeface="+mn-cs"/>
              </a:rPr>
              <a:t>CAPES – Fundamentos Legais</a:t>
            </a:r>
            <a:endParaRPr lang="pt-BR" sz="3600" kern="0" dirty="0">
              <a:solidFill>
                <a:srgbClr val="002060"/>
              </a:solidFill>
              <a:cs typeface="+mn-cs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027609139"/>
              </p:ext>
            </p:extLst>
          </p:nvPr>
        </p:nvGraphicFramePr>
        <p:xfrm>
          <a:off x="899592" y="2852936"/>
          <a:ext cx="792088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m 4" descr="capes-72012-RGBl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355" y="64739"/>
            <a:ext cx="1216149" cy="111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81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colorTemperature colorTemp="7375"/>
                    </a14:imgEffect>
                    <a14:imgEffect>
                      <a14:saturation sat="115000"/>
                    </a14:imgEffect>
                    <a14:imgEffect>
                      <a14:brightnessContrast bright="-2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2060848"/>
            <a:ext cx="8299686" cy="4619858"/>
          </a:xfrm>
          <a:prstGeom prst="rect">
            <a:avLst/>
          </a:prstGeom>
          <a:ln>
            <a:noFill/>
          </a:ln>
        </p:spPr>
      </p:pic>
      <p:sp>
        <p:nvSpPr>
          <p:cNvPr id="6" name="AutoShape 2"/>
          <p:cNvSpPr txBox="1">
            <a:spLocks noChangeArrowheads="1"/>
          </p:cNvSpPr>
          <p:nvPr/>
        </p:nvSpPr>
        <p:spPr bwMode="auto">
          <a:xfrm>
            <a:off x="827088" y="908050"/>
            <a:ext cx="7489825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endParaRPr lang="pt-BR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AutoShape 2"/>
          <p:cNvSpPr txBox="1">
            <a:spLocks noChangeArrowheads="1"/>
          </p:cNvSpPr>
          <p:nvPr/>
        </p:nvSpPr>
        <p:spPr bwMode="auto">
          <a:xfrm>
            <a:off x="827088" y="908050"/>
            <a:ext cx="7489825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pt-BR" sz="3600" kern="0" dirty="0" smtClean="0">
                <a:solidFill>
                  <a:srgbClr val="002060"/>
                </a:solidFill>
                <a:cs typeface="+mn-cs"/>
              </a:rPr>
              <a:t>EaD – Linha do Tempo</a:t>
            </a:r>
            <a:endParaRPr lang="pt-BR" sz="3600" kern="0" dirty="0">
              <a:solidFill>
                <a:srgbClr val="002060"/>
              </a:solidFill>
              <a:cs typeface="+mn-cs"/>
            </a:endParaRPr>
          </a:p>
        </p:txBody>
      </p:sp>
      <p:cxnSp>
        <p:nvCxnSpPr>
          <p:cNvPr id="8" name="Conector reto 7"/>
          <p:cNvCxnSpPr/>
          <p:nvPr/>
        </p:nvCxnSpPr>
        <p:spPr bwMode="auto">
          <a:xfrm>
            <a:off x="899592" y="4212000"/>
            <a:ext cx="806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5" name="Grupo 64"/>
          <p:cNvGrpSpPr/>
          <p:nvPr/>
        </p:nvGrpSpPr>
        <p:grpSpPr>
          <a:xfrm>
            <a:off x="719680" y="4005064"/>
            <a:ext cx="972000" cy="1173929"/>
            <a:chOff x="647672" y="4005064"/>
            <a:chExt cx="972000" cy="1173929"/>
          </a:xfrm>
        </p:grpSpPr>
        <p:sp>
          <p:nvSpPr>
            <p:cNvPr id="9" name="Triângulo isósceles 8"/>
            <p:cNvSpPr/>
            <p:nvPr/>
          </p:nvSpPr>
          <p:spPr bwMode="auto">
            <a:xfrm>
              <a:off x="935596" y="4005064"/>
              <a:ext cx="360000" cy="288000"/>
            </a:xfrm>
            <a:prstGeom prst="triangl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647672" y="4871216"/>
              <a:ext cx="97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Chicago</a:t>
              </a:r>
              <a:endParaRPr lang="pt-BR" sz="1400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791580" y="4437111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rgbClr val="FF0000"/>
                  </a:solidFill>
                </a:rPr>
                <a:t>1900</a:t>
              </a:r>
            </a:p>
          </p:txBody>
        </p:sp>
      </p:grpSp>
      <p:grpSp>
        <p:nvGrpSpPr>
          <p:cNvPr id="63" name="Grupo 62"/>
          <p:cNvGrpSpPr/>
          <p:nvPr/>
        </p:nvGrpSpPr>
        <p:grpSpPr>
          <a:xfrm>
            <a:off x="2699772" y="4005064"/>
            <a:ext cx="792108" cy="1193015"/>
            <a:chOff x="2483748" y="4005064"/>
            <a:chExt cx="792108" cy="1193015"/>
          </a:xfrm>
        </p:grpSpPr>
        <p:sp>
          <p:nvSpPr>
            <p:cNvPr id="14" name="Triângulo isósceles 13"/>
            <p:cNvSpPr/>
            <p:nvPr/>
          </p:nvSpPr>
          <p:spPr bwMode="auto">
            <a:xfrm>
              <a:off x="2699792" y="4005064"/>
              <a:ext cx="360000" cy="288000"/>
            </a:xfrm>
            <a:prstGeom prst="triangl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2483748" y="4890302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OU-UK</a:t>
              </a:r>
              <a:endParaRPr lang="pt-BR" sz="1400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2555776" y="4437110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rgbClr val="FF0000"/>
                  </a:solidFill>
                </a:rPr>
                <a:t>1969</a:t>
              </a:r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3851920" y="4005064"/>
            <a:ext cx="720080" cy="1198713"/>
            <a:chOff x="3527864" y="4005064"/>
            <a:chExt cx="720080" cy="1198713"/>
          </a:xfrm>
        </p:grpSpPr>
        <p:sp>
          <p:nvSpPr>
            <p:cNvPr id="15" name="Triângulo isósceles 14"/>
            <p:cNvSpPr/>
            <p:nvPr/>
          </p:nvSpPr>
          <p:spPr bwMode="auto">
            <a:xfrm>
              <a:off x="3707904" y="4005064"/>
              <a:ext cx="360000" cy="288000"/>
            </a:xfrm>
            <a:prstGeom prst="triangl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3527864" y="4896000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UNED</a:t>
              </a:r>
              <a:endParaRPr lang="pt-BR" sz="1400" dirty="0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3527864" y="444484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rgbClr val="FF0000"/>
                  </a:solidFill>
                </a:rPr>
                <a:t>1972</a:t>
              </a:r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1619672" y="3096000"/>
            <a:ext cx="1008112" cy="2099793"/>
            <a:chOff x="1439652" y="3096000"/>
            <a:chExt cx="1008112" cy="2099793"/>
          </a:xfrm>
        </p:grpSpPr>
        <p:sp>
          <p:nvSpPr>
            <p:cNvPr id="13" name="Triângulo isósceles 12"/>
            <p:cNvSpPr/>
            <p:nvPr/>
          </p:nvSpPr>
          <p:spPr bwMode="auto">
            <a:xfrm>
              <a:off x="1763688" y="4005064"/>
              <a:ext cx="360000" cy="288000"/>
            </a:xfrm>
            <a:prstGeom prst="triangl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1583668" y="4888016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CNED</a:t>
              </a:r>
              <a:endParaRPr lang="pt-BR" sz="1400" dirty="0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1439652" y="3096000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rgbClr val="008000"/>
                  </a:solidFill>
                </a:rPr>
                <a:t>IUB</a:t>
              </a:r>
              <a:endParaRPr lang="pt-BR" sz="1400" dirty="0">
                <a:solidFill>
                  <a:srgbClr val="008000"/>
                </a:solidFill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1475656" y="3592761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rgbClr val="FF0000"/>
                  </a:solidFill>
                </a:rPr>
                <a:t>1941</a:t>
              </a: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1475656" y="443711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rgbClr val="FF0000"/>
                  </a:solidFill>
                </a:rPr>
                <a:t>1939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6012160" y="3203721"/>
            <a:ext cx="1080120" cy="1089343"/>
            <a:chOff x="5887554" y="3203721"/>
            <a:chExt cx="1080120" cy="1089343"/>
          </a:xfrm>
        </p:grpSpPr>
        <p:sp>
          <p:nvSpPr>
            <p:cNvPr id="34" name="Triângulo isósceles 33"/>
            <p:cNvSpPr/>
            <p:nvPr/>
          </p:nvSpPr>
          <p:spPr bwMode="auto">
            <a:xfrm>
              <a:off x="6247614" y="4005064"/>
              <a:ext cx="360000" cy="288000"/>
            </a:xfrm>
            <a:prstGeom prst="triangl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6084168" y="3602456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rgbClr val="FF0000"/>
                  </a:solidFill>
                </a:rPr>
                <a:t>2005</a:t>
              </a:r>
            </a:p>
          </p:txBody>
        </p:sp>
        <p:sp>
          <p:nvSpPr>
            <p:cNvPr id="54" name="CaixaDeTexto 53"/>
            <p:cNvSpPr txBox="1"/>
            <p:nvPr/>
          </p:nvSpPr>
          <p:spPr>
            <a:xfrm>
              <a:off x="5887554" y="3203721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rgbClr val="008000"/>
                  </a:solidFill>
                </a:rPr>
                <a:t>Dec. 5.622</a:t>
              </a:r>
              <a:endParaRPr lang="pt-BR" sz="1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7092280" y="3203722"/>
            <a:ext cx="1080120" cy="1089342"/>
            <a:chOff x="7008730" y="3203722"/>
            <a:chExt cx="1080120" cy="1089342"/>
          </a:xfrm>
        </p:grpSpPr>
        <p:sp>
          <p:nvSpPr>
            <p:cNvPr id="32" name="Triângulo isósceles 31"/>
            <p:cNvSpPr/>
            <p:nvPr/>
          </p:nvSpPr>
          <p:spPr bwMode="auto">
            <a:xfrm>
              <a:off x="7368790" y="4005064"/>
              <a:ext cx="360000" cy="288000"/>
            </a:xfrm>
            <a:prstGeom prst="triangl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CaixaDeTexto 51"/>
            <p:cNvSpPr txBox="1"/>
            <p:nvPr/>
          </p:nvSpPr>
          <p:spPr>
            <a:xfrm>
              <a:off x="7188750" y="3592760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rgbClr val="FF0000"/>
                  </a:solidFill>
                </a:rPr>
                <a:t>2006</a:t>
              </a:r>
            </a:p>
          </p:txBody>
        </p:sp>
        <p:sp>
          <p:nvSpPr>
            <p:cNvPr id="55" name="CaixaDeTexto 54"/>
            <p:cNvSpPr txBox="1"/>
            <p:nvPr/>
          </p:nvSpPr>
          <p:spPr>
            <a:xfrm>
              <a:off x="7008730" y="3203722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rgbClr val="008000"/>
                  </a:solidFill>
                </a:rPr>
                <a:t>Dec. 5.800</a:t>
              </a:r>
              <a:endParaRPr lang="pt-BR" sz="1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8" name="Grupo 57"/>
          <p:cNvGrpSpPr/>
          <p:nvPr/>
        </p:nvGrpSpPr>
        <p:grpSpPr>
          <a:xfrm>
            <a:off x="8028384" y="3203722"/>
            <a:ext cx="1080120" cy="1089342"/>
            <a:chOff x="8100372" y="3203722"/>
            <a:chExt cx="1080120" cy="1089342"/>
          </a:xfrm>
        </p:grpSpPr>
        <p:sp>
          <p:nvSpPr>
            <p:cNvPr id="10" name="Triângulo isósceles 9"/>
            <p:cNvSpPr/>
            <p:nvPr/>
          </p:nvSpPr>
          <p:spPr bwMode="auto">
            <a:xfrm>
              <a:off x="8460432" y="4005064"/>
              <a:ext cx="360000" cy="288000"/>
            </a:xfrm>
            <a:prstGeom prst="triangl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8271144" y="3602456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rgbClr val="FF0000"/>
                  </a:solidFill>
                </a:rPr>
                <a:t>2009</a:t>
              </a:r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8100372" y="3203722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rgbClr val="008000"/>
                  </a:solidFill>
                </a:rPr>
                <a:t>Port. 318</a:t>
              </a:r>
              <a:endParaRPr lang="pt-BR" sz="1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4716016" y="2942111"/>
            <a:ext cx="1368152" cy="3665666"/>
            <a:chOff x="4355976" y="2942111"/>
            <a:chExt cx="1368152" cy="3665666"/>
          </a:xfrm>
        </p:grpSpPr>
        <p:sp>
          <p:nvSpPr>
            <p:cNvPr id="12" name="Triângulo isósceles 11"/>
            <p:cNvSpPr/>
            <p:nvPr/>
          </p:nvSpPr>
          <p:spPr bwMode="auto">
            <a:xfrm>
              <a:off x="4849438" y="4005064"/>
              <a:ext cx="360000" cy="288000"/>
            </a:xfrm>
            <a:prstGeom prst="triangl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4543438" y="4860000"/>
              <a:ext cx="97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err="1" smtClean="0"/>
                <a:t>Hägen</a:t>
              </a:r>
              <a:endParaRPr lang="pt-BR" sz="1400" dirty="0" smtClean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4633414" y="4367588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rgbClr val="FF0000"/>
                  </a:solidFill>
                </a:rPr>
                <a:t>1974 - 2000</a:t>
              </a: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4543438" y="5220000"/>
              <a:ext cx="97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Holanda</a:t>
              </a:r>
              <a:endParaRPr lang="pt-BR" sz="1400" dirty="0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4553542" y="5580000"/>
              <a:ext cx="97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Portugal</a:t>
              </a:r>
              <a:endParaRPr lang="pt-BR" sz="1400" dirty="0"/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4536104" y="5940000"/>
              <a:ext cx="97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Austrália</a:t>
              </a:r>
              <a:endParaRPr lang="pt-BR" sz="1400" dirty="0"/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4535594" y="6300000"/>
              <a:ext cx="97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Malásia</a:t>
              </a:r>
              <a:endParaRPr lang="pt-BR" sz="1400" dirty="0"/>
            </a:p>
          </p:txBody>
        </p:sp>
        <p:sp>
          <p:nvSpPr>
            <p:cNvPr id="53" name="CaixaDeTexto 52"/>
            <p:cNvSpPr txBox="1"/>
            <p:nvPr/>
          </p:nvSpPr>
          <p:spPr>
            <a:xfrm>
              <a:off x="4355976" y="2942111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rgbClr val="008000"/>
                  </a:solidFill>
                </a:rPr>
                <a:t>Art. 80 – LDB</a:t>
              </a:r>
            </a:p>
            <a:p>
              <a:pPr algn="ctr"/>
              <a:r>
                <a:rPr lang="pt-BR" sz="1400" dirty="0" smtClean="0">
                  <a:solidFill>
                    <a:srgbClr val="008000"/>
                  </a:solidFill>
                </a:rPr>
                <a:t>SEED</a:t>
              </a:r>
              <a:endParaRPr lang="pt-BR" sz="1400" dirty="0">
                <a:solidFill>
                  <a:srgbClr val="008000"/>
                </a:solidFill>
              </a:endParaRPr>
            </a:p>
          </p:txBody>
        </p:sp>
        <p:sp>
          <p:nvSpPr>
            <p:cNvPr id="57" name="CaixaDeTexto 56"/>
            <p:cNvSpPr txBox="1"/>
            <p:nvPr/>
          </p:nvSpPr>
          <p:spPr>
            <a:xfrm>
              <a:off x="4553542" y="3591271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rgbClr val="FF0000"/>
                  </a:solidFill>
                </a:rPr>
                <a:t>1996</a:t>
              </a:r>
            </a:p>
          </p:txBody>
        </p: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9525"/>
            <a:ext cx="16192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39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 txBox="1">
            <a:spLocks noChangeArrowheads="1"/>
          </p:cNvSpPr>
          <p:nvPr/>
        </p:nvSpPr>
        <p:spPr bwMode="auto">
          <a:xfrm>
            <a:off x="827089" y="908050"/>
            <a:ext cx="7489825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endParaRPr lang="pt-BR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AutoShape 2"/>
          <p:cNvSpPr txBox="1">
            <a:spLocks noChangeArrowheads="1"/>
          </p:cNvSpPr>
          <p:nvPr/>
        </p:nvSpPr>
        <p:spPr bwMode="auto">
          <a:xfrm>
            <a:off x="827089" y="908050"/>
            <a:ext cx="7489825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pt-BR" sz="3600" kern="0" dirty="0" smtClean="0">
                <a:solidFill>
                  <a:srgbClr val="002060"/>
                </a:solidFill>
                <a:cs typeface="+mn-cs"/>
              </a:rPr>
              <a:t>UAB - Definição</a:t>
            </a:r>
            <a:endParaRPr lang="pt-BR" sz="3600" kern="0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7812360" y="0"/>
            <a:ext cx="1331640" cy="692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utoShape 2" descr="Resultado de imagem para mapa do bra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0" y="2132856"/>
            <a:ext cx="4675944" cy="467594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6408395" y="2780928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U</a:t>
            </a:r>
            <a:r>
              <a:rPr lang="pt-BR" dirty="0" smtClean="0"/>
              <a:t>niversidade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317914" y="5385410"/>
            <a:ext cx="1566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do</a:t>
            </a:r>
            <a:r>
              <a:rPr lang="pt-BR" sz="4000" dirty="0" smtClean="0"/>
              <a:t> B</a:t>
            </a:r>
            <a:r>
              <a:rPr lang="pt-BR" dirty="0" smtClean="0"/>
              <a:t>rasil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7494722" y="4161274"/>
            <a:ext cx="1181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A</a:t>
            </a:r>
            <a:r>
              <a:rPr lang="pt-BR" dirty="0" smtClean="0"/>
              <a:t>berta</a:t>
            </a:r>
            <a:endParaRPr lang="pt-B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9525"/>
            <a:ext cx="16192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1113381" y="2676976"/>
            <a:ext cx="4824536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Sistema coordenado pela DED/CAPES, com a finalidade de expandir e interiorizar a oferta pública de cursos superiores de excelência (mediante uso da modalidade a distância), prioritariamente para formação de profissionais da educação básica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607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 txBox="1">
            <a:spLocks noChangeArrowheads="1"/>
          </p:cNvSpPr>
          <p:nvPr/>
        </p:nvSpPr>
        <p:spPr bwMode="auto">
          <a:xfrm>
            <a:off x="827089" y="908050"/>
            <a:ext cx="7489825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endParaRPr lang="pt-BR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AutoShape 2"/>
          <p:cNvSpPr txBox="1">
            <a:spLocks noChangeArrowheads="1"/>
          </p:cNvSpPr>
          <p:nvPr/>
        </p:nvSpPr>
        <p:spPr bwMode="auto">
          <a:xfrm>
            <a:off x="827089" y="908050"/>
            <a:ext cx="7489825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pt-BR" sz="3600" kern="0" dirty="0" smtClean="0">
                <a:solidFill>
                  <a:srgbClr val="002060"/>
                </a:solidFill>
                <a:cs typeface="+mn-cs"/>
              </a:rPr>
              <a:t>UAB - Integrantes</a:t>
            </a:r>
            <a:endParaRPr lang="pt-BR" sz="3600" kern="0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7812360" y="0"/>
            <a:ext cx="1331640" cy="692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99593" y="2564904"/>
            <a:ext cx="7417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IPES credenciadas para EAD</a:t>
            </a:r>
            <a:r>
              <a:rPr lang="pt-BR" sz="2400" dirty="0" smtClean="0"/>
              <a:t>, responsáveis pela </a:t>
            </a:r>
            <a:r>
              <a:rPr lang="pt-BR" sz="2400" i="1" u="sng" dirty="0" smtClean="0"/>
              <a:t>gestão acadêmica</a:t>
            </a:r>
            <a:endParaRPr lang="pt-BR" sz="2400" i="1" u="sng" dirty="0"/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Governos estaduais e municipais (entes mantenedores)</a:t>
            </a:r>
            <a:r>
              <a:rPr lang="pt-BR" sz="2400" dirty="0" smtClean="0"/>
              <a:t>, responsáveis pela </a:t>
            </a:r>
            <a:r>
              <a:rPr lang="pt-BR" sz="2400" i="1" u="sng" dirty="0" smtClean="0"/>
              <a:t>gestão de infraestrutura</a:t>
            </a:r>
          </a:p>
          <a:p>
            <a:pPr algn="ctr"/>
            <a:endParaRPr lang="pt-BR" sz="2400" i="1" u="sng" dirty="0"/>
          </a:p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CAPES, </a:t>
            </a:r>
            <a:r>
              <a:rPr lang="pt-BR" sz="2400" dirty="0"/>
              <a:t>responsável pela coordenação do Sistema: </a:t>
            </a:r>
            <a:r>
              <a:rPr lang="pt-BR" sz="2400" i="1" u="sng" dirty="0"/>
              <a:t>gestão integrada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9525"/>
            <a:ext cx="16192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27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116013" y="2740435"/>
            <a:ext cx="7416427" cy="27392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3200" dirty="0" smtClean="0">
                <a:solidFill>
                  <a:srgbClr val="FF0000"/>
                </a:solidFill>
              </a:rPr>
              <a:t>Estrutura </a:t>
            </a:r>
            <a:r>
              <a:rPr lang="pt-BR" sz="3200" dirty="0">
                <a:solidFill>
                  <a:srgbClr val="FF0000"/>
                </a:solidFill>
              </a:rPr>
              <a:t>acadêmica </a:t>
            </a:r>
            <a:r>
              <a:rPr lang="pt-BR" sz="2800" dirty="0"/>
              <a:t>de apoio pedagógico, </a:t>
            </a:r>
            <a:r>
              <a:rPr lang="pt-BR" sz="2800" dirty="0" smtClean="0"/>
              <a:t>administrativo e tecnológico às </a:t>
            </a:r>
            <a:r>
              <a:rPr lang="pt-BR" sz="2800" dirty="0"/>
              <a:t>atividades de ensino-aprendizagem dos cursos e programas ofertados a distância por </a:t>
            </a:r>
            <a:r>
              <a:rPr lang="pt-BR" sz="2800" dirty="0" smtClean="0"/>
              <a:t>IES Públicas integrantes do Sistema UAB</a:t>
            </a:r>
            <a:endParaRPr lang="pt-BR" sz="2800" dirty="0"/>
          </a:p>
        </p:txBody>
      </p:sp>
      <p:sp>
        <p:nvSpPr>
          <p:cNvPr id="6" name="AutoShape 2"/>
          <p:cNvSpPr txBox="1">
            <a:spLocks noChangeArrowheads="1"/>
          </p:cNvSpPr>
          <p:nvPr/>
        </p:nvSpPr>
        <p:spPr bwMode="auto">
          <a:xfrm>
            <a:off x="827089" y="908050"/>
            <a:ext cx="7489825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pt-BR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Sistema UAB - Polos</a:t>
            </a:r>
            <a:endParaRPr lang="pt-BR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7812360" y="0"/>
            <a:ext cx="1331640" cy="692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9525"/>
            <a:ext cx="16192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9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 txBox="1">
            <a:spLocks noChangeArrowheads="1"/>
          </p:cNvSpPr>
          <p:nvPr/>
        </p:nvSpPr>
        <p:spPr bwMode="auto">
          <a:xfrm>
            <a:off x="1011239" y="908050"/>
            <a:ext cx="8066087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pt-BR" sz="3600" dirty="0">
                <a:solidFill>
                  <a:schemeClr val="tx2"/>
                </a:solidFill>
                <a:cs typeface="+mn-cs"/>
              </a:rPr>
              <a:t>Situação </a:t>
            </a:r>
            <a:r>
              <a:rPr lang="pt-BR" sz="3600" dirty="0" smtClean="0">
                <a:solidFill>
                  <a:schemeClr val="tx2"/>
                </a:solidFill>
                <a:cs typeface="+mn-cs"/>
              </a:rPr>
              <a:t>Atualizada – Polos UAB</a:t>
            </a:r>
            <a:endParaRPr lang="pt-BR" sz="3600" kern="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7136438" y="6588126"/>
            <a:ext cx="19720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200" b="0"/>
              <a:t>Fonte: CGIE/DED/CAPES</a:t>
            </a:r>
          </a:p>
        </p:txBody>
      </p:sp>
      <p:sp>
        <p:nvSpPr>
          <p:cNvPr id="6" name="Retângulo 5"/>
          <p:cNvSpPr/>
          <p:nvPr/>
        </p:nvSpPr>
        <p:spPr bwMode="auto">
          <a:xfrm>
            <a:off x="7812360" y="0"/>
            <a:ext cx="1331640" cy="692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132856"/>
            <a:ext cx="396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65344"/>
            <a:ext cx="396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011239" y="5157192"/>
            <a:ext cx="3420951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pt-BR" u="sng" dirty="0" smtClean="0"/>
              <a:t>Visitas Realizadas</a:t>
            </a:r>
            <a:r>
              <a:rPr lang="pt-BR" dirty="0" smtClean="0"/>
              <a:t>: 1.485</a:t>
            </a:r>
          </a:p>
          <a:p>
            <a:r>
              <a:rPr lang="pt-BR" dirty="0" smtClean="0"/>
              <a:t>81 consultores</a:t>
            </a:r>
          </a:p>
          <a:p>
            <a:r>
              <a:rPr lang="pt-BR" dirty="0" smtClean="0"/>
              <a:t>13 servidores DED/CAPES</a:t>
            </a:r>
            <a:endParaRPr lang="pt-BR" dirty="0"/>
          </a:p>
        </p:txBody>
      </p:sp>
      <p:sp>
        <p:nvSpPr>
          <p:cNvPr id="2" name="Seta para baixo 1"/>
          <p:cNvSpPr/>
          <p:nvPr/>
        </p:nvSpPr>
        <p:spPr bwMode="auto">
          <a:xfrm>
            <a:off x="2493261" y="4319426"/>
            <a:ext cx="484632" cy="765758"/>
          </a:xfrm>
          <a:prstGeom prst="downArrow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eta para a direita 2"/>
          <p:cNvSpPr/>
          <p:nvPr/>
        </p:nvSpPr>
        <p:spPr bwMode="auto">
          <a:xfrm>
            <a:off x="4555078" y="5401229"/>
            <a:ext cx="978408" cy="484632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9525"/>
            <a:ext cx="16192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82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 txBox="1">
            <a:spLocks noChangeArrowheads="1"/>
          </p:cNvSpPr>
          <p:nvPr/>
        </p:nvSpPr>
        <p:spPr bwMode="auto">
          <a:xfrm>
            <a:off x="827088" y="908050"/>
            <a:ext cx="8208963" cy="7953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pt-BR" sz="3600" dirty="0" smtClean="0">
                <a:solidFill>
                  <a:schemeClr val="tx2"/>
                </a:solidFill>
                <a:cs typeface="+mn-cs"/>
              </a:rPr>
              <a:t>Mapa Polos UAB</a:t>
            </a:r>
            <a:endParaRPr lang="pt-BR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7136438" y="6588126"/>
            <a:ext cx="19720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200" b="0" dirty="0"/>
              <a:t>Fonte: CGIE/DED/CAPES</a:t>
            </a:r>
          </a:p>
        </p:txBody>
      </p:sp>
      <p:sp>
        <p:nvSpPr>
          <p:cNvPr id="5" name="Retângulo 4"/>
          <p:cNvSpPr/>
          <p:nvPr/>
        </p:nvSpPr>
        <p:spPr bwMode="auto">
          <a:xfrm>
            <a:off x="7812360" y="0"/>
            <a:ext cx="1331640" cy="692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9525"/>
            <a:ext cx="16192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37142"/>
            <a:ext cx="3993589" cy="364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131" y="2766284"/>
            <a:ext cx="3716373" cy="361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ta para a direita 1"/>
          <p:cNvSpPr/>
          <p:nvPr/>
        </p:nvSpPr>
        <p:spPr bwMode="auto">
          <a:xfrm>
            <a:off x="4831518" y="4521024"/>
            <a:ext cx="460562" cy="484632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09779" y="2236802"/>
            <a:ext cx="741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2011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986585" y="2310573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41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Cápsula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ápsul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ápsula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15209</TotalTime>
  <Words>699</Words>
  <Application>Microsoft Office PowerPoint</Application>
  <PresentationFormat>Apresentação na tela (4:3)</PresentationFormat>
  <Paragraphs>174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Tema1</vt:lpstr>
      <vt:lpstr>Formação de Professores e Gestores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Coordenação de Aperfeiçoamento de Pessoal de Nível Superior</dc:title>
  <dc:creator>capes</dc:creator>
  <cp:lastModifiedBy>Margareti Gonçalves Lima de Amorim</cp:lastModifiedBy>
  <cp:revision>699</cp:revision>
  <cp:lastPrinted>2015-06-17T16:44:21Z</cp:lastPrinted>
  <dcterms:created xsi:type="dcterms:W3CDTF">2011-01-13T17:20:47Z</dcterms:created>
  <dcterms:modified xsi:type="dcterms:W3CDTF">2015-07-07T16:55:41Z</dcterms:modified>
</cp:coreProperties>
</file>