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handoutMasterIdLst>
    <p:handoutMasterId r:id="rId13"/>
  </p:handoutMasterIdLst>
  <p:sldIdLst>
    <p:sldId id="282" r:id="rId2"/>
    <p:sldId id="292" r:id="rId3"/>
    <p:sldId id="283" r:id="rId4"/>
    <p:sldId id="284" r:id="rId5"/>
    <p:sldId id="285" r:id="rId6"/>
    <p:sldId id="286" r:id="rId7"/>
    <p:sldId id="287" r:id="rId8"/>
    <p:sldId id="289" r:id="rId9"/>
    <p:sldId id="288" r:id="rId10"/>
    <p:sldId id="291" r:id="rId11"/>
    <p:sldId id="293" r:id="rId12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7792"/>
    <a:srgbClr val="21833B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8CE1D-C2D6-4C3D-929F-622F638BF303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07D6C-7131-4C8C-8371-C276F88E1D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6211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ed.org.br/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twitter.com/Consed_" TargetMode="External"/><Relationship Id="rId4" Type="http://schemas.openxmlformats.org/officeDocument/2006/relationships/hyperlink" Target="https://www.facebook.com/Consed" TargetMode="Externa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476" b="10407"/>
          <a:stretch/>
        </p:blipFill>
        <p:spPr>
          <a:xfrm rot="5400000">
            <a:off x="1134687" y="-1151313"/>
            <a:ext cx="6858000" cy="9160625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58" b="10330"/>
          <a:stretch/>
        </p:blipFill>
        <p:spPr>
          <a:xfrm rot="16200000" flipH="1">
            <a:off x="1113328" y="-1129657"/>
            <a:ext cx="6941838" cy="91684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8994" y="2932244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8994" y="4727136"/>
            <a:ext cx="5829300" cy="484699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43847" y="6290218"/>
            <a:ext cx="1615607" cy="27432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27A00F83-06B2-4037-AB34-2C7DC5854B3A}" type="datetimeFigureOut">
              <a:rPr lang="pt-BR" smtClean="0"/>
              <a:pPr/>
              <a:t>06/07/2015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43847" y="5929246"/>
            <a:ext cx="2579572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3169" y="6290218"/>
            <a:ext cx="730250" cy="274320"/>
          </a:xfrm>
          <a:prstGeom prst="rect">
            <a:avLst/>
          </a:prstGeom>
        </p:spPr>
        <p:txBody>
          <a:bodyPr/>
          <a:lstStyle/>
          <a:p>
            <a:fld id="{CF9B7200-014D-4CD2-BECC-FDC47148DA30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74" y="1030058"/>
            <a:ext cx="2866698" cy="138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233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06186" y="201121"/>
            <a:ext cx="8115300" cy="6196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7786" y="585216"/>
            <a:ext cx="6180364" cy="149961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3386" y="2286000"/>
            <a:ext cx="7658100" cy="390252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A5D3794B-289A-4A80-97D7-111025398D45}" type="datetimeFigureOut">
              <a:rPr lang="en-US" smtClean="0"/>
              <a:t>7/6/2015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821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58" b="10330"/>
          <a:stretch/>
        </p:blipFill>
        <p:spPr>
          <a:xfrm rot="16200000" flipV="1">
            <a:off x="1113328" y="-1129657"/>
            <a:ext cx="6941838" cy="9168493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742950" y="339914"/>
            <a:ext cx="8115300" cy="6196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8122" y="249566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7A00F83-06B2-4037-AB34-2C7DC5854B3A}" type="datetimeFigureOut">
              <a:rPr lang="pt-BR" smtClean="0"/>
              <a:pPr/>
              <a:t>06/07/2015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CF9B7200-014D-4CD2-BECC-FDC47148DA3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409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530679" y="204107"/>
            <a:ext cx="8115300" cy="618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6964" y="585216"/>
            <a:ext cx="6221186" cy="149961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7A00F83-06B2-4037-AB34-2C7DC5854B3A}" type="datetimeFigureOut">
              <a:rPr lang="pt-BR" smtClean="0"/>
              <a:pPr/>
              <a:t>06/07/2015</a:t>
            </a:fld>
            <a:endParaRPr lang="pt-BR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CF9B7200-014D-4CD2-BECC-FDC47148DA3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9396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7A00F83-06B2-4037-AB34-2C7DC5854B3A}" type="datetimeFigureOut">
              <a:rPr lang="pt-BR" smtClean="0"/>
              <a:pPr/>
              <a:t>06/07/2015</a:t>
            </a:fld>
            <a:endParaRPr lang="pt-BR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CF9B7200-014D-4CD2-BECC-FDC47148DA3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796800" y="585216"/>
            <a:ext cx="6261349" cy="149961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Retângulo 10"/>
          <p:cNvSpPr/>
          <p:nvPr/>
        </p:nvSpPr>
        <p:spPr>
          <a:xfrm>
            <a:off x="514351" y="204107"/>
            <a:ext cx="8115300" cy="618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680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7A00F83-06B2-4037-AB34-2C7DC5854B3A}" type="datetimeFigureOut">
              <a:rPr lang="pt-BR" smtClean="0"/>
              <a:pPr/>
              <a:t>06/07/2015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CF9B7200-014D-4CD2-BECC-FDC47148DA3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6800" y="585216"/>
            <a:ext cx="6261349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6" name="Retângulo 5"/>
          <p:cNvSpPr/>
          <p:nvPr/>
        </p:nvSpPr>
        <p:spPr>
          <a:xfrm>
            <a:off x="514351" y="204106"/>
            <a:ext cx="8115300" cy="6196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4206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7A00F83-06B2-4037-AB34-2C7DC5854B3A}" type="datetimeFigureOut">
              <a:rPr lang="pt-BR" smtClean="0"/>
              <a:pPr/>
              <a:t>06/07/2015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CF9B7200-014D-4CD2-BECC-FDC47148DA30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341" y="1562362"/>
            <a:ext cx="3544831" cy="1716027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126671" y="3481979"/>
            <a:ext cx="57840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 SDS/CONIC - Ed. </a:t>
            </a:r>
            <a:r>
              <a:rPr lang="pt-BR" dirty="0" err="1" smtClean="0"/>
              <a:t>Boulevard</a:t>
            </a:r>
            <a:r>
              <a:rPr lang="pt-BR" dirty="0" smtClean="0"/>
              <a:t> Center, Sala 501, BRASILIA - DF - Centro CEP: 70.391-900</a:t>
            </a:r>
          </a:p>
          <a:p>
            <a:pPr algn="ctr"/>
            <a:r>
              <a:rPr lang="pt-BR" dirty="0" smtClean="0"/>
              <a:t> (61) 2195-8650</a:t>
            </a:r>
          </a:p>
          <a:p>
            <a:r>
              <a:rPr lang="pt-BR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Consed.org.br</a:t>
            </a:r>
            <a:r>
              <a:rPr lang="pt-BR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| </a:t>
            </a:r>
            <a:r>
              <a:rPr lang="pt-BR" sz="18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Facebook</a:t>
            </a:r>
            <a:r>
              <a:rPr lang="pt-BR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| </a:t>
            </a:r>
            <a:r>
              <a:rPr lang="pt-BR" sz="18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Twitter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2053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7A00F83-06B2-4037-AB34-2C7DC5854B3A}" type="datetimeFigureOut">
              <a:rPr lang="pt-BR" smtClean="0"/>
              <a:pPr/>
              <a:t>06/07/2015</a:t>
            </a:fld>
            <a:endParaRPr lang="pt-BR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CF9B7200-014D-4CD2-BECC-FDC47148DA3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796799" y="471509"/>
            <a:ext cx="5771493" cy="1520577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298120"/>
            <a:ext cx="4258818" cy="4709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Retângulo 8"/>
          <p:cNvSpPr/>
          <p:nvPr/>
        </p:nvSpPr>
        <p:spPr>
          <a:xfrm>
            <a:off x="514351" y="204106"/>
            <a:ext cx="8115300" cy="6196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9753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8" y="0"/>
            <a:ext cx="910424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864" y="4960138"/>
            <a:ext cx="5135336" cy="1463040"/>
          </a:xfrm>
        </p:spPr>
        <p:txBody>
          <a:bodyPr anchor="ctr">
            <a:normAutofit/>
          </a:bodyPr>
          <a:lstStyle>
            <a:lvl1pPr algn="r">
              <a:defRPr sz="36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7A00F83-06B2-4037-AB34-2C7DC5854B3A}" type="datetimeFigureOut">
              <a:rPr lang="pt-BR" smtClean="0"/>
              <a:pPr/>
              <a:t>06/07/2015</a:t>
            </a:fld>
            <a:endParaRPr lang="pt-B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CF9B7200-014D-4CD2-BECC-FDC47148DA3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0141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8" y="0"/>
            <a:ext cx="9104244" cy="685800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522514" y="201121"/>
            <a:ext cx="8115300" cy="6196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7A00F83-06B2-4037-AB34-2C7DC5854B3A}" type="datetimeFigureOut">
              <a:rPr lang="pt-BR" smtClean="0"/>
              <a:pPr/>
              <a:t>06/07/2015</a:t>
            </a:fld>
            <a:endParaRPr lang="pt-BR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CF9B7200-014D-4CD2-BECC-FDC47148DA3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6800" y="585216"/>
            <a:ext cx="6261349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08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ed.org.br/" TargetMode="External"/><Relationship Id="rId2" Type="http://schemas.openxmlformats.org/officeDocument/2006/relationships/hyperlink" Target="mailto:consed@consed.org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2528029"/>
            <a:ext cx="8568952" cy="18002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sz="3100" b="1" dirty="0"/>
              <a:t>Seminário: </a:t>
            </a:r>
            <a:r>
              <a:rPr lang="pt-BR" sz="3100" b="1" dirty="0" smtClean="0"/>
              <a:t>“REFORMULAÇÃO DO ENSINO MÉDIO”</a:t>
            </a: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b="1" dirty="0" smtClean="0"/>
              <a:t/>
            </a:r>
            <a:br>
              <a:rPr lang="pt-BR" sz="3100" b="1" dirty="0" smtClean="0"/>
            </a:br>
            <a:r>
              <a:rPr lang="pt-BR" sz="2700" b="1" dirty="0" err="1" smtClean="0"/>
              <a:t>mESA</a:t>
            </a:r>
            <a:r>
              <a:rPr lang="pt-BR" sz="2700" b="1" dirty="0"/>
              <a:t> </a:t>
            </a:r>
            <a:r>
              <a:rPr lang="pt-BR" sz="2700" b="1" dirty="0" smtClean="0"/>
              <a:t>1: </a:t>
            </a:r>
            <a:r>
              <a:rPr lang="pt-BR" sz="2700" i="1" dirty="0" smtClean="0"/>
              <a:t>Organização Curricular e base nacional comum</a:t>
            </a:r>
            <a:br>
              <a:rPr lang="pt-BR" sz="2700" i="1" dirty="0" smtClean="0"/>
            </a:br>
            <a:r>
              <a:rPr lang="pt-BR" sz="2475" dirty="0"/>
              <a:t/>
            </a:r>
            <a:br>
              <a:rPr lang="pt-BR" sz="2475" dirty="0"/>
            </a:br>
            <a:endParaRPr lang="pt-BR" sz="2475" dirty="0"/>
          </a:p>
        </p:txBody>
      </p:sp>
      <p:sp>
        <p:nvSpPr>
          <p:cNvPr id="3" name="Retângulo 2"/>
          <p:cNvSpPr/>
          <p:nvPr/>
        </p:nvSpPr>
        <p:spPr>
          <a:xfrm>
            <a:off x="3779912" y="4437112"/>
            <a:ext cx="4104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Eduardo Deschamps</a:t>
            </a:r>
          </a:p>
          <a:p>
            <a:pPr algn="ctr"/>
            <a:r>
              <a:rPr lang="pt-BR" dirty="0" smtClean="0"/>
              <a:t>Presidente do CONSED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386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692696"/>
            <a:ext cx="7920880" cy="5472608"/>
          </a:xfrm>
        </p:spPr>
        <p:txBody>
          <a:bodyPr>
            <a:normAutofit fontScale="25000" lnSpcReduction="20000"/>
          </a:bodyPr>
          <a:lstStyle/>
          <a:p>
            <a:pPr marL="336947" lvl="1" indent="-133350" algn="just">
              <a:buFont typeface="Wingdings" panose="05000000000000000000" pitchFamily="2" charset="2"/>
              <a:buChar char="Ø"/>
            </a:pPr>
            <a:r>
              <a:rPr lang="pt-BR" sz="8800" dirty="0"/>
              <a:t>Tema de discussão na III Reunião Ordinária do CONSED/2014, em Mato Grosso, dias 07 e 08 de agosto/2014;</a:t>
            </a:r>
          </a:p>
          <a:p>
            <a:pPr marL="336947" lvl="1" indent="-133350" algn="just"/>
            <a:endParaRPr lang="pt-BR" sz="8800" dirty="0"/>
          </a:p>
          <a:p>
            <a:pPr marL="336947" lvl="1" indent="-133350" algn="just">
              <a:buFont typeface="Wingdings" panose="05000000000000000000" pitchFamily="2" charset="2"/>
              <a:buChar char="Ø"/>
            </a:pPr>
            <a:r>
              <a:rPr lang="pt-BR" sz="8800" dirty="0"/>
              <a:t> Participação na Mesa redonda no estande da </a:t>
            </a:r>
            <a:r>
              <a:rPr lang="pt-BR" sz="8800" dirty="0" err="1"/>
              <a:t>Abrelivros</a:t>
            </a:r>
            <a:r>
              <a:rPr lang="pt-BR" sz="8800" dirty="0"/>
              <a:t> na Bienal do Livro, com o tema</a:t>
            </a:r>
            <a:r>
              <a:rPr lang="pt-BR" sz="8800" i="1" dirty="0"/>
              <a:t>: a Base Curricular Nacional Comum e o Livro Escolar do Futuro</a:t>
            </a:r>
            <a:r>
              <a:rPr lang="pt-BR" sz="8800" dirty="0"/>
              <a:t>, dia 23 de agosto/2014, no Anhembi-São Paulo</a:t>
            </a:r>
            <a:r>
              <a:rPr lang="pt-BR" sz="8800" dirty="0" smtClean="0"/>
              <a:t>;</a:t>
            </a:r>
          </a:p>
          <a:p>
            <a:pPr marL="203597" lvl="1" indent="0" algn="just">
              <a:buNone/>
            </a:pPr>
            <a:endParaRPr lang="pt-BR" sz="8800" dirty="0" smtClean="0"/>
          </a:p>
          <a:p>
            <a:pPr marL="336947" lvl="1" indent="-133350" algn="just">
              <a:buFont typeface="Wingdings" panose="05000000000000000000" pitchFamily="2" charset="2"/>
              <a:buChar char="Ø"/>
            </a:pPr>
            <a:r>
              <a:rPr lang="pt-BR" sz="8800" dirty="0"/>
              <a:t> </a:t>
            </a:r>
            <a:r>
              <a:rPr lang="pt-BR" sz="8800" dirty="0" smtClean="0"/>
              <a:t>Reunião com coordenadores estaduais no dia 18 de março/2015, em Florianópolis/SC;</a:t>
            </a:r>
          </a:p>
          <a:p>
            <a:pPr marL="336947" lvl="1" indent="-133350" algn="just">
              <a:buFont typeface="Wingdings" panose="05000000000000000000" pitchFamily="2" charset="2"/>
              <a:buChar char="Ø"/>
            </a:pPr>
            <a:endParaRPr lang="pt-BR" sz="8800" dirty="0"/>
          </a:p>
          <a:p>
            <a:pPr marL="336947" lvl="1" indent="-133350" algn="just">
              <a:buFont typeface="Wingdings" panose="05000000000000000000" pitchFamily="2" charset="2"/>
              <a:buChar char="Ø"/>
            </a:pPr>
            <a:r>
              <a:rPr lang="pt-BR" sz="8800" dirty="0" smtClean="0"/>
              <a:t>Tema </a:t>
            </a:r>
            <a:r>
              <a:rPr lang="pt-BR" sz="8800" dirty="0"/>
              <a:t>de discussão na </a:t>
            </a:r>
            <a:r>
              <a:rPr lang="pt-BR" sz="8800" dirty="0" smtClean="0"/>
              <a:t>II </a:t>
            </a:r>
            <a:r>
              <a:rPr lang="pt-BR" sz="8800" dirty="0"/>
              <a:t>Reunião Ordinária do </a:t>
            </a:r>
            <a:r>
              <a:rPr lang="pt-BR" sz="8800" dirty="0" smtClean="0"/>
              <a:t>CONSED/2015, </a:t>
            </a:r>
            <a:r>
              <a:rPr lang="pt-BR" sz="8800" dirty="0"/>
              <a:t>em </a:t>
            </a:r>
            <a:r>
              <a:rPr lang="pt-BR" sz="8800" dirty="0" smtClean="0"/>
              <a:t>Porto Velho, dia 26 </a:t>
            </a:r>
            <a:r>
              <a:rPr lang="pt-BR" sz="8800" dirty="0"/>
              <a:t>de </a:t>
            </a:r>
            <a:r>
              <a:rPr lang="pt-BR" sz="8800" dirty="0" smtClean="0"/>
              <a:t>junho/2015;</a:t>
            </a:r>
          </a:p>
          <a:p>
            <a:pPr marL="336947" lvl="1" indent="-133350" algn="just">
              <a:buFont typeface="Wingdings" panose="05000000000000000000" pitchFamily="2" charset="2"/>
              <a:buChar char="Ø"/>
            </a:pPr>
            <a:endParaRPr lang="pt-BR" sz="8800" dirty="0"/>
          </a:p>
          <a:p>
            <a:pPr marL="336947" lvl="1" indent="-133350" algn="just">
              <a:buFont typeface="Wingdings" panose="05000000000000000000" pitchFamily="2" charset="2"/>
              <a:buChar char="Ø"/>
            </a:pPr>
            <a:r>
              <a:rPr lang="pt-BR" sz="8800" dirty="0" smtClean="0"/>
              <a:t>Amanhã (dia 08) o </a:t>
            </a:r>
            <a:r>
              <a:rPr lang="pt-BR" sz="8800" dirty="0" err="1" smtClean="0"/>
              <a:t>Consed</a:t>
            </a:r>
            <a:r>
              <a:rPr lang="pt-BR" sz="8800" dirty="0" smtClean="0"/>
              <a:t> e a </a:t>
            </a:r>
            <a:r>
              <a:rPr lang="pt-BR" sz="8800" dirty="0" err="1" smtClean="0"/>
              <a:t>Undime</a:t>
            </a:r>
            <a:r>
              <a:rPr lang="pt-BR" sz="8800" dirty="0" smtClean="0"/>
              <a:t> realizarão um seminário internacional com o tema: </a:t>
            </a:r>
            <a:r>
              <a:rPr lang="pt-BR" sz="8800" i="1" dirty="0"/>
              <a:t>Base Nacional: O que podemos aprender com as evidências nacionais </a:t>
            </a:r>
            <a:r>
              <a:rPr lang="pt-BR" sz="8800" i="1" dirty="0" smtClean="0"/>
              <a:t>e internacionais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154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 rot="10800000">
            <a:off x="3536264" y="7627594"/>
            <a:ext cx="1808350" cy="45719"/>
          </a:xfrm>
        </p:spPr>
        <p:txBody>
          <a:bodyPr>
            <a:normAutofit fontScale="25000" lnSpcReduction="20000"/>
          </a:bodyPr>
          <a:lstStyle/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 rot="10800000" flipV="1">
            <a:off x="899592" y="1063189"/>
            <a:ext cx="7272808" cy="5601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2200" dirty="0"/>
              <a:t>A diversidade regional importa para que a Base Nacional Comum alcance seu propósito de chegar a todas as escolas. É fundamental que ela garanta as identidades, seja planejada de forma a deixar espaço no currículo para as especificidades locais e, especialmente,</a:t>
            </a:r>
            <a:r>
              <a:rPr lang="pt-BR" sz="2200" dirty="0"/>
              <a:t> respeitando a autonomia do professor</a:t>
            </a:r>
            <a:r>
              <a:rPr lang="pt-BR" altLang="pt-BR" sz="2200" dirty="0"/>
              <a:t>. 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sz="2200" dirty="0"/>
              <a:t>Eduardo Deschamps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200" dirty="0"/>
              <a:t>Obrigado pela atenção!</a:t>
            </a:r>
          </a:p>
          <a:p>
            <a:pPr algn="ctr"/>
            <a:endParaRPr lang="pt-BR" sz="2400" dirty="0">
              <a:latin typeface="Calibri" panose="020F0502020204030204" pitchFamily="34" charset="0"/>
            </a:endParaRPr>
          </a:p>
          <a:p>
            <a:r>
              <a:rPr lang="pt-BR" sz="2000" dirty="0" smtClean="0">
                <a:latin typeface="Calibri" panose="020F0502020204030204" pitchFamily="34" charset="0"/>
              </a:rPr>
              <a:t>Nossos contatos:</a:t>
            </a:r>
          </a:p>
          <a:p>
            <a:r>
              <a:rPr lang="pt-BR" sz="2000" dirty="0" smtClean="0">
                <a:latin typeface="Calibri" panose="020F0502020204030204" pitchFamily="34" charset="0"/>
              </a:rPr>
              <a:t>CONSED: SDS Ed. </a:t>
            </a:r>
            <a:r>
              <a:rPr lang="pt-BR" sz="2000" dirty="0" err="1" smtClean="0">
                <a:latin typeface="Calibri" panose="020F0502020204030204" pitchFamily="34" charset="0"/>
              </a:rPr>
              <a:t>Boulevard</a:t>
            </a:r>
            <a:r>
              <a:rPr lang="pt-BR" sz="2000" dirty="0" smtClean="0">
                <a:latin typeface="Calibri" panose="020F0502020204030204" pitchFamily="34" charset="0"/>
              </a:rPr>
              <a:t> Center Sala 501 </a:t>
            </a:r>
          </a:p>
          <a:p>
            <a:r>
              <a:rPr lang="pt-BR" sz="2000" dirty="0" smtClean="0">
                <a:latin typeface="Calibri" panose="020F0502020204030204" pitchFamily="34" charset="0"/>
              </a:rPr>
              <a:t>Fone:  (61) 2195 8650 </a:t>
            </a:r>
          </a:p>
          <a:p>
            <a:r>
              <a:rPr lang="pt-BR" sz="2000" dirty="0" smtClean="0">
                <a:latin typeface="Calibri" panose="020F0502020204030204" pitchFamily="34" charset="0"/>
              </a:rPr>
              <a:t>E-mail: </a:t>
            </a:r>
            <a:r>
              <a:rPr lang="pt-BR" sz="2000" dirty="0" smtClean="0">
                <a:latin typeface="Calibri" panose="020F0502020204030204" pitchFamily="34" charset="0"/>
                <a:hlinkClick r:id="rId2"/>
              </a:rPr>
              <a:t>consed@consed.org.br</a:t>
            </a:r>
            <a:r>
              <a:rPr lang="pt-BR" sz="20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pt-BR" sz="2000" dirty="0" smtClean="0">
                <a:latin typeface="Calibri" panose="020F0502020204030204" pitchFamily="34" charset="0"/>
              </a:rPr>
              <a:t>Site: </a:t>
            </a:r>
            <a:r>
              <a:rPr lang="pt-BR" sz="2000" dirty="0" smtClean="0">
                <a:latin typeface="Calibri" panose="020F0502020204030204" pitchFamily="34" charset="0"/>
                <a:hlinkClick r:id="rId3"/>
              </a:rPr>
              <a:t>www.consed.org.br</a:t>
            </a:r>
            <a:r>
              <a:rPr lang="pt-BR" sz="2000" dirty="0" smtClean="0">
                <a:latin typeface="Calibri" panose="020F0502020204030204" pitchFamily="34" charset="0"/>
              </a:rPr>
              <a:t>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2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44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46644" y="332656"/>
            <a:ext cx="6493346" cy="864096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chemeClr val="accent2"/>
                </a:solidFill>
              </a:rPr>
              <a:t>EIXOS ESTRATÉGICOS </a:t>
            </a:r>
            <a:br>
              <a:rPr lang="pt-BR" sz="2800" b="1" dirty="0">
                <a:solidFill>
                  <a:schemeClr val="accent2"/>
                </a:solidFill>
              </a:rPr>
            </a:br>
            <a:r>
              <a:rPr lang="pt-BR" sz="2800" b="1" dirty="0">
                <a:solidFill>
                  <a:schemeClr val="accent2"/>
                </a:solidFill>
              </a:rPr>
              <a:t>BIÊNIO 2015/2016</a:t>
            </a:r>
          </a:p>
        </p:txBody>
      </p:sp>
      <p:sp>
        <p:nvSpPr>
          <p:cNvPr id="4" name="Espaço Reservado para Conteúdo 4"/>
          <p:cNvSpPr txBox="1">
            <a:spLocks/>
          </p:cNvSpPr>
          <p:nvPr/>
        </p:nvSpPr>
        <p:spPr>
          <a:xfrm>
            <a:off x="1546644" y="2636912"/>
            <a:ext cx="6048672" cy="334157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pt-BR" b="1" u="sng" dirty="0" smtClean="0"/>
              <a:t>A definição da Base Nacional Comum;</a:t>
            </a:r>
            <a:endParaRPr lang="pt-BR" u="sng" dirty="0" smtClean="0"/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pt-BR" b="1" dirty="0" smtClean="0"/>
              <a:t>O Financiamento da Educação Brasileira;</a:t>
            </a:r>
            <a:endParaRPr lang="pt-BR" dirty="0" smtClean="0"/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pt-BR" b="1" dirty="0" smtClean="0"/>
              <a:t>O debate sobre os Planos de Carreira dos profissionais do magistério brasileiro;</a:t>
            </a:r>
            <a:endParaRPr lang="pt-BR" dirty="0" smtClean="0"/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pt-BR" b="1" dirty="0" smtClean="0"/>
              <a:t>O foco na Gestão Escolar;</a:t>
            </a:r>
            <a:endParaRPr lang="pt-BR" dirty="0" smtClean="0"/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pt-BR" b="1" dirty="0" smtClean="0"/>
              <a:t>E a Reformulação do Ensino Médio</a:t>
            </a:r>
            <a:endParaRPr lang="pt-BR" dirty="0" smtClean="0"/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endParaRPr lang="pt-BR" dirty="0"/>
          </a:p>
        </p:txBody>
      </p:sp>
      <p:sp>
        <p:nvSpPr>
          <p:cNvPr id="5" name="Espaço Reservado para Texto 3"/>
          <p:cNvSpPr txBox="1">
            <a:spLocks/>
          </p:cNvSpPr>
          <p:nvPr/>
        </p:nvSpPr>
        <p:spPr>
          <a:xfrm>
            <a:off x="899592" y="1340768"/>
            <a:ext cx="7596844" cy="822960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pt-BR" sz="1800" b="1" dirty="0" smtClean="0">
                <a:latin typeface="Calibri" panose="020F0502020204030204" pitchFamily="34" charset="0"/>
              </a:rPr>
              <a:t>Para o biênio 2015-2016, o CONSED propõe uma agenda política, alinhada ao PNE, para o avanço na implementação de políticas públicas educacionais e a maior qualidade da educação brasileira, com os seguintes eixos prioritários:</a:t>
            </a:r>
          </a:p>
          <a:p>
            <a:pPr algn="ctr">
              <a:lnSpc>
                <a:spcPct val="120000"/>
              </a:lnSpc>
            </a:pPr>
            <a:endParaRPr lang="pt-BR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00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484784"/>
            <a:ext cx="7632848" cy="4896544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	</a:t>
            </a:r>
            <a:r>
              <a:rPr lang="pt-BR" sz="2600" dirty="0"/>
              <a:t>Países com maior sucesso na aprendizagem de seus alunos desenvolvem e aplicam currículos básicos</a:t>
            </a:r>
            <a:r>
              <a:rPr lang="pt-BR" sz="2600" dirty="0" smtClean="0"/>
              <a:t>:</a:t>
            </a:r>
          </a:p>
          <a:p>
            <a:pPr algn="just">
              <a:spcBef>
                <a:spcPts val="600"/>
              </a:spcBef>
            </a:pPr>
            <a:r>
              <a:rPr lang="pt-BR" sz="1200" dirty="0" smtClean="0"/>
              <a:t> </a:t>
            </a:r>
            <a:endParaRPr lang="pt-BR" sz="120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sz="2600" dirty="0" smtClean="0"/>
              <a:t>República </a:t>
            </a:r>
            <a:r>
              <a:rPr lang="pt-BR" sz="2600" dirty="0"/>
              <a:t>da </a:t>
            </a:r>
            <a:r>
              <a:rPr lang="pt-BR" sz="2600" dirty="0" smtClean="0"/>
              <a:t>Coréia;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pt-BR" sz="120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sz="2600" dirty="0" smtClean="0"/>
              <a:t>Austrália;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pt-BR" sz="120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sz="2600" dirty="0" smtClean="0"/>
              <a:t>Canadá;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pt-BR" sz="120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sz="2600" dirty="0"/>
              <a:t>Reino </a:t>
            </a:r>
            <a:r>
              <a:rPr lang="pt-BR" sz="2600" dirty="0" smtClean="0"/>
              <a:t>Unido;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pt-BR" sz="120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sz="2600" dirty="0" smtClean="0"/>
              <a:t>França;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pt-BR" sz="120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sz="2600" dirty="0"/>
              <a:t>Finlândia, entre outros.</a:t>
            </a:r>
          </a:p>
          <a:p>
            <a:pPr algn="just"/>
            <a:endParaRPr lang="pt-BR" sz="750" dirty="0"/>
          </a:p>
          <a:p>
            <a:pPr algn="just">
              <a:buFont typeface="Wingdings" panose="05000000000000000000" pitchFamily="2" charset="2"/>
              <a:buChar char="ü"/>
            </a:pP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1907704" y="548680"/>
            <a:ext cx="492288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000" b="1" dirty="0">
                <a:solidFill>
                  <a:schemeClr val="accent2"/>
                </a:solidFill>
              </a:rPr>
              <a:t>BASE NACIONAL CURRICULAR</a:t>
            </a:r>
          </a:p>
        </p:txBody>
      </p:sp>
    </p:spTree>
    <p:extLst>
      <p:ext uri="{BB962C8B-B14F-4D97-AF65-F5344CB8AC3E}">
        <p14:creationId xmlns:p14="http://schemas.microsoft.com/office/powerpoint/2010/main" val="69586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1124744"/>
            <a:ext cx="7704856" cy="489654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3200" dirty="0" smtClean="0"/>
              <a:t>A existência de Programas </a:t>
            </a:r>
            <a:r>
              <a:rPr lang="pt-BR" sz="3200" dirty="0"/>
              <a:t>nacionais de estudos na Educação Básica:</a:t>
            </a:r>
          </a:p>
          <a:p>
            <a:pPr indent="271463" algn="just">
              <a:buFont typeface="Wingdings" panose="05000000000000000000" pitchFamily="2" charset="2"/>
              <a:buChar char="ü"/>
            </a:pPr>
            <a:r>
              <a:rPr lang="pt-BR" sz="3200" dirty="0"/>
              <a:t> Não restringe a autonomia pedagógica da escola,</a:t>
            </a:r>
          </a:p>
          <a:p>
            <a:pPr indent="-38100" algn="just">
              <a:buFont typeface="Wingdings" panose="05000000000000000000" pitchFamily="2" charset="2"/>
              <a:buChar char="ü"/>
            </a:pPr>
            <a:r>
              <a:rPr lang="pt-BR" sz="3200" dirty="0"/>
              <a:t> Oferece condições de assegurar a equidade no ensino aos estudantes,</a:t>
            </a:r>
          </a:p>
          <a:p>
            <a:pPr marL="133350" algn="just">
              <a:buFont typeface="Wingdings" panose="05000000000000000000" pitchFamily="2" charset="2"/>
              <a:buChar char="ü"/>
            </a:pPr>
            <a:r>
              <a:rPr lang="pt-BR" sz="3200" dirty="0"/>
              <a:t> Oferece orientação para a formação de professores,</a:t>
            </a:r>
          </a:p>
          <a:p>
            <a:pPr indent="-38100" algn="just">
              <a:buFont typeface="Wingdings" panose="05000000000000000000" pitchFamily="2" charset="2"/>
              <a:buChar char="ü"/>
            </a:pPr>
            <a:r>
              <a:rPr lang="pt-BR" sz="3200" dirty="0"/>
              <a:t> Oferece bases precisas para avaliação e melhoria da qualidade do ensino</a:t>
            </a:r>
            <a:r>
              <a:rPr lang="pt-BR" sz="3800" dirty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35148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404664"/>
            <a:ext cx="7704856" cy="604867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sz="3300" b="1" dirty="0" smtClean="0">
                <a:solidFill>
                  <a:schemeClr val="accent2"/>
                </a:solidFill>
              </a:rPr>
              <a:t>CONSTITUIÇÃO </a:t>
            </a:r>
            <a:r>
              <a:rPr lang="pt-BR" sz="3300" b="1" dirty="0">
                <a:solidFill>
                  <a:schemeClr val="accent2"/>
                </a:solidFill>
              </a:rPr>
              <a:t>DE 1988</a:t>
            </a:r>
          </a:p>
          <a:p>
            <a:pPr algn="just"/>
            <a:r>
              <a:rPr lang="pt-BR" sz="3300" dirty="0" smtClean="0"/>
              <a:t>	Ressalta a garantia do padrão de qualidade. O ensino oferecido, em qualquer lugar do País, deve proporcionar a todo estudante o mesmo nível de formação.</a:t>
            </a:r>
          </a:p>
          <a:p>
            <a:pPr algn="just"/>
            <a:endParaRPr lang="pt-BR" sz="1200" dirty="0"/>
          </a:p>
          <a:p>
            <a:pPr algn="just"/>
            <a:r>
              <a:rPr lang="pt-BR" sz="3300" dirty="0" smtClean="0"/>
              <a:t>	Art. 210 – Estabelece que “serão fixados conteúdos mínimos para o ensino fundamental”. </a:t>
            </a:r>
          </a:p>
          <a:p>
            <a:pPr algn="just"/>
            <a:endParaRPr lang="pt-BR" sz="1200" dirty="0" smtClean="0"/>
          </a:p>
          <a:p>
            <a:pPr algn="just"/>
            <a:r>
              <a:rPr lang="pt-BR" sz="3300" b="1" dirty="0">
                <a:solidFill>
                  <a:schemeClr val="accent2"/>
                </a:solidFill>
              </a:rPr>
              <a:t>LEI 9394 DE 1996 - LDB</a:t>
            </a:r>
          </a:p>
          <a:p>
            <a:pPr algn="just"/>
            <a:r>
              <a:rPr lang="pt-BR" sz="3300" b="1" dirty="0">
                <a:solidFill>
                  <a:schemeClr val="accent2"/>
                </a:solidFill>
              </a:rPr>
              <a:t>	</a:t>
            </a:r>
            <a:r>
              <a:rPr lang="pt-BR" sz="3300" dirty="0"/>
              <a:t>Art. </a:t>
            </a:r>
            <a:r>
              <a:rPr lang="pt-BR" sz="3300" dirty="0" smtClean="0"/>
              <a:t>26 – Dispõe que “os currículos da educação infantil, do ensino fundamental e do ensino médio devem ter base nacional comum, a ser complementada, em cada sistema de ensino</a:t>
            </a:r>
            <a:r>
              <a:rPr lang="pt-BR" sz="2600" dirty="0" smtClean="0"/>
              <a:t>”.</a:t>
            </a:r>
            <a:r>
              <a:rPr lang="pt-BR" sz="2600" b="1" dirty="0">
                <a:solidFill>
                  <a:schemeClr val="accent2"/>
                </a:solidFill>
              </a:rPr>
              <a:t>	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964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764704"/>
            <a:ext cx="7776864" cy="568863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/>
              <a:t>	</a:t>
            </a:r>
            <a:r>
              <a:rPr lang="pt-BR" sz="2600" dirty="0"/>
              <a:t>O conceito de </a:t>
            </a:r>
            <a:r>
              <a:rPr lang="pt-BR" sz="2600" dirty="0" smtClean="0"/>
              <a:t>base </a:t>
            </a:r>
            <a:r>
              <a:rPr lang="pt-BR" sz="2600" dirty="0"/>
              <a:t>nacional comum tem sido recorrentemente entendido como o de um elenco nuclear de disciplinas ou componentes curriculares.</a:t>
            </a:r>
          </a:p>
          <a:p>
            <a:pPr algn="just"/>
            <a:r>
              <a:rPr lang="pt-BR" sz="2100" dirty="0"/>
              <a:t>	</a:t>
            </a:r>
            <a:r>
              <a:rPr lang="pt-BR" sz="2100" dirty="0" smtClean="0"/>
              <a:t>E</a:t>
            </a:r>
            <a:r>
              <a:rPr lang="pt-BR" sz="2600" dirty="0" smtClean="0"/>
              <a:t>stratégias </a:t>
            </a:r>
            <a:r>
              <a:rPr lang="pt-BR" sz="2600" dirty="0"/>
              <a:t>do novo </a:t>
            </a:r>
            <a:r>
              <a:rPr lang="pt-BR" sz="2600" dirty="0" smtClean="0"/>
              <a:t>PNE (Lei </a:t>
            </a:r>
            <a:r>
              <a:rPr lang="pt-BR" sz="2600" dirty="0"/>
              <a:t>nº </a:t>
            </a:r>
            <a:r>
              <a:rPr lang="pt-BR" sz="2600" dirty="0" smtClean="0"/>
              <a:t>13.005/2014</a:t>
            </a:r>
            <a:r>
              <a:rPr lang="pt-BR" sz="2600" dirty="0"/>
              <a:t>) propõem uma visão mais moderna e abrangente:</a:t>
            </a:r>
          </a:p>
          <a:p>
            <a:pPr algn="just"/>
            <a:endParaRPr lang="pt-BR" sz="375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sz="2600" dirty="0" smtClean="0">
                <a:solidFill>
                  <a:schemeClr val="tx1"/>
                </a:solidFill>
              </a:rPr>
              <a:t>MEC:</a:t>
            </a:r>
            <a:r>
              <a:rPr lang="pt-BR" sz="2600" b="1" dirty="0" smtClean="0">
                <a:solidFill>
                  <a:schemeClr val="accent2"/>
                </a:solidFill>
              </a:rPr>
              <a:t> </a:t>
            </a:r>
            <a:r>
              <a:rPr lang="pt-BR" sz="2600" dirty="0"/>
              <a:t>articular com os entes federados para pactuar proposta de direitos e objetivos da aprendizagem que constituirão a base nacional comum.</a:t>
            </a:r>
          </a:p>
          <a:p>
            <a:pPr algn="just"/>
            <a:endParaRPr lang="pt-BR" sz="75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sz="2600" dirty="0" smtClean="0"/>
              <a:t>Determina </a:t>
            </a:r>
            <a:r>
              <a:rPr lang="pt-BR" sz="2600" dirty="0"/>
              <a:t>“estabelecer e implantar, mediante </a:t>
            </a:r>
            <a:r>
              <a:rPr lang="pt-BR" sz="2600" dirty="0" err="1"/>
              <a:t>pactuação</a:t>
            </a:r>
            <a:r>
              <a:rPr lang="pt-BR" sz="2600" dirty="0"/>
              <a:t> </a:t>
            </a:r>
            <a:r>
              <a:rPr lang="pt-BR" sz="2600" dirty="0" err="1"/>
              <a:t>interfederativa</a:t>
            </a:r>
            <a:r>
              <a:rPr lang="pt-BR" sz="2600" dirty="0"/>
              <a:t>, diretrizes pedagógicas para a educação básica e a base nacional comum dos currículos, com direitos e objetivos de aprendizagem e desenvolvimento dos (as) alunos (as) para cada ano do ensino fundamental e médio, respeitada a diversidade regional, estadual e local</a:t>
            </a:r>
            <a:r>
              <a:rPr lang="pt-BR" sz="2600" dirty="0" smtClean="0"/>
              <a:t>”</a:t>
            </a:r>
            <a:r>
              <a:rPr lang="pt-BR" sz="2800" dirty="0" smtClean="0"/>
              <a:t>.</a:t>
            </a:r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3203848" y="116632"/>
            <a:ext cx="24482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>
                <a:solidFill>
                  <a:schemeClr val="accent2"/>
                </a:solidFill>
              </a:rPr>
              <a:t>O CONCEITO</a:t>
            </a:r>
          </a:p>
        </p:txBody>
      </p:sp>
    </p:spTree>
    <p:extLst>
      <p:ext uri="{BB962C8B-B14F-4D97-AF65-F5344CB8AC3E}">
        <p14:creationId xmlns:p14="http://schemas.microsoft.com/office/powerpoint/2010/main" val="7012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908720"/>
            <a:ext cx="7776864" cy="4700363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	</a:t>
            </a:r>
          </a:p>
          <a:p>
            <a:pPr algn="just"/>
            <a:r>
              <a:rPr lang="pt-BR" dirty="0"/>
              <a:t>	</a:t>
            </a:r>
            <a:r>
              <a:rPr lang="pt-BR" sz="2400" dirty="0"/>
              <a:t>Vê-se, portanto, que a </a:t>
            </a:r>
            <a:r>
              <a:rPr lang="pt-BR" sz="2400" dirty="0" smtClean="0"/>
              <a:t>base </a:t>
            </a:r>
            <a:r>
              <a:rPr lang="pt-BR" sz="2400" dirty="0"/>
              <a:t>nacional comum </a:t>
            </a:r>
            <a:r>
              <a:rPr lang="pt-BR" sz="2400" dirty="0" smtClean="0"/>
              <a:t>não é apenas um </a:t>
            </a:r>
            <a:r>
              <a:rPr lang="pt-BR" sz="2400" dirty="0"/>
              <a:t>elenco de matérias ou disciplinas, </a:t>
            </a:r>
            <a:r>
              <a:rPr lang="pt-BR" sz="2400" dirty="0" smtClean="0"/>
              <a:t>tratando-se, na verdade, de um referencial acerca do </a:t>
            </a:r>
            <a:r>
              <a:rPr lang="pt-BR" sz="2400" dirty="0"/>
              <a:t>que se espera que, ao longo e ao fim do processo escolar, os estudantes alcancem</a:t>
            </a:r>
            <a:r>
              <a:rPr lang="pt-BR" sz="2400" dirty="0" smtClean="0"/>
              <a:t>.</a:t>
            </a:r>
          </a:p>
          <a:p>
            <a:pPr algn="just"/>
            <a:endParaRPr lang="pt-BR" sz="1100" dirty="0"/>
          </a:p>
          <a:p>
            <a:pPr algn="just"/>
            <a:r>
              <a:rPr lang="pt-BR" sz="2400" dirty="0" smtClean="0"/>
              <a:t>	A </a:t>
            </a:r>
            <a:r>
              <a:rPr lang="pt-BR" sz="2400" dirty="0"/>
              <a:t>definição de programas mínimos, com ênfase no principal, especialmente Língua Portuguesa, Matemática, Ciências e a Formação Humanística e Social, indispensável para o exercício pleno e consciente da cidadania, pode constituir poderoso instrumento de equidade e elevação de qualidade da educação básica brasileira</a:t>
            </a:r>
          </a:p>
        </p:txBody>
      </p:sp>
    </p:spTree>
    <p:extLst>
      <p:ext uri="{BB962C8B-B14F-4D97-AF65-F5344CB8AC3E}">
        <p14:creationId xmlns:p14="http://schemas.microsoft.com/office/powerpoint/2010/main" val="209355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1484784"/>
            <a:ext cx="7488832" cy="3991281"/>
          </a:xfrm>
        </p:spPr>
        <p:txBody>
          <a:bodyPr>
            <a:noAutofit/>
          </a:bodyPr>
          <a:lstStyle/>
          <a:p>
            <a:pPr algn="just"/>
            <a:r>
              <a:rPr lang="pt-BR" sz="2800" dirty="0"/>
              <a:t>A grande maioria dos estados já conta com referenciais curriculares que orientam, de modo detalhado, o ensino fundamental e o ensino médio</a:t>
            </a:r>
            <a:r>
              <a:rPr lang="pt-BR" sz="2800" dirty="0" smtClean="0"/>
              <a:t>, discriminando, </a:t>
            </a:r>
            <a:r>
              <a:rPr lang="pt-BR" sz="2800" dirty="0"/>
              <a:t>por ciclos ou até mesmo para cada ano escolar, os conteúdos e os resultados de aprendizagem esperados. Essa realidade dá ensejo a que se estabeleça consenso sobre uma base nacional definida nos mesmos moldes.  </a:t>
            </a:r>
          </a:p>
        </p:txBody>
      </p:sp>
    </p:spTree>
    <p:extLst>
      <p:ext uri="{BB962C8B-B14F-4D97-AF65-F5344CB8AC3E}">
        <p14:creationId xmlns:p14="http://schemas.microsoft.com/office/powerpoint/2010/main" val="33646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268760"/>
            <a:ext cx="7776864" cy="518457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pt-BR" dirty="0" smtClean="0"/>
              <a:t>	</a:t>
            </a:r>
            <a:r>
              <a:rPr lang="pt-BR" sz="8800" dirty="0" smtClean="0"/>
              <a:t>O CONSED defende que a Base Nacional Comum é uma questão central para a melhoria dos resultados da educação brasileira. Para tanto, vem realizando e apoiando alguns eventos:</a:t>
            </a:r>
          </a:p>
          <a:p>
            <a:pPr algn="just"/>
            <a:endParaRPr lang="pt-BR" sz="2000" dirty="0" smtClean="0"/>
          </a:p>
          <a:p>
            <a:pPr marL="336947" lvl="1" indent="-133350" algn="just">
              <a:buFont typeface="Wingdings" panose="05000000000000000000" pitchFamily="2" charset="2"/>
              <a:buChar char="Ø"/>
            </a:pPr>
            <a:r>
              <a:rPr lang="pt-BR" sz="8800" dirty="0" smtClean="0"/>
              <a:t> Organização do Seminário </a:t>
            </a:r>
            <a:r>
              <a:rPr lang="pt-BR" sz="8800" i="1" dirty="0" smtClean="0"/>
              <a:t>Construindo uma Base Nacional Comum: </a:t>
            </a:r>
            <a:r>
              <a:rPr lang="pt-BR" sz="8800" dirty="0" smtClean="0"/>
              <a:t>30 de outubro de 2013, em parceria com a Fundação </a:t>
            </a:r>
            <a:r>
              <a:rPr lang="pt-BR" sz="8800" dirty="0" err="1" smtClean="0"/>
              <a:t>Lemann</a:t>
            </a:r>
            <a:r>
              <a:rPr lang="pt-BR" sz="8800" dirty="0" smtClean="0"/>
              <a:t> – São Paulo/SP;</a:t>
            </a:r>
          </a:p>
          <a:p>
            <a:pPr marL="336947" indent="-133350" algn="just"/>
            <a:endParaRPr lang="pt-BR" sz="4000" dirty="0" smtClean="0"/>
          </a:p>
          <a:p>
            <a:pPr marL="336947" lvl="1" indent="-133350" algn="just">
              <a:buFont typeface="Wingdings" panose="05000000000000000000" pitchFamily="2" charset="2"/>
              <a:buChar char="Ø"/>
            </a:pPr>
            <a:r>
              <a:rPr lang="pt-BR" sz="8800" dirty="0" smtClean="0"/>
              <a:t> Organização do Colóquio: </a:t>
            </a:r>
            <a:r>
              <a:rPr lang="pt-BR" sz="8800" i="1" dirty="0" smtClean="0"/>
              <a:t>Base Curricular Nacional </a:t>
            </a:r>
            <a:r>
              <a:rPr lang="pt-BR" sz="8800" dirty="0" smtClean="0"/>
              <a:t>: Parte da Educar/Educador e </a:t>
            </a:r>
            <a:r>
              <a:rPr lang="pt-BR" sz="8800" dirty="0" err="1" smtClean="0"/>
              <a:t>Bett</a:t>
            </a:r>
            <a:r>
              <a:rPr lang="pt-BR" sz="8800" dirty="0" smtClean="0"/>
              <a:t> Brasil, ocorrido no 23 de maio de 2014 no Centro de Convenções Imigrantes - São Paulo/SP;</a:t>
            </a:r>
          </a:p>
          <a:p>
            <a:pPr marL="336947" lvl="1" indent="-133350" algn="just"/>
            <a:endParaRPr lang="pt-BR" sz="4000" dirty="0" smtClean="0"/>
          </a:p>
          <a:p>
            <a:pPr marL="336947" lvl="1" indent="-133350" algn="just">
              <a:buFont typeface="Wingdings" panose="05000000000000000000" pitchFamily="2" charset="2"/>
              <a:buChar char="Ø"/>
            </a:pPr>
            <a:r>
              <a:rPr lang="pt-BR" sz="8800" dirty="0" smtClean="0"/>
              <a:t> Participação na Mesa ampliada com o tema </a:t>
            </a:r>
            <a:r>
              <a:rPr lang="pt-BR" sz="8800" i="1" dirty="0" smtClean="0"/>
              <a:t>“Um currículo para construir o conhecimento”</a:t>
            </a:r>
            <a:r>
              <a:rPr lang="pt-BR" sz="8800" dirty="0" smtClean="0"/>
              <a:t> – realização CNE, 04 de setembro de 2014;</a:t>
            </a:r>
          </a:p>
          <a:p>
            <a:pPr marL="203597" lvl="1" indent="0" algn="just">
              <a:buNone/>
            </a:pPr>
            <a:endParaRPr lang="pt-BR" sz="4000" dirty="0" smtClean="0"/>
          </a:p>
          <a:p>
            <a:pPr marL="336947" lvl="1" indent="-133350" algn="just">
              <a:buFont typeface="Wingdings" panose="05000000000000000000" pitchFamily="2" charset="2"/>
              <a:buChar char="Ø"/>
            </a:pPr>
            <a:r>
              <a:rPr lang="pt-BR" sz="8800" dirty="0" smtClean="0"/>
              <a:t> Participação no Seminário organizado pela </a:t>
            </a:r>
            <a:r>
              <a:rPr lang="pt-BR" sz="8800" dirty="0" err="1" smtClean="0"/>
              <a:t>Undime</a:t>
            </a:r>
            <a:r>
              <a:rPr lang="pt-BR" sz="8800" dirty="0" smtClean="0"/>
              <a:t>, dia 9 de agosto/2014, em Brasília.</a:t>
            </a:r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1259632" y="692696"/>
            <a:ext cx="5748753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pt-BR" sz="2100" b="1" dirty="0">
                <a:solidFill>
                  <a:schemeClr val="accent2"/>
                </a:solidFill>
              </a:rPr>
              <a:t>Ações do </a:t>
            </a:r>
            <a:r>
              <a:rPr lang="pt-BR" sz="2100" b="1" dirty="0" smtClean="0">
                <a:solidFill>
                  <a:schemeClr val="accent2"/>
                </a:solidFill>
              </a:rPr>
              <a:t>CONSED sobre a Base Nacional Comum </a:t>
            </a:r>
            <a:endParaRPr lang="pt-BR" sz="21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65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CONSED2015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CONSED2015" id="{65163B39-E1EA-4D6E-ADEC-6726FA9F2ACF}" vid="{5E010960-0ADE-446D-B6FD-34944844145E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Modelo-apresentaçãoConsed2015b (3)</Template>
  <TotalTime>1136</TotalTime>
  <Words>266</Words>
  <Application>Microsoft Office PowerPoint</Application>
  <PresentationFormat>Apresentação na tela (4:3)</PresentationFormat>
  <Paragraphs>78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20" baseType="lpstr">
      <vt:lpstr>Arial</vt:lpstr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TemaCONSED2015</vt:lpstr>
      <vt:lpstr> Seminário: “REFORMULAÇÃO DO ENSINO MÉDIO”  mESA 1: Organização Curricular e base nacional comum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Camara dos Deputados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Ricardo Chaves de R. Martins</dc:creator>
  <cp:lastModifiedBy>Hidelcy Guimaraes Veludo</cp:lastModifiedBy>
  <cp:revision>152</cp:revision>
  <cp:lastPrinted>2015-07-06T20:48:15Z</cp:lastPrinted>
  <dcterms:created xsi:type="dcterms:W3CDTF">2014-04-29T14:40:16Z</dcterms:created>
  <dcterms:modified xsi:type="dcterms:W3CDTF">2015-07-06T21:05:36Z</dcterms:modified>
</cp:coreProperties>
</file>