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0" r:id="rId1"/>
  </p:sldMasterIdLst>
  <p:handoutMasterIdLst>
    <p:handoutMasterId r:id="rId13"/>
  </p:handoutMasterIdLst>
  <p:sldIdLst>
    <p:sldId id="282" r:id="rId2"/>
    <p:sldId id="292" r:id="rId3"/>
    <p:sldId id="283" r:id="rId4"/>
    <p:sldId id="284" r:id="rId5"/>
    <p:sldId id="285" r:id="rId6"/>
    <p:sldId id="286" r:id="rId7"/>
    <p:sldId id="287" r:id="rId8"/>
    <p:sldId id="289" r:id="rId9"/>
    <p:sldId id="288" r:id="rId10"/>
    <p:sldId id="291" r:id="rId11"/>
    <p:sldId id="293" r:id="rId12"/>
  </p:sldIdLst>
  <p:sldSz cx="9144000" cy="6858000" type="screen4x3"/>
  <p:notesSz cx="6797675" cy="9926638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27792"/>
    <a:srgbClr val="21833B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1686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AF8CE1D-C2D6-4C3D-929F-622F638BF303}" type="datetimeFigureOut">
              <a:rPr lang="pt-BR" smtClean="0"/>
              <a:t>06/07/2015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8607D6C-7131-4C8C-8371-C276F88E1D6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8621173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onsed.org.br/" TargetMode="External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5" Type="http://schemas.openxmlformats.org/officeDocument/2006/relationships/hyperlink" Target="https://twitter.com/Consed_" TargetMode="External"/><Relationship Id="rId4" Type="http://schemas.openxmlformats.org/officeDocument/2006/relationships/hyperlink" Target="https://www.facebook.com/Consed" TargetMode="Externa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m 8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9476" b="10407"/>
          <a:stretch/>
        </p:blipFill>
        <p:spPr>
          <a:xfrm rot="5400000">
            <a:off x="1134687" y="-1151313"/>
            <a:ext cx="6858000" cy="9160625"/>
          </a:xfrm>
          <a:prstGeom prst="rect">
            <a:avLst/>
          </a:prstGeom>
        </p:spPr>
      </p:pic>
      <p:pic>
        <p:nvPicPr>
          <p:cNvPr id="12" name="Imagem 11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8858" b="10330"/>
          <a:stretch/>
        </p:blipFill>
        <p:spPr>
          <a:xfrm rot="16200000" flipH="1">
            <a:off x="1113328" y="-1129657"/>
            <a:ext cx="6941838" cy="9168493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28994" y="2932244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spc="200" baseline="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28994" y="4727136"/>
            <a:ext cx="5829300" cy="484699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 smtClean="0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843847" y="6290218"/>
            <a:ext cx="1615607" cy="274320"/>
          </a:xfrm>
          <a:prstGeom prst="rect">
            <a:avLst/>
          </a:prstGeom>
        </p:spPr>
        <p:txBody>
          <a:bodyPr/>
          <a:lstStyle>
            <a:lvl1pPr algn="l">
              <a:defRPr/>
            </a:lvl1pPr>
          </a:lstStyle>
          <a:p>
            <a:fld id="{27A00F83-06B2-4037-AB34-2C7DC5854B3A}" type="datetimeFigureOut">
              <a:rPr lang="pt-BR" smtClean="0"/>
              <a:pPr/>
              <a:t>06/07/2015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43847" y="5929246"/>
            <a:ext cx="2579572" cy="274320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93169" y="6290218"/>
            <a:ext cx="730250" cy="274320"/>
          </a:xfrm>
          <a:prstGeom prst="rect">
            <a:avLst/>
          </a:prstGeom>
        </p:spPr>
        <p:txBody>
          <a:bodyPr/>
          <a:lstStyle/>
          <a:p>
            <a:fld id="{CF9B7200-014D-4CD2-BECC-FDC47148DA30}" type="slidenum">
              <a:rPr lang="pt-BR" smtClean="0"/>
              <a:pPr/>
              <a:t>‹nº›</a:t>
            </a:fld>
            <a:endParaRPr lang="pt-BR"/>
          </a:p>
        </p:txBody>
      </p:sp>
      <p:pic>
        <p:nvPicPr>
          <p:cNvPr id="11" name="Imagem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8874" y="1030058"/>
            <a:ext cx="2866698" cy="13877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82334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ângulo 6"/>
          <p:cNvSpPr/>
          <p:nvPr/>
        </p:nvSpPr>
        <p:spPr>
          <a:xfrm>
            <a:off x="506186" y="201121"/>
            <a:ext cx="8115300" cy="619669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77786" y="585216"/>
            <a:ext cx="6180364" cy="1499616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63386" y="2286000"/>
            <a:ext cx="7658100" cy="3902529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796801" y="6470704"/>
            <a:ext cx="1615607" cy="274320"/>
          </a:xfrm>
          <a:prstGeom prst="rect">
            <a:avLst/>
          </a:prstGeom>
        </p:spPr>
        <p:txBody>
          <a:bodyPr/>
          <a:lstStyle/>
          <a:p>
            <a:fld id="{A5D3794B-289A-4A80-97D7-111025398D45}" type="datetimeFigureOut">
              <a:rPr lang="en-US" smtClean="0"/>
              <a:t>7/6/2015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632200" y="6470704"/>
            <a:ext cx="3291114" cy="27432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76837" y="6470704"/>
            <a:ext cx="730250" cy="274320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282159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Imagem 14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8858" b="10330"/>
          <a:stretch/>
        </p:blipFill>
        <p:spPr>
          <a:xfrm rot="16200000" flipV="1">
            <a:off x="1113328" y="-1129657"/>
            <a:ext cx="6941838" cy="9168493"/>
          </a:xfrm>
          <a:prstGeom prst="rect">
            <a:avLst/>
          </a:prstGeom>
        </p:spPr>
      </p:pic>
      <p:sp>
        <p:nvSpPr>
          <p:cNvPr id="7" name="Retângulo 6"/>
          <p:cNvSpPr/>
          <p:nvPr/>
        </p:nvSpPr>
        <p:spPr>
          <a:xfrm>
            <a:off x="742950" y="339914"/>
            <a:ext cx="8115300" cy="619669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8122" y="2495667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b="0" spc="200" baseline="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8097" y="6470704"/>
            <a:ext cx="1615607" cy="274320"/>
          </a:xfrm>
          <a:prstGeom prst="rect">
            <a:avLst/>
          </a:prstGeom>
        </p:spPr>
        <p:txBody>
          <a:bodyPr/>
          <a:lstStyle/>
          <a:p>
            <a:fld id="{27A00F83-06B2-4037-AB34-2C7DC5854B3A}" type="datetimeFigureOut">
              <a:rPr lang="pt-BR" smtClean="0"/>
              <a:pPr/>
              <a:t>06/07/2015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632200" y="6470704"/>
            <a:ext cx="4426094" cy="274320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128000" y="6470704"/>
            <a:ext cx="730250" cy="274320"/>
          </a:xfrm>
          <a:prstGeom prst="rect">
            <a:avLst/>
          </a:prstGeom>
        </p:spPr>
        <p:txBody>
          <a:bodyPr/>
          <a:lstStyle/>
          <a:p>
            <a:fld id="{CF9B7200-014D-4CD2-BECC-FDC47148DA30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5340956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tângulo 5"/>
          <p:cNvSpPr/>
          <p:nvPr/>
        </p:nvSpPr>
        <p:spPr>
          <a:xfrm>
            <a:off x="530679" y="204107"/>
            <a:ext cx="8115300" cy="618036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36964" y="585216"/>
            <a:ext cx="6221186" cy="1499616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8096" y="2286000"/>
            <a:ext cx="3566160" cy="4023360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91990" y="2286000"/>
            <a:ext cx="3566160" cy="4023360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10"/>
          </p:nvPr>
        </p:nvSpPr>
        <p:spPr>
          <a:xfrm>
            <a:off x="1796801" y="6470704"/>
            <a:ext cx="1615607" cy="274320"/>
          </a:xfrm>
          <a:prstGeom prst="rect">
            <a:avLst/>
          </a:prstGeom>
        </p:spPr>
        <p:txBody>
          <a:bodyPr/>
          <a:lstStyle/>
          <a:p>
            <a:fld id="{27A00F83-06B2-4037-AB34-2C7DC5854B3A}" type="datetimeFigureOut">
              <a:rPr lang="pt-BR" smtClean="0"/>
              <a:pPr/>
              <a:t>06/07/2015</a:t>
            </a:fld>
            <a:endParaRPr lang="pt-BR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632200" y="6470704"/>
            <a:ext cx="3291114" cy="274320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76837" y="6470704"/>
            <a:ext cx="730250" cy="274320"/>
          </a:xfrm>
          <a:prstGeom prst="rect">
            <a:avLst/>
          </a:prstGeom>
        </p:spPr>
        <p:txBody>
          <a:bodyPr/>
          <a:lstStyle/>
          <a:p>
            <a:fld id="{CF9B7200-014D-4CD2-BECC-FDC47148DA30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7939688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Date Placeholder 3"/>
          <p:cNvSpPr>
            <a:spLocks noGrp="1"/>
          </p:cNvSpPr>
          <p:nvPr>
            <p:ph type="dt" sz="half" idx="10"/>
          </p:nvPr>
        </p:nvSpPr>
        <p:spPr>
          <a:xfrm>
            <a:off x="1796801" y="6470704"/>
            <a:ext cx="1615607" cy="274320"/>
          </a:xfrm>
          <a:prstGeom prst="rect">
            <a:avLst/>
          </a:prstGeom>
        </p:spPr>
        <p:txBody>
          <a:bodyPr/>
          <a:lstStyle/>
          <a:p>
            <a:fld id="{27A00F83-06B2-4037-AB34-2C7DC5854B3A}" type="datetimeFigureOut">
              <a:rPr lang="pt-BR" smtClean="0"/>
              <a:pPr/>
              <a:t>06/07/2015</a:t>
            </a:fld>
            <a:endParaRPr lang="pt-BR"/>
          </a:p>
        </p:txBody>
      </p:sp>
      <p:sp>
        <p:nvSpPr>
          <p:cNvPr id="1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632200" y="6470704"/>
            <a:ext cx="3291114" cy="274320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1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76837" y="6470704"/>
            <a:ext cx="730250" cy="274320"/>
          </a:xfrm>
          <a:prstGeom prst="rect">
            <a:avLst/>
          </a:prstGeom>
        </p:spPr>
        <p:txBody>
          <a:bodyPr/>
          <a:lstStyle/>
          <a:p>
            <a:fld id="{CF9B7200-014D-4CD2-BECC-FDC47148DA30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796800" y="585216"/>
            <a:ext cx="6261349" cy="1499616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8096" y="2179636"/>
            <a:ext cx="356616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2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68096" y="2967788"/>
            <a:ext cx="3566160" cy="3341572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91990" y="2179636"/>
            <a:ext cx="356616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2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pt-BR" smtClean="0"/>
              <a:t>Clique para editar o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91990" y="2967788"/>
            <a:ext cx="3566160" cy="3341572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11" name="Retângulo 10"/>
          <p:cNvSpPr/>
          <p:nvPr/>
        </p:nvSpPr>
        <p:spPr>
          <a:xfrm>
            <a:off x="514351" y="204107"/>
            <a:ext cx="8115300" cy="618036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4768002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xfrm>
            <a:off x="1796801" y="6470704"/>
            <a:ext cx="1615607" cy="274320"/>
          </a:xfrm>
          <a:prstGeom prst="rect">
            <a:avLst/>
          </a:prstGeom>
        </p:spPr>
        <p:txBody>
          <a:bodyPr/>
          <a:lstStyle/>
          <a:p>
            <a:fld id="{27A00F83-06B2-4037-AB34-2C7DC5854B3A}" type="datetimeFigureOut">
              <a:rPr lang="pt-BR" smtClean="0"/>
              <a:pPr/>
              <a:t>06/07/2015</a:t>
            </a:fld>
            <a:endParaRPr lang="pt-BR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632200" y="6470704"/>
            <a:ext cx="3291114" cy="274320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76837" y="6470704"/>
            <a:ext cx="730250" cy="274320"/>
          </a:xfrm>
          <a:prstGeom prst="rect">
            <a:avLst/>
          </a:prstGeom>
        </p:spPr>
        <p:txBody>
          <a:bodyPr/>
          <a:lstStyle/>
          <a:p>
            <a:fld id="{CF9B7200-014D-4CD2-BECC-FDC47148DA30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6800" y="585216"/>
            <a:ext cx="6261349" cy="1499616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6" name="Retângulo 5"/>
          <p:cNvSpPr/>
          <p:nvPr/>
        </p:nvSpPr>
        <p:spPr>
          <a:xfrm>
            <a:off x="514351" y="204106"/>
            <a:ext cx="8115300" cy="619669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1420606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768097" y="6470704"/>
            <a:ext cx="1615607" cy="274320"/>
          </a:xfrm>
          <a:prstGeom prst="rect">
            <a:avLst/>
          </a:prstGeom>
        </p:spPr>
        <p:txBody>
          <a:bodyPr/>
          <a:lstStyle/>
          <a:p>
            <a:fld id="{27A00F83-06B2-4037-AB34-2C7DC5854B3A}" type="datetimeFigureOut">
              <a:rPr lang="pt-BR" smtClean="0"/>
              <a:pPr/>
              <a:t>06/07/2015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632200" y="6470704"/>
            <a:ext cx="4426094" cy="274320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128000" y="6470704"/>
            <a:ext cx="730250" cy="274320"/>
          </a:xfrm>
          <a:prstGeom prst="rect">
            <a:avLst/>
          </a:prstGeom>
        </p:spPr>
        <p:txBody>
          <a:bodyPr/>
          <a:lstStyle/>
          <a:p>
            <a:fld id="{CF9B7200-014D-4CD2-BECC-FDC47148DA30}" type="slidenum">
              <a:rPr lang="pt-BR" smtClean="0"/>
              <a:pPr/>
              <a:t>‹nº›</a:t>
            </a:fld>
            <a:endParaRPr lang="pt-BR"/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52341" y="1562362"/>
            <a:ext cx="3544831" cy="1716027"/>
          </a:xfrm>
          <a:prstGeom prst="rect">
            <a:avLst/>
          </a:prstGeom>
        </p:spPr>
      </p:pic>
      <p:sp>
        <p:nvSpPr>
          <p:cNvPr id="6" name="Retângulo 5"/>
          <p:cNvSpPr/>
          <p:nvPr/>
        </p:nvSpPr>
        <p:spPr>
          <a:xfrm>
            <a:off x="1126671" y="3481979"/>
            <a:ext cx="5784085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dirty="0" smtClean="0"/>
              <a:t> SDS/CONIC - Ed. </a:t>
            </a:r>
            <a:r>
              <a:rPr lang="pt-BR" dirty="0" err="1" smtClean="0"/>
              <a:t>Boulevard</a:t>
            </a:r>
            <a:r>
              <a:rPr lang="pt-BR" dirty="0" smtClean="0"/>
              <a:t> Center, Sala 501, BRASILIA - DF - Centro CEP: 70.391-900</a:t>
            </a:r>
          </a:p>
          <a:p>
            <a:pPr algn="ctr"/>
            <a:r>
              <a:rPr lang="pt-BR" dirty="0" smtClean="0"/>
              <a:t> (61) 2195-8650</a:t>
            </a:r>
          </a:p>
          <a:p>
            <a:r>
              <a:rPr lang="pt-BR" sz="18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3"/>
              </a:rPr>
              <a:t>Consed.org.br</a:t>
            </a:r>
            <a:r>
              <a:rPr lang="pt-BR" sz="18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| </a:t>
            </a:r>
            <a:r>
              <a:rPr lang="pt-BR" sz="18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4"/>
              </a:rPr>
              <a:t>Facebook</a:t>
            </a:r>
            <a:r>
              <a:rPr lang="pt-BR" sz="18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| </a:t>
            </a:r>
            <a:r>
              <a:rPr lang="pt-BR" sz="18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5"/>
              </a:rPr>
              <a:t>Twitter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55205302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ate Placeholder 3"/>
          <p:cNvSpPr>
            <a:spLocks noGrp="1"/>
          </p:cNvSpPr>
          <p:nvPr>
            <p:ph type="dt" sz="half" idx="10"/>
          </p:nvPr>
        </p:nvSpPr>
        <p:spPr>
          <a:xfrm>
            <a:off x="1796801" y="6470704"/>
            <a:ext cx="1615607" cy="274320"/>
          </a:xfrm>
          <a:prstGeom prst="rect">
            <a:avLst/>
          </a:prstGeom>
        </p:spPr>
        <p:txBody>
          <a:bodyPr/>
          <a:lstStyle/>
          <a:p>
            <a:fld id="{27A00F83-06B2-4037-AB34-2C7DC5854B3A}" type="datetimeFigureOut">
              <a:rPr lang="pt-BR" smtClean="0"/>
              <a:pPr/>
              <a:t>06/07/2015</a:t>
            </a:fld>
            <a:endParaRPr lang="pt-BR"/>
          </a:p>
        </p:txBody>
      </p:sp>
      <p:sp>
        <p:nvSpPr>
          <p:cNvPr id="1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632200" y="6470704"/>
            <a:ext cx="3291114" cy="274320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1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76837" y="6470704"/>
            <a:ext cx="730250" cy="274320"/>
          </a:xfrm>
          <a:prstGeom prst="rect">
            <a:avLst/>
          </a:prstGeom>
        </p:spPr>
        <p:txBody>
          <a:bodyPr/>
          <a:lstStyle/>
          <a:p>
            <a:fld id="{CF9B7200-014D-4CD2-BECC-FDC47148DA30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796799" y="471509"/>
            <a:ext cx="5771493" cy="1520577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6250" y="1298120"/>
            <a:ext cx="4258818" cy="4709487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6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8096" y="2257506"/>
            <a:ext cx="329184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9" name="Retângulo 8"/>
          <p:cNvSpPr/>
          <p:nvPr/>
        </p:nvSpPr>
        <p:spPr>
          <a:xfrm>
            <a:off x="514351" y="204106"/>
            <a:ext cx="8115300" cy="619669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0975307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Imagem 1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878" y="0"/>
            <a:ext cx="9104244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36864" y="4960138"/>
            <a:ext cx="5135336" cy="1463040"/>
          </a:xfrm>
        </p:spPr>
        <p:txBody>
          <a:bodyPr anchor="ctr">
            <a:normAutofit/>
          </a:bodyPr>
          <a:lstStyle>
            <a:lvl1pPr algn="r">
              <a:defRPr sz="3600" spc="200" baseline="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9141714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pt-BR" smtClean="0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57950" y="4960138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Date Placeholder 3"/>
          <p:cNvSpPr>
            <a:spLocks noGrp="1"/>
          </p:cNvSpPr>
          <p:nvPr>
            <p:ph type="dt" sz="half" idx="10"/>
          </p:nvPr>
        </p:nvSpPr>
        <p:spPr>
          <a:xfrm>
            <a:off x="1796801" y="6470704"/>
            <a:ext cx="1615607" cy="274320"/>
          </a:xfrm>
          <a:prstGeom prst="rect">
            <a:avLst/>
          </a:prstGeom>
        </p:spPr>
        <p:txBody>
          <a:bodyPr/>
          <a:lstStyle/>
          <a:p>
            <a:fld id="{27A00F83-06B2-4037-AB34-2C7DC5854B3A}" type="datetimeFigureOut">
              <a:rPr lang="pt-BR" smtClean="0"/>
              <a:pPr/>
              <a:t>06/07/2015</a:t>
            </a:fld>
            <a:endParaRPr lang="pt-BR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632200" y="6470704"/>
            <a:ext cx="3291114" cy="274320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76837" y="6470704"/>
            <a:ext cx="730250" cy="274320"/>
          </a:xfrm>
          <a:prstGeom prst="rect">
            <a:avLst/>
          </a:prstGeom>
        </p:spPr>
        <p:txBody>
          <a:bodyPr/>
          <a:lstStyle/>
          <a:p>
            <a:fld id="{CF9B7200-014D-4CD2-BECC-FDC47148DA30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3014133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2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m 8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878" y="0"/>
            <a:ext cx="9104244" cy="6858000"/>
          </a:xfrm>
          <a:prstGeom prst="rect">
            <a:avLst/>
          </a:prstGeom>
        </p:spPr>
      </p:pic>
      <p:sp>
        <p:nvSpPr>
          <p:cNvPr id="10" name="Retângulo 9"/>
          <p:cNvSpPr/>
          <p:nvPr/>
        </p:nvSpPr>
        <p:spPr>
          <a:xfrm>
            <a:off x="522514" y="201121"/>
            <a:ext cx="8115300" cy="619669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2" name="Date Placeholder 3"/>
          <p:cNvSpPr>
            <a:spLocks noGrp="1"/>
          </p:cNvSpPr>
          <p:nvPr>
            <p:ph type="dt" sz="half" idx="2"/>
          </p:nvPr>
        </p:nvSpPr>
        <p:spPr>
          <a:xfrm>
            <a:off x="1796801" y="6470704"/>
            <a:ext cx="1615607" cy="274320"/>
          </a:xfrm>
          <a:prstGeom prst="rect">
            <a:avLst/>
          </a:prstGeom>
        </p:spPr>
        <p:txBody>
          <a:bodyPr/>
          <a:lstStyle/>
          <a:p>
            <a:fld id="{27A00F83-06B2-4037-AB34-2C7DC5854B3A}" type="datetimeFigureOut">
              <a:rPr lang="pt-BR" smtClean="0"/>
              <a:pPr/>
              <a:t>06/07/2015</a:t>
            </a:fld>
            <a:endParaRPr lang="pt-BR"/>
          </a:p>
        </p:txBody>
      </p:sp>
      <p:sp>
        <p:nvSpPr>
          <p:cNvPr id="13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32200" y="6470704"/>
            <a:ext cx="3291114" cy="274320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14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76837" y="6470704"/>
            <a:ext cx="730250" cy="274320"/>
          </a:xfrm>
          <a:prstGeom prst="rect">
            <a:avLst/>
          </a:prstGeom>
        </p:spPr>
        <p:txBody>
          <a:bodyPr/>
          <a:lstStyle/>
          <a:p>
            <a:fld id="{CF9B7200-014D-4CD2-BECC-FDC47148DA30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6800" y="585216"/>
            <a:ext cx="6261349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dirty="0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8096" y="2286000"/>
            <a:ext cx="7290055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50874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1" r:id="rId1"/>
    <p:sldLayoutId id="2147483712" r:id="rId2"/>
    <p:sldLayoutId id="2147483713" r:id="rId3"/>
    <p:sldLayoutId id="2147483714" r:id="rId4"/>
    <p:sldLayoutId id="2147483715" r:id="rId5"/>
    <p:sldLayoutId id="2147483716" r:id="rId6"/>
    <p:sldLayoutId id="2147483717" r:id="rId7"/>
    <p:sldLayoutId id="2147483718" r:id="rId8"/>
    <p:sldLayoutId id="2147483719" r:id="rId9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4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onsed.org.br/" TargetMode="External"/><Relationship Id="rId2" Type="http://schemas.openxmlformats.org/officeDocument/2006/relationships/hyperlink" Target="mailto:consed@consed.org.br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467544" y="2528029"/>
            <a:ext cx="8568952" cy="1800200"/>
          </a:xfrm>
        </p:spPr>
        <p:txBody>
          <a:bodyPr anchor="ctr">
            <a:normAutofit fontScale="90000"/>
          </a:bodyPr>
          <a:lstStyle/>
          <a:p>
            <a:pPr algn="ctr"/>
            <a:r>
              <a:rPr lang="pt-BR" dirty="0" smtClean="0"/>
              <a:t/>
            </a:r>
            <a:br>
              <a:rPr lang="pt-BR" dirty="0" smtClean="0"/>
            </a:br>
            <a:r>
              <a:rPr lang="pt-BR" sz="3100" b="1" dirty="0"/>
              <a:t>Seminário: </a:t>
            </a:r>
            <a:r>
              <a:rPr lang="pt-BR" sz="3100" b="1" dirty="0" smtClean="0"/>
              <a:t>“REFORMULAÇÃO DO ENSINO MÉDIO”</a:t>
            </a:r>
            <a:r>
              <a:rPr lang="pt-BR" sz="3100" dirty="0" smtClean="0"/>
              <a:t/>
            </a:r>
            <a:br>
              <a:rPr lang="pt-BR" sz="3100" dirty="0" smtClean="0"/>
            </a:br>
            <a:r>
              <a:rPr lang="pt-BR" sz="3100" b="1" dirty="0" smtClean="0"/>
              <a:t/>
            </a:r>
            <a:br>
              <a:rPr lang="pt-BR" sz="3100" b="1" dirty="0" smtClean="0"/>
            </a:br>
            <a:r>
              <a:rPr lang="pt-BR" sz="2700" b="1" dirty="0" err="1" smtClean="0"/>
              <a:t>mESA</a:t>
            </a:r>
            <a:r>
              <a:rPr lang="pt-BR" sz="2700" b="1" dirty="0"/>
              <a:t> </a:t>
            </a:r>
            <a:r>
              <a:rPr lang="pt-BR" sz="2700" b="1" dirty="0" smtClean="0"/>
              <a:t>1: </a:t>
            </a:r>
            <a:r>
              <a:rPr lang="pt-BR" sz="2700" i="1" dirty="0" smtClean="0"/>
              <a:t>Organização Curricular e base nacional comum</a:t>
            </a:r>
            <a:br>
              <a:rPr lang="pt-BR" sz="2700" i="1" dirty="0" smtClean="0"/>
            </a:br>
            <a:r>
              <a:rPr lang="pt-BR" sz="2475" dirty="0"/>
              <a:t/>
            </a:r>
            <a:br>
              <a:rPr lang="pt-BR" sz="2475" dirty="0"/>
            </a:br>
            <a:endParaRPr lang="pt-BR" sz="2475" dirty="0"/>
          </a:p>
        </p:txBody>
      </p:sp>
      <p:sp>
        <p:nvSpPr>
          <p:cNvPr id="3" name="Retângulo 2"/>
          <p:cNvSpPr/>
          <p:nvPr/>
        </p:nvSpPr>
        <p:spPr>
          <a:xfrm>
            <a:off x="3779912" y="4437112"/>
            <a:ext cx="410445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dirty="0" smtClean="0"/>
              <a:t>Eduardo Deschamps</a:t>
            </a:r>
          </a:p>
          <a:p>
            <a:pPr algn="ctr"/>
            <a:r>
              <a:rPr lang="pt-BR" dirty="0" smtClean="0"/>
              <a:t>Presidente do CONSED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2838675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39552" y="692696"/>
            <a:ext cx="7920880" cy="5472608"/>
          </a:xfrm>
        </p:spPr>
        <p:txBody>
          <a:bodyPr>
            <a:normAutofit fontScale="25000" lnSpcReduction="20000"/>
          </a:bodyPr>
          <a:lstStyle/>
          <a:p>
            <a:pPr marL="336947" lvl="1" indent="-133350" algn="just">
              <a:buFont typeface="Wingdings" panose="05000000000000000000" pitchFamily="2" charset="2"/>
              <a:buChar char="Ø"/>
            </a:pPr>
            <a:r>
              <a:rPr lang="pt-BR" sz="8800" dirty="0"/>
              <a:t>Tema de discussão na III Reunião Ordinária do CONSED/2014, em Mato Grosso, dias 07 e 08 de agosto/2014;</a:t>
            </a:r>
          </a:p>
          <a:p>
            <a:pPr marL="336947" lvl="1" indent="-133350" algn="just"/>
            <a:endParaRPr lang="pt-BR" sz="8800" dirty="0"/>
          </a:p>
          <a:p>
            <a:pPr marL="336947" lvl="1" indent="-133350" algn="just">
              <a:buFont typeface="Wingdings" panose="05000000000000000000" pitchFamily="2" charset="2"/>
              <a:buChar char="Ø"/>
            </a:pPr>
            <a:r>
              <a:rPr lang="pt-BR" sz="8800" dirty="0"/>
              <a:t> Participação na Mesa redonda no estande da </a:t>
            </a:r>
            <a:r>
              <a:rPr lang="pt-BR" sz="8800" dirty="0" err="1"/>
              <a:t>Abrelivros</a:t>
            </a:r>
            <a:r>
              <a:rPr lang="pt-BR" sz="8800" dirty="0"/>
              <a:t> na Bienal do Livro, com o tema</a:t>
            </a:r>
            <a:r>
              <a:rPr lang="pt-BR" sz="8800" i="1" dirty="0"/>
              <a:t>: a Base Curricular Nacional Comum e o Livro Escolar do Futuro</a:t>
            </a:r>
            <a:r>
              <a:rPr lang="pt-BR" sz="8800" dirty="0"/>
              <a:t>, dia 23 de agosto/2014, no Anhembi-São Paulo</a:t>
            </a:r>
            <a:r>
              <a:rPr lang="pt-BR" sz="8800" dirty="0" smtClean="0"/>
              <a:t>;</a:t>
            </a:r>
          </a:p>
          <a:p>
            <a:pPr marL="203597" lvl="1" indent="0" algn="just">
              <a:buNone/>
            </a:pPr>
            <a:endParaRPr lang="pt-BR" sz="8800" dirty="0" smtClean="0"/>
          </a:p>
          <a:p>
            <a:pPr marL="336947" lvl="1" indent="-133350" algn="just">
              <a:buFont typeface="Wingdings" panose="05000000000000000000" pitchFamily="2" charset="2"/>
              <a:buChar char="Ø"/>
            </a:pPr>
            <a:r>
              <a:rPr lang="pt-BR" sz="8800" dirty="0"/>
              <a:t> </a:t>
            </a:r>
            <a:r>
              <a:rPr lang="pt-BR" sz="8800" dirty="0" smtClean="0"/>
              <a:t>Reunião com coordenadores estaduais no dia 18 de março/2015, em Florianópolis/SC;</a:t>
            </a:r>
          </a:p>
          <a:p>
            <a:pPr marL="336947" lvl="1" indent="-133350" algn="just">
              <a:buFont typeface="Wingdings" panose="05000000000000000000" pitchFamily="2" charset="2"/>
              <a:buChar char="Ø"/>
            </a:pPr>
            <a:endParaRPr lang="pt-BR" sz="8800" dirty="0"/>
          </a:p>
          <a:p>
            <a:pPr marL="336947" lvl="1" indent="-133350" algn="just">
              <a:buFont typeface="Wingdings" panose="05000000000000000000" pitchFamily="2" charset="2"/>
              <a:buChar char="Ø"/>
            </a:pPr>
            <a:r>
              <a:rPr lang="pt-BR" sz="8800" dirty="0" smtClean="0"/>
              <a:t>Tema </a:t>
            </a:r>
            <a:r>
              <a:rPr lang="pt-BR" sz="8800" dirty="0"/>
              <a:t>de discussão na </a:t>
            </a:r>
            <a:r>
              <a:rPr lang="pt-BR" sz="8800" dirty="0" smtClean="0"/>
              <a:t>II </a:t>
            </a:r>
            <a:r>
              <a:rPr lang="pt-BR" sz="8800" dirty="0"/>
              <a:t>Reunião Ordinária do </a:t>
            </a:r>
            <a:r>
              <a:rPr lang="pt-BR" sz="8800" dirty="0" smtClean="0"/>
              <a:t>CONSED/2015, </a:t>
            </a:r>
            <a:r>
              <a:rPr lang="pt-BR" sz="8800" dirty="0"/>
              <a:t>em </a:t>
            </a:r>
            <a:r>
              <a:rPr lang="pt-BR" sz="8800" dirty="0" smtClean="0"/>
              <a:t>Porto Velho, dia 26 </a:t>
            </a:r>
            <a:r>
              <a:rPr lang="pt-BR" sz="8800" dirty="0"/>
              <a:t>de </a:t>
            </a:r>
            <a:r>
              <a:rPr lang="pt-BR" sz="8800" dirty="0" smtClean="0"/>
              <a:t>junho/2015;</a:t>
            </a:r>
          </a:p>
          <a:p>
            <a:pPr marL="336947" lvl="1" indent="-133350" algn="just">
              <a:buFont typeface="Wingdings" panose="05000000000000000000" pitchFamily="2" charset="2"/>
              <a:buChar char="Ø"/>
            </a:pPr>
            <a:endParaRPr lang="pt-BR" sz="8800" dirty="0"/>
          </a:p>
          <a:p>
            <a:pPr marL="336947" lvl="1" indent="-133350" algn="just">
              <a:buFont typeface="Wingdings" panose="05000000000000000000" pitchFamily="2" charset="2"/>
              <a:buChar char="Ø"/>
            </a:pPr>
            <a:r>
              <a:rPr lang="pt-BR" sz="8800" dirty="0" smtClean="0"/>
              <a:t>Amanhã (dia 08) o </a:t>
            </a:r>
            <a:r>
              <a:rPr lang="pt-BR" sz="8800" dirty="0" err="1" smtClean="0"/>
              <a:t>Consed</a:t>
            </a:r>
            <a:r>
              <a:rPr lang="pt-BR" sz="8800" dirty="0" smtClean="0"/>
              <a:t> e a </a:t>
            </a:r>
            <a:r>
              <a:rPr lang="pt-BR" sz="8800" dirty="0" err="1" smtClean="0"/>
              <a:t>Undime</a:t>
            </a:r>
            <a:r>
              <a:rPr lang="pt-BR" sz="8800" dirty="0" smtClean="0"/>
              <a:t> realizarão um seminário internacional com o tema: </a:t>
            </a:r>
            <a:r>
              <a:rPr lang="pt-BR" sz="8800" i="1" dirty="0"/>
              <a:t>Base Nacional: O que podemos aprender com as evidências nacionais </a:t>
            </a:r>
            <a:r>
              <a:rPr lang="pt-BR" sz="8800" i="1" dirty="0" smtClean="0"/>
              <a:t>e internacionais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9515420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 rot="10800000">
            <a:off x="3536264" y="7627594"/>
            <a:ext cx="1808350" cy="45719"/>
          </a:xfrm>
        </p:spPr>
        <p:txBody>
          <a:bodyPr>
            <a:normAutofit fontScale="25000" lnSpcReduction="20000"/>
          </a:bodyPr>
          <a:lstStyle/>
          <a:p>
            <a:endParaRPr lang="pt-BR" dirty="0" smtClean="0"/>
          </a:p>
          <a:p>
            <a:endParaRPr lang="pt-BR" dirty="0"/>
          </a:p>
          <a:p>
            <a:endParaRPr lang="pt-BR" dirty="0"/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 rot="10800000" flipV="1">
            <a:off x="899592" y="1063189"/>
            <a:ext cx="7272808" cy="56015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t-BR" altLang="pt-BR" sz="2200" dirty="0"/>
              <a:t>A diversidade regional importa para que a Base Nacional Comum alcance seu propósito de chegar a todas as escolas. É fundamental que ela garanta as identidades, seja planejada de forma a deixar espaço no currículo para as especificidades locais e, especialmente,</a:t>
            </a:r>
            <a:r>
              <a:rPr lang="pt-BR" sz="2200" dirty="0"/>
              <a:t> respeitando a autonomia do professor</a:t>
            </a:r>
            <a:r>
              <a:rPr lang="pt-BR" altLang="pt-BR" sz="2200" dirty="0"/>
              <a:t>. </a:t>
            </a: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pt-BR" altLang="pt-BR" sz="2200" dirty="0"/>
              <a:t>Eduardo Deschamps</a:t>
            </a: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pt-BR" altLang="pt-BR" sz="1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pt-BR" sz="2200" dirty="0"/>
              <a:t>Obrigado pela atenção!</a:t>
            </a:r>
          </a:p>
          <a:p>
            <a:pPr algn="ctr"/>
            <a:endParaRPr lang="pt-BR" sz="2400" dirty="0">
              <a:latin typeface="Calibri" panose="020F0502020204030204" pitchFamily="34" charset="0"/>
            </a:endParaRPr>
          </a:p>
          <a:p>
            <a:r>
              <a:rPr lang="pt-BR" sz="2000" dirty="0" smtClean="0">
                <a:latin typeface="Calibri" panose="020F0502020204030204" pitchFamily="34" charset="0"/>
              </a:rPr>
              <a:t>Nossos contatos:</a:t>
            </a:r>
          </a:p>
          <a:p>
            <a:r>
              <a:rPr lang="pt-BR" sz="2000" dirty="0" smtClean="0">
                <a:latin typeface="Calibri" panose="020F0502020204030204" pitchFamily="34" charset="0"/>
              </a:rPr>
              <a:t>CONSED: SDS Ed. </a:t>
            </a:r>
            <a:r>
              <a:rPr lang="pt-BR" sz="2000" dirty="0" err="1" smtClean="0">
                <a:latin typeface="Calibri" panose="020F0502020204030204" pitchFamily="34" charset="0"/>
              </a:rPr>
              <a:t>Boulevard</a:t>
            </a:r>
            <a:r>
              <a:rPr lang="pt-BR" sz="2000" dirty="0" smtClean="0">
                <a:latin typeface="Calibri" panose="020F0502020204030204" pitchFamily="34" charset="0"/>
              </a:rPr>
              <a:t> Center Sala 501 </a:t>
            </a:r>
          </a:p>
          <a:p>
            <a:r>
              <a:rPr lang="pt-BR" sz="2000" dirty="0" smtClean="0">
                <a:latin typeface="Calibri" panose="020F0502020204030204" pitchFamily="34" charset="0"/>
              </a:rPr>
              <a:t>Fone:  (61) 2195 8650 </a:t>
            </a:r>
          </a:p>
          <a:p>
            <a:r>
              <a:rPr lang="pt-BR" sz="2000" dirty="0" smtClean="0">
                <a:latin typeface="Calibri" panose="020F0502020204030204" pitchFamily="34" charset="0"/>
              </a:rPr>
              <a:t>E-mail: </a:t>
            </a:r>
            <a:r>
              <a:rPr lang="pt-BR" sz="2000" dirty="0" smtClean="0">
                <a:latin typeface="Calibri" panose="020F0502020204030204" pitchFamily="34" charset="0"/>
                <a:hlinkClick r:id="rId2"/>
              </a:rPr>
              <a:t>consed@consed.org.br</a:t>
            </a:r>
            <a:r>
              <a:rPr lang="pt-BR" sz="2000" dirty="0" smtClean="0">
                <a:latin typeface="Calibri" panose="020F0502020204030204" pitchFamily="34" charset="0"/>
              </a:rPr>
              <a:t> </a:t>
            </a:r>
          </a:p>
          <a:p>
            <a:r>
              <a:rPr lang="pt-BR" sz="2000" dirty="0" smtClean="0">
                <a:latin typeface="Calibri" panose="020F0502020204030204" pitchFamily="34" charset="0"/>
              </a:rPr>
              <a:t>Site: </a:t>
            </a:r>
            <a:r>
              <a:rPr lang="pt-BR" sz="2000" dirty="0" smtClean="0">
                <a:latin typeface="Calibri" panose="020F0502020204030204" pitchFamily="34" charset="0"/>
                <a:hlinkClick r:id="rId3"/>
              </a:rPr>
              <a:t>www.consed.org.br</a:t>
            </a:r>
            <a:r>
              <a:rPr lang="pt-BR" sz="2000" dirty="0" smtClean="0">
                <a:latin typeface="Calibri" panose="020F0502020204030204" pitchFamily="34" charset="0"/>
              </a:rPr>
              <a:t> </a:t>
            </a: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altLang="pt-BR" sz="2400" b="0" i="0" u="none" strike="noStrike" cap="none" normalizeH="0" baseline="0" dirty="0" smtClean="0">
              <a:ln>
                <a:noFill/>
              </a:ln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684424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546644" y="332656"/>
            <a:ext cx="6493346" cy="864096"/>
          </a:xfrm>
        </p:spPr>
        <p:txBody>
          <a:bodyPr>
            <a:normAutofit/>
          </a:bodyPr>
          <a:lstStyle/>
          <a:p>
            <a:pPr algn="ctr"/>
            <a:r>
              <a:rPr lang="pt-BR" sz="2800" b="1" dirty="0">
                <a:solidFill>
                  <a:schemeClr val="accent2"/>
                </a:solidFill>
              </a:rPr>
              <a:t>EIXOS ESTRATÉGICOS </a:t>
            </a:r>
            <a:br>
              <a:rPr lang="pt-BR" sz="2800" b="1" dirty="0">
                <a:solidFill>
                  <a:schemeClr val="accent2"/>
                </a:solidFill>
              </a:rPr>
            </a:br>
            <a:r>
              <a:rPr lang="pt-BR" sz="2800" b="1" dirty="0">
                <a:solidFill>
                  <a:schemeClr val="accent2"/>
                </a:solidFill>
              </a:rPr>
              <a:t>BIÊNIO 2015/2016</a:t>
            </a:r>
          </a:p>
        </p:txBody>
      </p:sp>
      <p:sp>
        <p:nvSpPr>
          <p:cNvPr id="4" name="Espaço Reservado para Conteúdo 4"/>
          <p:cNvSpPr txBox="1">
            <a:spLocks/>
          </p:cNvSpPr>
          <p:nvPr/>
        </p:nvSpPr>
        <p:spPr>
          <a:xfrm>
            <a:off x="1546644" y="2636912"/>
            <a:ext cx="6048672" cy="3341572"/>
          </a:xfrm>
          <a:prstGeom prst="rect">
            <a:avLst/>
          </a:prstGeom>
        </p:spPr>
        <p:txBody>
          <a:bodyPr>
            <a:normAutofit fontScale="92500" lnSpcReduction="10000"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Tw Cen MT" panose="020B0602020104020603" pitchFamily="34" charset="0"/>
              <a:buChar char=" 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6517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480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9436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7724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1440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60704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16152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624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ctr">
              <a:lnSpc>
                <a:spcPct val="150000"/>
              </a:lnSpc>
              <a:buFont typeface="+mj-lt"/>
              <a:buAutoNum type="arabicPeriod"/>
            </a:pPr>
            <a:r>
              <a:rPr lang="pt-BR" b="1" u="sng" dirty="0" smtClean="0"/>
              <a:t>A definição da Base Nacional Comum;</a:t>
            </a:r>
            <a:endParaRPr lang="pt-BR" u="sng" dirty="0" smtClean="0"/>
          </a:p>
          <a:p>
            <a:pPr marL="457200" indent="-457200" algn="ctr">
              <a:lnSpc>
                <a:spcPct val="150000"/>
              </a:lnSpc>
              <a:buFont typeface="+mj-lt"/>
              <a:buAutoNum type="arabicPeriod"/>
            </a:pPr>
            <a:r>
              <a:rPr lang="pt-BR" b="1" dirty="0" smtClean="0"/>
              <a:t>O Financiamento da Educação Brasileira;</a:t>
            </a:r>
            <a:endParaRPr lang="pt-BR" dirty="0" smtClean="0"/>
          </a:p>
          <a:p>
            <a:pPr marL="457200" indent="-457200" algn="ctr">
              <a:lnSpc>
                <a:spcPct val="150000"/>
              </a:lnSpc>
              <a:buFont typeface="+mj-lt"/>
              <a:buAutoNum type="arabicPeriod"/>
            </a:pPr>
            <a:r>
              <a:rPr lang="pt-BR" b="1" dirty="0" smtClean="0"/>
              <a:t>O debate sobre os Planos de Carreira dos profissionais do magistério brasileiro;</a:t>
            </a:r>
            <a:endParaRPr lang="pt-BR" dirty="0" smtClean="0"/>
          </a:p>
          <a:p>
            <a:pPr marL="457200" indent="-457200" algn="ctr">
              <a:lnSpc>
                <a:spcPct val="150000"/>
              </a:lnSpc>
              <a:buFont typeface="+mj-lt"/>
              <a:buAutoNum type="arabicPeriod"/>
            </a:pPr>
            <a:r>
              <a:rPr lang="pt-BR" b="1" dirty="0" smtClean="0"/>
              <a:t>O foco na Gestão Escolar;</a:t>
            </a:r>
            <a:endParaRPr lang="pt-BR" dirty="0" smtClean="0"/>
          </a:p>
          <a:p>
            <a:pPr marL="457200" indent="-457200" algn="ctr">
              <a:lnSpc>
                <a:spcPct val="150000"/>
              </a:lnSpc>
              <a:buFont typeface="+mj-lt"/>
              <a:buAutoNum type="arabicPeriod"/>
            </a:pPr>
            <a:r>
              <a:rPr lang="pt-BR" b="1" dirty="0" smtClean="0"/>
              <a:t>E a Reformulação do Ensino Médio</a:t>
            </a:r>
            <a:endParaRPr lang="pt-BR" dirty="0" smtClean="0"/>
          </a:p>
          <a:p>
            <a:pPr marL="457200" indent="-457200" algn="ctr">
              <a:lnSpc>
                <a:spcPct val="150000"/>
              </a:lnSpc>
              <a:buFont typeface="+mj-lt"/>
              <a:buAutoNum type="arabicPeriod"/>
            </a:pPr>
            <a:endParaRPr lang="pt-BR" dirty="0"/>
          </a:p>
        </p:txBody>
      </p:sp>
      <p:sp>
        <p:nvSpPr>
          <p:cNvPr id="5" name="Espaço Reservado para Texto 3"/>
          <p:cNvSpPr txBox="1">
            <a:spLocks/>
          </p:cNvSpPr>
          <p:nvPr/>
        </p:nvSpPr>
        <p:spPr>
          <a:xfrm>
            <a:off x="899592" y="1340768"/>
            <a:ext cx="7596844" cy="822960"/>
          </a:xfrm>
          <a:prstGeom prst="rect">
            <a:avLst/>
          </a:prstGeom>
        </p:spPr>
        <p:txBody>
          <a:bodyPr vert="horz" lIns="45720" tIns="45720" rIns="45720" bIns="45720" rtlCol="0">
            <a:no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Tw Cen MT" panose="020B0602020104020603" pitchFamily="34" charset="0"/>
              <a:buChar char=" 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6517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480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9436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7724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1440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60704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16152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624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20000"/>
              </a:lnSpc>
            </a:pPr>
            <a:r>
              <a:rPr lang="pt-BR" sz="1800" b="1" dirty="0" smtClean="0">
                <a:latin typeface="Calibri" panose="020F0502020204030204" pitchFamily="34" charset="0"/>
              </a:rPr>
              <a:t>Para o biênio 2015-2016, o CONSED propõe uma agenda política, alinhada ao PNE, para o avanço na implementação de políticas públicas educacionais e a maior qualidade da educação brasileira, com os seguintes eixos prioritários:</a:t>
            </a:r>
          </a:p>
          <a:p>
            <a:pPr algn="ctr">
              <a:lnSpc>
                <a:spcPct val="120000"/>
              </a:lnSpc>
            </a:pPr>
            <a:endParaRPr lang="pt-BR" sz="1600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910024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899592" y="1484784"/>
            <a:ext cx="7632848" cy="4896544"/>
          </a:xfrm>
        </p:spPr>
        <p:txBody>
          <a:bodyPr>
            <a:normAutofit lnSpcReduction="10000"/>
          </a:bodyPr>
          <a:lstStyle/>
          <a:p>
            <a:pPr algn="just"/>
            <a:r>
              <a:rPr lang="pt-BR" dirty="0" smtClean="0"/>
              <a:t>	</a:t>
            </a:r>
            <a:r>
              <a:rPr lang="pt-BR" sz="2600" dirty="0"/>
              <a:t>Países com maior sucesso na aprendizagem de seus alunos desenvolvem e aplicam currículos básicos</a:t>
            </a:r>
            <a:r>
              <a:rPr lang="pt-BR" sz="2600" dirty="0" smtClean="0"/>
              <a:t>:</a:t>
            </a:r>
          </a:p>
          <a:p>
            <a:pPr algn="just">
              <a:spcBef>
                <a:spcPts val="600"/>
              </a:spcBef>
            </a:pPr>
            <a:r>
              <a:rPr lang="pt-BR" sz="1200" dirty="0" smtClean="0"/>
              <a:t> </a:t>
            </a:r>
            <a:endParaRPr lang="pt-BR" sz="1200" dirty="0"/>
          </a:p>
          <a:p>
            <a:pPr lvl="1" algn="just">
              <a:buFont typeface="Wingdings" panose="05000000000000000000" pitchFamily="2" charset="2"/>
              <a:buChar char="§"/>
            </a:pPr>
            <a:r>
              <a:rPr lang="pt-BR" sz="2600" dirty="0" smtClean="0"/>
              <a:t>República </a:t>
            </a:r>
            <a:r>
              <a:rPr lang="pt-BR" sz="2600" dirty="0"/>
              <a:t>da </a:t>
            </a:r>
            <a:r>
              <a:rPr lang="pt-BR" sz="2600" dirty="0" smtClean="0"/>
              <a:t>Coréia;</a:t>
            </a:r>
          </a:p>
          <a:p>
            <a:pPr lvl="1" algn="just">
              <a:buFont typeface="Wingdings" panose="05000000000000000000" pitchFamily="2" charset="2"/>
              <a:buChar char="§"/>
            </a:pPr>
            <a:endParaRPr lang="pt-BR" sz="1200" dirty="0"/>
          </a:p>
          <a:p>
            <a:pPr lvl="1" algn="just">
              <a:buFont typeface="Wingdings" panose="05000000000000000000" pitchFamily="2" charset="2"/>
              <a:buChar char="§"/>
            </a:pPr>
            <a:r>
              <a:rPr lang="pt-BR" sz="2600" dirty="0" smtClean="0"/>
              <a:t>Austrália;</a:t>
            </a:r>
          </a:p>
          <a:p>
            <a:pPr lvl="1" algn="just">
              <a:buFont typeface="Wingdings" panose="05000000000000000000" pitchFamily="2" charset="2"/>
              <a:buChar char="§"/>
            </a:pPr>
            <a:endParaRPr lang="pt-BR" sz="1200" dirty="0"/>
          </a:p>
          <a:p>
            <a:pPr lvl="1" algn="just">
              <a:buFont typeface="Wingdings" panose="05000000000000000000" pitchFamily="2" charset="2"/>
              <a:buChar char="§"/>
            </a:pPr>
            <a:r>
              <a:rPr lang="pt-BR" sz="2600" dirty="0" smtClean="0"/>
              <a:t>Canadá;</a:t>
            </a:r>
          </a:p>
          <a:p>
            <a:pPr lvl="1" algn="just">
              <a:buFont typeface="Wingdings" panose="05000000000000000000" pitchFamily="2" charset="2"/>
              <a:buChar char="§"/>
            </a:pPr>
            <a:endParaRPr lang="pt-BR" sz="1200" dirty="0"/>
          </a:p>
          <a:p>
            <a:pPr lvl="1" algn="just">
              <a:buFont typeface="Wingdings" panose="05000000000000000000" pitchFamily="2" charset="2"/>
              <a:buChar char="§"/>
            </a:pPr>
            <a:r>
              <a:rPr lang="pt-BR" sz="2600" dirty="0"/>
              <a:t>Reino </a:t>
            </a:r>
            <a:r>
              <a:rPr lang="pt-BR" sz="2600" dirty="0" smtClean="0"/>
              <a:t>Unido;</a:t>
            </a:r>
          </a:p>
          <a:p>
            <a:pPr lvl="1" algn="just">
              <a:buFont typeface="Wingdings" panose="05000000000000000000" pitchFamily="2" charset="2"/>
              <a:buChar char="§"/>
            </a:pPr>
            <a:endParaRPr lang="pt-BR" sz="1200" dirty="0"/>
          </a:p>
          <a:p>
            <a:pPr lvl="1" algn="just">
              <a:buFont typeface="Wingdings" panose="05000000000000000000" pitchFamily="2" charset="2"/>
              <a:buChar char="§"/>
            </a:pPr>
            <a:r>
              <a:rPr lang="pt-BR" sz="2600" dirty="0" smtClean="0"/>
              <a:t>França;</a:t>
            </a:r>
          </a:p>
          <a:p>
            <a:pPr lvl="1" algn="just">
              <a:buFont typeface="Wingdings" panose="05000000000000000000" pitchFamily="2" charset="2"/>
              <a:buChar char="§"/>
            </a:pPr>
            <a:endParaRPr lang="pt-BR" sz="1200" dirty="0"/>
          </a:p>
          <a:p>
            <a:pPr lvl="1" algn="just">
              <a:buFont typeface="Wingdings" panose="05000000000000000000" pitchFamily="2" charset="2"/>
              <a:buChar char="§"/>
            </a:pPr>
            <a:r>
              <a:rPr lang="pt-BR" sz="2600" dirty="0"/>
              <a:t>Finlândia, entre outros.</a:t>
            </a:r>
          </a:p>
          <a:p>
            <a:pPr algn="just"/>
            <a:endParaRPr lang="pt-BR" sz="750" dirty="0"/>
          </a:p>
          <a:p>
            <a:pPr algn="just">
              <a:buFont typeface="Wingdings" panose="05000000000000000000" pitchFamily="2" charset="2"/>
              <a:buChar char="ü"/>
            </a:pPr>
            <a:endParaRPr lang="pt-BR" dirty="0"/>
          </a:p>
        </p:txBody>
      </p:sp>
      <p:sp>
        <p:nvSpPr>
          <p:cNvPr id="5" name="Retângulo 4"/>
          <p:cNvSpPr/>
          <p:nvPr/>
        </p:nvSpPr>
        <p:spPr>
          <a:xfrm>
            <a:off x="1907704" y="548680"/>
            <a:ext cx="4922886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3000" b="1" dirty="0">
                <a:solidFill>
                  <a:schemeClr val="accent2"/>
                </a:solidFill>
              </a:rPr>
              <a:t>BASE NACIONAL CURRICULAR</a:t>
            </a:r>
          </a:p>
        </p:txBody>
      </p:sp>
    </p:spTree>
    <p:extLst>
      <p:ext uri="{BB962C8B-B14F-4D97-AF65-F5344CB8AC3E}">
        <p14:creationId xmlns:p14="http://schemas.microsoft.com/office/powerpoint/2010/main" val="6958652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827584" y="1124744"/>
            <a:ext cx="7704856" cy="4896544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pt-BR" sz="3200" dirty="0" smtClean="0"/>
              <a:t>A existência de Programas </a:t>
            </a:r>
            <a:r>
              <a:rPr lang="pt-BR" sz="3200" dirty="0"/>
              <a:t>nacionais de estudos na Educação Básica:</a:t>
            </a:r>
          </a:p>
          <a:p>
            <a:pPr indent="271463" algn="just">
              <a:buFont typeface="Wingdings" panose="05000000000000000000" pitchFamily="2" charset="2"/>
              <a:buChar char="ü"/>
            </a:pPr>
            <a:r>
              <a:rPr lang="pt-BR" sz="3200" dirty="0"/>
              <a:t> Não restringe a autonomia pedagógica da escola,</a:t>
            </a:r>
          </a:p>
          <a:p>
            <a:pPr indent="-38100" algn="just">
              <a:buFont typeface="Wingdings" panose="05000000000000000000" pitchFamily="2" charset="2"/>
              <a:buChar char="ü"/>
            </a:pPr>
            <a:r>
              <a:rPr lang="pt-BR" sz="3200" dirty="0"/>
              <a:t> Oferece condições de assegurar a equidade no ensino aos estudantes,</a:t>
            </a:r>
          </a:p>
          <a:p>
            <a:pPr marL="133350" algn="just">
              <a:buFont typeface="Wingdings" panose="05000000000000000000" pitchFamily="2" charset="2"/>
              <a:buChar char="ü"/>
            </a:pPr>
            <a:r>
              <a:rPr lang="pt-BR" sz="3200" dirty="0"/>
              <a:t> Oferece orientação para a formação de professores,</a:t>
            </a:r>
          </a:p>
          <a:p>
            <a:pPr indent="-38100" algn="just">
              <a:buFont typeface="Wingdings" panose="05000000000000000000" pitchFamily="2" charset="2"/>
              <a:buChar char="ü"/>
            </a:pPr>
            <a:r>
              <a:rPr lang="pt-BR" sz="3200" dirty="0"/>
              <a:t> Oferece bases precisas para avaliação e melhoria da qualidade do ensino</a:t>
            </a:r>
            <a:r>
              <a:rPr lang="pt-BR" sz="3800" dirty="0"/>
              <a:t>.</a:t>
            </a:r>
          </a:p>
          <a:p>
            <a:pPr algn="just">
              <a:buFont typeface="Wingdings" panose="05000000000000000000" pitchFamily="2" charset="2"/>
              <a:buChar char="ü"/>
            </a:pPr>
            <a:endParaRPr lang="pt-BR" sz="2600" dirty="0"/>
          </a:p>
        </p:txBody>
      </p:sp>
    </p:spTree>
    <p:extLst>
      <p:ext uri="{BB962C8B-B14F-4D97-AF65-F5344CB8AC3E}">
        <p14:creationId xmlns:p14="http://schemas.microsoft.com/office/powerpoint/2010/main" val="33514812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755576" y="404664"/>
            <a:ext cx="7704856" cy="6048672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pt-BR" sz="3300" b="1" dirty="0" smtClean="0">
                <a:solidFill>
                  <a:schemeClr val="accent2"/>
                </a:solidFill>
              </a:rPr>
              <a:t>CONSTITUIÇÃO </a:t>
            </a:r>
            <a:r>
              <a:rPr lang="pt-BR" sz="3300" b="1" dirty="0">
                <a:solidFill>
                  <a:schemeClr val="accent2"/>
                </a:solidFill>
              </a:rPr>
              <a:t>DE 1988</a:t>
            </a:r>
          </a:p>
          <a:p>
            <a:pPr algn="just"/>
            <a:r>
              <a:rPr lang="pt-BR" sz="3300" dirty="0" smtClean="0"/>
              <a:t>	Ressalta a garantia do padrão de qualidade. O ensino oferecido, em qualquer lugar do País, deve proporcionar a todo estudante o mesmo nível de formação.</a:t>
            </a:r>
          </a:p>
          <a:p>
            <a:pPr algn="just"/>
            <a:endParaRPr lang="pt-BR" sz="1200" dirty="0"/>
          </a:p>
          <a:p>
            <a:pPr algn="just"/>
            <a:r>
              <a:rPr lang="pt-BR" sz="3300" dirty="0" smtClean="0"/>
              <a:t>	Art. 210 – Estabelece que “serão fixados conteúdos mínimos para o ensino fundamental”. </a:t>
            </a:r>
          </a:p>
          <a:p>
            <a:pPr algn="just"/>
            <a:endParaRPr lang="pt-BR" sz="1200" dirty="0" smtClean="0"/>
          </a:p>
          <a:p>
            <a:pPr algn="just"/>
            <a:r>
              <a:rPr lang="pt-BR" sz="3300" b="1" dirty="0">
                <a:solidFill>
                  <a:schemeClr val="accent2"/>
                </a:solidFill>
              </a:rPr>
              <a:t>LEI 9394 DE 1996 - LDB</a:t>
            </a:r>
          </a:p>
          <a:p>
            <a:pPr algn="just"/>
            <a:r>
              <a:rPr lang="pt-BR" sz="3300" b="1" dirty="0">
                <a:solidFill>
                  <a:schemeClr val="accent2"/>
                </a:solidFill>
              </a:rPr>
              <a:t>	</a:t>
            </a:r>
            <a:r>
              <a:rPr lang="pt-BR" sz="3300" dirty="0"/>
              <a:t>Art. </a:t>
            </a:r>
            <a:r>
              <a:rPr lang="pt-BR" sz="3300" dirty="0" smtClean="0"/>
              <a:t>26 – Dispõe que “os currículos da educação infantil, do ensino fundamental e do ensino médio devem ter base nacional comum, a ser complementada, em cada sistema de ensino</a:t>
            </a:r>
            <a:r>
              <a:rPr lang="pt-BR" sz="2600" dirty="0" smtClean="0"/>
              <a:t>”.</a:t>
            </a:r>
            <a:r>
              <a:rPr lang="pt-BR" sz="2600" b="1" dirty="0">
                <a:solidFill>
                  <a:schemeClr val="accent2"/>
                </a:solidFill>
              </a:rPr>
              <a:t>	</a:t>
            </a:r>
          </a:p>
          <a:p>
            <a:pPr algn="just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9596433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39552" y="764704"/>
            <a:ext cx="7776864" cy="5688632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pt-BR" dirty="0"/>
              <a:t>	</a:t>
            </a:r>
            <a:r>
              <a:rPr lang="pt-BR" sz="2600" dirty="0"/>
              <a:t>O conceito de </a:t>
            </a:r>
            <a:r>
              <a:rPr lang="pt-BR" sz="2600" dirty="0" smtClean="0"/>
              <a:t>base </a:t>
            </a:r>
            <a:r>
              <a:rPr lang="pt-BR" sz="2600" dirty="0"/>
              <a:t>nacional comum tem sido recorrentemente entendido como o de um elenco nuclear de disciplinas ou componentes curriculares.</a:t>
            </a:r>
          </a:p>
          <a:p>
            <a:pPr algn="just"/>
            <a:r>
              <a:rPr lang="pt-BR" sz="2100" dirty="0"/>
              <a:t>	</a:t>
            </a:r>
            <a:r>
              <a:rPr lang="pt-BR" sz="2100" dirty="0" smtClean="0"/>
              <a:t>E</a:t>
            </a:r>
            <a:r>
              <a:rPr lang="pt-BR" sz="2600" dirty="0" smtClean="0"/>
              <a:t>stratégias </a:t>
            </a:r>
            <a:r>
              <a:rPr lang="pt-BR" sz="2600" dirty="0"/>
              <a:t>do novo </a:t>
            </a:r>
            <a:r>
              <a:rPr lang="pt-BR" sz="2600" dirty="0" smtClean="0"/>
              <a:t>PNE (Lei </a:t>
            </a:r>
            <a:r>
              <a:rPr lang="pt-BR" sz="2600" dirty="0"/>
              <a:t>nº </a:t>
            </a:r>
            <a:r>
              <a:rPr lang="pt-BR" sz="2600" dirty="0" smtClean="0"/>
              <a:t>13.005/2014</a:t>
            </a:r>
            <a:r>
              <a:rPr lang="pt-BR" sz="2600" dirty="0"/>
              <a:t>) propõem uma visão mais moderna e abrangente:</a:t>
            </a:r>
          </a:p>
          <a:p>
            <a:pPr algn="just"/>
            <a:endParaRPr lang="pt-BR" sz="375" dirty="0"/>
          </a:p>
          <a:p>
            <a:pPr lvl="1" algn="just">
              <a:buFont typeface="Wingdings" panose="05000000000000000000" pitchFamily="2" charset="2"/>
              <a:buChar char="§"/>
            </a:pPr>
            <a:r>
              <a:rPr lang="pt-BR" sz="2600" dirty="0" smtClean="0">
                <a:solidFill>
                  <a:schemeClr val="tx1"/>
                </a:solidFill>
              </a:rPr>
              <a:t>MEC:</a:t>
            </a:r>
            <a:r>
              <a:rPr lang="pt-BR" sz="2600" b="1" dirty="0" smtClean="0">
                <a:solidFill>
                  <a:schemeClr val="accent2"/>
                </a:solidFill>
              </a:rPr>
              <a:t> </a:t>
            </a:r>
            <a:r>
              <a:rPr lang="pt-BR" sz="2600" dirty="0"/>
              <a:t>articular com os entes federados para pactuar proposta de direitos e objetivos da aprendizagem que constituirão a base nacional comum.</a:t>
            </a:r>
          </a:p>
          <a:p>
            <a:pPr algn="just"/>
            <a:endParaRPr lang="pt-BR" sz="750" dirty="0"/>
          </a:p>
          <a:p>
            <a:pPr lvl="1" algn="just">
              <a:buFont typeface="Wingdings" panose="05000000000000000000" pitchFamily="2" charset="2"/>
              <a:buChar char="§"/>
            </a:pPr>
            <a:r>
              <a:rPr lang="pt-BR" sz="2600" dirty="0" smtClean="0"/>
              <a:t>Determina </a:t>
            </a:r>
            <a:r>
              <a:rPr lang="pt-BR" sz="2600" dirty="0"/>
              <a:t>“estabelecer e implantar, mediante </a:t>
            </a:r>
            <a:r>
              <a:rPr lang="pt-BR" sz="2600" dirty="0" err="1"/>
              <a:t>pactuação</a:t>
            </a:r>
            <a:r>
              <a:rPr lang="pt-BR" sz="2600" dirty="0"/>
              <a:t> </a:t>
            </a:r>
            <a:r>
              <a:rPr lang="pt-BR" sz="2600" dirty="0" err="1"/>
              <a:t>interfederativa</a:t>
            </a:r>
            <a:r>
              <a:rPr lang="pt-BR" sz="2600" dirty="0"/>
              <a:t>, diretrizes pedagógicas para a educação básica e a base nacional comum dos currículos, com direitos e objetivos de aprendizagem e desenvolvimento dos (as) alunos (as) para cada ano do ensino fundamental e médio, respeitada a diversidade regional, estadual e local</a:t>
            </a:r>
            <a:r>
              <a:rPr lang="pt-BR" sz="2600" dirty="0" smtClean="0"/>
              <a:t>”</a:t>
            </a:r>
            <a:r>
              <a:rPr lang="pt-BR" sz="2800" dirty="0" smtClean="0"/>
              <a:t>.</a:t>
            </a:r>
            <a:endParaRPr lang="pt-BR" dirty="0"/>
          </a:p>
        </p:txBody>
      </p:sp>
      <p:sp>
        <p:nvSpPr>
          <p:cNvPr id="2" name="Retângulo 1"/>
          <p:cNvSpPr/>
          <p:nvPr/>
        </p:nvSpPr>
        <p:spPr>
          <a:xfrm>
            <a:off x="3203848" y="116632"/>
            <a:ext cx="244827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800" b="1" dirty="0">
                <a:solidFill>
                  <a:schemeClr val="accent2"/>
                </a:solidFill>
              </a:rPr>
              <a:t>O CONCEITO</a:t>
            </a:r>
          </a:p>
        </p:txBody>
      </p:sp>
    </p:spTree>
    <p:extLst>
      <p:ext uri="{BB962C8B-B14F-4D97-AF65-F5344CB8AC3E}">
        <p14:creationId xmlns:p14="http://schemas.microsoft.com/office/powerpoint/2010/main" val="701247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11560" y="908720"/>
            <a:ext cx="7776864" cy="4700363"/>
          </a:xfrm>
        </p:spPr>
        <p:txBody>
          <a:bodyPr>
            <a:normAutofit fontScale="92500"/>
          </a:bodyPr>
          <a:lstStyle/>
          <a:p>
            <a:pPr algn="just"/>
            <a:r>
              <a:rPr lang="pt-BR" dirty="0" smtClean="0"/>
              <a:t>	</a:t>
            </a:r>
          </a:p>
          <a:p>
            <a:pPr algn="just"/>
            <a:r>
              <a:rPr lang="pt-BR" dirty="0"/>
              <a:t>	</a:t>
            </a:r>
            <a:r>
              <a:rPr lang="pt-BR" sz="2400" dirty="0"/>
              <a:t>Vê-se, portanto, que a </a:t>
            </a:r>
            <a:r>
              <a:rPr lang="pt-BR" sz="2400" dirty="0" smtClean="0"/>
              <a:t>base </a:t>
            </a:r>
            <a:r>
              <a:rPr lang="pt-BR" sz="2400" dirty="0"/>
              <a:t>nacional comum </a:t>
            </a:r>
            <a:r>
              <a:rPr lang="pt-BR" sz="2400" dirty="0" smtClean="0"/>
              <a:t>não é apenas um </a:t>
            </a:r>
            <a:r>
              <a:rPr lang="pt-BR" sz="2400" dirty="0"/>
              <a:t>elenco de matérias ou disciplinas, </a:t>
            </a:r>
            <a:r>
              <a:rPr lang="pt-BR" sz="2400" dirty="0" smtClean="0"/>
              <a:t>tratando-se, na verdade, de um referencial acerca do </a:t>
            </a:r>
            <a:r>
              <a:rPr lang="pt-BR" sz="2400" dirty="0"/>
              <a:t>que se espera que, ao longo e ao fim do processo escolar, os estudantes alcancem</a:t>
            </a:r>
            <a:r>
              <a:rPr lang="pt-BR" sz="2400" dirty="0" smtClean="0"/>
              <a:t>.</a:t>
            </a:r>
          </a:p>
          <a:p>
            <a:pPr algn="just"/>
            <a:endParaRPr lang="pt-BR" sz="1100" dirty="0"/>
          </a:p>
          <a:p>
            <a:pPr algn="just"/>
            <a:r>
              <a:rPr lang="pt-BR" sz="2400" dirty="0" smtClean="0"/>
              <a:t>	A </a:t>
            </a:r>
            <a:r>
              <a:rPr lang="pt-BR" sz="2400" dirty="0"/>
              <a:t>definição de programas mínimos, com ênfase no principal, especialmente Língua Portuguesa, Matemática, Ciências e a Formação Humanística e Social, indispensável para o exercício pleno e consciente da cidadania, pode constituir poderoso instrumento de equidade e elevação de qualidade da educação básica brasileira</a:t>
            </a:r>
          </a:p>
        </p:txBody>
      </p:sp>
    </p:spTree>
    <p:extLst>
      <p:ext uri="{BB962C8B-B14F-4D97-AF65-F5344CB8AC3E}">
        <p14:creationId xmlns:p14="http://schemas.microsoft.com/office/powerpoint/2010/main" val="20935523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827584" y="1484784"/>
            <a:ext cx="7488832" cy="3991281"/>
          </a:xfrm>
        </p:spPr>
        <p:txBody>
          <a:bodyPr>
            <a:noAutofit/>
          </a:bodyPr>
          <a:lstStyle/>
          <a:p>
            <a:pPr algn="just"/>
            <a:r>
              <a:rPr lang="pt-BR" sz="2800" dirty="0"/>
              <a:t>A grande maioria dos estados já conta com referenciais curriculares que orientam, de modo detalhado, o ensino fundamental e o ensino médio</a:t>
            </a:r>
            <a:r>
              <a:rPr lang="pt-BR" sz="2800" dirty="0" smtClean="0"/>
              <a:t>, discriminando, </a:t>
            </a:r>
            <a:r>
              <a:rPr lang="pt-BR" sz="2800" dirty="0"/>
              <a:t>por ciclos ou até mesmo para cada ano escolar, os conteúdos e os resultados de aprendizagem esperados. Essa realidade dá ensejo a que se estabeleça consenso sobre uma base nacional definida nos mesmos moldes.  </a:t>
            </a:r>
          </a:p>
        </p:txBody>
      </p:sp>
    </p:spTree>
    <p:extLst>
      <p:ext uri="{BB962C8B-B14F-4D97-AF65-F5344CB8AC3E}">
        <p14:creationId xmlns:p14="http://schemas.microsoft.com/office/powerpoint/2010/main" val="3364657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11560" y="1268760"/>
            <a:ext cx="7776864" cy="5184576"/>
          </a:xfrm>
        </p:spPr>
        <p:txBody>
          <a:bodyPr>
            <a:normAutofit fontScale="25000" lnSpcReduction="20000"/>
          </a:bodyPr>
          <a:lstStyle/>
          <a:p>
            <a:pPr algn="just"/>
            <a:r>
              <a:rPr lang="pt-BR" dirty="0" smtClean="0"/>
              <a:t>	</a:t>
            </a:r>
            <a:r>
              <a:rPr lang="pt-BR" sz="8800" dirty="0" smtClean="0"/>
              <a:t>O CONSED defende que a Base Nacional Comum é uma questão central para a melhoria dos resultados da educação brasileira. Para tanto, vem realizando e apoiando alguns eventos:</a:t>
            </a:r>
          </a:p>
          <a:p>
            <a:pPr algn="just"/>
            <a:endParaRPr lang="pt-BR" sz="2000" dirty="0" smtClean="0"/>
          </a:p>
          <a:p>
            <a:pPr marL="336947" lvl="1" indent="-133350" algn="just">
              <a:buFont typeface="Wingdings" panose="05000000000000000000" pitchFamily="2" charset="2"/>
              <a:buChar char="Ø"/>
            </a:pPr>
            <a:r>
              <a:rPr lang="pt-BR" sz="8800" dirty="0" smtClean="0"/>
              <a:t> Organização do Seminário </a:t>
            </a:r>
            <a:r>
              <a:rPr lang="pt-BR" sz="8800" i="1" dirty="0" smtClean="0"/>
              <a:t>Construindo uma Base Nacional Comum: </a:t>
            </a:r>
            <a:r>
              <a:rPr lang="pt-BR" sz="8800" dirty="0" smtClean="0"/>
              <a:t>30 de outubro de 2013, em parceria com a Fundação </a:t>
            </a:r>
            <a:r>
              <a:rPr lang="pt-BR" sz="8800" dirty="0" err="1" smtClean="0"/>
              <a:t>Lemann</a:t>
            </a:r>
            <a:r>
              <a:rPr lang="pt-BR" sz="8800" dirty="0" smtClean="0"/>
              <a:t> – São Paulo/SP;</a:t>
            </a:r>
          </a:p>
          <a:p>
            <a:pPr marL="336947" indent="-133350" algn="just"/>
            <a:endParaRPr lang="pt-BR" sz="4000" dirty="0" smtClean="0"/>
          </a:p>
          <a:p>
            <a:pPr marL="336947" lvl="1" indent="-133350" algn="just">
              <a:buFont typeface="Wingdings" panose="05000000000000000000" pitchFamily="2" charset="2"/>
              <a:buChar char="Ø"/>
            </a:pPr>
            <a:r>
              <a:rPr lang="pt-BR" sz="8800" dirty="0" smtClean="0"/>
              <a:t> Organização do Colóquio: </a:t>
            </a:r>
            <a:r>
              <a:rPr lang="pt-BR" sz="8800" i="1" dirty="0" smtClean="0"/>
              <a:t>Base Curricular Nacional </a:t>
            </a:r>
            <a:r>
              <a:rPr lang="pt-BR" sz="8800" dirty="0" smtClean="0"/>
              <a:t>: Parte da Educar/Educador e </a:t>
            </a:r>
            <a:r>
              <a:rPr lang="pt-BR" sz="8800" dirty="0" err="1" smtClean="0"/>
              <a:t>Bett</a:t>
            </a:r>
            <a:r>
              <a:rPr lang="pt-BR" sz="8800" dirty="0" smtClean="0"/>
              <a:t> Brasil, ocorrido no 23 de maio de 2014 no Centro de Convenções Imigrantes - São Paulo/SP;</a:t>
            </a:r>
          </a:p>
          <a:p>
            <a:pPr marL="336947" lvl="1" indent="-133350" algn="just"/>
            <a:endParaRPr lang="pt-BR" sz="4000" dirty="0" smtClean="0"/>
          </a:p>
          <a:p>
            <a:pPr marL="336947" lvl="1" indent="-133350" algn="just">
              <a:buFont typeface="Wingdings" panose="05000000000000000000" pitchFamily="2" charset="2"/>
              <a:buChar char="Ø"/>
            </a:pPr>
            <a:r>
              <a:rPr lang="pt-BR" sz="8800" dirty="0" smtClean="0"/>
              <a:t> Participação na Mesa ampliada com o tema </a:t>
            </a:r>
            <a:r>
              <a:rPr lang="pt-BR" sz="8800" i="1" dirty="0" smtClean="0"/>
              <a:t>“Um currículo para construir o conhecimento”</a:t>
            </a:r>
            <a:r>
              <a:rPr lang="pt-BR" sz="8800" dirty="0" smtClean="0"/>
              <a:t> – realização CNE, 04 de setembro de 2014;</a:t>
            </a:r>
          </a:p>
          <a:p>
            <a:pPr marL="203597" lvl="1" indent="0" algn="just">
              <a:buNone/>
            </a:pPr>
            <a:endParaRPr lang="pt-BR" sz="4000" dirty="0" smtClean="0"/>
          </a:p>
          <a:p>
            <a:pPr marL="336947" lvl="1" indent="-133350" algn="just">
              <a:buFont typeface="Wingdings" panose="05000000000000000000" pitchFamily="2" charset="2"/>
              <a:buChar char="Ø"/>
            </a:pPr>
            <a:r>
              <a:rPr lang="pt-BR" sz="8800" dirty="0" smtClean="0"/>
              <a:t> Participação no Seminário organizado pela </a:t>
            </a:r>
            <a:r>
              <a:rPr lang="pt-BR" sz="8800" dirty="0" err="1" smtClean="0"/>
              <a:t>Undime</a:t>
            </a:r>
            <a:r>
              <a:rPr lang="pt-BR" sz="8800" dirty="0" smtClean="0"/>
              <a:t>, dia 9 de agosto/2014, em Brasília.</a:t>
            </a:r>
            <a:endParaRPr lang="pt-BR" dirty="0"/>
          </a:p>
        </p:txBody>
      </p:sp>
      <p:sp>
        <p:nvSpPr>
          <p:cNvPr id="2" name="Retângulo 1"/>
          <p:cNvSpPr/>
          <p:nvPr/>
        </p:nvSpPr>
        <p:spPr>
          <a:xfrm>
            <a:off x="1259632" y="692696"/>
            <a:ext cx="5748753" cy="4154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dirty="0">
                <a:solidFill>
                  <a:srgbClr val="222222"/>
                </a:solidFill>
                <a:latin typeface="arial" panose="020B0604020202020204" pitchFamily="34" charset="0"/>
              </a:rPr>
              <a:t> </a:t>
            </a:r>
            <a:r>
              <a:rPr lang="pt-BR" sz="2100" b="1" dirty="0">
                <a:solidFill>
                  <a:schemeClr val="accent2"/>
                </a:solidFill>
              </a:rPr>
              <a:t>Ações do </a:t>
            </a:r>
            <a:r>
              <a:rPr lang="pt-BR" sz="2100" b="1" dirty="0" smtClean="0">
                <a:solidFill>
                  <a:schemeClr val="accent2"/>
                </a:solidFill>
              </a:rPr>
              <a:t>CONSED sobre a Base Nacional Comum </a:t>
            </a:r>
            <a:endParaRPr lang="pt-BR" sz="2100" b="1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326583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emaCONSED2015">
  <a:themeElements>
    <a:clrScheme name="Integral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emaCONSED2015" id="{65163B39-E1EA-4D6E-ADEC-6726FA9F2ACF}" vid="{5E010960-0ADE-446D-B6FD-34944844145E}"/>
    </a:ext>
  </a:extLst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Modelo-apresentaçãoConsed2015b (3)</Template>
  <TotalTime>1136</TotalTime>
  <Words>266</Words>
  <Application>Microsoft Office PowerPoint</Application>
  <PresentationFormat>Apresentação na tela (4:3)</PresentationFormat>
  <Paragraphs>78</Paragraphs>
  <Slides>11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8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11</vt:i4>
      </vt:variant>
    </vt:vector>
  </HeadingPairs>
  <TitlesOfParts>
    <vt:vector size="20" baseType="lpstr">
      <vt:lpstr>Arial</vt:lpstr>
      <vt:lpstr>Arial</vt:lpstr>
      <vt:lpstr>Calibri</vt:lpstr>
      <vt:lpstr>Times New Roman</vt:lpstr>
      <vt:lpstr>Tw Cen MT</vt:lpstr>
      <vt:lpstr>Tw Cen MT Condensed</vt:lpstr>
      <vt:lpstr>Wingdings</vt:lpstr>
      <vt:lpstr>Wingdings 3</vt:lpstr>
      <vt:lpstr>TemaCONSED2015</vt:lpstr>
      <vt:lpstr> Seminário: “REFORMULAÇÃO DO ENSINO MÉDIO”  mESA 1: Organização Curricular e base nacional comum  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>Camara dos Deputados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Ricardo Chaves de R. Martins</dc:creator>
  <cp:lastModifiedBy>Hidelcy Guimaraes Veludo</cp:lastModifiedBy>
  <cp:revision>152</cp:revision>
  <cp:lastPrinted>2015-07-06T20:48:15Z</cp:lastPrinted>
  <dcterms:created xsi:type="dcterms:W3CDTF">2014-04-29T14:40:16Z</dcterms:created>
  <dcterms:modified xsi:type="dcterms:W3CDTF">2015-07-06T21:05:36Z</dcterms:modified>
</cp:coreProperties>
</file>