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76" r:id="rId5"/>
    <p:sldId id="263" r:id="rId6"/>
    <p:sldId id="258" r:id="rId7"/>
    <p:sldId id="259" r:id="rId8"/>
    <p:sldId id="260" r:id="rId9"/>
    <p:sldId id="261" r:id="rId10"/>
    <p:sldId id="269" r:id="rId11"/>
    <p:sldId id="270" r:id="rId12"/>
    <p:sldId id="271" r:id="rId13"/>
    <p:sldId id="267" r:id="rId14"/>
    <p:sldId id="272" r:id="rId15"/>
    <p:sldId id="273" r:id="rId16"/>
    <p:sldId id="275" r:id="rId17"/>
    <p:sldId id="274" r:id="rId1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% do PIB</c:v>
                </c:pt>
              </c:strCache>
            </c:strRef>
          </c:tx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Plan1!$A$2:$A$4</c:f>
              <c:strCache>
                <c:ptCount val="3"/>
                <c:pt idx="0">
                  <c:v>União</c:v>
                </c:pt>
                <c:pt idx="1">
                  <c:v>Estados e DF</c:v>
                </c:pt>
                <c:pt idx="2">
                  <c:v>Municípios</c:v>
                </c:pt>
              </c:strCache>
            </c:strRef>
          </c:cat>
          <c:val>
            <c:numRef>
              <c:f>Plan1!$B$2:$B$4</c:f>
              <c:numCache>
                <c:formatCode>General</c:formatCode>
                <c:ptCount val="3"/>
                <c:pt idx="0">
                  <c:v>2.06</c:v>
                </c:pt>
                <c:pt idx="1">
                  <c:v>2.2000000000000002</c:v>
                </c:pt>
                <c:pt idx="2">
                  <c:v>2.2999999999999998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% do PIB</c:v>
                </c:pt>
              </c:strCache>
            </c:strRef>
          </c:tx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Plan1!$A$2:$A$4</c:f>
              <c:strCache>
                <c:ptCount val="3"/>
                <c:pt idx="0">
                  <c:v>União</c:v>
                </c:pt>
                <c:pt idx="1">
                  <c:v>Estados e DF</c:v>
                </c:pt>
                <c:pt idx="2">
                  <c:v>Municípios</c:v>
                </c:pt>
              </c:strCache>
            </c:strRef>
          </c:cat>
          <c:val>
            <c:numRef>
              <c:f>Plan1!$B$2:$B$4</c:f>
              <c:numCache>
                <c:formatCode>General</c:formatCode>
                <c:ptCount val="3"/>
                <c:pt idx="0">
                  <c:v>1</c:v>
                </c:pt>
                <c:pt idx="1">
                  <c:v>2.2000000000000002</c:v>
                </c:pt>
                <c:pt idx="2">
                  <c:v>2.2999999999999998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0.03821</cdr:x>
      <cdr:y>0.04404</cdr:y>
    </cdr:from>
    <cdr:to>
      <cdr:x>0.21238</cdr:x>
      <cdr:y>0.12564</cdr:y>
    </cdr:to>
    <cdr:sp macro="" textlink="">
      <cdr:nvSpPr>
        <cdr:cNvPr id="2" name="CaixaDeTexto 8"/>
        <cdr:cNvSpPr txBox="1"/>
      </cdr:nvSpPr>
      <cdr:spPr>
        <a:xfrm xmlns:a="http://schemas.openxmlformats.org/drawingml/2006/main">
          <a:off x="154360" y="174005"/>
          <a:ext cx="703680" cy="32242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pt-BR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pt-BR" dirty="0" smtClean="0"/>
            <a:t>(2,3% do PIB)</a:t>
          </a:r>
          <a:endParaRPr lang="pt-BR" dirty="0"/>
        </a:p>
      </cdr:txBody>
    </cdr:sp>
  </cdr:relSizeAnchor>
  <cdr:relSizeAnchor xmlns:cdr="http://schemas.openxmlformats.org/drawingml/2006/chartDrawing">
    <cdr:from>
      <cdr:x>0.6225</cdr:x>
      <cdr:y>0.77</cdr:y>
    </cdr:from>
    <cdr:to>
      <cdr:x>0.79668</cdr:x>
      <cdr:y>0.8516</cdr:y>
    </cdr:to>
    <cdr:sp macro="" textlink="">
      <cdr:nvSpPr>
        <cdr:cNvPr id="5" name="CaixaDeTexto 9"/>
        <cdr:cNvSpPr txBox="1"/>
      </cdr:nvSpPr>
      <cdr:spPr>
        <a:xfrm xmlns:a="http://schemas.openxmlformats.org/drawingml/2006/main">
          <a:off x="5122912" y="3484984"/>
          <a:ext cx="1433406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pt-BR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pt-BR" dirty="0" smtClean="0"/>
            <a:t>(2,2% do PIB)</a:t>
          </a:r>
          <a:endParaRPr lang="pt-BR" dirty="0"/>
        </a:p>
      </cdr:txBody>
    </cdr:sp>
  </cdr:relSizeAnchor>
  <cdr:relSizeAnchor xmlns:cdr="http://schemas.openxmlformats.org/drawingml/2006/chartDrawing">
    <cdr:from>
      <cdr:x>0.53423</cdr:x>
      <cdr:y>0.00759</cdr:y>
    </cdr:from>
    <cdr:to>
      <cdr:x>0.72262</cdr:x>
      <cdr:y>0.08919</cdr:y>
    </cdr:to>
    <cdr:sp macro="" textlink="">
      <cdr:nvSpPr>
        <cdr:cNvPr id="6" name="CaixaDeTexto 9"/>
        <cdr:cNvSpPr txBox="1"/>
      </cdr:nvSpPr>
      <cdr:spPr>
        <a:xfrm xmlns:a="http://schemas.openxmlformats.org/drawingml/2006/main">
          <a:off x="2159223" y="29989"/>
          <a:ext cx="761430" cy="32242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pt-BR" sz="1800" dirty="0" smtClean="0"/>
            <a:t>(2,06% do PIB)</a:t>
          </a:r>
          <a:endParaRPr lang="pt-BR" sz="18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91D1F-BD5B-49AC-B5F1-7655E74B3983}" type="datetimeFigureOut">
              <a:rPr lang="pt-BR" smtClean="0"/>
              <a:t>07/07/2015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C908-5197-4CC2-8C8A-110D10F7FA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0959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91D1F-BD5B-49AC-B5F1-7655E74B3983}" type="datetimeFigureOut">
              <a:rPr lang="pt-BR" smtClean="0"/>
              <a:t>07/07/2015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C908-5197-4CC2-8C8A-110D10F7FA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7597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91D1F-BD5B-49AC-B5F1-7655E74B3983}" type="datetimeFigureOut">
              <a:rPr lang="pt-BR" smtClean="0"/>
              <a:t>07/07/2015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C908-5197-4CC2-8C8A-110D10F7FA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2840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91D1F-BD5B-49AC-B5F1-7655E74B3983}" type="datetimeFigureOut">
              <a:rPr lang="pt-BR" smtClean="0"/>
              <a:t>07/07/2015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C908-5197-4CC2-8C8A-110D10F7FA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87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91D1F-BD5B-49AC-B5F1-7655E74B3983}" type="datetimeFigureOut">
              <a:rPr lang="pt-BR" smtClean="0"/>
              <a:t>07/07/2015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C908-5197-4CC2-8C8A-110D10F7FA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1984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91D1F-BD5B-49AC-B5F1-7655E74B3983}" type="datetimeFigureOut">
              <a:rPr lang="pt-BR" smtClean="0"/>
              <a:t>07/07/2015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C908-5197-4CC2-8C8A-110D10F7FA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2124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91D1F-BD5B-49AC-B5F1-7655E74B3983}" type="datetimeFigureOut">
              <a:rPr lang="pt-BR" smtClean="0"/>
              <a:t>07/07/2015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C908-5197-4CC2-8C8A-110D10F7FA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4808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91D1F-BD5B-49AC-B5F1-7655E74B3983}" type="datetimeFigureOut">
              <a:rPr lang="pt-BR" smtClean="0"/>
              <a:t>07/07/2015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C908-5197-4CC2-8C8A-110D10F7FA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1466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91D1F-BD5B-49AC-B5F1-7655E74B3983}" type="datetimeFigureOut">
              <a:rPr lang="pt-BR" smtClean="0"/>
              <a:t>07/07/2015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C908-5197-4CC2-8C8A-110D10F7FA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3569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91D1F-BD5B-49AC-B5F1-7655E74B3983}" type="datetimeFigureOut">
              <a:rPr lang="pt-BR" smtClean="0"/>
              <a:t>07/07/2015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C908-5197-4CC2-8C8A-110D10F7FA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4759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91D1F-BD5B-49AC-B5F1-7655E74B3983}" type="datetimeFigureOut">
              <a:rPr lang="pt-BR" smtClean="0"/>
              <a:t>07/07/2015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C908-5197-4CC2-8C8A-110D10F7FA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3045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91D1F-BD5B-49AC-B5F1-7655E74B3983}" type="datetimeFigureOut">
              <a:rPr lang="pt-BR" smtClean="0"/>
              <a:t>07/07/2015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B5C908-5197-4CC2-8C8A-110D10F7FA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7619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lanalto.gov.br/ccivil_03/_Ato2011-2014/2014/Lei/L13005.htm#art7&#167;5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67544" y="2130425"/>
            <a:ext cx="8208912" cy="1658615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Jornada escolar ampliada e condições de oferta do ensino médio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Daniel Cara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35843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upo 18"/>
          <p:cNvGrpSpPr/>
          <p:nvPr/>
        </p:nvGrpSpPr>
        <p:grpSpPr>
          <a:xfrm>
            <a:off x="237871" y="44624"/>
            <a:ext cx="8643426" cy="1552018"/>
            <a:chOff x="249054" y="44624"/>
            <a:chExt cx="8643426" cy="1552018"/>
          </a:xfrm>
        </p:grpSpPr>
        <p:sp>
          <p:nvSpPr>
            <p:cNvPr id="22" name="Retângulo 21"/>
            <p:cNvSpPr/>
            <p:nvPr/>
          </p:nvSpPr>
          <p:spPr>
            <a:xfrm>
              <a:off x="251520" y="548680"/>
              <a:ext cx="8640960" cy="6480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23" name="Grupo 22"/>
            <p:cNvGrpSpPr/>
            <p:nvPr/>
          </p:nvGrpSpPr>
          <p:grpSpPr>
            <a:xfrm>
              <a:off x="7536796" y="44624"/>
              <a:ext cx="1080120" cy="1552018"/>
              <a:chOff x="7536796" y="44624"/>
              <a:chExt cx="1080120" cy="1552018"/>
            </a:xfrm>
          </p:grpSpPr>
          <p:pic>
            <p:nvPicPr>
              <p:cNvPr id="25" name="Picture 1" descr="logocampanha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536796" y="44624"/>
                <a:ext cx="1080120" cy="1552018"/>
              </a:xfrm>
              <a:prstGeom prst="rect">
                <a:avLst/>
              </a:prstGeom>
              <a:noFill/>
            </p:spPr>
          </p:pic>
          <p:sp>
            <p:nvSpPr>
              <p:cNvPr id="26" name="Retângulo 25"/>
              <p:cNvSpPr/>
              <p:nvPr/>
            </p:nvSpPr>
            <p:spPr>
              <a:xfrm>
                <a:off x="7536796" y="44624"/>
                <a:ext cx="1080120" cy="1552018"/>
              </a:xfrm>
              <a:prstGeom prst="rect">
                <a:avLst/>
              </a:prstGeom>
              <a:solidFill>
                <a:srgbClr val="FFFFFF">
                  <a:alpha val="4117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sp>
          <p:nvSpPr>
            <p:cNvPr id="24" name="CaixaDeTexto 23"/>
            <p:cNvSpPr txBox="1"/>
            <p:nvPr/>
          </p:nvSpPr>
          <p:spPr>
            <a:xfrm>
              <a:off x="249054" y="620687"/>
              <a:ext cx="728774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O que é o CAQi?</a:t>
              </a:r>
              <a:endParaRPr lang="pt-BR" sz="24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2" name="Retângulo 1"/>
          <p:cNvSpPr/>
          <p:nvPr/>
        </p:nvSpPr>
        <p:spPr>
          <a:xfrm>
            <a:off x="262703" y="2121818"/>
            <a:ext cx="8485761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 smtClean="0"/>
              <a:t>Pressupostos: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800" dirty="0" smtClean="0"/>
              <a:t>A </a:t>
            </a:r>
            <a:r>
              <a:rPr lang="pt-BR" sz="2800" dirty="0"/>
              <a:t>unidade de gestão da política de educação é a escola</a:t>
            </a:r>
            <a:r>
              <a:rPr lang="pt-BR" sz="2800" dirty="0" smtClean="0"/>
              <a:t>. E as escolas estão inseridas nas redes públicas.</a:t>
            </a:r>
            <a:endParaRPr lang="pt-BR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800" dirty="0" smtClean="0"/>
              <a:t>É preciso materializar o </a:t>
            </a:r>
            <a:r>
              <a:rPr lang="pt-BR" sz="2800" dirty="0"/>
              <a:t>padrão mínimo de qualidade.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800" dirty="0" smtClean="0"/>
              <a:t>LDB demanda definir quais </a:t>
            </a:r>
            <a:r>
              <a:rPr lang="pt-BR" sz="2800" dirty="0"/>
              <a:t>insumos são indispensáveis para o processo de ensino-aprendizagem?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800" dirty="0" smtClean="0"/>
              <a:t>É preciso mensurar quanto </a:t>
            </a:r>
            <a:r>
              <a:rPr lang="pt-BR" sz="2800" dirty="0"/>
              <a:t>custa a educação pública de qualidade?</a:t>
            </a:r>
          </a:p>
        </p:txBody>
      </p:sp>
    </p:spTree>
    <p:extLst>
      <p:ext uri="{BB962C8B-B14F-4D97-AF65-F5344CB8AC3E}">
        <p14:creationId xmlns:p14="http://schemas.microsoft.com/office/powerpoint/2010/main" val="410045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upo 18"/>
          <p:cNvGrpSpPr/>
          <p:nvPr/>
        </p:nvGrpSpPr>
        <p:grpSpPr>
          <a:xfrm>
            <a:off x="237871" y="44624"/>
            <a:ext cx="8643426" cy="1552018"/>
            <a:chOff x="249054" y="44624"/>
            <a:chExt cx="8643426" cy="1552018"/>
          </a:xfrm>
        </p:grpSpPr>
        <p:sp>
          <p:nvSpPr>
            <p:cNvPr id="22" name="Retângulo 21"/>
            <p:cNvSpPr/>
            <p:nvPr/>
          </p:nvSpPr>
          <p:spPr>
            <a:xfrm>
              <a:off x="251520" y="548680"/>
              <a:ext cx="8640960" cy="6480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23" name="Grupo 22"/>
            <p:cNvGrpSpPr/>
            <p:nvPr/>
          </p:nvGrpSpPr>
          <p:grpSpPr>
            <a:xfrm>
              <a:off x="7536796" y="44624"/>
              <a:ext cx="1080120" cy="1552018"/>
              <a:chOff x="7536796" y="44624"/>
              <a:chExt cx="1080120" cy="1552018"/>
            </a:xfrm>
          </p:grpSpPr>
          <p:pic>
            <p:nvPicPr>
              <p:cNvPr id="25" name="Picture 1" descr="logocampanha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536796" y="44624"/>
                <a:ext cx="1080120" cy="1552018"/>
              </a:xfrm>
              <a:prstGeom prst="rect">
                <a:avLst/>
              </a:prstGeom>
              <a:noFill/>
            </p:spPr>
          </p:pic>
          <p:sp>
            <p:nvSpPr>
              <p:cNvPr id="26" name="Retângulo 25"/>
              <p:cNvSpPr/>
              <p:nvPr/>
            </p:nvSpPr>
            <p:spPr>
              <a:xfrm>
                <a:off x="7536796" y="44624"/>
                <a:ext cx="1080120" cy="1552018"/>
              </a:xfrm>
              <a:prstGeom prst="rect">
                <a:avLst/>
              </a:prstGeom>
              <a:solidFill>
                <a:srgbClr val="FFFFFF">
                  <a:alpha val="4117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sp>
          <p:nvSpPr>
            <p:cNvPr id="24" name="CaixaDeTexto 23"/>
            <p:cNvSpPr txBox="1"/>
            <p:nvPr/>
          </p:nvSpPr>
          <p:spPr>
            <a:xfrm>
              <a:off x="249054" y="620687"/>
              <a:ext cx="728774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4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O </a:t>
              </a:r>
              <a:r>
                <a:rPr lang="pt-BR" sz="2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que é o CAQi?</a:t>
              </a:r>
              <a:endParaRPr lang="pt-BR" sz="24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2" name="Retângulo 1"/>
          <p:cNvSpPr/>
          <p:nvPr/>
        </p:nvSpPr>
        <p:spPr>
          <a:xfrm>
            <a:off x="240337" y="2192665"/>
            <a:ext cx="864096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BR" sz="2800" dirty="0" smtClean="0"/>
              <a:t>Insumos: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BR" sz="2800" dirty="0" smtClean="0"/>
              <a:t>Todo </a:t>
            </a:r>
            <a:r>
              <a:rPr lang="pt-BR" sz="2800" dirty="0"/>
              <a:t>profissional da educação deve receber o piso nacional salarial do magistério;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BR" sz="2800" dirty="0"/>
              <a:t>Todo profissional da educação deve ter direito à uma base nacional de carreira;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BR" sz="2800" dirty="0" smtClean="0"/>
              <a:t>Todo </a:t>
            </a:r>
            <a:r>
              <a:rPr lang="pt-BR" sz="2800" dirty="0"/>
              <a:t>profissional da educação </a:t>
            </a:r>
            <a:r>
              <a:rPr lang="pt-BR" sz="2800" dirty="0" smtClean="0"/>
              <a:t>necessita </a:t>
            </a:r>
            <a:r>
              <a:rPr lang="pt-BR" sz="2800" dirty="0"/>
              <a:t>de uma política de formação continuada;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BR" sz="2800" dirty="0"/>
              <a:t>O número de alunos por turma deve ser adequado;</a:t>
            </a:r>
          </a:p>
        </p:txBody>
      </p:sp>
    </p:spTree>
    <p:extLst>
      <p:ext uri="{BB962C8B-B14F-4D97-AF65-F5344CB8AC3E}">
        <p14:creationId xmlns:p14="http://schemas.microsoft.com/office/powerpoint/2010/main" val="327116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upo 18"/>
          <p:cNvGrpSpPr/>
          <p:nvPr/>
        </p:nvGrpSpPr>
        <p:grpSpPr>
          <a:xfrm>
            <a:off x="237871" y="44624"/>
            <a:ext cx="8643426" cy="1552018"/>
            <a:chOff x="249054" y="44624"/>
            <a:chExt cx="8643426" cy="1552018"/>
          </a:xfrm>
        </p:grpSpPr>
        <p:sp>
          <p:nvSpPr>
            <p:cNvPr id="22" name="Retângulo 21"/>
            <p:cNvSpPr/>
            <p:nvPr/>
          </p:nvSpPr>
          <p:spPr>
            <a:xfrm>
              <a:off x="251520" y="548680"/>
              <a:ext cx="8640960" cy="6480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23" name="Grupo 22"/>
            <p:cNvGrpSpPr/>
            <p:nvPr/>
          </p:nvGrpSpPr>
          <p:grpSpPr>
            <a:xfrm>
              <a:off x="7536796" y="44624"/>
              <a:ext cx="1080120" cy="1552018"/>
              <a:chOff x="7536796" y="44624"/>
              <a:chExt cx="1080120" cy="1552018"/>
            </a:xfrm>
          </p:grpSpPr>
          <p:pic>
            <p:nvPicPr>
              <p:cNvPr id="25" name="Picture 1" descr="logocampanha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536796" y="44624"/>
                <a:ext cx="1080120" cy="1552018"/>
              </a:xfrm>
              <a:prstGeom prst="rect">
                <a:avLst/>
              </a:prstGeom>
              <a:noFill/>
            </p:spPr>
          </p:pic>
          <p:sp>
            <p:nvSpPr>
              <p:cNvPr id="26" name="Retângulo 25"/>
              <p:cNvSpPr/>
              <p:nvPr/>
            </p:nvSpPr>
            <p:spPr>
              <a:xfrm>
                <a:off x="7536796" y="44624"/>
                <a:ext cx="1080120" cy="1552018"/>
              </a:xfrm>
              <a:prstGeom prst="rect">
                <a:avLst/>
              </a:prstGeom>
              <a:solidFill>
                <a:srgbClr val="FFFFFF">
                  <a:alpha val="4117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sp>
          <p:nvSpPr>
            <p:cNvPr id="24" name="CaixaDeTexto 23"/>
            <p:cNvSpPr txBox="1"/>
            <p:nvPr/>
          </p:nvSpPr>
          <p:spPr>
            <a:xfrm>
              <a:off x="249054" y="620687"/>
              <a:ext cx="728774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4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O </a:t>
              </a:r>
              <a:r>
                <a:rPr lang="pt-BR" sz="2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que é o CAQi?</a:t>
              </a:r>
              <a:endParaRPr lang="pt-BR" sz="24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3" name="Retângulo 2"/>
          <p:cNvSpPr/>
          <p:nvPr/>
        </p:nvSpPr>
        <p:spPr>
          <a:xfrm>
            <a:off x="420652" y="1628800"/>
            <a:ext cx="828033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BR" sz="2400" dirty="0" smtClean="0"/>
              <a:t>Todas escolas devem ter: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BR" sz="2400" dirty="0" smtClean="0"/>
              <a:t>Bibliotecas </a:t>
            </a:r>
            <a:r>
              <a:rPr lang="pt-BR" sz="2400" dirty="0"/>
              <a:t>e salas de leitura em todas as unidades escolares e educacionais;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BR" sz="2400" dirty="0"/>
              <a:t>Laboratórios de ciências em todas as unidades escolares e educacionais;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BR" sz="2400" dirty="0"/>
              <a:t>Laboratórios de informática em todas as unidades escolares e educacionais;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BR" sz="2400" dirty="0"/>
              <a:t>Quadras poliesportiva cobertas em todas as unidades escolares e educacionais;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BR" sz="2400" dirty="0"/>
              <a:t>Brinquedotecas para todas as creches, pré-escolas e escolas dos anos iniciais do ensino fundamental;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BR" sz="2400" dirty="0"/>
              <a:t>Garantia de repasse de recursos para as escolas para o desenvolvimento de seus projetos pedagógicos.</a:t>
            </a:r>
          </a:p>
        </p:txBody>
      </p:sp>
    </p:spTree>
    <p:extLst>
      <p:ext uri="{BB962C8B-B14F-4D97-AF65-F5344CB8AC3E}">
        <p14:creationId xmlns:p14="http://schemas.microsoft.com/office/powerpoint/2010/main" val="2127148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251520" y="44624"/>
            <a:ext cx="8640960" cy="1552018"/>
            <a:chOff x="251520" y="44624"/>
            <a:chExt cx="8640960" cy="1552018"/>
          </a:xfrm>
        </p:grpSpPr>
        <p:sp>
          <p:nvSpPr>
            <p:cNvPr id="5" name="Retângulo 12"/>
            <p:cNvSpPr/>
            <p:nvPr/>
          </p:nvSpPr>
          <p:spPr>
            <a:xfrm>
              <a:off x="251520" y="548680"/>
              <a:ext cx="8640960" cy="6480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b="1"/>
            </a:p>
          </p:txBody>
        </p:sp>
        <p:grpSp>
          <p:nvGrpSpPr>
            <p:cNvPr id="6" name="Grupo 5"/>
            <p:cNvGrpSpPr/>
            <p:nvPr/>
          </p:nvGrpSpPr>
          <p:grpSpPr>
            <a:xfrm>
              <a:off x="7536796" y="44624"/>
              <a:ext cx="1080120" cy="1552018"/>
              <a:chOff x="7536796" y="44624"/>
              <a:chExt cx="1080120" cy="1552018"/>
            </a:xfrm>
          </p:grpSpPr>
          <p:pic>
            <p:nvPicPr>
              <p:cNvPr id="8" name="Picture 1" descr="logocampanha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536796" y="44624"/>
                <a:ext cx="1080120" cy="1552018"/>
              </a:xfrm>
              <a:prstGeom prst="rect">
                <a:avLst/>
              </a:prstGeom>
              <a:noFill/>
            </p:spPr>
          </p:pic>
          <p:sp>
            <p:nvSpPr>
              <p:cNvPr id="9" name="Retângulo 17"/>
              <p:cNvSpPr/>
              <p:nvPr/>
            </p:nvSpPr>
            <p:spPr>
              <a:xfrm>
                <a:off x="7536796" y="44624"/>
                <a:ext cx="1080120" cy="1454670"/>
              </a:xfrm>
              <a:prstGeom prst="rect">
                <a:avLst/>
              </a:prstGeom>
              <a:solidFill>
                <a:srgbClr val="FFFFFF">
                  <a:alpha val="4117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b="1"/>
              </a:p>
            </p:txBody>
          </p:sp>
        </p:grpSp>
        <p:sp>
          <p:nvSpPr>
            <p:cNvPr id="7" name="CaixaDeTexto 6"/>
            <p:cNvSpPr txBox="1"/>
            <p:nvPr/>
          </p:nvSpPr>
          <p:spPr>
            <a:xfrm>
              <a:off x="251520" y="620688"/>
              <a:ext cx="74888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Fórmula do CAQi – Parceria Campanha e CNE (CAQi-CNE) </a:t>
              </a:r>
              <a:endParaRPr lang="pt-BR" sz="24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aphicFrame>
        <p:nvGraphicFramePr>
          <p:cNvPr id="12" name="Tabe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8312580"/>
              </p:ext>
            </p:extLst>
          </p:nvPr>
        </p:nvGraphicFramePr>
        <p:xfrm>
          <a:off x="323530" y="1593488"/>
          <a:ext cx="8640958" cy="46564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8192"/>
                <a:gridCol w="792088"/>
                <a:gridCol w="1080120"/>
                <a:gridCol w="1080120"/>
                <a:gridCol w="936104"/>
                <a:gridCol w="1008112"/>
                <a:gridCol w="1080120"/>
                <a:gridCol w="936102"/>
              </a:tblGrid>
              <a:tr h="370453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BR" sz="160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2344" marR="42344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  <a:latin typeface="+mn-lt"/>
                        </a:rPr>
                        <a:t>Urbana</a:t>
                      </a:r>
                      <a:endParaRPr lang="pt-BR" sz="1600" dirty="0">
                        <a:solidFill>
                          <a:srgbClr val="000000"/>
                        </a:solidFill>
                        <a:effectLst/>
                        <a:latin typeface="+mn-lt"/>
                        <a:ea typeface="Arial"/>
                      </a:endParaRPr>
                    </a:p>
                  </a:txBody>
                  <a:tcPr marL="42344" marR="42344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effectLst/>
                          <a:latin typeface="+mn-lt"/>
                        </a:rPr>
                        <a:t>Campo</a:t>
                      </a:r>
                      <a:endParaRPr lang="pt-BR" sz="1400" dirty="0">
                        <a:solidFill>
                          <a:srgbClr val="000000"/>
                        </a:solidFill>
                        <a:effectLst/>
                        <a:latin typeface="+mn-lt"/>
                        <a:ea typeface="Arial"/>
                      </a:endParaRPr>
                    </a:p>
                  </a:txBody>
                  <a:tcPr marL="42344" marR="42344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BR" sz="160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2344" marR="42344" marT="0" marB="0" anchor="b"/>
                </a:tc>
              </a:tr>
              <a:tr h="5411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+mn-lt"/>
                        </a:rPr>
                        <a:t>Tipo de escola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+mn-lt"/>
                        <a:ea typeface="Arial"/>
                      </a:endParaRPr>
                    </a:p>
                  </a:txBody>
                  <a:tcPr marL="42344" marR="423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+mj-lt"/>
                        </a:rPr>
                        <a:t>Creche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+mj-lt"/>
                        <a:ea typeface="Arial"/>
                      </a:endParaRPr>
                    </a:p>
                  </a:txBody>
                  <a:tcPr marL="42344" marR="423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+mj-lt"/>
                        </a:rPr>
                        <a:t>Pré-escola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+mj-lt"/>
                        <a:ea typeface="Arial"/>
                      </a:endParaRPr>
                    </a:p>
                  </a:txBody>
                  <a:tcPr marL="42344" marR="423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+mj-lt"/>
                        </a:rPr>
                        <a:t>Anos iniciais</a:t>
                      </a:r>
                      <a:endParaRPr lang="pt-BR" sz="1400" dirty="0">
                        <a:solidFill>
                          <a:srgbClr val="000000"/>
                        </a:solidFill>
                        <a:effectLst/>
                        <a:latin typeface="+mj-lt"/>
                        <a:ea typeface="Arial"/>
                      </a:endParaRPr>
                    </a:p>
                  </a:txBody>
                  <a:tcPr marL="42344" marR="423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+mj-lt"/>
                        </a:rPr>
                        <a:t>Anos finais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+mj-lt"/>
                        <a:ea typeface="Arial"/>
                      </a:endParaRPr>
                    </a:p>
                  </a:txBody>
                  <a:tcPr marL="42344" marR="423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+mj-lt"/>
                        </a:rPr>
                        <a:t>Anos iniciais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+mj-lt"/>
                        <a:ea typeface="Arial"/>
                      </a:endParaRPr>
                    </a:p>
                  </a:txBody>
                  <a:tcPr marL="42344" marR="423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+mj-lt"/>
                        </a:rPr>
                        <a:t>Anos finais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+mj-lt"/>
                        <a:ea typeface="Arial"/>
                      </a:endParaRPr>
                    </a:p>
                  </a:txBody>
                  <a:tcPr marL="42344" marR="423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+mj-lt"/>
                        </a:rPr>
                        <a:t>Ensino médio</a:t>
                      </a:r>
                      <a:endParaRPr lang="pt-BR" sz="1400" dirty="0">
                        <a:solidFill>
                          <a:srgbClr val="000000"/>
                        </a:solidFill>
                        <a:effectLst/>
                        <a:latin typeface="+mj-lt"/>
                        <a:ea typeface="Arial"/>
                      </a:endParaRPr>
                    </a:p>
                  </a:txBody>
                  <a:tcPr marL="42344" marR="42344" marT="0" marB="0" anchor="ctr"/>
                </a:tc>
              </a:tr>
              <a:tr h="8296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+mn-lt"/>
                        </a:rPr>
                        <a:t>Tamanho médio (número de alunos)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+mn-lt"/>
                        <a:ea typeface="Arial"/>
                      </a:endParaRPr>
                    </a:p>
                  </a:txBody>
                  <a:tcPr marL="42344" marR="423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+mj-lt"/>
                        </a:rPr>
                        <a:t>130</a:t>
                      </a:r>
                      <a:endParaRPr lang="pt-BR" sz="1400" dirty="0">
                        <a:solidFill>
                          <a:srgbClr val="000000"/>
                        </a:solidFill>
                        <a:effectLst/>
                        <a:latin typeface="+mj-lt"/>
                        <a:ea typeface="Arial"/>
                      </a:endParaRPr>
                    </a:p>
                  </a:txBody>
                  <a:tcPr marL="42344" marR="423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+mj-lt"/>
                        </a:rPr>
                        <a:t>240</a:t>
                      </a:r>
                      <a:endParaRPr lang="pt-BR" sz="1400" dirty="0">
                        <a:solidFill>
                          <a:srgbClr val="000000"/>
                        </a:solidFill>
                        <a:effectLst/>
                        <a:latin typeface="+mj-lt"/>
                        <a:ea typeface="Arial"/>
                      </a:endParaRPr>
                    </a:p>
                  </a:txBody>
                  <a:tcPr marL="42344" marR="423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+mj-lt"/>
                        </a:rPr>
                        <a:t>480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+mj-lt"/>
                        <a:ea typeface="Arial"/>
                      </a:endParaRPr>
                    </a:p>
                  </a:txBody>
                  <a:tcPr marL="42344" marR="423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+mj-lt"/>
                        </a:rPr>
                        <a:t>600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+mj-lt"/>
                        <a:ea typeface="Arial"/>
                      </a:endParaRPr>
                    </a:p>
                  </a:txBody>
                  <a:tcPr marL="42344" marR="423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+mj-lt"/>
                        </a:rPr>
                        <a:t>70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+mj-lt"/>
                        <a:ea typeface="Arial"/>
                      </a:endParaRPr>
                    </a:p>
                  </a:txBody>
                  <a:tcPr marL="42344" marR="423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+mj-lt"/>
                        </a:rPr>
                        <a:t>100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+mj-lt"/>
                        <a:ea typeface="Arial"/>
                      </a:endParaRPr>
                    </a:p>
                  </a:txBody>
                  <a:tcPr marL="42344" marR="423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+mj-lt"/>
                        </a:rPr>
                        <a:t>900</a:t>
                      </a:r>
                      <a:endParaRPr lang="pt-BR" sz="1400" dirty="0">
                        <a:solidFill>
                          <a:srgbClr val="000000"/>
                        </a:solidFill>
                        <a:effectLst/>
                        <a:latin typeface="+mj-lt"/>
                        <a:ea typeface="Arial"/>
                      </a:endParaRPr>
                    </a:p>
                  </a:txBody>
                  <a:tcPr marL="42344" marR="42344" marT="0" marB="0" anchor="ctr"/>
                </a:tc>
              </a:tr>
              <a:tr h="8296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+mn-lt"/>
                        </a:rPr>
                        <a:t>Jornada diária dos alunos (horas)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+mn-lt"/>
                        <a:ea typeface="Arial"/>
                      </a:endParaRPr>
                    </a:p>
                  </a:txBody>
                  <a:tcPr marL="42344" marR="423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+mj-lt"/>
                        </a:rPr>
                        <a:t>10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+mj-lt"/>
                        <a:ea typeface="Arial"/>
                      </a:endParaRPr>
                    </a:p>
                  </a:txBody>
                  <a:tcPr marL="42344" marR="423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+mj-lt"/>
                        </a:rPr>
                        <a:t>5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+mj-lt"/>
                        <a:ea typeface="Arial"/>
                      </a:endParaRPr>
                    </a:p>
                  </a:txBody>
                  <a:tcPr marL="42344" marR="423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+mj-lt"/>
                        </a:rPr>
                        <a:t>5</a:t>
                      </a:r>
                      <a:endParaRPr lang="pt-BR" sz="1400" dirty="0">
                        <a:solidFill>
                          <a:srgbClr val="000000"/>
                        </a:solidFill>
                        <a:effectLst/>
                        <a:latin typeface="+mj-lt"/>
                        <a:ea typeface="Arial"/>
                      </a:endParaRPr>
                    </a:p>
                  </a:txBody>
                  <a:tcPr marL="42344" marR="423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+mj-lt"/>
                        </a:rPr>
                        <a:t>5</a:t>
                      </a:r>
                      <a:endParaRPr lang="pt-BR" sz="1400" dirty="0">
                        <a:solidFill>
                          <a:srgbClr val="000000"/>
                        </a:solidFill>
                        <a:effectLst/>
                        <a:latin typeface="+mj-lt"/>
                        <a:ea typeface="Arial"/>
                      </a:endParaRPr>
                    </a:p>
                  </a:txBody>
                  <a:tcPr marL="42344" marR="423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+mj-lt"/>
                        </a:rPr>
                        <a:t>5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+mj-lt"/>
                        <a:ea typeface="Arial"/>
                      </a:endParaRPr>
                    </a:p>
                  </a:txBody>
                  <a:tcPr marL="42344" marR="423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+mj-lt"/>
                        </a:rPr>
                        <a:t>5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+mj-lt"/>
                        <a:ea typeface="Arial"/>
                      </a:endParaRPr>
                    </a:p>
                  </a:txBody>
                  <a:tcPr marL="42344" marR="423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+mj-lt"/>
                        </a:rPr>
                        <a:t>5</a:t>
                      </a:r>
                      <a:endParaRPr lang="pt-BR" sz="1400" dirty="0">
                        <a:solidFill>
                          <a:srgbClr val="000000"/>
                        </a:solidFill>
                        <a:effectLst/>
                        <a:latin typeface="+mj-lt"/>
                        <a:ea typeface="Arial"/>
                      </a:endParaRPr>
                    </a:p>
                  </a:txBody>
                  <a:tcPr marL="42344" marR="42344" marT="0" marB="0" anchor="ctr"/>
                </a:tc>
              </a:tr>
              <a:tr h="6222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+mn-lt"/>
                        </a:rPr>
                        <a:t>Média de alunos por turma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+mn-lt"/>
                        <a:ea typeface="Arial"/>
                      </a:endParaRPr>
                    </a:p>
                  </a:txBody>
                  <a:tcPr marL="42344" marR="423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+mj-lt"/>
                        </a:rPr>
                        <a:t>13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+mj-lt"/>
                        <a:ea typeface="Arial"/>
                      </a:endParaRPr>
                    </a:p>
                  </a:txBody>
                  <a:tcPr marL="42344" marR="423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+mj-lt"/>
                        </a:rPr>
                        <a:t>20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+mj-lt"/>
                        <a:ea typeface="Arial"/>
                      </a:endParaRPr>
                    </a:p>
                  </a:txBody>
                  <a:tcPr marL="42344" marR="423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+mj-lt"/>
                        </a:rPr>
                        <a:t>24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+mj-lt"/>
                        <a:ea typeface="Arial"/>
                      </a:endParaRPr>
                    </a:p>
                  </a:txBody>
                  <a:tcPr marL="42344" marR="423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+mj-lt"/>
                        </a:rPr>
                        <a:t>30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+mj-lt"/>
                        <a:ea typeface="Arial"/>
                      </a:endParaRPr>
                    </a:p>
                  </a:txBody>
                  <a:tcPr marL="42344" marR="423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+mj-lt"/>
                        </a:rPr>
                        <a:t>14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+mj-lt"/>
                        <a:ea typeface="Arial"/>
                      </a:endParaRPr>
                    </a:p>
                  </a:txBody>
                  <a:tcPr marL="42344" marR="423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+mj-lt"/>
                        </a:rPr>
                        <a:t>25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+mj-lt"/>
                        <a:ea typeface="Arial"/>
                      </a:endParaRPr>
                    </a:p>
                  </a:txBody>
                  <a:tcPr marL="42344" marR="423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+mj-lt"/>
                        </a:rPr>
                        <a:t>30</a:t>
                      </a:r>
                      <a:endParaRPr lang="pt-BR" sz="1400" dirty="0">
                        <a:solidFill>
                          <a:srgbClr val="000000"/>
                        </a:solidFill>
                        <a:effectLst/>
                        <a:latin typeface="+mj-lt"/>
                        <a:ea typeface="Arial"/>
                      </a:endParaRPr>
                    </a:p>
                  </a:txBody>
                  <a:tcPr marL="42344" marR="42344" marT="0" marB="0" anchor="ctr"/>
                </a:tc>
              </a:tr>
              <a:tr h="4148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+mn-lt"/>
                        </a:rPr>
                        <a:t>Pessoal + Encargos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+mn-lt"/>
                        <a:ea typeface="Arial"/>
                      </a:endParaRPr>
                    </a:p>
                  </a:txBody>
                  <a:tcPr marL="42344" marR="423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+mj-lt"/>
                        </a:rPr>
                        <a:t>83,70%</a:t>
                      </a:r>
                      <a:endParaRPr lang="pt-BR" sz="1400" dirty="0">
                        <a:solidFill>
                          <a:srgbClr val="000000"/>
                        </a:solidFill>
                        <a:effectLst/>
                        <a:latin typeface="+mj-lt"/>
                        <a:ea typeface="Arial"/>
                      </a:endParaRPr>
                    </a:p>
                  </a:txBody>
                  <a:tcPr marL="42344" marR="423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+mj-lt"/>
                        </a:rPr>
                        <a:t>78,20%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+mj-lt"/>
                        <a:ea typeface="Arial"/>
                      </a:endParaRPr>
                    </a:p>
                  </a:txBody>
                  <a:tcPr marL="42344" marR="423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+mj-lt"/>
                        </a:rPr>
                        <a:t>77,60%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+mj-lt"/>
                        <a:ea typeface="Arial"/>
                      </a:endParaRPr>
                    </a:p>
                  </a:txBody>
                  <a:tcPr marL="42344" marR="423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+mj-lt"/>
                        </a:rPr>
                        <a:t>76,70%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+mj-lt"/>
                        <a:ea typeface="Arial"/>
                      </a:endParaRPr>
                    </a:p>
                  </a:txBody>
                  <a:tcPr marL="42344" marR="423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+mj-lt"/>
                        </a:rPr>
                        <a:t>72,80%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+mj-lt"/>
                        <a:ea typeface="Arial"/>
                      </a:endParaRPr>
                    </a:p>
                  </a:txBody>
                  <a:tcPr marL="42344" marR="423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+mj-lt"/>
                        </a:rPr>
                        <a:t>71,60%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+mj-lt"/>
                        <a:ea typeface="Arial"/>
                      </a:endParaRPr>
                    </a:p>
                  </a:txBody>
                  <a:tcPr marL="42344" marR="423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+mj-lt"/>
                        </a:rPr>
                        <a:t>77,70%</a:t>
                      </a:r>
                      <a:endParaRPr lang="pt-BR" sz="1400" dirty="0">
                        <a:solidFill>
                          <a:srgbClr val="000000"/>
                        </a:solidFill>
                        <a:effectLst/>
                        <a:latin typeface="+mj-lt"/>
                        <a:ea typeface="Arial"/>
                      </a:endParaRPr>
                    </a:p>
                  </a:txBody>
                  <a:tcPr marL="42344" marR="42344" marT="0" marB="0" anchor="ctr"/>
                </a:tc>
              </a:tr>
              <a:tr h="4148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+mn-lt"/>
                        </a:rPr>
                        <a:t>Custo total (R$)</a:t>
                      </a:r>
                      <a:endParaRPr lang="pt-BR" sz="1600" dirty="0">
                        <a:solidFill>
                          <a:srgbClr val="000000"/>
                        </a:solidFill>
                        <a:effectLst/>
                        <a:latin typeface="+mn-lt"/>
                        <a:ea typeface="Arial"/>
                      </a:endParaRPr>
                    </a:p>
                  </a:txBody>
                  <a:tcPr marL="42344" marR="42344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10.701,00 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4.193,27 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3.975,43 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3.893,75 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7.324,60 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6.888,94 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4.029,89 </a:t>
                      </a:r>
                      <a:endParaRPr lang="pt-BR" sz="1400" b="1" i="0" u="none" strike="noStrike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6222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+mn-lt"/>
                        </a:rPr>
                        <a:t>Custo total (% do PIB per capita)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+mn-lt"/>
                        <a:ea typeface="Arial"/>
                      </a:endParaRPr>
                    </a:p>
                  </a:txBody>
                  <a:tcPr marL="42344" marR="423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+mj-lt"/>
                        </a:rPr>
                        <a:t>39,30%</a:t>
                      </a:r>
                      <a:endParaRPr lang="pt-BR" sz="1400" dirty="0">
                        <a:solidFill>
                          <a:srgbClr val="000000"/>
                        </a:solidFill>
                        <a:effectLst/>
                        <a:latin typeface="+mj-lt"/>
                        <a:ea typeface="Arial"/>
                      </a:endParaRPr>
                    </a:p>
                  </a:txBody>
                  <a:tcPr marL="42344" marR="423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+mj-lt"/>
                        </a:rPr>
                        <a:t>15,40%</a:t>
                      </a:r>
                      <a:endParaRPr lang="pt-BR" sz="1400" dirty="0">
                        <a:solidFill>
                          <a:srgbClr val="000000"/>
                        </a:solidFill>
                        <a:effectLst/>
                        <a:latin typeface="+mj-lt"/>
                        <a:ea typeface="Arial"/>
                      </a:endParaRPr>
                    </a:p>
                  </a:txBody>
                  <a:tcPr marL="42344" marR="423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+mj-lt"/>
                        </a:rPr>
                        <a:t>14,60%</a:t>
                      </a:r>
                      <a:endParaRPr lang="pt-BR" sz="1400" dirty="0">
                        <a:solidFill>
                          <a:srgbClr val="000000"/>
                        </a:solidFill>
                        <a:effectLst/>
                        <a:latin typeface="+mj-lt"/>
                        <a:ea typeface="Arial"/>
                      </a:endParaRPr>
                    </a:p>
                  </a:txBody>
                  <a:tcPr marL="42344" marR="423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+mj-lt"/>
                        </a:rPr>
                        <a:t>14,30%</a:t>
                      </a:r>
                      <a:endParaRPr lang="pt-BR" sz="1400" dirty="0">
                        <a:solidFill>
                          <a:srgbClr val="000000"/>
                        </a:solidFill>
                        <a:effectLst/>
                        <a:latin typeface="+mj-lt"/>
                        <a:ea typeface="Arial"/>
                      </a:endParaRPr>
                    </a:p>
                  </a:txBody>
                  <a:tcPr marL="42344" marR="423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+mj-lt"/>
                        </a:rPr>
                        <a:t>26,90%</a:t>
                      </a:r>
                      <a:endParaRPr lang="pt-BR" sz="1400" dirty="0">
                        <a:solidFill>
                          <a:srgbClr val="000000"/>
                        </a:solidFill>
                        <a:effectLst/>
                        <a:latin typeface="+mj-lt"/>
                        <a:ea typeface="Arial"/>
                      </a:endParaRPr>
                    </a:p>
                  </a:txBody>
                  <a:tcPr marL="42344" marR="423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+mj-lt"/>
                        </a:rPr>
                        <a:t>25,30%</a:t>
                      </a:r>
                      <a:endParaRPr lang="pt-BR" sz="1400" dirty="0">
                        <a:solidFill>
                          <a:srgbClr val="000000"/>
                        </a:solidFill>
                        <a:effectLst/>
                        <a:latin typeface="+mj-lt"/>
                        <a:ea typeface="Arial"/>
                      </a:endParaRPr>
                    </a:p>
                  </a:txBody>
                  <a:tcPr marL="42344" marR="423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+mj-lt"/>
                        </a:rPr>
                        <a:t>14,80%</a:t>
                      </a:r>
                      <a:endParaRPr lang="pt-BR" sz="1400" dirty="0">
                        <a:solidFill>
                          <a:srgbClr val="000000"/>
                        </a:solidFill>
                        <a:effectLst/>
                        <a:latin typeface="+mj-lt"/>
                        <a:ea typeface="Arial"/>
                      </a:endParaRPr>
                    </a:p>
                  </a:txBody>
                  <a:tcPr marL="42344" marR="42344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278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CAQi 2013 X </a:t>
            </a:r>
            <a:r>
              <a:rPr lang="pt-BR" dirty="0" err="1" smtClean="0"/>
              <a:t>Fundeb</a:t>
            </a:r>
            <a:r>
              <a:rPr lang="pt-BR" dirty="0" smtClean="0"/>
              <a:t> 2013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 smtClean="0"/>
              <a:t>AC: </a:t>
            </a:r>
            <a:r>
              <a:rPr lang="pt-BR" dirty="0" smtClean="0">
                <a:solidFill>
                  <a:srgbClr val="FF0000"/>
                </a:solidFill>
              </a:rPr>
              <a:t>R$ 2.791,90</a:t>
            </a:r>
          </a:p>
          <a:p>
            <a:pPr marL="0" indent="0">
              <a:buNone/>
            </a:pPr>
            <a:r>
              <a:rPr lang="pt-BR" dirty="0" smtClean="0"/>
              <a:t>AL, AM, CE, MA, PA, PB, PE, PI: </a:t>
            </a:r>
            <a:r>
              <a:rPr lang="pt-BR" dirty="0" smtClean="0">
                <a:solidFill>
                  <a:srgbClr val="FF0000"/>
                </a:solidFill>
              </a:rPr>
              <a:t>R$ 2.427,01</a:t>
            </a:r>
          </a:p>
          <a:p>
            <a:pPr marL="0" indent="0">
              <a:buNone/>
            </a:pPr>
            <a:r>
              <a:rPr lang="pt-BR" dirty="0" smtClean="0"/>
              <a:t>TO: R$ </a:t>
            </a:r>
            <a:r>
              <a:rPr lang="pt-BR" dirty="0" smtClean="0">
                <a:solidFill>
                  <a:srgbClr val="FF0000"/>
                </a:solidFill>
              </a:rPr>
              <a:t>2.932,77</a:t>
            </a:r>
          </a:p>
          <a:p>
            <a:pPr marL="0" indent="0">
              <a:buNone/>
            </a:pPr>
            <a:r>
              <a:rPr lang="pt-BR" dirty="0" smtClean="0"/>
              <a:t>RS: R$ </a:t>
            </a:r>
          </a:p>
          <a:p>
            <a:pPr marL="0" indent="0">
              <a:buNone/>
            </a:pPr>
            <a:r>
              <a:rPr lang="pt-BR" dirty="0" smtClean="0"/>
              <a:t>SP: R$ </a:t>
            </a:r>
            <a:r>
              <a:rPr lang="pt-BR" dirty="0" smtClean="0">
                <a:solidFill>
                  <a:srgbClr val="FF0000"/>
                </a:solidFill>
              </a:rPr>
              <a:t>3.787,86</a:t>
            </a:r>
          </a:p>
          <a:p>
            <a:pPr marL="0" indent="0">
              <a:buNone/>
            </a:pPr>
            <a:endParaRPr lang="pt-BR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pt-BR" dirty="0" smtClean="0">
                <a:solidFill>
                  <a:srgbClr val="00B050"/>
                </a:solidFill>
              </a:rPr>
              <a:t>CAQi: R$ </a:t>
            </a:r>
            <a:r>
              <a:rPr lang="pt-BR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4.029,89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55874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251520" y="44624"/>
            <a:ext cx="8640960" cy="1552018"/>
            <a:chOff x="251520" y="44624"/>
            <a:chExt cx="8640960" cy="1552018"/>
          </a:xfrm>
        </p:grpSpPr>
        <p:sp>
          <p:nvSpPr>
            <p:cNvPr id="5" name="Retângulo 12"/>
            <p:cNvSpPr/>
            <p:nvPr/>
          </p:nvSpPr>
          <p:spPr>
            <a:xfrm>
              <a:off x="251520" y="548680"/>
              <a:ext cx="8640960" cy="6480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b="1"/>
            </a:p>
          </p:txBody>
        </p:sp>
        <p:grpSp>
          <p:nvGrpSpPr>
            <p:cNvPr id="6" name="Grupo 5"/>
            <p:cNvGrpSpPr/>
            <p:nvPr/>
          </p:nvGrpSpPr>
          <p:grpSpPr>
            <a:xfrm>
              <a:off x="7536796" y="44624"/>
              <a:ext cx="1080120" cy="1552018"/>
              <a:chOff x="7536796" y="44624"/>
              <a:chExt cx="1080120" cy="1552018"/>
            </a:xfrm>
          </p:grpSpPr>
          <p:pic>
            <p:nvPicPr>
              <p:cNvPr id="8" name="Picture 1" descr="logocampanha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536796" y="44624"/>
                <a:ext cx="1080120" cy="1552018"/>
              </a:xfrm>
              <a:prstGeom prst="rect">
                <a:avLst/>
              </a:prstGeom>
              <a:noFill/>
            </p:spPr>
          </p:pic>
          <p:sp>
            <p:nvSpPr>
              <p:cNvPr id="9" name="Retângulo 17"/>
              <p:cNvSpPr/>
              <p:nvPr/>
            </p:nvSpPr>
            <p:spPr>
              <a:xfrm>
                <a:off x="7536796" y="44624"/>
                <a:ext cx="1080120" cy="1454670"/>
              </a:xfrm>
              <a:prstGeom prst="rect">
                <a:avLst/>
              </a:prstGeom>
              <a:solidFill>
                <a:srgbClr val="FFFFFF">
                  <a:alpha val="4117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b="1"/>
              </a:p>
            </p:txBody>
          </p:sp>
        </p:grpSp>
        <p:sp>
          <p:nvSpPr>
            <p:cNvPr id="7" name="CaixaDeTexto 6"/>
            <p:cNvSpPr txBox="1"/>
            <p:nvPr/>
          </p:nvSpPr>
          <p:spPr>
            <a:xfrm>
              <a:off x="251520" y="620688"/>
              <a:ext cx="728527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Investimento direto em educação por ente federado </a:t>
              </a:r>
              <a:endParaRPr lang="pt-BR" sz="24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12" name="Espaço Reservado para Texto 2"/>
          <p:cNvSpPr txBox="1">
            <a:spLocks/>
          </p:cNvSpPr>
          <p:nvPr/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mtClean="0"/>
              <a:t>Atualmente</a:t>
            </a:r>
            <a:endParaRPr lang="pt-BR" dirty="0"/>
          </a:p>
        </p:txBody>
      </p:sp>
      <p:sp>
        <p:nvSpPr>
          <p:cNvPr id="13" name="Espaço Reservado para Texto 4"/>
          <p:cNvSpPr txBox="1">
            <a:spLocks/>
          </p:cNvSpPr>
          <p:nvPr/>
        </p:nvSpPr>
        <p:spPr>
          <a:xfrm>
            <a:off x="4645025" y="1535112"/>
            <a:ext cx="4041775" cy="81376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400" dirty="0" smtClean="0"/>
              <a:t>Com complementação da União ao CAQi</a:t>
            </a:r>
            <a:endParaRPr lang="pt-BR" sz="2400" dirty="0"/>
          </a:p>
        </p:txBody>
      </p:sp>
      <p:graphicFrame>
        <p:nvGraphicFramePr>
          <p:cNvPr id="14" name="Espaço Reservado para Conteúdo 3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1619188098"/>
              </p:ext>
            </p:extLst>
          </p:nvPr>
        </p:nvGraphicFramePr>
        <p:xfrm>
          <a:off x="4645025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Espaço Reservado para Conteúdo 3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900380898"/>
              </p:ext>
            </p:extLst>
          </p:nvPr>
        </p:nvGraphicFramePr>
        <p:xfrm>
          <a:off x="457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6" name="CaixaDeTexto 15"/>
          <p:cNvSpPr txBox="1"/>
          <p:nvPr/>
        </p:nvSpPr>
        <p:spPr>
          <a:xfrm>
            <a:off x="467544" y="6309320"/>
            <a:ext cx="840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/>
              <a:t>Fonte: </a:t>
            </a:r>
            <a:r>
              <a:rPr lang="pt-BR" dirty="0" smtClean="0"/>
              <a:t>Inep, 2014; Requerimento de informação do Sen. </a:t>
            </a:r>
            <a:r>
              <a:rPr lang="pt-BR" dirty="0" err="1" smtClean="0"/>
              <a:t>Randolfe</a:t>
            </a:r>
            <a:r>
              <a:rPr lang="pt-BR" dirty="0" smtClean="0"/>
              <a:t> Rodrigues (PSOL-AP).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76803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Demanda de criação de matrículas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6864336"/>
              </p:ext>
            </p:extLst>
          </p:nvPr>
        </p:nvGraphicFramePr>
        <p:xfrm>
          <a:off x="467545" y="1700810"/>
          <a:ext cx="8280920" cy="4752526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2174456"/>
                <a:gridCol w="1017744"/>
                <a:gridCol w="1017744"/>
                <a:gridCol w="1017744"/>
                <a:gridCol w="1017744"/>
                <a:gridCol w="1017744"/>
                <a:gridCol w="1017744"/>
              </a:tblGrid>
              <a:tr h="661960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</a:rPr>
                        <a:t> 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</a:rPr>
                        <a:t>Taxa de atendimento e população fora da escola por faixa etária (2013)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697331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>
                          <a:effectLst/>
                        </a:rPr>
                        <a:t> 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effectLst/>
                        </a:rPr>
                        <a:t>Taxa de atendimento de 4 e 5 anos  (%)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Crianças de 4 e 5 anos fora da escola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Taxa de atendimento de 6 a 14 anos  (%)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Crianças e Jovens de 6 a 14 anos fora da escola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Taxa de atendimento de 15 a 17 anos  (%)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 Jovens de 15 a 17 anos fora da escola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39466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>
                          <a:effectLst/>
                        </a:rPr>
                        <a:t>Brasil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</a:rPr>
                        <a:t>87,9%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</a:rPr>
                        <a:t>686.386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</a:rPr>
                        <a:t>98,3%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</a:rPr>
                        <a:t>503.408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</a:rPr>
                        <a:t>83,3%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>
                          <a:effectLst/>
                        </a:rPr>
                        <a:t>1.674.056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39466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>
                          <a:effectLst/>
                        </a:rPr>
                        <a:t>Norte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</a:rPr>
                        <a:t>78,8%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</a:rPr>
                        <a:t>131.951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</a:rPr>
                        <a:t>97,2%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</a:rPr>
                        <a:t>88.049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</a:rPr>
                        <a:t>82,4%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</a:rPr>
                        <a:t>178.928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39466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>
                          <a:effectLst/>
                        </a:rPr>
                        <a:t>Nordeste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</a:rPr>
                        <a:t>92,6%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</a:rPr>
                        <a:t>129.799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</a:rPr>
                        <a:t>97,8%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</a:rPr>
                        <a:t>202.485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</a:rPr>
                        <a:t>82,1%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</a:rPr>
                        <a:t>555.502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39466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>
                          <a:effectLst/>
                        </a:rPr>
                        <a:t>Sudeste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</a:rPr>
                        <a:t>90,5%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</a:rPr>
                        <a:t>205.584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</a:rPr>
                        <a:t>98,9%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</a:rPr>
                        <a:t>126.937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</a:rPr>
                        <a:t>85,3%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</a:rPr>
                        <a:t>560.286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39466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>
                          <a:effectLst/>
                        </a:rPr>
                        <a:t>Sul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</a:rPr>
                        <a:t>80,4%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</a:rPr>
                        <a:t>143.822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</a:rPr>
                        <a:t>98,6%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</a:rPr>
                        <a:t>51.892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</a:rPr>
                        <a:t>81,6%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</a:rPr>
                        <a:t>245.812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39466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>
                          <a:effectLst/>
                        </a:rPr>
                        <a:t>Centro-Oeste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</a:rPr>
                        <a:t>82,5%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</a:rPr>
                        <a:t>75.230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</a:rPr>
                        <a:t>98,4%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</a:rPr>
                        <a:t>34.045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</a:rPr>
                        <a:t>82,4%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</a:rPr>
                        <a:t>133.528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56439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>
                          <a:effectLst/>
                        </a:rPr>
                        <a:t>Fonte: IBGE - PNAD 2013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>
                          <a:effectLst/>
                        </a:rPr>
                        <a:t> 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>
                          <a:effectLst/>
                        </a:rPr>
                        <a:t> 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>
                          <a:effectLst/>
                        </a:rPr>
                        <a:t> 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>
                          <a:effectLst/>
                        </a:rPr>
                        <a:t> 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>
                          <a:effectLst/>
                        </a:rPr>
                        <a:t> 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</a:rPr>
                        <a:t> 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2732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b="1" dirty="0" smtClean="0">
                <a:solidFill>
                  <a:srgbClr val="FF0000"/>
                </a:solidFill>
              </a:rPr>
              <a:t>Contatos:</a:t>
            </a:r>
          </a:p>
        </p:txBody>
      </p:sp>
      <p:sp>
        <p:nvSpPr>
          <p:cNvPr id="2457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pt-BR" b="1" smtClean="0"/>
              <a:t>Campanha Nacional pelo Direito à Educação</a:t>
            </a:r>
          </a:p>
          <a:p>
            <a:pPr>
              <a:buFont typeface="Arial" charset="0"/>
              <a:buNone/>
            </a:pPr>
            <a:endParaRPr lang="pt-BR" smtClean="0"/>
          </a:p>
          <a:p>
            <a:pPr>
              <a:buFont typeface="Arial" charset="0"/>
              <a:buNone/>
            </a:pPr>
            <a:r>
              <a:rPr lang="pt-BR" smtClean="0"/>
              <a:t>http://www.campanha.org.br</a:t>
            </a:r>
          </a:p>
          <a:p>
            <a:pPr>
              <a:buFont typeface="Arial" charset="0"/>
              <a:buNone/>
            </a:pPr>
            <a:endParaRPr lang="pt-BR" smtClean="0"/>
          </a:p>
          <a:p>
            <a:pPr>
              <a:buFont typeface="Arial" charset="0"/>
              <a:buNone/>
            </a:pPr>
            <a:r>
              <a:rPr lang="pt-BR" smtClean="0"/>
              <a:t>Email: coordenacao@campanhaeducacao.org.br</a:t>
            </a:r>
          </a:p>
          <a:p>
            <a:pPr>
              <a:buFont typeface="Arial" charset="0"/>
              <a:buNone/>
            </a:pPr>
            <a:endParaRPr lang="pt-BR" smtClean="0"/>
          </a:p>
          <a:p>
            <a:pPr>
              <a:buFont typeface="Arial" charset="0"/>
              <a:buNone/>
            </a:pPr>
            <a:r>
              <a:rPr lang="pt-BR" smtClean="0"/>
              <a:t>Twitter: @camp_educacao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LDB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t-BR" dirty="0"/>
              <a:t>Do Ensino Médio</a:t>
            </a:r>
          </a:p>
          <a:p>
            <a:pPr marL="0" indent="0">
              <a:buNone/>
            </a:pPr>
            <a:r>
              <a:rPr lang="pt-BR" dirty="0"/>
              <a:t>Art. 35. O ensino médio, etapa final da educação básica, com duração mínima de três anos, terá como finalidades:</a:t>
            </a:r>
          </a:p>
          <a:p>
            <a:pPr marL="0" indent="0">
              <a:buNone/>
            </a:pPr>
            <a:r>
              <a:rPr lang="pt-BR" dirty="0"/>
              <a:t>I - a consolidação e o aprofundamento dos conhecimentos adquiridos no ensino fundamental, possibilitando o prosseguimento de estudos;</a:t>
            </a:r>
          </a:p>
          <a:p>
            <a:pPr marL="0" indent="0">
              <a:buNone/>
            </a:pPr>
            <a:r>
              <a:rPr lang="pt-BR" dirty="0"/>
              <a:t>II - a preparação básica para o trabalho e a cidadania do educando, para continuar aprendendo, de modo a ser capaz de se adaptar com flexibilidade a novas condições de ocupação ou aperfeiçoamento posteriores;</a:t>
            </a:r>
          </a:p>
          <a:p>
            <a:pPr marL="0" indent="0">
              <a:buNone/>
            </a:pPr>
            <a:r>
              <a:rPr lang="pt-BR" dirty="0"/>
              <a:t>III - o aprimoramento do educando como pessoa humana, incluindo a formação ética e o desenvolvimento da autonomia intelectual e do pensamento crítico;</a:t>
            </a:r>
          </a:p>
          <a:p>
            <a:pPr marL="0" indent="0">
              <a:buNone/>
            </a:pPr>
            <a:r>
              <a:rPr lang="pt-BR" dirty="0"/>
              <a:t>IV - a compreensão dos fundamentos científico-tecnológicos dos processos produtivos, relacionando a teoria com a prática, no ensino de cada disciplina.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83994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PNE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6847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dirty="0"/>
              <a:t>Meta 3: universalizar, até 2016, o atendimento escolar para toda a população de 15 (quinze) a 17 (dezessete) anos e elevar, até o final do período de vigência deste PNE, a taxa líquida de matrículas no ensino médio para 85% (oitenta e cinco por cento).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0883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PNE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t-BR" dirty="0"/>
              <a:t>Estratégias: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3.1) </a:t>
            </a:r>
            <a:r>
              <a:rPr lang="pt-BR" dirty="0">
                <a:solidFill>
                  <a:srgbClr val="FF0000"/>
                </a:solidFill>
              </a:rPr>
              <a:t>institucionalizar programa nacional de renovação do ensino médio</a:t>
            </a:r>
            <a:r>
              <a:rPr lang="pt-BR" dirty="0"/>
              <a:t>, a fim de incentivar práticas pedagógicas com abordagens interdisciplinares estruturadas pela relação entre teoria e prática, por meio de currículos escolares que organizem, de maneira flexível e diversificada, conteúdos obrigatórios e eletivos articulados em dimensões como ciência, trabalho, linguagens, </a:t>
            </a:r>
            <a:r>
              <a:rPr lang="pt-BR" dirty="0">
                <a:solidFill>
                  <a:srgbClr val="FF0000"/>
                </a:solidFill>
              </a:rPr>
              <a:t>tecnologia, cultura e esporte</a:t>
            </a:r>
            <a:r>
              <a:rPr lang="pt-BR" dirty="0"/>
              <a:t>, garantindo-se a aquisição de </a:t>
            </a:r>
            <a:r>
              <a:rPr lang="pt-BR" dirty="0">
                <a:solidFill>
                  <a:srgbClr val="FF0000"/>
                </a:solidFill>
              </a:rPr>
              <a:t>equipamentos e laboratórios</a:t>
            </a:r>
            <a:r>
              <a:rPr lang="pt-BR" dirty="0"/>
              <a:t>, a produção de material didático específico, a formação continuada de professores e a articulação com instituições acadêmicas, esportivas e culturais;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10548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PNE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BR" dirty="0" smtClean="0"/>
              <a:t>3.2) o Ministério da Educação, em articulação e colaboração com os entes federados e ouvida a sociedade mediante consulta pública nacional, elaborará e encaminhará ao Conselho Nacional de Educação - CNE, até o 2</a:t>
            </a:r>
            <a:r>
              <a:rPr lang="pt-BR" u="sng" baseline="30000" dirty="0" smtClean="0"/>
              <a:t>o</a:t>
            </a:r>
            <a:r>
              <a:rPr lang="pt-BR" dirty="0" smtClean="0"/>
              <a:t> (segundo) ano de vigência deste PNE, proposta de direitos e objetivos de aprendizagem e desenvolvimento para os (as) alunos (as) de ensino médio, a serem atingidos nos tempos e etapas de organização deste nível de ensino, com vistas a garantir formação básica comum;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00651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PNE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pt-BR" dirty="0" smtClean="0"/>
              <a:t>3.3) pactuar entre União, Estados, Distrito Federal e Municípios, no âmbito da instância permanente de que trata o </a:t>
            </a:r>
            <a:r>
              <a:rPr lang="pt-BR" dirty="0" smtClean="0">
                <a:hlinkClick r:id="rId2"/>
              </a:rPr>
              <a:t>§ 5</a:t>
            </a:r>
            <a:r>
              <a:rPr lang="pt-BR" u="sng" baseline="30000" dirty="0" smtClean="0">
                <a:hlinkClick r:id="rId2"/>
              </a:rPr>
              <a:t>o</a:t>
            </a:r>
            <a:r>
              <a:rPr lang="pt-BR" dirty="0" smtClean="0">
                <a:hlinkClick r:id="rId2"/>
              </a:rPr>
              <a:t> do art. 7</a:t>
            </a:r>
            <a:r>
              <a:rPr lang="pt-BR" u="sng" baseline="30000" dirty="0" smtClean="0">
                <a:hlinkClick r:id="rId2"/>
              </a:rPr>
              <a:t>o</a:t>
            </a:r>
            <a:r>
              <a:rPr lang="pt-BR" dirty="0" smtClean="0">
                <a:hlinkClick r:id="rId2"/>
              </a:rPr>
              <a:t> desta Lei</a:t>
            </a:r>
            <a:r>
              <a:rPr lang="pt-BR" dirty="0" smtClean="0"/>
              <a:t>, a implantação dos direitos e objetivos de aprendizagem e desenvolvimento que configurarão a base nacional comum curricular do ensino médio;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3.4) garantir a fruição de bens e espaços culturais, de forma regular, bem como a ampliação da prática desportiva, integrada ao currículo escolar;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3.5) manter e ampliar programas e ações de correção de fluxo do ensino fundamental, por meio do acompanhamento individualizado do (a) aluno (a) com rendimento escolar defasado e pela adoção de práticas como aulas de reforço no turno complementar, estudos de recuperação e progressão parcial, de forma a reposicioná-lo no ciclo escolar de maneira compatível com sua idade;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3.6) universalizar o Exame Nacional do Ensino Médio - ENEM, fundamentado em matriz de referência do conteúdo curricular do ensino médio e em técnicas estatísticas e psicométricas que permitam comparabilidade de resultados, articulando-o com o Sistema Nacional de Avaliação da Educação Básica - SAEB, e promover sua utilização como instrumento de avaliação sistêmica, para subsidiar políticas públicas para a educação básica, de avaliação certificadora, possibilitando aferição de conhecimentos e habilidades adquiridos dentro e fora da escola, e de avaliação classificatória, como critério de acesso à educação superior;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5483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PNE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t-BR" dirty="0" smtClean="0"/>
              <a:t>3.7) fomentar a expansão das matrículas gratuitas de ensino médio integrado à educação profissional, observando-se as peculiaridades das populações do campo, das comunidades indígenas e quilombolas e das pessoas com deficiência;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3.8) estruturar e fortalecer o acompanhamento e o monitoramento do acesso e da permanência dos e das jovens beneficiários (as) de programas de transferência de renda, no ensino médio, quanto à frequência, ao aproveitamento escolar e à interação com o coletivo, bem como das situações de discriminação, preconceitos e violências, práticas irregulares de exploração do trabalho, consumo de drogas, gravidez precoce, em colaboração com as famílias e com órgãos públicos de assistência social, saúde e proteção à adolescência e juventude;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smtClean="0">
                <a:solidFill>
                  <a:srgbClr val="FF0000"/>
                </a:solidFill>
              </a:rPr>
              <a:t>3.9) promover a busca ativa da população de 15 (quinze) a 17 (dezessete) anos fora da escola, em articulação com os serviços de assistência social, saúde e proteção à adolescência e à juventude;</a:t>
            </a:r>
          </a:p>
        </p:txBody>
      </p:sp>
    </p:spTree>
    <p:extLst>
      <p:ext uri="{BB962C8B-B14F-4D97-AF65-F5344CB8AC3E}">
        <p14:creationId xmlns:p14="http://schemas.microsoft.com/office/powerpoint/2010/main" val="4124289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PNE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t-BR" dirty="0" smtClean="0"/>
              <a:t>3.10) </a:t>
            </a:r>
            <a:r>
              <a:rPr lang="pt-BR" dirty="0" smtClean="0">
                <a:solidFill>
                  <a:srgbClr val="FF0000"/>
                </a:solidFill>
              </a:rPr>
              <a:t>fomentar programas de educação e de cultura para a população urbana e do campo de jovens, na faixa etária de 15 (quinze) a 17 (dezessete) anos, e de adultos, com qualificação social e profissional para aqueles que estejam fora da escola e com defasagem no fluxo escolar</a:t>
            </a:r>
            <a:r>
              <a:rPr lang="pt-BR" dirty="0" smtClean="0"/>
              <a:t>;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3.11) redimensionar a oferta de ensino médio nos turnos diurno e noturno, bem como a distribuição territorial das escolas de ensino médio, de forma a atender a toda a demanda, de acordo com as necessidades específicas dos (as) alunos (as);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3.12) desenvolver formas alternativas de oferta do ensino médio, garantida a qualidade, para atender aos filhos e filhas de profissionais que se dedicam a atividades de caráter itinerante;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41418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PNE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 smtClean="0"/>
              <a:t>3.13) </a:t>
            </a:r>
            <a:r>
              <a:rPr lang="pt-BR" dirty="0" smtClean="0">
                <a:solidFill>
                  <a:srgbClr val="FF0000"/>
                </a:solidFill>
              </a:rPr>
              <a:t>implementar políticas de prevenção à evasão motivada por preconceito ou quaisquer formas de discriminação, criando rede de proteção contra formas associadas de exclusão</a:t>
            </a:r>
            <a:r>
              <a:rPr lang="pt-BR" dirty="0" smtClean="0"/>
              <a:t>;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3.14) estimular a participação dos adolescentes nos cursos das áreas tecnológicas e científicas.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98865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1299</Words>
  <Application>Microsoft Office PowerPoint</Application>
  <PresentationFormat>Apresentação na tela (4:3)</PresentationFormat>
  <Paragraphs>204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18" baseType="lpstr">
      <vt:lpstr>Tema do Office</vt:lpstr>
      <vt:lpstr>Jornada escolar ampliada e condições de oferta do ensino médio</vt:lpstr>
      <vt:lpstr>LDB</vt:lpstr>
      <vt:lpstr>PNE</vt:lpstr>
      <vt:lpstr>PNE</vt:lpstr>
      <vt:lpstr>PNE</vt:lpstr>
      <vt:lpstr>PNE</vt:lpstr>
      <vt:lpstr>PNE</vt:lpstr>
      <vt:lpstr>PNE</vt:lpstr>
      <vt:lpstr>PNE</vt:lpstr>
      <vt:lpstr>Apresentação do PowerPoint</vt:lpstr>
      <vt:lpstr>Apresentação do PowerPoint</vt:lpstr>
      <vt:lpstr>Apresentação do PowerPoint</vt:lpstr>
      <vt:lpstr>Apresentação do PowerPoint</vt:lpstr>
      <vt:lpstr>CAQi 2013 X Fundeb 2013</vt:lpstr>
      <vt:lpstr>Apresentação do PowerPoint</vt:lpstr>
      <vt:lpstr>Demanda de criação de matrículas</vt:lpstr>
      <vt:lpstr>Contatos: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coordenacao1</dc:creator>
  <cp:lastModifiedBy>Alba Valeria Gomes de Paula</cp:lastModifiedBy>
  <cp:revision>7</cp:revision>
  <dcterms:created xsi:type="dcterms:W3CDTF">2015-07-06T22:37:24Z</dcterms:created>
  <dcterms:modified xsi:type="dcterms:W3CDTF">2015-07-07T13:12:12Z</dcterms:modified>
</cp:coreProperties>
</file>