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76" r:id="rId5"/>
    <p:sldId id="263" r:id="rId6"/>
    <p:sldId id="258" r:id="rId7"/>
    <p:sldId id="259" r:id="rId8"/>
    <p:sldId id="260" r:id="rId9"/>
    <p:sldId id="261" r:id="rId10"/>
    <p:sldId id="269" r:id="rId11"/>
    <p:sldId id="270" r:id="rId12"/>
    <p:sldId id="271" r:id="rId13"/>
    <p:sldId id="267" r:id="rId14"/>
    <p:sldId id="272" r:id="rId15"/>
    <p:sldId id="273" r:id="rId16"/>
    <p:sldId id="275" r:id="rId17"/>
    <p:sldId id="274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2.06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0.03821</cdr:x>
      <cdr:y>0.04404</cdr:y>
    </cdr:from>
    <cdr:to>
      <cdr:x>0.21238</cdr:x>
      <cdr:y>0.12564</cdr:y>
    </cdr:to>
    <cdr:sp macro="" textlink="">
      <cdr:nvSpPr>
        <cdr:cNvPr id="2" name="CaixaDeTexto 8"/>
        <cdr:cNvSpPr txBox="1"/>
      </cdr:nvSpPr>
      <cdr:spPr>
        <a:xfrm xmlns:a="http://schemas.openxmlformats.org/drawingml/2006/main">
          <a:off x="154360" y="174005"/>
          <a:ext cx="70368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(2,3%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0.6225</cdr:x>
      <cdr:y>0.77</cdr:y>
    </cdr:from>
    <cdr:to>
      <cdr:x>0.79668</cdr:x>
      <cdr:y>0.8516</cdr:y>
    </cdr:to>
    <cdr:sp macro="" textlink="">
      <cdr:nvSpPr>
        <cdr:cNvPr id="5" name="CaixaDeTexto 9"/>
        <cdr:cNvSpPr txBox="1"/>
      </cdr:nvSpPr>
      <cdr:spPr>
        <a:xfrm xmlns:a="http://schemas.openxmlformats.org/drawingml/2006/main">
          <a:off x="5122912" y="3484984"/>
          <a:ext cx="143340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(2,2%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0.53423</cdr:x>
      <cdr:y>0.00759</cdr:y>
    </cdr:from>
    <cdr:to>
      <cdr:x>0.72262</cdr:x>
      <cdr:y>0.08919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2159223" y="29989"/>
          <a:ext cx="76143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800" dirty="0" smtClean="0"/>
            <a:t>(2,06% do PIB)</a:t>
          </a:r>
          <a:endParaRPr lang="pt-BR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09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59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84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8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98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2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80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46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56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7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04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91D1F-BD5B-49AC-B5F1-7655E74B398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C908-5197-4CC2-8C8A-110D10F7FA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61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4/Lei/L13005.htm#art7&#167;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165861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Jornada escolar ampliada e condições de oferta do ensino médio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Daniel Cara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58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62703" y="2121818"/>
            <a:ext cx="84857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Pressupostos: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A </a:t>
            </a:r>
            <a:r>
              <a:rPr lang="pt-BR" sz="2800" dirty="0"/>
              <a:t>unidade de gestão da política de educação é a escola</a:t>
            </a:r>
            <a:r>
              <a:rPr lang="pt-BR" sz="2800" dirty="0" smtClean="0"/>
              <a:t>. E as escolas estão inseridas nas redes públicas.</a:t>
            </a: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materializar o </a:t>
            </a:r>
            <a:r>
              <a:rPr lang="pt-BR" sz="2800" dirty="0"/>
              <a:t>padrão mínimo de qualidade.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LDB demanda definir quais </a:t>
            </a:r>
            <a:r>
              <a:rPr lang="pt-BR" sz="2800" dirty="0"/>
              <a:t>insumos são indispensáveis para o processo de ensino-aprendizagem?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mensurar quanto </a:t>
            </a:r>
            <a:r>
              <a:rPr lang="pt-BR" sz="2800" dirty="0"/>
              <a:t>custa a educação pública de qualidade?</a:t>
            </a:r>
          </a:p>
        </p:txBody>
      </p:sp>
    </p:spTree>
    <p:extLst>
      <p:ext uri="{BB962C8B-B14F-4D97-AF65-F5344CB8AC3E}">
        <p14:creationId xmlns:p14="http://schemas.microsoft.com/office/powerpoint/2010/main" val="41004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40337" y="2192665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800" dirty="0" smtClean="0"/>
              <a:t>Insumos: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deve receber o piso nacional salarial do magistério;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Todo profissional da educação deve ter direito à uma base nacional de carreira;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</a:t>
            </a:r>
            <a:r>
              <a:rPr lang="pt-BR" sz="2800" dirty="0" smtClean="0"/>
              <a:t>necessita </a:t>
            </a:r>
            <a:r>
              <a:rPr lang="pt-BR" sz="2800" dirty="0"/>
              <a:t>de uma política de formação continuada;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O número de alunos por turma deve ser adequado;</a:t>
            </a:r>
          </a:p>
        </p:txBody>
      </p:sp>
    </p:spTree>
    <p:extLst>
      <p:ext uri="{BB962C8B-B14F-4D97-AF65-F5344CB8AC3E}">
        <p14:creationId xmlns:p14="http://schemas.microsoft.com/office/powerpoint/2010/main" val="32711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420652" y="1628800"/>
            <a:ext cx="828033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dirty="0" smtClean="0"/>
              <a:t>Todas escolas devem ter: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Bibliotecas </a:t>
            </a:r>
            <a:r>
              <a:rPr lang="pt-BR" sz="2400" dirty="0"/>
              <a:t>e salas de leitura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ciências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informática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Quadras poliesportiva cobertas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Brinquedotecas para todas as creches, pré-escolas e escolas dos anos iniciais do ensino fundamental;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Garantia de repasse de recursos para as escolas para o desenvolvimento de seus projetos pedagógicos.</a:t>
            </a:r>
          </a:p>
        </p:txBody>
      </p:sp>
    </p:spTree>
    <p:extLst>
      <p:ext uri="{BB962C8B-B14F-4D97-AF65-F5344CB8AC3E}">
        <p14:creationId xmlns:p14="http://schemas.microsoft.com/office/powerpoint/2010/main" val="21271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488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Fórmula do CAQi – Parceria Campanha e CNE (CAQi-CNE)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312580"/>
              </p:ext>
            </p:extLst>
          </p:nvPr>
        </p:nvGraphicFramePr>
        <p:xfrm>
          <a:off x="323530" y="1593488"/>
          <a:ext cx="8640958" cy="4656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792088"/>
                <a:gridCol w="1080120"/>
                <a:gridCol w="1080120"/>
                <a:gridCol w="936104"/>
                <a:gridCol w="1008112"/>
                <a:gridCol w="1080120"/>
                <a:gridCol w="936102"/>
              </a:tblGrid>
              <a:tr h="37045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+mn-lt"/>
                        </a:rPr>
                        <a:t>Urbana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+mn-lt"/>
                        </a:rPr>
                        <a:t>Campo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b"/>
                </a:tc>
              </a:tr>
              <a:tr h="541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Tipo de escola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Creche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Pré-escola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Anos iniciais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Anos finais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Anos iniciais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Anos finais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Ensino médio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Tamanho médio (número de alunos)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130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240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480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600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100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900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Jornada diária dos alunos (horas)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10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622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Média de alunos por turma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13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20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24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30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14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30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Pessoal + Encargos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83,70%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78,20%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77,60%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76,70%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72,80%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j-lt"/>
                        </a:rPr>
                        <a:t>71,60%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77,70%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Custo total (R$)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10.701,00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4.193,27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3.975,43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3.893,75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7.324,60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6.888,94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4.029,89 </a:t>
                      </a:r>
                      <a:endParaRPr lang="pt-BR" sz="14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622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total (% do PIB per capita)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39,30%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15,40%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14,60%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14,30%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26,90%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25,30%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j-lt"/>
                        </a:rPr>
                        <a:t>14,80%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CAQi 2013 X </a:t>
            </a:r>
            <a:r>
              <a:rPr lang="pt-BR" dirty="0" err="1" smtClean="0"/>
              <a:t>Fundeb</a:t>
            </a:r>
            <a:r>
              <a:rPr lang="pt-BR" dirty="0" smtClean="0"/>
              <a:t>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AC: </a:t>
            </a:r>
            <a:r>
              <a:rPr lang="pt-BR" dirty="0" smtClean="0">
                <a:solidFill>
                  <a:srgbClr val="FF0000"/>
                </a:solidFill>
              </a:rPr>
              <a:t>R$ 2.791,90</a:t>
            </a:r>
          </a:p>
          <a:p>
            <a:pPr marL="0" indent="0">
              <a:buNone/>
            </a:pPr>
            <a:r>
              <a:rPr lang="pt-BR" dirty="0" smtClean="0"/>
              <a:t>AL, AM, CE, MA, PA, PB, PE, PI: </a:t>
            </a:r>
            <a:r>
              <a:rPr lang="pt-BR" dirty="0" smtClean="0">
                <a:solidFill>
                  <a:srgbClr val="FF0000"/>
                </a:solidFill>
              </a:rPr>
              <a:t>R$ 2.427,01</a:t>
            </a:r>
          </a:p>
          <a:p>
            <a:pPr marL="0" indent="0">
              <a:buNone/>
            </a:pPr>
            <a:r>
              <a:rPr lang="pt-BR" dirty="0" smtClean="0"/>
              <a:t>TO: R$ </a:t>
            </a:r>
            <a:r>
              <a:rPr lang="pt-BR" dirty="0" smtClean="0">
                <a:solidFill>
                  <a:srgbClr val="FF0000"/>
                </a:solidFill>
              </a:rPr>
              <a:t>2.932,77</a:t>
            </a:r>
          </a:p>
          <a:p>
            <a:pPr marL="0" indent="0">
              <a:buNone/>
            </a:pPr>
            <a:r>
              <a:rPr lang="pt-BR" dirty="0" smtClean="0"/>
              <a:t>RS: R$ </a:t>
            </a:r>
          </a:p>
          <a:p>
            <a:pPr marL="0" indent="0">
              <a:buNone/>
            </a:pPr>
            <a:r>
              <a:rPr lang="pt-BR" dirty="0" smtClean="0"/>
              <a:t>SP: R$ </a:t>
            </a:r>
            <a:r>
              <a:rPr lang="pt-BR" dirty="0" smtClean="0">
                <a:solidFill>
                  <a:srgbClr val="FF0000"/>
                </a:solidFill>
              </a:rPr>
              <a:t>3.787,86</a:t>
            </a: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B050"/>
                </a:solidFill>
              </a:rPr>
              <a:t>CAQi: R$ </a:t>
            </a:r>
            <a:r>
              <a:rPr lang="pt-B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4.029,89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58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Investimento direto em educação por ente federado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Atualmente</a:t>
            </a:r>
            <a:endParaRPr lang="pt-BR" dirty="0"/>
          </a:p>
        </p:txBody>
      </p:sp>
      <p:sp>
        <p:nvSpPr>
          <p:cNvPr id="13" name="Espaço Reservado para Texto 4"/>
          <p:cNvSpPr txBox="1">
            <a:spLocks/>
          </p:cNvSpPr>
          <p:nvPr/>
        </p:nvSpPr>
        <p:spPr>
          <a:xfrm>
            <a:off x="4645025" y="1535112"/>
            <a:ext cx="4041775" cy="81376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/>
              <a:t>Com complementação da União ao CAQi</a:t>
            </a:r>
            <a:endParaRPr lang="pt-BR" sz="2400" dirty="0"/>
          </a:p>
        </p:txBody>
      </p:sp>
      <p:graphicFrame>
        <p:nvGraphicFramePr>
          <p:cNvPr id="1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19188098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Espaço Reservado para Conteúdo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00380898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67544" y="6309320"/>
            <a:ext cx="840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Fonte: </a:t>
            </a:r>
            <a:r>
              <a:rPr lang="pt-BR" dirty="0" smtClean="0"/>
              <a:t>Inep, 2014; Requerimento de informação do Sen. </a:t>
            </a:r>
            <a:r>
              <a:rPr lang="pt-BR" dirty="0" err="1" smtClean="0"/>
              <a:t>Randolfe</a:t>
            </a:r>
            <a:r>
              <a:rPr lang="pt-BR" dirty="0" smtClean="0"/>
              <a:t> Rodrigues (PSOL-AP).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68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Demanda de criação de matrículas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64336"/>
              </p:ext>
            </p:extLst>
          </p:nvPr>
        </p:nvGraphicFramePr>
        <p:xfrm>
          <a:off x="467545" y="1700810"/>
          <a:ext cx="8280920" cy="4752526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174456"/>
                <a:gridCol w="1017744"/>
                <a:gridCol w="1017744"/>
                <a:gridCol w="1017744"/>
                <a:gridCol w="1017744"/>
                <a:gridCol w="1017744"/>
                <a:gridCol w="1017744"/>
              </a:tblGrid>
              <a:tr h="66196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Taxa de atendimento e população fora da escola por faixa etária (2013)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9733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Taxa de atendimento de 4 e 5 anos  (%)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Crianças de 4 e 5 anos fora da escola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Taxa de atendimento de 6 a 14 anos  (%)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Crianças e Jovens de 6 a 14 anos fora da escola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Taxa de atendimento de 15 a 17 anos  (%)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Jovens de 15 a 17 anos fora da escola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Brasil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87,9%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686.386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98,3%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503.408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83,3%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1.674.056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Norte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78,8%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131.951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97,2%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88.049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82,4%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178.928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Nordeste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92,6%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129.799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97,8%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202.485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82,1%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555.502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Sudeste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90,5%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205.584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98,9%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126.937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85,3%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560.286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Sul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80,4%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143.822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98,6%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51.892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81,6%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245.812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Centro-Oeste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82,5%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75.230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98,4%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34.045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82,4%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133.528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5643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Fonte: IBGE - PNAD 2013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 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73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Contatos: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t-BR" b="1" smtClean="0"/>
              <a:t>Campanha Nacional pelo Direito à Educação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http://www.campanha.org.br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Email: coordenacao@campanhaeducacao.org.br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Twitter: @camp_educacao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LDB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/>
              <a:t>Do Ensino Médio</a:t>
            </a:r>
          </a:p>
          <a:p>
            <a:pPr marL="0" indent="0">
              <a:buNone/>
            </a:pPr>
            <a:r>
              <a:rPr lang="pt-BR" dirty="0"/>
              <a:t>Art. 35. O ensino médio, etapa final da educação básica, com duração mínima de três anos, terá como finalidades:</a:t>
            </a:r>
          </a:p>
          <a:p>
            <a:pPr marL="0" indent="0">
              <a:buNone/>
            </a:pPr>
            <a:r>
              <a:rPr lang="pt-BR" dirty="0"/>
              <a:t>I - a consolidação e o aprofundamento dos conhecimentos adquiridos no ensino fundamental, possibilitando o prosseguimento de estudos;</a:t>
            </a:r>
          </a:p>
          <a:p>
            <a:pPr marL="0" indent="0">
              <a:buNone/>
            </a:pPr>
            <a:r>
              <a:rPr lang="pt-BR" dirty="0"/>
              <a:t>II - a preparação básica para o trabalho e a cidadania do educando, para continuar aprendendo, de modo a ser capaz de se adaptar com flexibilidade a novas condições de ocupação ou aperfeiçoamento posteriores;</a:t>
            </a:r>
          </a:p>
          <a:p>
            <a:pPr marL="0" indent="0">
              <a:buNone/>
            </a:pPr>
            <a:r>
              <a:rPr lang="pt-BR" dirty="0"/>
              <a:t>III - o aprimoramento do educando como pessoa humana, incluindo a formação ética e o desenvolvimento da autonomia intelectual e do pensamento crítico;</a:t>
            </a:r>
          </a:p>
          <a:p>
            <a:pPr marL="0" indent="0">
              <a:buNone/>
            </a:pPr>
            <a:r>
              <a:rPr lang="pt-BR" dirty="0"/>
              <a:t>IV - a compreensão dos fundamentos científico-tecnológicos dos processos produtivos, relacionando a teoria com a prática, no ensino de cada disciplina.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399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Meta 3: universalizar, até 2016, o atendimento escolar para toda a população de 15 (quinze) a 17 (dezessete) anos e elevar, até o final do período de vigência deste PNE, a taxa líquida de matrículas no ensino médio para 85% (oitenta e cinco por cento).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08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/>
              <a:t>Estratégias: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3.1) </a:t>
            </a:r>
            <a:r>
              <a:rPr lang="pt-BR" dirty="0">
                <a:solidFill>
                  <a:srgbClr val="FF0000"/>
                </a:solidFill>
              </a:rPr>
              <a:t>institucionalizar programa nacional de renovação do ensino médio</a:t>
            </a:r>
            <a:r>
              <a:rPr lang="pt-BR" dirty="0"/>
              <a:t>, a fim de incentivar práticas pedagógicas com abordagens interdisciplinares estruturadas pela relação entre teoria e prática, por meio de currículos escolares que organizem, de maneira flexível e diversificada, conteúdos obrigatórios e eletivos articulados em dimensões como ciência, trabalho, linguagens, </a:t>
            </a:r>
            <a:r>
              <a:rPr lang="pt-BR" dirty="0">
                <a:solidFill>
                  <a:srgbClr val="FF0000"/>
                </a:solidFill>
              </a:rPr>
              <a:t>tecnologia, cultura e esporte</a:t>
            </a:r>
            <a:r>
              <a:rPr lang="pt-BR" dirty="0"/>
              <a:t>, garantindo-se a aquisição de </a:t>
            </a:r>
            <a:r>
              <a:rPr lang="pt-BR" dirty="0">
                <a:solidFill>
                  <a:srgbClr val="FF0000"/>
                </a:solidFill>
              </a:rPr>
              <a:t>equipamentos e laboratórios</a:t>
            </a:r>
            <a:r>
              <a:rPr lang="pt-BR" dirty="0"/>
              <a:t>, a produção de material didático específico, a formação continuada de professores e a articulação com instituições acadêmicas, esportivas e culturais;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5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3.2) o Ministério da Educação, em articulação e colaboração com os entes federados e ouvida a sociedade mediante consulta pública nacional, elaborará e encaminhará ao Conselho Nacional de Educação - CNE, até o 2</a:t>
            </a:r>
            <a:r>
              <a:rPr lang="pt-BR" u="sng" baseline="30000" dirty="0" smtClean="0"/>
              <a:t>o</a:t>
            </a:r>
            <a:r>
              <a:rPr lang="pt-BR" dirty="0" smtClean="0"/>
              <a:t> (segundo) ano de vigência deste PNE, proposta de direitos e objetivos de aprendizagem e desenvolvimento para os (as) alunos (as) de ensino médio, a serem atingidos nos tempos e etapas de organização deste nível de ensino, com vistas a garantir formação básica comum;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065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3.3) pactuar entre União, Estados, Distrito Federal e Municípios, no âmbito da instância permanente de que trata o </a:t>
            </a:r>
            <a:r>
              <a:rPr lang="pt-BR" dirty="0" smtClean="0">
                <a:hlinkClick r:id="rId2"/>
              </a:rPr>
              <a:t>§ 5</a:t>
            </a:r>
            <a:r>
              <a:rPr lang="pt-BR" u="sng" baseline="30000" dirty="0" smtClean="0">
                <a:hlinkClick r:id="rId2"/>
              </a:rPr>
              <a:t>o</a:t>
            </a:r>
            <a:r>
              <a:rPr lang="pt-BR" dirty="0" smtClean="0">
                <a:hlinkClick r:id="rId2"/>
              </a:rPr>
              <a:t> do art. 7</a:t>
            </a:r>
            <a:r>
              <a:rPr lang="pt-BR" u="sng" baseline="30000" dirty="0" smtClean="0">
                <a:hlinkClick r:id="rId2"/>
              </a:rPr>
              <a:t>o</a:t>
            </a:r>
            <a:r>
              <a:rPr lang="pt-BR" dirty="0" smtClean="0">
                <a:hlinkClick r:id="rId2"/>
              </a:rPr>
              <a:t> desta Lei</a:t>
            </a:r>
            <a:r>
              <a:rPr lang="pt-BR" dirty="0" smtClean="0"/>
              <a:t>, a implantação dos direitos e objetivos de aprendizagem e desenvolvimento que configurarão a base nacional comum curricular do ensino médio;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3.4) garantir a fruição de bens e espaços culturais, de forma regular, bem como a ampliação da prática desportiva, integrada ao currículo escolar;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3.5) manter e ampliar programas e ações de correção de fluxo do ensino fundamental, por meio do acompanhamento individualizado do (a) aluno (a) com rendimento escolar defasado e pela adoção de práticas como aulas de reforço no turno complementar, estudos de recuperação e progressão parcial, de forma a reposicioná-lo no ciclo escolar de maneira compatível com sua idade;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3.6) universalizar o Exame Nacional do Ensino Médio - ENEM, fundamentado em matriz de referência do conteúdo curricular do ensino médio e em técnicas estatísticas e psicométricas que permitam comparabilidade de resultados, articulando-o com o Sistema Nacional de Avaliação da Educação Básica - SAEB, e promover sua utilização como instrumento de avaliação sistêmica, para subsidiar políticas públicas para a educação básica, de avaliação certificadora, possibilitando aferição de conhecimentos e habilidades adquiridos dentro e fora da escola, e de avaliação classificatória, como critério de acesso à educação superior;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4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smtClean="0"/>
              <a:t>3.7) fomentar a expansão das matrículas gratuitas de ensino médio integrado à educação profissional, observando-se as peculiaridades das populações do campo, das comunidades indígenas e quilombolas e das pessoas com deficiência;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3.8) estruturar e fortalecer o acompanhamento e o monitoramento do acesso e da permanência dos e das jovens beneficiários (as) de programas de transferência de renda, no ensino médio, quanto à frequência, ao aproveitamento escolar e à interação com o coletivo, bem como das situações de discriminação, preconceitos e violências, práticas irregulares de exploração do trabalho, consumo de drogas, gravidez precoce, em colaboração com as famílias e com órgãos públicos de assistência social, saúde e proteção à adolescência e juventude;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3.9) promover a busca ativa da população de 15 (quinze) a 17 (dezessete) anos fora da escola, em articulação com os serviços de assistência social, saúde e proteção à adolescência e à juventude;</a:t>
            </a:r>
          </a:p>
        </p:txBody>
      </p:sp>
    </p:spTree>
    <p:extLst>
      <p:ext uri="{BB962C8B-B14F-4D97-AF65-F5344CB8AC3E}">
        <p14:creationId xmlns:p14="http://schemas.microsoft.com/office/powerpoint/2010/main" val="412428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/>
              <a:t>3.10) </a:t>
            </a:r>
            <a:r>
              <a:rPr lang="pt-BR" dirty="0" smtClean="0">
                <a:solidFill>
                  <a:srgbClr val="FF0000"/>
                </a:solidFill>
              </a:rPr>
              <a:t>fomentar programas de educação e de cultura para a população urbana e do campo de jovens, na faixa etária de 15 (quinze) a 17 (dezessete) anos, e de adultos, com qualificação social e profissional para aqueles que estejam fora da escola e com defasagem no fluxo escolar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3.11) redimensionar a oferta de ensino médio nos turnos diurno e noturno, bem como a distribuição territorial das escolas de ensino médio, de forma a atender a toda a demanda, de acordo com as necessidades específicas dos (as) alunos (as);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3.12) desenvolver formas alternativas de oferta do ensino médio, garantida a qualidade, para atender aos filhos e filhas de profissionais que se dedicam a atividades de caráter itinerante;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14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3.13) </a:t>
            </a:r>
            <a:r>
              <a:rPr lang="pt-BR" dirty="0" smtClean="0">
                <a:solidFill>
                  <a:srgbClr val="FF0000"/>
                </a:solidFill>
              </a:rPr>
              <a:t>implementar políticas de prevenção à evasão motivada por preconceito ou quaisquer formas de discriminação, criando rede de proteção contra formas associadas de exclusão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3.14) estimular a participação dos adolescentes nos cursos das áreas tecnológicas e científicas.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886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1299</Words>
  <Application>Microsoft Office PowerPoint</Application>
  <PresentationFormat>Apresentação na tela (4:3)</PresentationFormat>
  <Paragraphs>204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Jornada escolar ampliada e condições de oferta do ensino médio</vt:lpstr>
      <vt:lpstr>LDB</vt:lpstr>
      <vt:lpstr>PNE</vt:lpstr>
      <vt:lpstr>PNE</vt:lpstr>
      <vt:lpstr>PNE</vt:lpstr>
      <vt:lpstr>PNE</vt:lpstr>
      <vt:lpstr>PNE</vt:lpstr>
      <vt:lpstr>PNE</vt:lpstr>
      <vt:lpstr>PNE</vt:lpstr>
      <vt:lpstr>Apresentação do PowerPoint</vt:lpstr>
      <vt:lpstr>Apresentação do PowerPoint</vt:lpstr>
      <vt:lpstr>Apresentação do PowerPoint</vt:lpstr>
      <vt:lpstr>Apresentação do PowerPoint</vt:lpstr>
      <vt:lpstr>CAQi 2013 X Fundeb 2013</vt:lpstr>
      <vt:lpstr>Apresentação do PowerPoint</vt:lpstr>
      <vt:lpstr>Demanda de criação de matrículas</vt:lpstr>
      <vt:lpstr>Contatos: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coordenacao1</dc:creator>
  <cp:lastModifiedBy>Alba Valeria Gomes de Paula</cp:lastModifiedBy>
  <cp:revision>7</cp:revision>
  <dcterms:created xsi:type="dcterms:W3CDTF">2015-07-06T22:37:24Z</dcterms:created>
  <dcterms:modified xsi:type="dcterms:W3CDTF">2015-07-07T13:12:12Z</dcterms:modified>
</cp:coreProperties>
</file>