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0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25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555C21F-5C29-424C-B15E-2FEC1ADF04EA}">
          <p14:sldIdLst>
            <p14:sldId id="400"/>
            <p14:sldId id="442"/>
            <p14:sldId id="443"/>
            <p14:sldId id="444"/>
            <p14:sldId id="445"/>
            <p14:sldId id="446"/>
            <p14:sldId id="447"/>
            <p14:sldId id="44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3A"/>
    <a:srgbClr val="001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6CA62-28DF-4249-9174-3878757A7BD1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3DF3D-6FFA-5941-BCD9-E22B1AEB5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18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302212" y="1546695"/>
            <a:ext cx="7587575" cy="240553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302212" y="3952231"/>
            <a:ext cx="75875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09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01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13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u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6101" y="872066"/>
            <a:ext cx="9075500" cy="484204"/>
          </a:xfrm>
          <a:prstGeom prst="rect">
            <a:avLst/>
          </a:prstGeom>
        </p:spPr>
        <p:txBody>
          <a:bodyPr wrap="square" lIns="91440" tIns="457200" rIns="91440" bIns="457200" anchor="ctr">
            <a:noAutofit/>
          </a:bodyPr>
          <a:lstStyle>
            <a:lvl1pPr marL="0" indent="0" algn="l">
              <a:buNone/>
              <a:defRPr sz="3733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127760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418771" y="500445"/>
            <a:ext cx="632059" cy="632059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420475" y="598013"/>
            <a:ext cx="628651" cy="436923"/>
          </a:xfrm>
          <a:prstGeom prst="rect">
            <a:avLst/>
          </a:prstGeom>
        </p:spPr>
        <p:txBody>
          <a:bodyPr vert="horz" wrap="square" lIns="121920" tIns="60960" rIns="121920" bIns="60960" rtlCol="0" anchor="ctr" anchorCtr="1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867" smtClean="0"/>
              <a:pPr/>
              <a:t>‹nº›</a:t>
            </a:fld>
            <a:endParaRPr lang="en-US" sz="1867" dirty="0"/>
          </a:p>
        </p:txBody>
      </p:sp>
      <p:pic>
        <p:nvPicPr>
          <p:cNvPr id="11" name="Picture 10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1329" y="1584817"/>
            <a:ext cx="2315208" cy="4854083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066800" y="2302933"/>
            <a:ext cx="1964267" cy="346286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6101" y="872066"/>
            <a:ext cx="9075500" cy="484204"/>
          </a:xfrm>
          <a:prstGeom prst="rect">
            <a:avLst/>
          </a:prstGeom>
        </p:spPr>
        <p:txBody>
          <a:bodyPr wrap="square" lIns="91440" tIns="457200" rIns="91440" bIns="457200" anchor="ctr">
            <a:noAutofit/>
          </a:bodyPr>
          <a:lstStyle>
            <a:lvl1pPr marL="0" indent="0" algn="l">
              <a:buNone/>
              <a:defRPr sz="3733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127760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418771" y="500445"/>
            <a:ext cx="632059" cy="632059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1420475" y="598013"/>
            <a:ext cx="628651" cy="436923"/>
          </a:xfrm>
          <a:prstGeom prst="rect">
            <a:avLst/>
          </a:prstGeom>
        </p:spPr>
        <p:txBody>
          <a:bodyPr vert="horz" wrap="square" lIns="121920" tIns="60960" rIns="121920" bIns="60960" rtlCol="0" anchor="ctr" anchorCtr="1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867" smtClean="0"/>
              <a:pPr/>
              <a:t>‹nº›</a:t>
            </a:fld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45103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u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6101" y="872066"/>
            <a:ext cx="9075500" cy="484204"/>
          </a:xfrm>
          <a:prstGeom prst="rect">
            <a:avLst/>
          </a:prstGeom>
        </p:spPr>
        <p:txBody>
          <a:bodyPr wrap="square" lIns="91440" tIns="457200" rIns="91440" bIns="457200" anchor="ctr">
            <a:noAutofit/>
          </a:bodyPr>
          <a:lstStyle>
            <a:lvl1pPr marL="0" indent="0" algn="l">
              <a:buNone/>
              <a:defRPr sz="3733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127760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418771" y="500445"/>
            <a:ext cx="632059" cy="632059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420475" y="598013"/>
            <a:ext cx="628651" cy="436923"/>
          </a:xfrm>
          <a:prstGeom prst="rect">
            <a:avLst/>
          </a:prstGeom>
        </p:spPr>
        <p:txBody>
          <a:bodyPr vert="horz" wrap="square" lIns="121920" tIns="60960" rIns="121920" bIns="60960" rtlCol="0" anchor="ctr" anchorCtr="1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867" smtClean="0"/>
              <a:pPr/>
              <a:t>‹nº›</a:t>
            </a:fld>
            <a:endParaRPr lang="en-US" sz="1867" dirty="0"/>
          </a:p>
        </p:txBody>
      </p:sp>
      <p:pic>
        <p:nvPicPr>
          <p:cNvPr id="11" name="Picture 10" descr="iphone-mockup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795867" y="1820334"/>
            <a:ext cx="5472181" cy="5932785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2512563" y="2042681"/>
            <a:ext cx="1202461" cy="3014784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u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6101" y="872066"/>
            <a:ext cx="9075500" cy="484204"/>
          </a:xfrm>
          <a:prstGeom prst="rect">
            <a:avLst/>
          </a:prstGeom>
        </p:spPr>
        <p:txBody>
          <a:bodyPr wrap="square" lIns="91440" tIns="457200" rIns="91440" bIns="457200" anchor="ctr">
            <a:noAutofit/>
          </a:bodyPr>
          <a:lstStyle>
            <a:lvl1pPr marL="0" indent="0" algn="l">
              <a:buNone/>
              <a:defRPr sz="3733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127760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418771" y="500445"/>
            <a:ext cx="632059" cy="632059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420475" y="598013"/>
            <a:ext cx="628651" cy="436923"/>
          </a:xfrm>
          <a:prstGeom prst="rect">
            <a:avLst/>
          </a:prstGeom>
        </p:spPr>
        <p:txBody>
          <a:bodyPr vert="horz" wrap="square" lIns="121920" tIns="60960" rIns="121920" bIns="60960" rtlCol="0" anchor="ctr" anchorCtr="1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867" smtClean="0"/>
              <a:pPr/>
              <a:t>‹nº›</a:t>
            </a:fld>
            <a:endParaRPr lang="en-US" sz="1867" dirty="0"/>
          </a:p>
        </p:txBody>
      </p:sp>
      <p:pic>
        <p:nvPicPr>
          <p:cNvPr id="13" name="Picture 12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655" y="2662277"/>
            <a:ext cx="5297491" cy="2841056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729511" y="2846903"/>
            <a:ext cx="3449781" cy="216538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33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7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05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82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92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68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73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lang="pt-BR" sz="1600" b="1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32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518C-4C2E-4A85-84D1-EF9897268AC5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99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363" y="1647620"/>
            <a:ext cx="9919855" cy="2006702"/>
          </a:xfrm>
        </p:spPr>
        <p:txBody>
          <a:bodyPr>
            <a:normAutofit/>
          </a:bodyPr>
          <a:lstStyle/>
          <a:p>
            <a:r>
              <a:rPr lang="pt-BR" b="1" dirty="0">
                <a:cs typeface="Arial" panose="020B0604020202020204" pitchFamily="34" charset="0"/>
              </a:rPr>
              <a:t>O modelo atual de escolha de </a:t>
            </a:r>
            <a:r>
              <a:rPr lang="pt-BR" b="1" dirty="0" smtClean="0">
                <a:cs typeface="Arial" panose="020B0604020202020204" pitchFamily="34" charset="0"/>
              </a:rPr>
              <a:t>reitores das instituições federais</a:t>
            </a:r>
            <a:endParaRPr lang="pt-B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Modelo atual de escolha </a:t>
            </a:r>
            <a:r>
              <a:rPr lang="pt-BR" b="1" dirty="0"/>
              <a:t>de </a:t>
            </a:r>
            <a:r>
              <a:rPr lang="pt-BR" b="1" dirty="0" smtClean="0"/>
              <a:t>reitores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b="1" dirty="0" smtClean="0"/>
              <a:t>Instituições federais</a:t>
            </a:r>
            <a:endParaRPr lang="pt-BR" b="1" dirty="0"/>
          </a:p>
        </p:txBody>
      </p:sp>
      <p:pic>
        <p:nvPicPr>
          <p:cNvPr id="38" name="Picture Placeholder 37"/>
          <p:cNvPicPr>
            <a:picLocks noGrp="1" noChangeAspect="1"/>
          </p:cNvPicPr>
          <p:nvPr>
            <p:ph type="pic" sz="quarter" idx="4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r="30969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946685" y="1978563"/>
            <a:ext cx="764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Existem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três modelos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escolha de reitores nas instituições federais de educação: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23762" y="3480426"/>
            <a:ext cx="1332731" cy="1332731"/>
            <a:chOff x="5276398" y="2820754"/>
            <a:chExt cx="1143000" cy="1143000"/>
          </a:xfrm>
        </p:grpSpPr>
        <p:sp>
          <p:nvSpPr>
            <p:cNvPr id="8" name="Pie 7"/>
            <p:cNvSpPr/>
            <p:nvPr/>
          </p:nvSpPr>
          <p:spPr bwMode="auto">
            <a:xfrm>
              <a:off x="5276398" y="2820754"/>
              <a:ext cx="1143000" cy="1143000"/>
            </a:xfrm>
            <a:prstGeom prst="pi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382527" y="2926883"/>
              <a:ext cx="930742" cy="9307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14796" y="4936903"/>
            <a:ext cx="215066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pt-BR" sz="2200" b="1" dirty="0" smtClean="0">
                <a:solidFill>
                  <a:schemeClr val="accent1"/>
                </a:solidFill>
              </a:rPr>
              <a:t>Universidades Federais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140872" y="3480426"/>
            <a:ext cx="1332731" cy="1332731"/>
            <a:chOff x="5276398" y="2820754"/>
            <a:chExt cx="1143000" cy="1143000"/>
          </a:xfrm>
        </p:grpSpPr>
        <p:sp>
          <p:nvSpPr>
            <p:cNvPr id="27" name="Pie 26"/>
            <p:cNvSpPr/>
            <p:nvPr/>
          </p:nvSpPr>
          <p:spPr bwMode="auto">
            <a:xfrm>
              <a:off x="5276398" y="2820754"/>
              <a:ext cx="1143000" cy="1143000"/>
            </a:xfrm>
            <a:prstGeom prst="pie">
              <a:avLst>
                <a:gd name="adj1" fmla="val 3096700"/>
                <a:gd name="adj2" fmla="val 16200000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382527" y="2926883"/>
              <a:ext cx="930742" cy="9307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31906" y="4936903"/>
            <a:ext cx="215066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pt-BR" sz="2200" b="1" dirty="0">
                <a:solidFill>
                  <a:schemeClr val="accent2"/>
                </a:solidFill>
              </a:rPr>
              <a:t>Institutos Federais e Colégio Pedro II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" name="Group 408"/>
          <p:cNvGrpSpPr/>
          <p:nvPr/>
        </p:nvGrpSpPr>
        <p:grpSpPr>
          <a:xfrm>
            <a:off x="4874424" y="3818237"/>
            <a:ext cx="466038" cy="591407"/>
            <a:chOff x="2700338" y="2346324"/>
            <a:chExt cx="271462" cy="344488"/>
          </a:xfrm>
          <a:solidFill>
            <a:schemeClr val="accent1"/>
          </a:solidFill>
        </p:grpSpPr>
        <p:sp>
          <p:nvSpPr>
            <p:cNvPr id="49" name="Freeform 241"/>
            <p:cNvSpPr>
              <a:spLocks/>
            </p:cNvSpPr>
            <p:nvPr/>
          </p:nvSpPr>
          <p:spPr bwMode="auto">
            <a:xfrm>
              <a:off x="2700338" y="2389187"/>
              <a:ext cx="271462" cy="30162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1" y="8"/>
                </a:cxn>
                <a:cxn ang="0">
                  <a:pos x="92" y="9"/>
                </a:cxn>
                <a:cxn ang="0">
                  <a:pos x="106" y="9"/>
                </a:cxn>
                <a:cxn ang="0">
                  <a:pos x="110" y="13"/>
                </a:cxn>
                <a:cxn ang="0">
                  <a:pos x="110" y="118"/>
                </a:cxn>
                <a:cxn ang="0">
                  <a:pos x="106" y="123"/>
                </a:cxn>
                <a:cxn ang="0">
                  <a:pos x="12" y="123"/>
                </a:cxn>
                <a:cxn ang="0">
                  <a:pos x="8" y="118"/>
                </a:cxn>
                <a:cxn ang="0">
                  <a:pos x="8" y="13"/>
                </a:cxn>
                <a:cxn ang="0">
                  <a:pos x="1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5" y="1"/>
                </a:cxn>
                <a:cxn ang="0">
                  <a:pos x="25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127"/>
                </a:cxn>
                <a:cxn ang="0">
                  <a:pos x="4" y="131"/>
                </a:cxn>
                <a:cxn ang="0">
                  <a:pos x="114" y="131"/>
                </a:cxn>
                <a:cxn ang="0">
                  <a:pos x="118" y="127"/>
                </a:cxn>
                <a:cxn ang="0">
                  <a:pos x="118" y="5"/>
                </a:cxn>
                <a:cxn ang="0">
                  <a:pos x="114" y="0"/>
                </a:cxn>
              </a:cxnLst>
              <a:rect l="0" t="0" r="r" b="b"/>
              <a:pathLst>
                <a:path w="118" h="131">
                  <a:moveTo>
                    <a:pt x="114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2" y="1"/>
                    <a:pt x="92" y="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1" y="9"/>
                    <a:pt x="92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8" y="9"/>
                    <a:pt x="110" y="11"/>
                    <a:pt x="110" y="13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0" y="121"/>
                    <a:pt x="108" y="123"/>
                    <a:pt x="106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0" y="123"/>
                    <a:pt x="8" y="121"/>
                    <a:pt x="8" y="11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1"/>
                    <a:pt x="10" y="9"/>
                    <a:pt x="12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6" y="8"/>
                    <a:pt x="26" y="8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6" y="131"/>
                    <a:pt x="118" y="129"/>
                    <a:pt x="118" y="127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2"/>
                    <a:pt x="116" y="0"/>
                    <a:pt x="114" y="0"/>
                  </a:cubicBezTo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2"/>
            <p:cNvSpPr>
              <a:spLocks noEditPoints="1"/>
            </p:cNvSpPr>
            <p:nvPr/>
          </p:nvSpPr>
          <p:spPr bwMode="auto">
            <a:xfrm>
              <a:off x="2778125" y="2346324"/>
              <a:ext cx="115887" cy="76200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21" y="12"/>
                </a:cxn>
                <a:cxn ang="0">
                  <a:pos x="25" y="8"/>
                </a:cxn>
                <a:cxn ang="0">
                  <a:pos x="29" y="12"/>
                </a:cxn>
                <a:cxn ang="0">
                  <a:pos x="25" y="16"/>
                </a:cxn>
                <a:cxn ang="0">
                  <a:pos x="48" y="13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25" y="0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2" y="13"/>
                </a:cxn>
                <a:cxn ang="0">
                  <a:pos x="0" y="15"/>
                </a:cxn>
                <a:cxn ang="0">
                  <a:pos x="2" y="31"/>
                </a:cxn>
                <a:cxn ang="0">
                  <a:pos x="5" y="33"/>
                </a:cxn>
                <a:cxn ang="0">
                  <a:pos x="45" y="33"/>
                </a:cxn>
                <a:cxn ang="0">
                  <a:pos x="48" y="31"/>
                </a:cxn>
                <a:cxn ang="0">
                  <a:pos x="50" y="15"/>
                </a:cxn>
                <a:cxn ang="0">
                  <a:pos x="48" y="13"/>
                </a:cxn>
              </a:cxnLst>
              <a:rect l="0" t="0" r="r" b="b"/>
              <a:pathLst>
                <a:path w="50" h="33">
                  <a:moveTo>
                    <a:pt x="25" y="16"/>
                  </a:moveTo>
                  <a:cubicBezTo>
                    <a:pt x="23" y="16"/>
                    <a:pt x="21" y="14"/>
                    <a:pt x="21" y="12"/>
                  </a:cubicBezTo>
                  <a:cubicBezTo>
                    <a:pt x="21" y="10"/>
                    <a:pt x="23" y="8"/>
                    <a:pt x="25" y="8"/>
                  </a:cubicBezTo>
                  <a:cubicBezTo>
                    <a:pt x="27" y="8"/>
                    <a:pt x="29" y="10"/>
                    <a:pt x="29" y="12"/>
                  </a:cubicBezTo>
                  <a:cubicBezTo>
                    <a:pt x="29" y="14"/>
                    <a:pt x="27" y="16"/>
                    <a:pt x="25" y="16"/>
                  </a:cubicBezTo>
                  <a:moveTo>
                    <a:pt x="48" y="13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2"/>
                    <a:pt x="39" y="12"/>
                  </a:cubicBezTo>
                  <a:cubicBezTo>
                    <a:pt x="37" y="5"/>
                    <a:pt x="32" y="0"/>
                    <a:pt x="25" y="0"/>
                  </a:cubicBezTo>
                  <a:cubicBezTo>
                    <a:pt x="18" y="0"/>
                    <a:pt x="13" y="5"/>
                    <a:pt x="11" y="12"/>
                  </a:cubicBezTo>
                  <a:cubicBezTo>
                    <a:pt x="11" y="12"/>
                    <a:pt x="11" y="13"/>
                    <a:pt x="1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4"/>
                    <a:pt x="0" y="1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2"/>
                    <a:pt x="3" y="33"/>
                    <a:pt x="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33"/>
                    <a:pt x="48" y="32"/>
                    <a:pt x="48" y="31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4"/>
                    <a:pt x="49" y="13"/>
                    <a:pt x="48" y="13"/>
                  </a:cubicBezTo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3"/>
            <p:cNvSpPr>
              <a:spLocks/>
            </p:cNvSpPr>
            <p:nvPr/>
          </p:nvSpPr>
          <p:spPr bwMode="auto">
            <a:xfrm>
              <a:off x="2746375" y="2463799"/>
              <a:ext cx="111125" cy="15875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47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7" y="0"/>
                </a:cxn>
                <a:cxn ang="0">
                  <a:pos x="48" y="2"/>
                </a:cxn>
                <a:cxn ang="0">
                  <a:pos x="48" y="5"/>
                </a:cxn>
              </a:cxnLst>
              <a:rect l="0" t="0" r="r" b="b"/>
              <a:pathLst>
                <a:path w="48" h="7">
                  <a:moveTo>
                    <a:pt x="48" y="5"/>
                  </a:moveTo>
                  <a:cubicBezTo>
                    <a:pt x="48" y="6"/>
                    <a:pt x="48" y="7"/>
                    <a:pt x="4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lnTo>
                    <a:pt x="48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4"/>
            <p:cNvSpPr>
              <a:spLocks/>
            </p:cNvSpPr>
            <p:nvPr/>
          </p:nvSpPr>
          <p:spPr bwMode="auto">
            <a:xfrm>
              <a:off x="2884488" y="2454274"/>
              <a:ext cx="46037" cy="33338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7" y="15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10" y="15"/>
                </a:cxn>
              </a:cxnLst>
              <a:rect l="0" t="0" r="r" b="b"/>
              <a:pathLst>
                <a:path w="20" h="15">
                  <a:moveTo>
                    <a:pt x="10" y="15"/>
                  </a:moveTo>
                  <a:cubicBezTo>
                    <a:pt x="9" y="15"/>
                    <a:pt x="8" y="15"/>
                    <a:pt x="7" y="1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6"/>
                    <a:pt x="1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5" y="3"/>
                    <a:pt x="5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5"/>
                  </a:cubicBezTo>
                  <a:lnTo>
                    <a:pt x="10" y="1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5"/>
            <p:cNvSpPr>
              <a:spLocks/>
            </p:cNvSpPr>
            <p:nvPr/>
          </p:nvSpPr>
          <p:spPr bwMode="auto">
            <a:xfrm>
              <a:off x="2746375" y="2517774"/>
              <a:ext cx="111125" cy="14288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47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7" y="0"/>
                </a:cxn>
                <a:cxn ang="0">
                  <a:pos x="48" y="1"/>
                </a:cxn>
                <a:cxn ang="0">
                  <a:pos x="48" y="5"/>
                </a:cxn>
              </a:cxnLst>
              <a:rect l="0" t="0" r="r" b="b"/>
              <a:pathLst>
                <a:path w="48" h="6">
                  <a:moveTo>
                    <a:pt x="48" y="5"/>
                  </a:moveTo>
                  <a:cubicBezTo>
                    <a:pt x="48" y="5"/>
                    <a:pt x="48" y="6"/>
                    <a:pt x="4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1"/>
                  </a:cubicBezTo>
                  <a:lnTo>
                    <a:pt x="48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6"/>
            <p:cNvSpPr>
              <a:spLocks/>
            </p:cNvSpPr>
            <p:nvPr/>
          </p:nvSpPr>
          <p:spPr bwMode="auto">
            <a:xfrm>
              <a:off x="2884488" y="2506662"/>
              <a:ext cx="46037" cy="34925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7" y="15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10" y="15"/>
                </a:cxn>
              </a:cxnLst>
              <a:rect l="0" t="0" r="r" b="b"/>
              <a:pathLst>
                <a:path w="20" h="15">
                  <a:moveTo>
                    <a:pt x="10" y="15"/>
                  </a:moveTo>
                  <a:cubicBezTo>
                    <a:pt x="9" y="15"/>
                    <a:pt x="8" y="15"/>
                    <a:pt x="7" y="1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6"/>
                    <a:pt x="1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5" y="3"/>
                    <a:pt x="5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5"/>
                  </a:cubicBezTo>
                  <a:lnTo>
                    <a:pt x="10" y="1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7"/>
            <p:cNvSpPr>
              <a:spLocks/>
            </p:cNvSpPr>
            <p:nvPr/>
          </p:nvSpPr>
          <p:spPr bwMode="auto">
            <a:xfrm>
              <a:off x="2746375" y="2570162"/>
              <a:ext cx="80962" cy="1428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3" y="0"/>
                </a:cxn>
                <a:cxn ang="0">
                  <a:pos x="35" y="1"/>
                </a:cxn>
                <a:cxn ang="0">
                  <a:pos x="35" y="5"/>
                </a:cxn>
              </a:cxnLst>
              <a:rect l="0" t="0" r="r" b="b"/>
              <a:pathLst>
                <a:path w="35" h="6">
                  <a:moveTo>
                    <a:pt x="35" y="5"/>
                  </a:moveTo>
                  <a:cubicBezTo>
                    <a:pt x="35" y="6"/>
                    <a:pt x="34" y="6"/>
                    <a:pt x="3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5" y="1"/>
                  </a:cubicBezTo>
                  <a:lnTo>
                    <a:pt x="35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8"/>
            <p:cNvSpPr>
              <a:spLocks/>
            </p:cNvSpPr>
            <p:nvPr/>
          </p:nvSpPr>
          <p:spPr bwMode="auto">
            <a:xfrm>
              <a:off x="2884488" y="2559049"/>
              <a:ext cx="46037" cy="36513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7" y="15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10" y="15"/>
                </a:cxn>
              </a:cxnLst>
              <a:rect l="0" t="0" r="r" b="b"/>
              <a:pathLst>
                <a:path w="20" h="16">
                  <a:moveTo>
                    <a:pt x="10" y="15"/>
                  </a:moveTo>
                  <a:cubicBezTo>
                    <a:pt x="9" y="16"/>
                    <a:pt x="8" y="16"/>
                    <a:pt x="7" y="1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4"/>
                    <a:pt x="5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5"/>
                    <a:pt x="20" y="5"/>
                  </a:cubicBezTo>
                  <a:lnTo>
                    <a:pt x="10" y="1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363"/>
          <p:cNvSpPr>
            <a:spLocks noEditPoints="1"/>
          </p:cNvSpPr>
          <p:nvPr/>
        </p:nvSpPr>
        <p:spPr bwMode="auto">
          <a:xfrm>
            <a:off x="7564543" y="3796308"/>
            <a:ext cx="540801" cy="663426"/>
          </a:xfrm>
          <a:custGeom>
            <a:avLst/>
            <a:gdLst/>
            <a:ahLst/>
            <a:cxnLst>
              <a:cxn ang="0">
                <a:pos x="19" y="108"/>
              </a:cxn>
              <a:cxn ang="0">
                <a:pos x="17" y="104"/>
              </a:cxn>
              <a:cxn ang="0">
                <a:pos x="58" y="102"/>
              </a:cxn>
              <a:cxn ang="0">
                <a:pos x="60" y="106"/>
              </a:cxn>
              <a:cxn ang="0">
                <a:pos x="62" y="90"/>
              </a:cxn>
              <a:cxn ang="0">
                <a:pos x="17" y="87"/>
              </a:cxn>
              <a:cxn ang="0">
                <a:pos x="19" y="83"/>
              </a:cxn>
              <a:cxn ang="0">
                <a:pos x="65" y="85"/>
              </a:cxn>
              <a:cxn ang="0">
                <a:pos x="62" y="90"/>
              </a:cxn>
              <a:cxn ang="0">
                <a:pos x="19" y="54"/>
              </a:cxn>
              <a:cxn ang="0">
                <a:pos x="17" y="50"/>
              </a:cxn>
              <a:cxn ang="0">
                <a:pos x="73" y="48"/>
              </a:cxn>
              <a:cxn ang="0">
                <a:pos x="75" y="52"/>
              </a:cxn>
              <a:cxn ang="0">
                <a:pos x="73" y="73"/>
              </a:cxn>
              <a:cxn ang="0">
                <a:pos x="17" y="71"/>
              </a:cxn>
              <a:cxn ang="0">
                <a:pos x="19" y="67"/>
              </a:cxn>
              <a:cxn ang="0">
                <a:pos x="75" y="69"/>
              </a:cxn>
              <a:cxn ang="0">
                <a:pos x="73" y="73"/>
              </a:cxn>
              <a:cxn ang="0">
                <a:pos x="93" y="132"/>
              </a:cxn>
              <a:cxn ang="0">
                <a:pos x="87" y="132"/>
              </a:cxn>
              <a:cxn ang="0">
                <a:pos x="76" y="118"/>
              </a:cxn>
              <a:cxn ang="0">
                <a:pos x="89" y="123"/>
              </a:cxn>
              <a:cxn ang="0">
                <a:pos x="109" y="107"/>
              </a:cxn>
              <a:cxn ang="0">
                <a:pos x="92" y="92"/>
              </a:cxn>
              <a:cxn ang="0">
                <a:pos x="92" y="146"/>
              </a:cxn>
              <a:cxn ang="0">
                <a:pos x="92" y="92"/>
              </a:cxn>
              <a:cxn ang="0">
                <a:pos x="8" y="131"/>
              </a:cxn>
              <a:cxn ang="0">
                <a:pos x="0" y="23"/>
              </a:cxn>
              <a:cxn ang="0">
                <a:pos x="23" y="15"/>
              </a:cxn>
              <a:cxn ang="0">
                <a:pos x="33" y="27"/>
              </a:cxn>
              <a:cxn ang="0">
                <a:pos x="71" y="17"/>
              </a:cxn>
              <a:cxn ang="0">
                <a:pos x="83" y="15"/>
              </a:cxn>
              <a:cxn ang="0">
                <a:pos x="94" y="86"/>
              </a:cxn>
              <a:cxn ang="0">
                <a:pos x="83" y="87"/>
              </a:cxn>
              <a:cxn ang="0">
                <a:pos x="11" y="38"/>
              </a:cxn>
              <a:cxn ang="0">
                <a:pos x="58" y="121"/>
              </a:cxn>
              <a:cxn ang="0">
                <a:pos x="47" y="11"/>
              </a:cxn>
              <a:cxn ang="0">
                <a:pos x="47" y="4"/>
              </a:cxn>
              <a:cxn ang="0">
                <a:pos x="47" y="11"/>
              </a:cxn>
              <a:cxn ang="0">
                <a:pos x="57" y="11"/>
              </a:cxn>
              <a:cxn ang="0">
                <a:pos x="54" y="7"/>
              </a:cxn>
              <a:cxn ang="0">
                <a:pos x="47" y="0"/>
              </a:cxn>
              <a:cxn ang="0">
                <a:pos x="40" y="7"/>
              </a:cxn>
              <a:cxn ang="0">
                <a:pos x="33" y="11"/>
              </a:cxn>
              <a:cxn ang="0">
                <a:pos x="27" y="17"/>
              </a:cxn>
              <a:cxn ang="0">
                <a:pos x="60" y="23"/>
              </a:cxn>
              <a:cxn ang="0">
                <a:pos x="67" y="17"/>
              </a:cxn>
            </a:cxnLst>
            <a:rect l="0" t="0" r="r" b="b"/>
            <a:pathLst>
              <a:path w="119" h="146">
                <a:moveTo>
                  <a:pt x="58" y="108"/>
                </a:moveTo>
                <a:cubicBezTo>
                  <a:pt x="19" y="108"/>
                  <a:pt x="19" y="108"/>
                  <a:pt x="19" y="108"/>
                </a:cubicBezTo>
                <a:cubicBezTo>
                  <a:pt x="18" y="108"/>
                  <a:pt x="17" y="107"/>
                  <a:pt x="17" y="106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7" y="103"/>
                  <a:pt x="18" y="102"/>
                  <a:pt x="19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0" y="103"/>
                  <a:pt x="60" y="104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7"/>
                  <a:pt x="59" y="108"/>
                  <a:pt x="58" y="108"/>
                </a:cubicBezTo>
                <a:moveTo>
                  <a:pt x="62" y="90"/>
                </a:moveTo>
                <a:cubicBezTo>
                  <a:pt x="19" y="90"/>
                  <a:pt x="19" y="90"/>
                  <a:pt x="19" y="90"/>
                </a:cubicBezTo>
                <a:cubicBezTo>
                  <a:pt x="18" y="90"/>
                  <a:pt x="17" y="89"/>
                  <a:pt x="17" y="87"/>
                </a:cubicBezTo>
                <a:cubicBezTo>
                  <a:pt x="17" y="85"/>
                  <a:pt x="17" y="85"/>
                  <a:pt x="17" y="85"/>
                </a:cubicBezTo>
                <a:cubicBezTo>
                  <a:pt x="17" y="84"/>
                  <a:pt x="18" y="83"/>
                  <a:pt x="19" y="83"/>
                </a:cubicBezTo>
                <a:cubicBezTo>
                  <a:pt x="62" y="83"/>
                  <a:pt x="62" y="83"/>
                  <a:pt x="62" y="83"/>
                </a:cubicBezTo>
                <a:cubicBezTo>
                  <a:pt x="64" y="83"/>
                  <a:pt x="65" y="84"/>
                  <a:pt x="65" y="85"/>
                </a:cubicBezTo>
                <a:cubicBezTo>
                  <a:pt x="65" y="87"/>
                  <a:pt x="65" y="87"/>
                  <a:pt x="65" y="87"/>
                </a:cubicBezTo>
                <a:cubicBezTo>
                  <a:pt x="65" y="89"/>
                  <a:pt x="64" y="90"/>
                  <a:pt x="62" y="90"/>
                </a:cubicBezTo>
                <a:moveTo>
                  <a:pt x="73" y="54"/>
                </a:moveTo>
                <a:cubicBezTo>
                  <a:pt x="19" y="54"/>
                  <a:pt x="19" y="54"/>
                  <a:pt x="19" y="54"/>
                </a:cubicBezTo>
                <a:cubicBezTo>
                  <a:pt x="18" y="54"/>
                  <a:pt x="17" y="53"/>
                  <a:pt x="17" y="52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8" y="48"/>
                  <a:pt x="19" y="48"/>
                </a:cubicBezTo>
                <a:cubicBezTo>
                  <a:pt x="73" y="48"/>
                  <a:pt x="73" y="48"/>
                  <a:pt x="73" y="48"/>
                </a:cubicBezTo>
                <a:cubicBezTo>
                  <a:pt x="74" y="48"/>
                  <a:pt x="75" y="49"/>
                  <a:pt x="75" y="50"/>
                </a:cubicBezTo>
                <a:cubicBezTo>
                  <a:pt x="75" y="52"/>
                  <a:pt x="75" y="52"/>
                  <a:pt x="75" y="52"/>
                </a:cubicBezTo>
                <a:cubicBezTo>
                  <a:pt x="75" y="53"/>
                  <a:pt x="74" y="54"/>
                  <a:pt x="73" y="54"/>
                </a:cubicBezTo>
                <a:moveTo>
                  <a:pt x="73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8" y="73"/>
                  <a:pt x="17" y="72"/>
                  <a:pt x="17" y="71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8"/>
                  <a:pt x="18" y="67"/>
                  <a:pt x="19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7"/>
                  <a:pt x="75" y="68"/>
                  <a:pt x="75" y="69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2"/>
                  <a:pt x="74" y="73"/>
                  <a:pt x="73" y="73"/>
                </a:cubicBezTo>
                <a:moveTo>
                  <a:pt x="109" y="113"/>
                </a:moveTo>
                <a:cubicBezTo>
                  <a:pt x="93" y="132"/>
                  <a:pt x="93" y="132"/>
                  <a:pt x="93" y="132"/>
                </a:cubicBezTo>
                <a:cubicBezTo>
                  <a:pt x="92" y="133"/>
                  <a:pt x="91" y="133"/>
                  <a:pt x="89" y="133"/>
                </a:cubicBezTo>
                <a:cubicBezTo>
                  <a:pt x="89" y="133"/>
                  <a:pt x="88" y="133"/>
                  <a:pt x="87" y="13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5" y="123"/>
                  <a:pt x="74" y="120"/>
                  <a:pt x="76" y="118"/>
                </a:cubicBezTo>
                <a:cubicBezTo>
                  <a:pt x="77" y="116"/>
                  <a:pt x="80" y="116"/>
                  <a:pt x="82" y="11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5" y="106"/>
                  <a:pt x="107" y="106"/>
                  <a:pt x="109" y="107"/>
                </a:cubicBezTo>
                <a:cubicBezTo>
                  <a:pt x="111" y="109"/>
                  <a:pt x="111" y="111"/>
                  <a:pt x="109" y="113"/>
                </a:cubicBezTo>
                <a:moveTo>
                  <a:pt x="92" y="92"/>
                </a:moveTo>
                <a:cubicBezTo>
                  <a:pt x="77" y="92"/>
                  <a:pt x="65" y="104"/>
                  <a:pt x="65" y="119"/>
                </a:cubicBezTo>
                <a:cubicBezTo>
                  <a:pt x="65" y="134"/>
                  <a:pt x="77" y="146"/>
                  <a:pt x="92" y="146"/>
                </a:cubicBezTo>
                <a:cubicBezTo>
                  <a:pt x="106" y="146"/>
                  <a:pt x="119" y="134"/>
                  <a:pt x="119" y="119"/>
                </a:cubicBezTo>
                <a:cubicBezTo>
                  <a:pt x="119" y="104"/>
                  <a:pt x="106" y="92"/>
                  <a:pt x="92" y="92"/>
                </a:cubicBezTo>
                <a:moveTo>
                  <a:pt x="61" y="131"/>
                </a:moveTo>
                <a:cubicBezTo>
                  <a:pt x="8" y="131"/>
                  <a:pt x="8" y="131"/>
                  <a:pt x="8" y="131"/>
                </a:cubicBezTo>
                <a:cubicBezTo>
                  <a:pt x="4" y="131"/>
                  <a:pt x="0" y="127"/>
                  <a:pt x="0" y="1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4" y="15"/>
                  <a:pt x="6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6"/>
                  <a:pt x="23" y="17"/>
                </a:cubicBezTo>
                <a:cubicBezTo>
                  <a:pt x="23" y="23"/>
                  <a:pt x="28" y="27"/>
                  <a:pt x="33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27"/>
                  <a:pt x="71" y="23"/>
                  <a:pt x="71" y="17"/>
                </a:cubicBezTo>
                <a:cubicBezTo>
                  <a:pt x="71" y="16"/>
                  <a:pt x="71" y="15"/>
                  <a:pt x="71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90" y="15"/>
                  <a:pt x="94" y="18"/>
                  <a:pt x="94" y="23"/>
                </a:cubicBezTo>
                <a:cubicBezTo>
                  <a:pt x="94" y="86"/>
                  <a:pt x="94" y="86"/>
                  <a:pt x="94" y="86"/>
                </a:cubicBezTo>
                <a:cubicBezTo>
                  <a:pt x="93" y="85"/>
                  <a:pt x="92" y="85"/>
                  <a:pt x="92" y="85"/>
                </a:cubicBezTo>
                <a:cubicBezTo>
                  <a:pt x="89" y="85"/>
                  <a:pt x="86" y="86"/>
                  <a:pt x="83" y="87"/>
                </a:cubicBezTo>
                <a:cubicBezTo>
                  <a:pt x="83" y="38"/>
                  <a:pt x="83" y="38"/>
                  <a:pt x="83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9" y="124"/>
                  <a:pt x="59" y="128"/>
                  <a:pt x="61" y="131"/>
                </a:cubicBezTo>
                <a:moveTo>
                  <a:pt x="47" y="11"/>
                </a:moveTo>
                <a:cubicBezTo>
                  <a:pt x="45" y="11"/>
                  <a:pt x="44" y="9"/>
                  <a:pt x="44" y="7"/>
                </a:cubicBezTo>
                <a:cubicBezTo>
                  <a:pt x="44" y="6"/>
                  <a:pt x="45" y="4"/>
                  <a:pt x="47" y="4"/>
                </a:cubicBezTo>
                <a:cubicBezTo>
                  <a:pt x="49" y="4"/>
                  <a:pt x="50" y="6"/>
                  <a:pt x="50" y="7"/>
                </a:cubicBezTo>
                <a:cubicBezTo>
                  <a:pt x="50" y="9"/>
                  <a:pt x="49" y="11"/>
                  <a:pt x="47" y="11"/>
                </a:cubicBezTo>
                <a:moveTo>
                  <a:pt x="60" y="11"/>
                </a:moveTo>
                <a:cubicBezTo>
                  <a:pt x="57" y="11"/>
                  <a:pt x="57" y="11"/>
                  <a:pt x="57" y="11"/>
                </a:cubicBezTo>
                <a:cubicBezTo>
                  <a:pt x="56" y="11"/>
                  <a:pt x="54" y="9"/>
                  <a:pt x="54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1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3" y="0"/>
                  <a:pt x="40" y="3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9"/>
                  <a:pt x="38" y="11"/>
                  <a:pt x="37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0" y="11"/>
                  <a:pt x="27" y="13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20"/>
                  <a:pt x="30" y="23"/>
                  <a:pt x="33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4" y="23"/>
                  <a:pt x="67" y="20"/>
                  <a:pt x="67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7" y="13"/>
                  <a:pt x="64" y="11"/>
                  <a:pt x="60" y="11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33"/>
          <p:cNvGrpSpPr/>
          <p:nvPr/>
        </p:nvGrpSpPr>
        <p:grpSpPr>
          <a:xfrm>
            <a:off x="9582024" y="3474286"/>
            <a:ext cx="1325639" cy="1325639"/>
            <a:chOff x="5276398" y="2820754"/>
            <a:chExt cx="1143000" cy="1143000"/>
          </a:xfrm>
        </p:grpSpPr>
        <p:sp>
          <p:nvSpPr>
            <p:cNvPr id="25" name="Pie 34"/>
            <p:cNvSpPr/>
            <p:nvPr/>
          </p:nvSpPr>
          <p:spPr bwMode="auto">
            <a:xfrm>
              <a:off x="5276398" y="2820754"/>
              <a:ext cx="1143000" cy="1143000"/>
            </a:xfrm>
            <a:prstGeom prst="pie">
              <a:avLst>
                <a:gd name="adj1" fmla="val 5374770"/>
                <a:gd name="adj2" fmla="val 16200000"/>
              </a:avLst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0" name="Oval 35"/>
            <p:cNvSpPr/>
            <p:nvPr/>
          </p:nvSpPr>
          <p:spPr bwMode="auto">
            <a:xfrm>
              <a:off x="5382527" y="2926883"/>
              <a:ext cx="930742" cy="9307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6"/>
          <p:cNvSpPr txBox="1"/>
          <p:nvPr/>
        </p:nvSpPr>
        <p:spPr>
          <a:xfrm>
            <a:off x="9458180" y="4946392"/>
            <a:ext cx="1612996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chemeClr val="accent4"/>
                </a:solidFill>
              </a:rPr>
              <a:t>CEFETs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131"/>
          <p:cNvSpPr>
            <a:spLocks noEditPoints="1"/>
          </p:cNvSpPr>
          <p:nvPr/>
        </p:nvSpPr>
        <p:spPr bwMode="auto">
          <a:xfrm>
            <a:off x="10016568" y="3932398"/>
            <a:ext cx="456550" cy="428394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9" grpId="0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Modelo atual de escolha </a:t>
            </a:r>
            <a:r>
              <a:rPr lang="pt-BR" b="1" dirty="0"/>
              <a:t>de </a:t>
            </a:r>
            <a:r>
              <a:rPr lang="pt-BR" b="1" dirty="0" smtClean="0"/>
              <a:t>reitores</a:t>
            </a:r>
            <a:endParaRPr lang="en-US" b="1" dirty="0"/>
          </a:p>
        </p:txBody>
      </p:sp>
      <p:sp>
        <p:nvSpPr>
          <p:cNvPr id="54" name="Text Placeholder 4"/>
          <p:cNvSpPr>
            <a:spLocks noGrp="1"/>
          </p:cNvSpPr>
          <p:nvPr>
            <p:ph type="body" sz="half" idx="2"/>
          </p:nvPr>
        </p:nvSpPr>
        <p:spPr>
          <a:xfrm>
            <a:off x="1186101" y="872066"/>
            <a:ext cx="9075500" cy="484204"/>
          </a:xfrm>
        </p:spPr>
        <p:txBody>
          <a:bodyPr/>
          <a:lstStyle/>
          <a:p>
            <a:r>
              <a:rPr lang="pt-BR" b="1" dirty="0" smtClean="0"/>
              <a:t>Base normativa </a:t>
            </a:r>
            <a:endParaRPr lang="pt-BR" b="1" dirty="0"/>
          </a:p>
        </p:txBody>
      </p:sp>
      <p:sp>
        <p:nvSpPr>
          <p:cNvPr id="55" name="CaixaDeTexto 2"/>
          <p:cNvSpPr txBox="1">
            <a:spLocks noChangeArrowheads="1"/>
          </p:cNvSpPr>
          <p:nvPr/>
        </p:nvSpPr>
        <p:spPr bwMode="auto">
          <a:xfrm>
            <a:off x="1117752" y="4217655"/>
            <a:ext cx="10166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800"/>
              </a:spcAft>
            </a:pPr>
            <a:r>
              <a:rPr lang="pt-BR" altLang="pt-BR" sz="2200" b="1" dirty="0" smtClean="0"/>
              <a:t>Em ambos os casos o mandato dos reitores será de 4 anos, permitida uma recondução.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02664"/>
              </p:ext>
            </p:extLst>
          </p:nvPr>
        </p:nvGraphicFramePr>
        <p:xfrm>
          <a:off x="198119" y="2289023"/>
          <a:ext cx="11722629" cy="1426766"/>
        </p:xfrm>
        <a:graphic>
          <a:graphicData uri="http://schemas.openxmlformats.org/drawingml/2006/table">
            <a:tbl>
              <a:tblPr/>
              <a:tblGrid>
                <a:gridCol w="3779005">
                  <a:extLst>
                    <a:ext uri="{9D8B030D-6E8A-4147-A177-3AD203B41FA5}">
                      <a16:colId xmlns:a16="http://schemas.microsoft.com/office/drawing/2014/main" xmlns="" val="1615620432"/>
                    </a:ext>
                  </a:extLst>
                </a:gridCol>
                <a:gridCol w="4190326">
                  <a:extLst>
                    <a:ext uri="{9D8B030D-6E8A-4147-A177-3AD203B41FA5}">
                      <a16:colId xmlns:a16="http://schemas.microsoft.com/office/drawing/2014/main" xmlns="" val="3536381492"/>
                    </a:ext>
                  </a:extLst>
                </a:gridCol>
                <a:gridCol w="3753298">
                  <a:extLst>
                    <a:ext uri="{9D8B030D-6E8A-4147-A177-3AD203B41FA5}">
                      <a16:colId xmlns:a16="http://schemas.microsoft.com/office/drawing/2014/main" xmlns="" val="1128016433"/>
                    </a:ext>
                  </a:extLst>
                </a:gridCol>
              </a:tblGrid>
              <a:tr h="404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Universidades Federais</a:t>
                      </a:r>
                    </a:p>
                  </a:txBody>
                  <a:tcPr marL="9641" marR="9641" marT="9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Institutos Federais e Colégio Pedro II</a:t>
                      </a:r>
                    </a:p>
                  </a:txBody>
                  <a:tcPr marL="9641" marR="9641" marT="9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CEFETs</a:t>
                      </a:r>
                    </a:p>
                  </a:txBody>
                  <a:tcPr marL="9641" marR="9641" marT="9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4942339"/>
                  </a:ext>
                </a:extLst>
              </a:tr>
              <a:tr h="337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Lei nº 9.192, de 21/12/1995</a:t>
                      </a:r>
                    </a:p>
                  </a:txBody>
                  <a:tcPr marL="9641" marR="9641" marT="9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Lei nº 11.892, de 29/12/2008</a:t>
                      </a:r>
                    </a:p>
                  </a:txBody>
                  <a:tcPr marL="9641" marR="9641" marT="9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 nº 8.948, de 08/12/1994</a:t>
                      </a:r>
                    </a:p>
                  </a:txBody>
                  <a:tcPr marL="9641" marR="9641" marT="9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1349865"/>
                  </a:ext>
                </a:extLst>
              </a:tr>
              <a:tr h="337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Decreto nº 1.916, de 23/05/1996</a:t>
                      </a:r>
                    </a:p>
                  </a:txBody>
                  <a:tcPr marL="9641" marR="9641" marT="9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Decreto nº 6.986, de 20/10/2009</a:t>
                      </a:r>
                    </a:p>
                  </a:txBody>
                  <a:tcPr marL="9641" marR="9641" marT="9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Decreto Nº 5.224, de 01/10/2004</a:t>
                      </a:r>
                    </a:p>
                  </a:txBody>
                  <a:tcPr marL="9641" marR="9641" marT="9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290366"/>
                  </a:ext>
                </a:extLst>
              </a:tr>
              <a:tr h="347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instituições</a:t>
                      </a:r>
                    </a:p>
                  </a:txBody>
                  <a:tcPr marL="9641" marR="9641" marT="9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instituições</a:t>
                      </a:r>
                    </a:p>
                  </a:txBody>
                  <a:tcPr marL="9641" marR="9641" marT="9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instituições</a:t>
                      </a:r>
                    </a:p>
                  </a:txBody>
                  <a:tcPr marL="9641" marR="9641" marT="9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177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1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4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7" r="36737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5200073" y="1753535"/>
            <a:ext cx="595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 nº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9.192/95 e decreto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nº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1.916/96 - processo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escolha dos dirigentes de instituições federais de ensino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Group 220"/>
          <p:cNvGrpSpPr/>
          <p:nvPr/>
        </p:nvGrpSpPr>
        <p:grpSpPr>
          <a:xfrm>
            <a:off x="5473445" y="3626610"/>
            <a:ext cx="568307" cy="523008"/>
            <a:chOff x="4298950" y="1736725"/>
            <a:chExt cx="219075" cy="201613"/>
          </a:xfrm>
          <a:solidFill>
            <a:schemeClr val="accent2"/>
          </a:solidFill>
        </p:grpSpPr>
        <p:sp>
          <p:nvSpPr>
            <p:cNvPr id="12" name="Freeform 70"/>
            <p:cNvSpPr>
              <a:spLocks/>
            </p:cNvSpPr>
            <p:nvPr/>
          </p:nvSpPr>
          <p:spPr bwMode="auto">
            <a:xfrm>
              <a:off x="4298950" y="1798638"/>
              <a:ext cx="12700" cy="793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5" y="28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3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1"/>
                    <a:pt x="2" y="31"/>
                  </a:cubicBezTo>
                  <a:cubicBezTo>
                    <a:pt x="4" y="31"/>
                    <a:pt x="5" y="29"/>
                    <a:pt x="5" y="2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4325938" y="1736725"/>
              <a:ext cx="122238" cy="201613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4" y="1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44" y="78"/>
                </a:cxn>
                <a:cxn ang="0">
                  <a:pos x="45" y="78"/>
                </a:cxn>
                <a:cxn ang="0">
                  <a:pos x="47" y="77"/>
                </a:cxn>
                <a:cxn ang="0">
                  <a:pos x="48" y="75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3" y="71"/>
                </a:cxn>
                <a:cxn ang="0">
                  <a:pos x="38" y="69"/>
                </a:cxn>
                <a:cxn ang="0">
                  <a:pos x="38" y="33"/>
                </a:cxn>
                <a:cxn ang="0">
                  <a:pos x="36" y="31"/>
                </a:cxn>
                <a:cxn ang="0">
                  <a:pos x="34" y="33"/>
                </a:cxn>
                <a:cxn ang="0">
                  <a:pos x="34" y="67"/>
                </a:cxn>
                <a:cxn ang="0">
                  <a:pos x="6" y="52"/>
                </a:cxn>
                <a:cxn ang="0">
                  <a:pos x="6" y="26"/>
                </a:cxn>
                <a:cxn ang="0">
                  <a:pos x="34" y="11"/>
                </a:cxn>
                <a:cxn ang="0">
                  <a:pos x="34" y="23"/>
                </a:cxn>
                <a:cxn ang="0">
                  <a:pos x="36" y="24"/>
                </a:cxn>
                <a:cxn ang="0">
                  <a:pos x="38" y="23"/>
                </a:cxn>
                <a:cxn ang="0">
                  <a:pos x="38" y="10"/>
                </a:cxn>
                <a:cxn ang="0">
                  <a:pos x="43" y="7"/>
                </a:cxn>
                <a:cxn ang="0">
                  <a:pos x="43" y="71"/>
                </a:cxn>
              </a:cxnLst>
              <a:rect l="0" t="0" r="r" b="b"/>
              <a:pathLst>
                <a:path w="48" h="78">
                  <a:moveTo>
                    <a:pt x="47" y="1"/>
                  </a:moveTo>
                  <a:cubicBezTo>
                    <a:pt x="46" y="0"/>
                    <a:pt x="45" y="0"/>
                    <a:pt x="44" y="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5" y="78"/>
                    <a:pt x="45" y="78"/>
                  </a:cubicBezTo>
                  <a:cubicBezTo>
                    <a:pt x="46" y="78"/>
                    <a:pt x="46" y="78"/>
                    <a:pt x="47" y="77"/>
                  </a:cubicBezTo>
                  <a:cubicBezTo>
                    <a:pt x="47" y="77"/>
                    <a:pt x="48" y="76"/>
                    <a:pt x="48" y="7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7" y="1"/>
                    <a:pt x="47" y="1"/>
                  </a:cubicBezTo>
                  <a:close/>
                  <a:moveTo>
                    <a:pt x="43" y="71"/>
                  </a:moveTo>
                  <a:cubicBezTo>
                    <a:pt x="38" y="69"/>
                    <a:pt x="38" y="69"/>
                    <a:pt x="38" y="69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7" y="31"/>
                    <a:pt x="36" y="31"/>
                  </a:cubicBezTo>
                  <a:cubicBezTo>
                    <a:pt x="35" y="31"/>
                    <a:pt x="34" y="32"/>
                    <a:pt x="34" y="33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5" y="24"/>
                    <a:pt x="36" y="24"/>
                  </a:cubicBezTo>
                  <a:cubicBezTo>
                    <a:pt x="37" y="24"/>
                    <a:pt x="38" y="24"/>
                    <a:pt x="38" y="23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3" y="7"/>
                    <a:pt x="43" y="7"/>
                    <a:pt x="43" y="7"/>
                  </a:cubicBezTo>
                  <a:lnTo>
                    <a:pt x="43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4460875" y="1765300"/>
              <a:ext cx="57150" cy="14446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9" y="28"/>
                </a:cxn>
                <a:cxn ang="0">
                  <a:pos x="1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2" y="28"/>
                </a:cxn>
                <a:cxn ang="0">
                  <a:pos x="2" y="1"/>
                </a:cxn>
              </a:cxnLst>
              <a:rect l="0" t="0" r="r" b="b"/>
              <a:pathLst>
                <a:path w="22" h="56">
                  <a:moveTo>
                    <a:pt x="2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2" y="7"/>
                    <a:pt x="19" y="17"/>
                    <a:pt x="19" y="28"/>
                  </a:cubicBezTo>
                  <a:cubicBezTo>
                    <a:pt x="19" y="39"/>
                    <a:pt x="12" y="49"/>
                    <a:pt x="1" y="52"/>
                  </a:cubicBezTo>
                  <a:cubicBezTo>
                    <a:pt x="0" y="53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4" y="52"/>
                    <a:pt x="22" y="41"/>
                    <a:pt x="22" y="28"/>
                  </a:cubicBezTo>
                  <a:cubicBezTo>
                    <a:pt x="22" y="16"/>
                    <a:pt x="14" y="4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4460875" y="1785938"/>
              <a:ext cx="39688" cy="103188"/>
            </a:xfrm>
            <a:custGeom>
              <a:avLst/>
              <a:gdLst/>
              <a:ahLst/>
              <a:cxnLst>
                <a:cxn ang="0">
                  <a:pos x="1" y="37"/>
                </a:cxn>
                <a:cxn ang="0">
                  <a:pos x="0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15" y="2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1" y="20"/>
                </a:cxn>
                <a:cxn ang="0">
                  <a:pos x="1" y="37"/>
                </a:cxn>
              </a:cxnLst>
              <a:rect l="0" t="0" r="r" b="b"/>
              <a:pathLst>
                <a:path w="15" h="40">
                  <a:moveTo>
                    <a:pt x="1" y="37"/>
                  </a:moveTo>
                  <a:cubicBezTo>
                    <a:pt x="0" y="37"/>
                    <a:pt x="0" y="38"/>
                    <a:pt x="0" y="39"/>
                  </a:cubicBezTo>
                  <a:cubicBezTo>
                    <a:pt x="1" y="40"/>
                    <a:pt x="1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10" y="36"/>
                    <a:pt x="15" y="28"/>
                    <a:pt x="15" y="20"/>
                  </a:cubicBezTo>
                  <a:cubicBezTo>
                    <a:pt x="15" y="12"/>
                    <a:pt x="10" y="4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7"/>
                    <a:pt x="11" y="13"/>
                    <a:pt x="11" y="20"/>
                  </a:cubicBezTo>
                  <a:cubicBezTo>
                    <a:pt x="11" y="27"/>
                    <a:pt x="7" y="33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6" name="Group 234"/>
          <p:cNvGrpSpPr/>
          <p:nvPr/>
        </p:nvGrpSpPr>
        <p:grpSpPr>
          <a:xfrm>
            <a:off x="5465320" y="2748185"/>
            <a:ext cx="584557" cy="513064"/>
            <a:chOff x="3716338" y="2905125"/>
            <a:chExt cx="220663" cy="193675"/>
          </a:xfrm>
          <a:solidFill>
            <a:schemeClr val="accent1"/>
          </a:solidFill>
        </p:grpSpPr>
        <p:sp>
          <p:nvSpPr>
            <p:cNvPr id="17" name="Freeform 84"/>
            <p:cNvSpPr>
              <a:spLocks noEditPoints="1"/>
            </p:cNvSpPr>
            <p:nvPr/>
          </p:nvSpPr>
          <p:spPr bwMode="auto">
            <a:xfrm>
              <a:off x="3716338" y="2905125"/>
              <a:ext cx="220663" cy="193675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75" y="10"/>
                </a:cxn>
                <a:cxn ang="0">
                  <a:pos x="75" y="5"/>
                </a:cxn>
                <a:cxn ang="0">
                  <a:pos x="70" y="0"/>
                </a:cxn>
                <a:cxn ang="0">
                  <a:pos x="52" y="0"/>
                </a:cxn>
                <a:cxn ang="0">
                  <a:pos x="46" y="5"/>
                </a:cxn>
                <a:cxn ang="0">
                  <a:pos x="46" y="10"/>
                </a:cxn>
                <a:cxn ang="0">
                  <a:pos x="8" y="10"/>
                </a:cxn>
                <a:cxn ang="0">
                  <a:pos x="0" y="18"/>
                </a:cxn>
                <a:cxn ang="0">
                  <a:pos x="0" y="57"/>
                </a:cxn>
                <a:cxn ang="0">
                  <a:pos x="8" y="65"/>
                </a:cxn>
                <a:cxn ang="0">
                  <a:pos x="24" y="65"/>
                </a:cxn>
                <a:cxn ang="0">
                  <a:pos x="43" y="75"/>
                </a:cxn>
                <a:cxn ang="0">
                  <a:pos x="62" y="65"/>
                </a:cxn>
                <a:cxn ang="0">
                  <a:pos x="77" y="65"/>
                </a:cxn>
                <a:cxn ang="0">
                  <a:pos x="86" y="57"/>
                </a:cxn>
                <a:cxn ang="0">
                  <a:pos x="86" y="18"/>
                </a:cxn>
                <a:cxn ang="0">
                  <a:pos x="77" y="10"/>
                </a:cxn>
                <a:cxn ang="0">
                  <a:pos x="52" y="5"/>
                </a:cxn>
                <a:cxn ang="0">
                  <a:pos x="70" y="5"/>
                </a:cxn>
                <a:cxn ang="0">
                  <a:pos x="70" y="10"/>
                </a:cxn>
                <a:cxn ang="0">
                  <a:pos x="52" y="10"/>
                </a:cxn>
                <a:cxn ang="0">
                  <a:pos x="52" y="5"/>
                </a:cxn>
                <a:cxn ang="0">
                  <a:pos x="43" y="69"/>
                </a:cxn>
                <a:cxn ang="0">
                  <a:pos x="24" y="51"/>
                </a:cxn>
                <a:cxn ang="0">
                  <a:pos x="43" y="32"/>
                </a:cxn>
                <a:cxn ang="0">
                  <a:pos x="61" y="51"/>
                </a:cxn>
                <a:cxn ang="0">
                  <a:pos x="43" y="69"/>
                </a:cxn>
                <a:cxn ang="0">
                  <a:pos x="77" y="60"/>
                </a:cxn>
                <a:cxn ang="0">
                  <a:pos x="65" y="60"/>
                </a:cxn>
                <a:cxn ang="0">
                  <a:pos x="67" y="51"/>
                </a:cxn>
                <a:cxn ang="0">
                  <a:pos x="43" y="27"/>
                </a:cxn>
                <a:cxn ang="0">
                  <a:pos x="19" y="51"/>
                </a:cxn>
                <a:cxn ang="0">
                  <a:pos x="21" y="60"/>
                </a:cxn>
                <a:cxn ang="0">
                  <a:pos x="8" y="60"/>
                </a:cxn>
                <a:cxn ang="0">
                  <a:pos x="5" y="57"/>
                </a:cxn>
                <a:cxn ang="0">
                  <a:pos x="5" y="23"/>
                </a:cxn>
                <a:cxn ang="0">
                  <a:pos x="61" y="23"/>
                </a:cxn>
                <a:cxn ang="0">
                  <a:pos x="63" y="21"/>
                </a:cxn>
                <a:cxn ang="0">
                  <a:pos x="61" y="19"/>
                </a:cxn>
                <a:cxn ang="0">
                  <a:pos x="5" y="19"/>
                </a:cxn>
                <a:cxn ang="0">
                  <a:pos x="5" y="18"/>
                </a:cxn>
                <a:cxn ang="0">
                  <a:pos x="8" y="15"/>
                </a:cxn>
                <a:cxn ang="0">
                  <a:pos x="77" y="15"/>
                </a:cxn>
                <a:cxn ang="0">
                  <a:pos x="80" y="18"/>
                </a:cxn>
                <a:cxn ang="0">
                  <a:pos x="80" y="19"/>
                </a:cxn>
                <a:cxn ang="0">
                  <a:pos x="71" y="19"/>
                </a:cxn>
                <a:cxn ang="0">
                  <a:pos x="69" y="21"/>
                </a:cxn>
                <a:cxn ang="0">
                  <a:pos x="71" y="23"/>
                </a:cxn>
                <a:cxn ang="0">
                  <a:pos x="80" y="23"/>
                </a:cxn>
                <a:cxn ang="0">
                  <a:pos x="80" y="57"/>
                </a:cxn>
                <a:cxn ang="0">
                  <a:pos x="77" y="60"/>
                </a:cxn>
              </a:cxnLst>
              <a:rect l="0" t="0" r="r" b="b"/>
              <a:pathLst>
                <a:path w="86" h="75">
                  <a:moveTo>
                    <a:pt x="77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6" y="2"/>
                    <a:pt x="46" y="5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0"/>
                    <a:pt x="0" y="14"/>
                    <a:pt x="0" y="1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8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8" y="71"/>
                    <a:pt x="35" y="75"/>
                    <a:pt x="43" y="75"/>
                  </a:cubicBezTo>
                  <a:cubicBezTo>
                    <a:pt x="51" y="75"/>
                    <a:pt x="57" y="71"/>
                    <a:pt x="62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4"/>
                    <a:pt x="82" y="10"/>
                    <a:pt x="77" y="10"/>
                  </a:cubicBezTo>
                  <a:close/>
                  <a:moveTo>
                    <a:pt x="52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52" y="10"/>
                    <a:pt x="52" y="10"/>
                    <a:pt x="52" y="10"/>
                  </a:cubicBezTo>
                  <a:lnTo>
                    <a:pt x="52" y="5"/>
                  </a:lnTo>
                  <a:close/>
                  <a:moveTo>
                    <a:pt x="43" y="69"/>
                  </a:moveTo>
                  <a:cubicBezTo>
                    <a:pt x="33" y="69"/>
                    <a:pt x="24" y="61"/>
                    <a:pt x="24" y="51"/>
                  </a:cubicBezTo>
                  <a:cubicBezTo>
                    <a:pt x="24" y="41"/>
                    <a:pt x="33" y="32"/>
                    <a:pt x="43" y="32"/>
                  </a:cubicBezTo>
                  <a:cubicBezTo>
                    <a:pt x="53" y="32"/>
                    <a:pt x="61" y="41"/>
                    <a:pt x="61" y="51"/>
                  </a:cubicBezTo>
                  <a:cubicBezTo>
                    <a:pt x="61" y="61"/>
                    <a:pt x="53" y="69"/>
                    <a:pt x="43" y="69"/>
                  </a:cubicBezTo>
                  <a:close/>
                  <a:moveTo>
                    <a:pt x="77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6" y="57"/>
                    <a:pt x="67" y="54"/>
                    <a:pt x="67" y="51"/>
                  </a:cubicBezTo>
                  <a:cubicBezTo>
                    <a:pt x="67" y="38"/>
                    <a:pt x="56" y="27"/>
                    <a:pt x="43" y="27"/>
                  </a:cubicBezTo>
                  <a:cubicBezTo>
                    <a:pt x="30" y="27"/>
                    <a:pt x="19" y="38"/>
                    <a:pt x="19" y="51"/>
                  </a:cubicBezTo>
                  <a:cubicBezTo>
                    <a:pt x="19" y="54"/>
                    <a:pt x="20" y="57"/>
                    <a:pt x="21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7" y="60"/>
                    <a:pt x="5" y="59"/>
                    <a:pt x="5" y="5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2"/>
                    <a:pt x="63" y="21"/>
                  </a:cubicBezTo>
                  <a:cubicBezTo>
                    <a:pt x="63" y="20"/>
                    <a:pt x="62" y="19"/>
                    <a:pt x="61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7" y="15"/>
                    <a:pt x="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9" y="15"/>
                    <a:pt x="80" y="16"/>
                    <a:pt x="80" y="1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0" y="19"/>
                    <a:pt x="69" y="20"/>
                    <a:pt x="69" y="21"/>
                  </a:cubicBezTo>
                  <a:cubicBezTo>
                    <a:pt x="69" y="22"/>
                    <a:pt x="70" y="23"/>
                    <a:pt x="7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9"/>
                    <a:pt x="79" y="60"/>
                    <a:pt x="77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auto">
            <a:xfrm>
              <a:off x="3790950" y="3000375"/>
              <a:ext cx="73025" cy="69850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4" y="8"/>
                </a:cxn>
                <a:cxn ang="0">
                  <a:pos x="23" y="10"/>
                </a:cxn>
                <a:cxn ang="0">
                  <a:pos x="24" y="14"/>
                </a:cxn>
                <a:cxn ang="0">
                  <a:pos x="14" y="24"/>
                </a:cxn>
                <a:cxn ang="0">
                  <a:pos x="4" y="14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14" y="27"/>
                </a:cxn>
                <a:cxn ang="0">
                  <a:pos x="28" y="14"/>
                </a:cxn>
                <a:cxn ang="0">
                  <a:pos x="27" y="9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6" y="8"/>
                    <a:pt x="25" y="7"/>
                    <a:pt x="24" y="8"/>
                  </a:cubicBezTo>
                  <a:cubicBezTo>
                    <a:pt x="23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9"/>
                    <a:pt x="19" y="24"/>
                    <a:pt x="14" y="24"/>
                  </a:cubicBezTo>
                  <a:cubicBezTo>
                    <a:pt x="8" y="24"/>
                    <a:pt x="4" y="19"/>
                    <a:pt x="4" y="14"/>
                  </a:cubicBezTo>
                  <a:cubicBezTo>
                    <a:pt x="4" y="8"/>
                    <a:pt x="8" y="4"/>
                    <a:pt x="14" y="4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1" y="3"/>
                    <a:pt x="20" y="2"/>
                    <a:pt x="19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8" y="21"/>
                    <a:pt x="28" y="14"/>
                  </a:cubicBezTo>
                  <a:cubicBezTo>
                    <a:pt x="28" y="12"/>
                    <a:pt x="27" y="10"/>
                    <a:pt x="2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Oval 86"/>
            <p:cNvSpPr>
              <a:spLocks noChangeArrowheads="1"/>
            </p:cNvSpPr>
            <p:nvPr/>
          </p:nvSpPr>
          <p:spPr bwMode="auto">
            <a:xfrm>
              <a:off x="3814763" y="3024188"/>
              <a:ext cx="25400" cy="25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5469348" y="4514980"/>
            <a:ext cx="576501" cy="568208"/>
          </a:xfrm>
          <a:custGeom>
            <a:avLst/>
            <a:gdLst/>
            <a:ahLst/>
            <a:cxnLst>
              <a:cxn ang="0">
                <a:pos x="86" y="79"/>
              </a:cxn>
              <a:cxn ang="0">
                <a:pos x="82" y="58"/>
              </a:cxn>
              <a:cxn ang="0">
                <a:pos x="80" y="55"/>
              </a:cxn>
              <a:cxn ang="0">
                <a:pos x="27" y="2"/>
              </a:cxn>
              <a:cxn ang="0">
                <a:pos x="23" y="0"/>
              </a:cxn>
              <a:cxn ang="0">
                <a:pos x="20" y="2"/>
              </a:cxn>
              <a:cxn ang="0">
                <a:pos x="2" y="19"/>
              </a:cxn>
              <a:cxn ang="0">
                <a:pos x="2" y="27"/>
              </a:cxn>
              <a:cxn ang="0">
                <a:pos x="56" y="80"/>
              </a:cxn>
              <a:cxn ang="0">
                <a:pos x="58" y="81"/>
              </a:cxn>
              <a:cxn ang="0">
                <a:pos x="79" y="85"/>
              </a:cxn>
              <a:cxn ang="0">
                <a:pos x="80" y="85"/>
              </a:cxn>
              <a:cxn ang="0">
                <a:pos x="84" y="84"/>
              </a:cxn>
              <a:cxn ang="0">
                <a:pos x="86" y="79"/>
              </a:cxn>
              <a:cxn ang="0">
                <a:pos x="62" y="77"/>
              </a:cxn>
              <a:cxn ang="0">
                <a:pos x="77" y="62"/>
              </a:cxn>
              <a:cxn ang="0">
                <a:pos x="78" y="68"/>
              </a:cxn>
              <a:cxn ang="0">
                <a:pos x="68" y="78"/>
              </a:cxn>
              <a:cxn ang="0">
                <a:pos x="62" y="77"/>
              </a:cxn>
              <a:cxn ang="0">
                <a:pos x="6" y="23"/>
              </a:cxn>
              <a:cxn ang="0">
                <a:pos x="10" y="19"/>
              </a:cxn>
              <a:cxn ang="0">
                <a:pos x="48" y="57"/>
              </a:cxn>
              <a:cxn ang="0">
                <a:pos x="49" y="57"/>
              </a:cxn>
              <a:cxn ang="0">
                <a:pos x="50" y="57"/>
              </a:cxn>
              <a:cxn ang="0">
                <a:pos x="50" y="54"/>
              </a:cxn>
              <a:cxn ang="0">
                <a:pos x="13" y="17"/>
              </a:cxn>
              <a:cxn ang="0">
                <a:pos x="17" y="12"/>
              </a:cxn>
              <a:cxn ang="0">
                <a:pos x="24" y="20"/>
              </a:cxn>
              <a:cxn ang="0">
                <a:pos x="26" y="21"/>
              </a:cxn>
              <a:cxn ang="0">
                <a:pos x="27" y="20"/>
              </a:cxn>
              <a:cxn ang="0">
                <a:pos x="27" y="18"/>
              </a:cxn>
              <a:cxn ang="0">
                <a:pos x="19" y="10"/>
              </a:cxn>
              <a:cxn ang="0">
                <a:pos x="23" y="6"/>
              </a:cxn>
              <a:cxn ang="0">
                <a:pos x="76" y="58"/>
              </a:cxn>
              <a:cxn ang="0">
                <a:pos x="71" y="62"/>
              </a:cxn>
              <a:cxn ang="0">
                <a:pos x="34" y="24"/>
              </a:cxn>
              <a:cxn ang="0">
                <a:pos x="31" y="24"/>
              </a:cxn>
              <a:cxn ang="0">
                <a:pos x="31" y="27"/>
              </a:cxn>
              <a:cxn ang="0">
                <a:pos x="69" y="65"/>
              </a:cxn>
              <a:cxn ang="0">
                <a:pos x="65" y="69"/>
              </a:cxn>
              <a:cxn ang="0">
                <a:pos x="57" y="61"/>
              </a:cxn>
              <a:cxn ang="0">
                <a:pos x="54" y="61"/>
              </a:cxn>
              <a:cxn ang="0">
                <a:pos x="54" y="63"/>
              </a:cxn>
              <a:cxn ang="0">
                <a:pos x="62" y="71"/>
              </a:cxn>
              <a:cxn ang="0">
                <a:pos x="58" y="75"/>
              </a:cxn>
              <a:cxn ang="0">
                <a:pos x="6" y="23"/>
              </a:cxn>
              <a:cxn ang="0">
                <a:pos x="72" y="78"/>
              </a:cxn>
              <a:cxn ang="0">
                <a:pos x="79" y="72"/>
              </a:cxn>
              <a:cxn ang="0">
                <a:pos x="80" y="80"/>
              </a:cxn>
              <a:cxn ang="0">
                <a:pos x="72" y="78"/>
              </a:cxn>
            </a:cxnLst>
            <a:rect l="0" t="0" r="r" b="b"/>
            <a:pathLst>
              <a:path w="86" h="85">
                <a:moveTo>
                  <a:pt x="86" y="79"/>
                </a:move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1" y="56"/>
                  <a:pt x="80" y="55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1"/>
                  <a:pt x="25" y="0"/>
                  <a:pt x="23" y="0"/>
                </a:cubicBezTo>
                <a:cubicBezTo>
                  <a:pt x="22" y="0"/>
                  <a:pt x="21" y="1"/>
                  <a:pt x="20" y="2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21"/>
                  <a:pt x="0" y="25"/>
                  <a:pt x="2" y="27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1"/>
                  <a:pt x="57" y="81"/>
                  <a:pt x="58" y="81"/>
                </a:cubicBezTo>
                <a:cubicBezTo>
                  <a:pt x="79" y="85"/>
                  <a:pt x="79" y="85"/>
                  <a:pt x="79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5"/>
                  <a:pt x="83" y="85"/>
                  <a:pt x="84" y="84"/>
                </a:cubicBezTo>
                <a:cubicBezTo>
                  <a:pt x="85" y="82"/>
                  <a:pt x="86" y="81"/>
                  <a:pt x="86" y="79"/>
                </a:cubicBezTo>
                <a:close/>
                <a:moveTo>
                  <a:pt x="62" y="77"/>
                </a:moveTo>
                <a:cubicBezTo>
                  <a:pt x="77" y="62"/>
                  <a:pt x="77" y="62"/>
                  <a:pt x="77" y="62"/>
                </a:cubicBezTo>
                <a:cubicBezTo>
                  <a:pt x="78" y="68"/>
                  <a:pt x="78" y="68"/>
                  <a:pt x="78" y="68"/>
                </a:cubicBezTo>
                <a:cubicBezTo>
                  <a:pt x="68" y="78"/>
                  <a:pt x="68" y="78"/>
                  <a:pt x="68" y="78"/>
                </a:cubicBezTo>
                <a:lnTo>
                  <a:pt x="62" y="77"/>
                </a:lnTo>
                <a:close/>
                <a:moveTo>
                  <a:pt x="6" y="23"/>
                </a:moveTo>
                <a:cubicBezTo>
                  <a:pt x="10" y="19"/>
                  <a:pt x="10" y="19"/>
                  <a:pt x="10" y="19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9" y="57"/>
                </a:cubicBezTo>
                <a:cubicBezTo>
                  <a:pt x="49" y="57"/>
                  <a:pt x="50" y="57"/>
                  <a:pt x="50" y="57"/>
                </a:cubicBezTo>
                <a:cubicBezTo>
                  <a:pt x="51" y="56"/>
                  <a:pt x="51" y="55"/>
                  <a:pt x="50" y="54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12"/>
                  <a:pt x="17" y="12"/>
                  <a:pt x="17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21"/>
                  <a:pt x="25" y="21"/>
                  <a:pt x="26" y="21"/>
                </a:cubicBezTo>
                <a:cubicBezTo>
                  <a:pt x="26" y="21"/>
                  <a:pt x="27" y="21"/>
                  <a:pt x="27" y="20"/>
                </a:cubicBezTo>
                <a:cubicBezTo>
                  <a:pt x="28" y="20"/>
                  <a:pt x="28" y="18"/>
                  <a:pt x="27" y="18"/>
                </a:cubicBezTo>
                <a:cubicBezTo>
                  <a:pt x="19" y="10"/>
                  <a:pt x="19" y="10"/>
                  <a:pt x="19" y="10"/>
                </a:cubicBezTo>
                <a:cubicBezTo>
                  <a:pt x="23" y="6"/>
                  <a:pt x="23" y="6"/>
                  <a:pt x="23" y="6"/>
                </a:cubicBezTo>
                <a:cubicBezTo>
                  <a:pt x="76" y="58"/>
                  <a:pt x="76" y="58"/>
                  <a:pt x="76" y="58"/>
                </a:cubicBezTo>
                <a:cubicBezTo>
                  <a:pt x="71" y="62"/>
                  <a:pt x="71" y="62"/>
                  <a:pt x="71" y="62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5"/>
                  <a:pt x="30" y="26"/>
                  <a:pt x="31" y="27"/>
                </a:cubicBezTo>
                <a:cubicBezTo>
                  <a:pt x="69" y="65"/>
                  <a:pt x="69" y="65"/>
                  <a:pt x="69" y="65"/>
                </a:cubicBezTo>
                <a:cubicBezTo>
                  <a:pt x="65" y="69"/>
                  <a:pt x="65" y="69"/>
                  <a:pt x="65" y="69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60"/>
                  <a:pt x="55" y="60"/>
                  <a:pt x="54" y="61"/>
                </a:cubicBezTo>
                <a:cubicBezTo>
                  <a:pt x="54" y="61"/>
                  <a:pt x="54" y="63"/>
                  <a:pt x="54" y="63"/>
                </a:cubicBezTo>
                <a:cubicBezTo>
                  <a:pt x="62" y="71"/>
                  <a:pt x="62" y="71"/>
                  <a:pt x="62" y="71"/>
                </a:cubicBezTo>
                <a:cubicBezTo>
                  <a:pt x="58" y="75"/>
                  <a:pt x="58" y="75"/>
                  <a:pt x="58" y="75"/>
                </a:cubicBezTo>
                <a:lnTo>
                  <a:pt x="6" y="23"/>
                </a:lnTo>
                <a:close/>
                <a:moveTo>
                  <a:pt x="72" y="78"/>
                </a:moveTo>
                <a:cubicBezTo>
                  <a:pt x="79" y="72"/>
                  <a:pt x="79" y="72"/>
                  <a:pt x="79" y="72"/>
                </a:cubicBezTo>
                <a:cubicBezTo>
                  <a:pt x="80" y="80"/>
                  <a:pt x="80" y="80"/>
                  <a:pt x="80" y="80"/>
                </a:cubicBezTo>
                <a:lnTo>
                  <a:pt x="72" y="7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Text Placeholder 43"/>
          <p:cNvSpPr txBox="1">
            <a:spLocks/>
          </p:cNvSpPr>
          <p:nvPr/>
        </p:nvSpPr>
        <p:spPr>
          <a:xfrm>
            <a:off x="6293659" y="2716881"/>
            <a:ext cx="5307214" cy="7210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1"/>
                </a:solidFill>
              </a:rPr>
              <a:t>O Reitor e o Vice-Reitor de universidade mantida pela União, </a:t>
            </a:r>
            <a:r>
              <a:rPr lang="pt-BR" sz="1800" b="1" dirty="0" smtClean="0">
                <a:solidFill>
                  <a:schemeClr val="accent1"/>
                </a:solidFill>
              </a:rPr>
              <a:t>serão </a:t>
            </a:r>
            <a:r>
              <a:rPr lang="pt-BR" sz="1800" b="1" dirty="0">
                <a:solidFill>
                  <a:schemeClr val="accent1"/>
                </a:solidFill>
              </a:rPr>
              <a:t>nomeados pelo Presidente da </a:t>
            </a:r>
            <a:r>
              <a:rPr lang="pt-BR" sz="1800" b="1" dirty="0" smtClean="0">
                <a:solidFill>
                  <a:schemeClr val="accent1"/>
                </a:solidFill>
              </a:rPr>
              <a:t>República.</a:t>
            </a:r>
            <a:endParaRPr lang="en-US" sz="1800" dirty="0"/>
          </a:p>
        </p:txBody>
      </p:sp>
      <p:sp>
        <p:nvSpPr>
          <p:cNvPr id="23" name="Text Placeholder 43"/>
          <p:cNvSpPr txBox="1">
            <a:spLocks/>
          </p:cNvSpPr>
          <p:nvPr/>
        </p:nvSpPr>
        <p:spPr>
          <a:xfrm>
            <a:off x="6293659" y="3702198"/>
            <a:ext cx="5085541" cy="4571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accent2"/>
                </a:solidFill>
              </a:rPr>
              <a:t>Escolhidos </a:t>
            </a:r>
            <a:r>
              <a:rPr lang="pt-BR" sz="1800" b="1" dirty="0">
                <a:solidFill>
                  <a:schemeClr val="accent2"/>
                </a:solidFill>
              </a:rPr>
              <a:t>dentre os indicados em listas </a:t>
            </a:r>
            <a:r>
              <a:rPr lang="pt-BR" sz="1800" b="1" dirty="0" smtClean="0">
                <a:solidFill>
                  <a:schemeClr val="accent2"/>
                </a:solidFill>
              </a:rPr>
              <a:t>tríplices.</a:t>
            </a:r>
            <a:endParaRPr lang="en-US" sz="1800" dirty="0"/>
          </a:p>
        </p:txBody>
      </p:sp>
      <p:sp>
        <p:nvSpPr>
          <p:cNvPr id="24" name="Text Placeholder 43"/>
          <p:cNvSpPr txBox="1">
            <a:spLocks/>
          </p:cNvSpPr>
          <p:nvPr/>
        </p:nvSpPr>
        <p:spPr>
          <a:xfrm>
            <a:off x="6293659" y="4585920"/>
            <a:ext cx="5011650" cy="4109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accent3"/>
                </a:solidFill>
              </a:rPr>
              <a:t>Elaboradas </a:t>
            </a:r>
            <a:r>
              <a:rPr lang="pt-BR" sz="1800" b="1" dirty="0">
                <a:solidFill>
                  <a:schemeClr val="accent3"/>
                </a:solidFill>
              </a:rPr>
              <a:t>pelo colegiado máximo da </a:t>
            </a:r>
            <a:r>
              <a:rPr lang="pt-BR" sz="1800" b="1" dirty="0" smtClean="0">
                <a:solidFill>
                  <a:schemeClr val="accent3"/>
                </a:solidFill>
              </a:rPr>
              <a:t>instituição.</a:t>
            </a:r>
            <a:endParaRPr lang="en-US" sz="1800" dirty="0"/>
          </a:p>
        </p:txBody>
      </p:sp>
      <p:sp>
        <p:nvSpPr>
          <p:cNvPr id="25" name="Freeform 131"/>
          <p:cNvSpPr>
            <a:spLocks noEditPoints="1"/>
          </p:cNvSpPr>
          <p:nvPr/>
        </p:nvSpPr>
        <p:spPr bwMode="auto">
          <a:xfrm>
            <a:off x="5528103" y="5522436"/>
            <a:ext cx="458992" cy="43068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" name="Text Placeholder 43"/>
          <p:cNvSpPr txBox="1">
            <a:spLocks/>
          </p:cNvSpPr>
          <p:nvPr/>
        </p:nvSpPr>
        <p:spPr>
          <a:xfrm>
            <a:off x="6293659" y="5432690"/>
            <a:ext cx="5011650" cy="7210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accent4"/>
                </a:solidFill>
              </a:rPr>
              <a:t>Ou </a:t>
            </a:r>
            <a:r>
              <a:rPr lang="pt-BR" sz="1800" b="1" dirty="0">
                <a:solidFill>
                  <a:schemeClr val="accent4"/>
                </a:solidFill>
              </a:rPr>
              <a:t>por outro colegiado que o englobe, instituído especificamente para </a:t>
            </a:r>
            <a:r>
              <a:rPr lang="pt-BR" sz="1800" b="1" dirty="0" smtClean="0">
                <a:solidFill>
                  <a:schemeClr val="accent4"/>
                </a:solidFill>
              </a:rPr>
              <a:t>este fim.</a:t>
            </a:r>
            <a:endParaRPr lang="pt-BR" sz="1800" b="1" dirty="0">
              <a:solidFill>
                <a:schemeClr val="accent4"/>
              </a:solidFill>
            </a:endParaRPr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Modelo atual de escolha </a:t>
            </a:r>
            <a:r>
              <a:rPr lang="pt-BR" b="1" dirty="0"/>
              <a:t>de </a:t>
            </a:r>
            <a:r>
              <a:rPr lang="pt-BR" b="1" dirty="0" smtClean="0"/>
              <a:t>reitores</a:t>
            </a:r>
            <a:endParaRPr lang="en-US" b="1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half" idx="2"/>
          </p:nvPr>
        </p:nvSpPr>
        <p:spPr>
          <a:xfrm>
            <a:off x="1186101" y="872066"/>
            <a:ext cx="9075500" cy="484204"/>
          </a:xfrm>
        </p:spPr>
        <p:txBody>
          <a:bodyPr/>
          <a:lstStyle/>
          <a:p>
            <a:r>
              <a:rPr lang="pt-BR" b="1" dirty="0" smtClean="0"/>
              <a:t>Universidades federais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780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21" grpId="0"/>
      <p:bldP spid="23" grpId="0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4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r="2190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994401" y="1771317"/>
            <a:ext cx="57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Principais critérios definidos (lei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nº 9.192/95 e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nº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1.916/96):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220"/>
          <p:cNvGrpSpPr/>
          <p:nvPr/>
        </p:nvGrpSpPr>
        <p:grpSpPr>
          <a:xfrm>
            <a:off x="6267773" y="3884095"/>
            <a:ext cx="568307" cy="523008"/>
            <a:chOff x="4298950" y="1736725"/>
            <a:chExt cx="219075" cy="201613"/>
          </a:xfrm>
          <a:solidFill>
            <a:schemeClr val="accent2"/>
          </a:solidFill>
        </p:grpSpPr>
        <p:sp>
          <p:nvSpPr>
            <p:cNvPr id="9" name="Freeform 70"/>
            <p:cNvSpPr>
              <a:spLocks/>
            </p:cNvSpPr>
            <p:nvPr/>
          </p:nvSpPr>
          <p:spPr bwMode="auto">
            <a:xfrm>
              <a:off x="4298950" y="1798638"/>
              <a:ext cx="12700" cy="793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5" y="28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3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1"/>
                    <a:pt x="2" y="31"/>
                  </a:cubicBezTo>
                  <a:cubicBezTo>
                    <a:pt x="4" y="31"/>
                    <a:pt x="5" y="29"/>
                    <a:pt x="5" y="2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71"/>
            <p:cNvSpPr>
              <a:spLocks noEditPoints="1"/>
            </p:cNvSpPr>
            <p:nvPr/>
          </p:nvSpPr>
          <p:spPr bwMode="auto">
            <a:xfrm>
              <a:off x="4325938" y="1736725"/>
              <a:ext cx="122238" cy="201613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4" y="1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44" y="78"/>
                </a:cxn>
                <a:cxn ang="0">
                  <a:pos x="45" y="78"/>
                </a:cxn>
                <a:cxn ang="0">
                  <a:pos x="47" y="77"/>
                </a:cxn>
                <a:cxn ang="0">
                  <a:pos x="48" y="75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3" y="71"/>
                </a:cxn>
                <a:cxn ang="0">
                  <a:pos x="38" y="69"/>
                </a:cxn>
                <a:cxn ang="0">
                  <a:pos x="38" y="33"/>
                </a:cxn>
                <a:cxn ang="0">
                  <a:pos x="36" y="31"/>
                </a:cxn>
                <a:cxn ang="0">
                  <a:pos x="34" y="33"/>
                </a:cxn>
                <a:cxn ang="0">
                  <a:pos x="34" y="67"/>
                </a:cxn>
                <a:cxn ang="0">
                  <a:pos x="6" y="52"/>
                </a:cxn>
                <a:cxn ang="0">
                  <a:pos x="6" y="26"/>
                </a:cxn>
                <a:cxn ang="0">
                  <a:pos x="34" y="11"/>
                </a:cxn>
                <a:cxn ang="0">
                  <a:pos x="34" y="23"/>
                </a:cxn>
                <a:cxn ang="0">
                  <a:pos x="36" y="24"/>
                </a:cxn>
                <a:cxn ang="0">
                  <a:pos x="38" y="23"/>
                </a:cxn>
                <a:cxn ang="0">
                  <a:pos x="38" y="10"/>
                </a:cxn>
                <a:cxn ang="0">
                  <a:pos x="43" y="7"/>
                </a:cxn>
                <a:cxn ang="0">
                  <a:pos x="43" y="71"/>
                </a:cxn>
              </a:cxnLst>
              <a:rect l="0" t="0" r="r" b="b"/>
              <a:pathLst>
                <a:path w="48" h="78">
                  <a:moveTo>
                    <a:pt x="47" y="1"/>
                  </a:moveTo>
                  <a:cubicBezTo>
                    <a:pt x="46" y="0"/>
                    <a:pt x="45" y="0"/>
                    <a:pt x="44" y="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5" y="78"/>
                    <a:pt x="45" y="78"/>
                  </a:cubicBezTo>
                  <a:cubicBezTo>
                    <a:pt x="46" y="78"/>
                    <a:pt x="46" y="78"/>
                    <a:pt x="47" y="77"/>
                  </a:cubicBezTo>
                  <a:cubicBezTo>
                    <a:pt x="47" y="77"/>
                    <a:pt x="48" y="76"/>
                    <a:pt x="48" y="7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7" y="1"/>
                    <a:pt x="47" y="1"/>
                  </a:cubicBezTo>
                  <a:close/>
                  <a:moveTo>
                    <a:pt x="43" y="71"/>
                  </a:moveTo>
                  <a:cubicBezTo>
                    <a:pt x="38" y="69"/>
                    <a:pt x="38" y="69"/>
                    <a:pt x="38" y="69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7" y="31"/>
                    <a:pt x="36" y="31"/>
                  </a:cubicBezTo>
                  <a:cubicBezTo>
                    <a:pt x="35" y="31"/>
                    <a:pt x="34" y="32"/>
                    <a:pt x="34" y="33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5" y="24"/>
                    <a:pt x="36" y="24"/>
                  </a:cubicBezTo>
                  <a:cubicBezTo>
                    <a:pt x="37" y="24"/>
                    <a:pt x="38" y="24"/>
                    <a:pt x="38" y="23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3" y="7"/>
                    <a:pt x="43" y="7"/>
                    <a:pt x="43" y="7"/>
                  </a:cubicBezTo>
                  <a:lnTo>
                    <a:pt x="43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2"/>
            <p:cNvSpPr>
              <a:spLocks/>
            </p:cNvSpPr>
            <p:nvPr/>
          </p:nvSpPr>
          <p:spPr bwMode="auto">
            <a:xfrm>
              <a:off x="4460875" y="1765300"/>
              <a:ext cx="57150" cy="14446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9" y="28"/>
                </a:cxn>
                <a:cxn ang="0">
                  <a:pos x="1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2" y="28"/>
                </a:cxn>
                <a:cxn ang="0">
                  <a:pos x="2" y="1"/>
                </a:cxn>
              </a:cxnLst>
              <a:rect l="0" t="0" r="r" b="b"/>
              <a:pathLst>
                <a:path w="22" h="56">
                  <a:moveTo>
                    <a:pt x="2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2" y="7"/>
                    <a:pt x="19" y="17"/>
                    <a:pt x="19" y="28"/>
                  </a:cubicBezTo>
                  <a:cubicBezTo>
                    <a:pt x="19" y="39"/>
                    <a:pt x="12" y="49"/>
                    <a:pt x="1" y="52"/>
                  </a:cubicBezTo>
                  <a:cubicBezTo>
                    <a:pt x="0" y="53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4" y="52"/>
                    <a:pt x="22" y="41"/>
                    <a:pt x="22" y="28"/>
                  </a:cubicBezTo>
                  <a:cubicBezTo>
                    <a:pt x="22" y="16"/>
                    <a:pt x="14" y="4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73"/>
            <p:cNvSpPr>
              <a:spLocks/>
            </p:cNvSpPr>
            <p:nvPr/>
          </p:nvSpPr>
          <p:spPr bwMode="auto">
            <a:xfrm>
              <a:off x="4460875" y="1785938"/>
              <a:ext cx="39688" cy="103188"/>
            </a:xfrm>
            <a:custGeom>
              <a:avLst/>
              <a:gdLst/>
              <a:ahLst/>
              <a:cxnLst>
                <a:cxn ang="0">
                  <a:pos x="1" y="37"/>
                </a:cxn>
                <a:cxn ang="0">
                  <a:pos x="0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15" y="2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1" y="20"/>
                </a:cxn>
                <a:cxn ang="0">
                  <a:pos x="1" y="37"/>
                </a:cxn>
              </a:cxnLst>
              <a:rect l="0" t="0" r="r" b="b"/>
              <a:pathLst>
                <a:path w="15" h="40">
                  <a:moveTo>
                    <a:pt x="1" y="37"/>
                  </a:moveTo>
                  <a:cubicBezTo>
                    <a:pt x="0" y="37"/>
                    <a:pt x="0" y="38"/>
                    <a:pt x="0" y="39"/>
                  </a:cubicBezTo>
                  <a:cubicBezTo>
                    <a:pt x="1" y="40"/>
                    <a:pt x="1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10" y="36"/>
                    <a:pt x="15" y="28"/>
                    <a:pt x="15" y="20"/>
                  </a:cubicBezTo>
                  <a:cubicBezTo>
                    <a:pt x="15" y="12"/>
                    <a:pt x="10" y="4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7"/>
                    <a:pt x="11" y="13"/>
                    <a:pt x="11" y="20"/>
                  </a:cubicBezTo>
                  <a:cubicBezTo>
                    <a:pt x="11" y="27"/>
                    <a:pt x="7" y="33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3" name="Group 234"/>
          <p:cNvGrpSpPr/>
          <p:nvPr/>
        </p:nvGrpSpPr>
        <p:grpSpPr>
          <a:xfrm>
            <a:off x="6259648" y="2752227"/>
            <a:ext cx="584557" cy="513064"/>
            <a:chOff x="3716338" y="2905125"/>
            <a:chExt cx="220663" cy="193675"/>
          </a:xfrm>
          <a:solidFill>
            <a:schemeClr val="accent1"/>
          </a:solidFill>
        </p:grpSpPr>
        <p:sp>
          <p:nvSpPr>
            <p:cNvPr id="14" name="Freeform 84"/>
            <p:cNvSpPr>
              <a:spLocks noEditPoints="1"/>
            </p:cNvSpPr>
            <p:nvPr/>
          </p:nvSpPr>
          <p:spPr bwMode="auto">
            <a:xfrm>
              <a:off x="3716338" y="2905125"/>
              <a:ext cx="220663" cy="193675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75" y="10"/>
                </a:cxn>
                <a:cxn ang="0">
                  <a:pos x="75" y="5"/>
                </a:cxn>
                <a:cxn ang="0">
                  <a:pos x="70" y="0"/>
                </a:cxn>
                <a:cxn ang="0">
                  <a:pos x="52" y="0"/>
                </a:cxn>
                <a:cxn ang="0">
                  <a:pos x="46" y="5"/>
                </a:cxn>
                <a:cxn ang="0">
                  <a:pos x="46" y="10"/>
                </a:cxn>
                <a:cxn ang="0">
                  <a:pos x="8" y="10"/>
                </a:cxn>
                <a:cxn ang="0">
                  <a:pos x="0" y="18"/>
                </a:cxn>
                <a:cxn ang="0">
                  <a:pos x="0" y="57"/>
                </a:cxn>
                <a:cxn ang="0">
                  <a:pos x="8" y="65"/>
                </a:cxn>
                <a:cxn ang="0">
                  <a:pos x="24" y="65"/>
                </a:cxn>
                <a:cxn ang="0">
                  <a:pos x="43" y="75"/>
                </a:cxn>
                <a:cxn ang="0">
                  <a:pos x="62" y="65"/>
                </a:cxn>
                <a:cxn ang="0">
                  <a:pos x="77" y="65"/>
                </a:cxn>
                <a:cxn ang="0">
                  <a:pos x="86" y="57"/>
                </a:cxn>
                <a:cxn ang="0">
                  <a:pos x="86" y="18"/>
                </a:cxn>
                <a:cxn ang="0">
                  <a:pos x="77" y="10"/>
                </a:cxn>
                <a:cxn ang="0">
                  <a:pos x="52" y="5"/>
                </a:cxn>
                <a:cxn ang="0">
                  <a:pos x="70" y="5"/>
                </a:cxn>
                <a:cxn ang="0">
                  <a:pos x="70" y="10"/>
                </a:cxn>
                <a:cxn ang="0">
                  <a:pos x="52" y="10"/>
                </a:cxn>
                <a:cxn ang="0">
                  <a:pos x="52" y="5"/>
                </a:cxn>
                <a:cxn ang="0">
                  <a:pos x="43" y="69"/>
                </a:cxn>
                <a:cxn ang="0">
                  <a:pos x="24" y="51"/>
                </a:cxn>
                <a:cxn ang="0">
                  <a:pos x="43" y="32"/>
                </a:cxn>
                <a:cxn ang="0">
                  <a:pos x="61" y="51"/>
                </a:cxn>
                <a:cxn ang="0">
                  <a:pos x="43" y="69"/>
                </a:cxn>
                <a:cxn ang="0">
                  <a:pos x="77" y="60"/>
                </a:cxn>
                <a:cxn ang="0">
                  <a:pos x="65" y="60"/>
                </a:cxn>
                <a:cxn ang="0">
                  <a:pos x="67" y="51"/>
                </a:cxn>
                <a:cxn ang="0">
                  <a:pos x="43" y="27"/>
                </a:cxn>
                <a:cxn ang="0">
                  <a:pos x="19" y="51"/>
                </a:cxn>
                <a:cxn ang="0">
                  <a:pos x="21" y="60"/>
                </a:cxn>
                <a:cxn ang="0">
                  <a:pos x="8" y="60"/>
                </a:cxn>
                <a:cxn ang="0">
                  <a:pos x="5" y="57"/>
                </a:cxn>
                <a:cxn ang="0">
                  <a:pos x="5" y="23"/>
                </a:cxn>
                <a:cxn ang="0">
                  <a:pos x="61" y="23"/>
                </a:cxn>
                <a:cxn ang="0">
                  <a:pos x="63" y="21"/>
                </a:cxn>
                <a:cxn ang="0">
                  <a:pos x="61" y="19"/>
                </a:cxn>
                <a:cxn ang="0">
                  <a:pos x="5" y="19"/>
                </a:cxn>
                <a:cxn ang="0">
                  <a:pos x="5" y="18"/>
                </a:cxn>
                <a:cxn ang="0">
                  <a:pos x="8" y="15"/>
                </a:cxn>
                <a:cxn ang="0">
                  <a:pos x="77" y="15"/>
                </a:cxn>
                <a:cxn ang="0">
                  <a:pos x="80" y="18"/>
                </a:cxn>
                <a:cxn ang="0">
                  <a:pos x="80" y="19"/>
                </a:cxn>
                <a:cxn ang="0">
                  <a:pos x="71" y="19"/>
                </a:cxn>
                <a:cxn ang="0">
                  <a:pos x="69" y="21"/>
                </a:cxn>
                <a:cxn ang="0">
                  <a:pos x="71" y="23"/>
                </a:cxn>
                <a:cxn ang="0">
                  <a:pos x="80" y="23"/>
                </a:cxn>
                <a:cxn ang="0">
                  <a:pos x="80" y="57"/>
                </a:cxn>
                <a:cxn ang="0">
                  <a:pos x="77" y="60"/>
                </a:cxn>
              </a:cxnLst>
              <a:rect l="0" t="0" r="r" b="b"/>
              <a:pathLst>
                <a:path w="86" h="75">
                  <a:moveTo>
                    <a:pt x="77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6" y="2"/>
                    <a:pt x="46" y="5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0"/>
                    <a:pt x="0" y="14"/>
                    <a:pt x="0" y="1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8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8" y="71"/>
                    <a:pt x="35" y="75"/>
                    <a:pt x="43" y="75"/>
                  </a:cubicBezTo>
                  <a:cubicBezTo>
                    <a:pt x="51" y="75"/>
                    <a:pt x="57" y="71"/>
                    <a:pt x="62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4"/>
                    <a:pt x="82" y="10"/>
                    <a:pt x="77" y="10"/>
                  </a:cubicBezTo>
                  <a:close/>
                  <a:moveTo>
                    <a:pt x="52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52" y="10"/>
                    <a:pt x="52" y="10"/>
                    <a:pt x="52" y="10"/>
                  </a:cubicBezTo>
                  <a:lnTo>
                    <a:pt x="52" y="5"/>
                  </a:lnTo>
                  <a:close/>
                  <a:moveTo>
                    <a:pt x="43" y="69"/>
                  </a:moveTo>
                  <a:cubicBezTo>
                    <a:pt x="33" y="69"/>
                    <a:pt x="24" y="61"/>
                    <a:pt x="24" y="51"/>
                  </a:cubicBezTo>
                  <a:cubicBezTo>
                    <a:pt x="24" y="41"/>
                    <a:pt x="33" y="32"/>
                    <a:pt x="43" y="32"/>
                  </a:cubicBezTo>
                  <a:cubicBezTo>
                    <a:pt x="53" y="32"/>
                    <a:pt x="61" y="41"/>
                    <a:pt x="61" y="51"/>
                  </a:cubicBezTo>
                  <a:cubicBezTo>
                    <a:pt x="61" y="61"/>
                    <a:pt x="53" y="69"/>
                    <a:pt x="43" y="69"/>
                  </a:cubicBezTo>
                  <a:close/>
                  <a:moveTo>
                    <a:pt x="77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6" y="57"/>
                    <a:pt x="67" y="54"/>
                    <a:pt x="67" y="51"/>
                  </a:cubicBezTo>
                  <a:cubicBezTo>
                    <a:pt x="67" y="38"/>
                    <a:pt x="56" y="27"/>
                    <a:pt x="43" y="27"/>
                  </a:cubicBezTo>
                  <a:cubicBezTo>
                    <a:pt x="30" y="27"/>
                    <a:pt x="19" y="38"/>
                    <a:pt x="19" y="51"/>
                  </a:cubicBezTo>
                  <a:cubicBezTo>
                    <a:pt x="19" y="54"/>
                    <a:pt x="20" y="57"/>
                    <a:pt x="21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7" y="60"/>
                    <a:pt x="5" y="59"/>
                    <a:pt x="5" y="5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2"/>
                    <a:pt x="63" y="21"/>
                  </a:cubicBezTo>
                  <a:cubicBezTo>
                    <a:pt x="63" y="20"/>
                    <a:pt x="62" y="19"/>
                    <a:pt x="61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7" y="15"/>
                    <a:pt x="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9" y="15"/>
                    <a:pt x="80" y="16"/>
                    <a:pt x="80" y="1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0" y="19"/>
                    <a:pt x="69" y="20"/>
                    <a:pt x="69" y="21"/>
                  </a:cubicBezTo>
                  <a:cubicBezTo>
                    <a:pt x="69" y="22"/>
                    <a:pt x="70" y="23"/>
                    <a:pt x="7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9"/>
                    <a:pt x="79" y="60"/>
                    <a:pt x="77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5"/>
            <p:cNvSpPr>
              <a:spLocks/>
            </p:cNvSpPr>
            <p:nvPr/>
          </p:nvSpPr>
          <p:spPr bwMode="auto">
            <a:xfrm>
              <a:off x="3790950" y="3000375"/>
              <a:ext cx="73025" cy="69850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4" y="8"/>
                </a:cxn>
                <a:cxn ang="0">
                  <a:pos x="23" y="10"/>
                </a:cxn>
                <a:cxn ang="0">
                  <a:pos x="24" y="14"/>
                </a:cxn>
                <a:cxn ang="0">
                  <a:pos x="14" y="24"/>
                </a:cxn>
                <a:cxn ang="0">
                  <a:pos x="4" y="14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14" y="27"/>
                </a:cxn>
                <a:cxn ang="0">
                  <a:pos x="28" y="14"/>
                </a:cxn>
                <a:cxn ang="0">
                  <a:pos x="27" y="9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6" y="8"/>
                    <a:pt x="25" y="7"/>
                    <a:pt x="24" y="8"/>
                  </a:cubicBezTo>
                  <a:cubicBezTo>
                    <a:pt x="23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9"/>
                    <a:pt x="19" y="24"/>
                    <a:pt x="14" y="24"/>
                  </a:cubicBezTo>
                  <a:cubicBezTo>
                    <a:pt x="8" y="24"/>
                    <a:pt x="4" y="19"/>
                    <a:pt x="4" y="14"/>
                  </a:cubicBezTo>
                  <a:cubicBezTo>
                    <a:pt x="4" y="8"/>
                    <a:pt x="8" y="4"/>
                    <a:pt x="14" y="4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1" y="3"/>
                    <a:pt x="20" y="2"/>
                    <a:pt x="19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8" y="21"/>
                    <a:pt x="28" y="14"/>
                  </a:cubicBezTo>
                  <a:cubicBezTo>
                    <a:pt x="28" y="12"/>
                    <a:pt x="27" y="10"/>
                    <a:pt x="2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Oval 86"/>
            <p:cNvSpPr>
              <a:spLocks noChangeArrowheads="1"/>
            </p:cNvSpPr>
            <p:nvPr/>
          </p:nvSpPr>
          <p:spPr bwMode="auto">
            <a:xfrm>
              <a:off x="3814763" y="3024188"/>
              <a:ext cx="25400" cy="25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7" name="Freeform 116"/>
          <p:cNvSpPr>
            <a:spLocks noEditPoints="1"/>
          </p:cNvSpPr>
          <p:nvPr/>
        </p:nvSpPr>
        <p:spPr bwMode="auto">
          <a:xfrm>
            <a:off x="6263676" y="5085434"/>
            <a:ext cx="576501" cy="568208"/>
          </a:xfrm>
          <a:custGeom>
            <a:avLst/>
            <a:gdLst/>
            <a:ahLst/>
            <a:cxnLst>
              <a:cxn ang="0">
                <a:pos x="86" y="79"/>
              </a:cxn>
              <a:cxn ang="0">
                <a:pos x="82" y="58"/>
              </a:cxn>
              <a:cxn ang="0">
                <a:pos x="80" y="55"/>
              </a:cxn>
              <a:cxn ang="0">
                <a:pos x="27" y="2"/>
              </a:cxn>
              <a:cxn ang="0">
                <a:pos x="23" y="0"/>
              </a:cxn>
              <a:cxn ang="0">
                <a:pos x="20" y="2"/>
              </a:cxn>
              <a:cxn ang="0">
                <a:pos x="2" y="19"/>
              </a:cxn>
              <a:cxn ang="0">
                <a:pos x="2" y="27"/>
              </a:cxn>
              <a:cxn ang="0">
                <a:pos x="56" y="80"/>
              </a:cxn>
              <a:cxn ang="0">
                <a:pos x="58" y="81"/>
              </a:cxn>
              <a:cxn ang="0">
                <a:pos x="79" y="85"/>
              </a:cxn>
              <a:cxn ang="0">
                <a:pos x="80" y="85"/>
              </a:cxn>
              <a:cxn ang="0">
                <a:pos x="84" y="84"/>
              </a:cxn>
              <a:cxn ang="0">
                <a:pos x="86" y="79"/>
              </a:cxn>
              <a:cxn ang="0">
                <a:pos x="62" y="77"/>
              </a:cxn>
              <a:cxn ang="0">
                <a:pos x="77" y="62"/>
              </a:cxn>
              <a:cxn ang="0">
                <a:pos x="78" y="68"/>
              </a:cxn>
              <a:cxn ang="0">
                <a:pos x="68" y="78"/>
              </a:cxn>
              <a:cxn ang="0">
                <a:pos x="62" y="77"/>
              </a:cxn>
              <a:cxn ang="0">
                <a:pos x="6" y="23"/>
              </a:cxn>
              <a:cxn ang="0">
                <a:pos x="10" y="19"/>
              </a:cxn>
              <a:cxn ang="0">
                <a:pos x="48" y="57"/>
              </a:cxn>
              <a:cxn ang="0">
                <a:pos x="49" y="57"/>
              </a:cxn>
              <a:cxn ang="0">
                <a:pos x="50" y="57"/>
              </a:cxn>
              <a:cxn ang="0">
                <a:pos x="50" y="54"/>
              </a:cxn>
              <a:cxn ang="0">
                <a:pos x="13" y="17"/>
              </a:cxn>
              <a:cxn ang="0">
                <a:pos x="17" y="12"/>
              </a:cxn>
              <a:cxn ang="0">
                <a:pos x="24" y="20"/>
              </a:cxn>
              <a:cxn ang="0">
                <a:pos x="26" y="21"/>
              </a:cxn>
              <a:cxn ang="0">
                <a:pos x="27" y="20"/>
              </a:cxn>
              <a:cxn ang="0">
                <a:pos x="27" y="18"/>
              </a:cxn>
              <a:cxn ang="0">
                <a:pos x="19" y="10"/>
              </a:cxn>
              <a:cxn ang="0">
                <a:pos x="23" y="6"/>
              </a:cxn>
              <a:cxn ang="0">
                <a:pos x="76" y="58"/>
              </a:cxn>
              <a:cxn ang="0">
                <a:pos x="71" y="62"/>
              </a:cxn>
              <a:cxn ang="0">
                <a:pos x="34" y="24"/>
              </a:cxn>
              <a:cxn ang="0">
                <a:pos x="31" y="24"/>
              </a:cxn>
              <a:cxn ang="0">
                <a:pos x="31" y="27"/>
              </a:cxn>
              <a:cxn ang="0">
                <a:pos x="69" y="65"/>
              </a:cxn>
              <a:cxn ang="0">
                <a:pos x="65" y="69"/>
              </a:cxn>
              <a:cxn ang="0">
                <a:pos x="57" y="61"/>
              </a:cxn>
              <a:cxn ang="0">
                <a:pos x="54" y="61"/>
              </a:cxn>
              <a:cxn ang="0">
                <a:pos x="54" y="63"/>
              </a:cxn>
              <a:cxn ang="0">
                <a:pos x="62" y="71"/>
              </a:cxn>
              <a:cxn ang="0">
                <a:pos x="58" y="75"/>
              </a:cxn>
              <a:cxn ang="0">
                <a:pos x="6" y="23"/>
              </a:cxn>
              <a:cxn ang="0">
                <a:pos x="72" y="78"/>
              </a:cxn>
              <a:cxn ang="0">
                <a:pos x="79" y="72"/>
              </a:cxn>
              <a:cxn ang="0">
                <a:pos x="80" y="80"/>
              </a:cxn>
              <a:cxn ang="0">
                <a:pos x="72" y="78"/>
              </a:cxn>
            </a:cxnLst>
            <a:rect l="0" t="0" r="r" b="b"/>
            <a:pathLst>
              <a:path w="86" h="85">
                <a:moveTo>
                  <a:pt x="86" y="79"/>
                </a:move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1" y="56"/>
                  <a:pt x="80" y="55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1"/>
                  <a:pt x="25" y="0"/>
                  <a:pt x="23" y="0"/>
                </a:cubicBezTo>
                <a:cubicBezTo>
                  <a:pt x="22" y="0"/>
                  <a:pt x="21" y="1"/>
                  <a:pt x="20" y="2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21"/>
                  <a:pt x="0" y="25"/>
                  <a:pt x="2" y="27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1"/>
                  <a:pt x="57" y="81"/>
                  <a:pt x="58" y="81"/>
                </a:cubicBezTo>
                <a:cubicBezTo>
                  <a:pt x="79" y="85"/>
                  <a:pt x="79" y="85"/>
                  <a:pt x="79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5"/>
                  <a:pt x="83" y="85"/>
                  <a:pt x="84" y="84"/>
                </a:cubicBezTo>
                <a:cubicBezTo>
                  <a:pt x="85" y="82"/>
                  <a:pt x="86" y="81"/>
                  <a:pt x="86" y="79"/>
                </a:cubicBezTo>
                <a:close/>
                <a:moveTo>
                  <a:pt x="62" y="77"/>
                </a:moveTo>
                <a:cubicBezTo>
                  <a:pt x="77" y="62"/>
                  <a:pt x="77" y="62"/>
                  <a:pt x="77" y="62"/>
                </a:cubicBezTo>
                <a:cubicBezTo>
                  <a:pt x="78" y="68"/>
                  <a:pt x="78" y="68"/>
                  <a:pt x="78" y="68"/>
                </a:cubicBezTo>
                <a:cubicBezTo>
                  <a:pt x="68" y="78"/>
                  <a:pt x="68" y="78"/>
                  <a:pt x="68" y="78"/>
                </a:cubicBezTo>
                <a:lnTo>
                  <a:pt x="62" y="77"/>
                </a:lnTo>
                <a:close/>
                <a:moveTo>
                  <a:pt x="6" y="23"/>
                </a:moveTo>
                <a:cubicBezTo>
                  <a:pt x="10" y="19"/>
                  <a:pt x="10" y="19"/>
                  <a:pt x="10" y="19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9" y="57"/>
                </a:cubicBezTo>
                <a:cubicBezTo>
                  <a:pt x="49" y="57"/>
                  <a:pt x="50" y="57"/>
                  <a:pt x="50" y="57"/>
                </a:cubicBezTo>
                <a:cubicBezTo>
                  <a:pt x="51" y="56"/>
                  <a:pt x="51" y="55"/>
                  <a:pt x="50" y="54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12"/>
                  <a:pt x="17" y="12"/>
                  <a:pt x="17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21"/>
                  <a:pt x="25" y="21"/>
                  <a:pt x="26" y="21"/>
                </a:cubicBezTo>
                <a:cubicBezTo>
                  <a:pt x="26" y="21"/>
                  <a:pt x="27" y="21"/>
                  <a:pt x="27" y="20"/>
                </a:cubicBezTo>
                <a:cubicBezTo>
                  <a:pt x="28" y="20"/>
                  <a:pt x="28" y="18"/>
                  <a:pt x="27" y="18"/>
                </a:cubicBezTo>
                <a:cubicBezTo>
                  <a:pt x="19" y="10"/>
                  <a:pt x="19" y="10"/>
                  <a:pt x="19" y="10"/>
                </a:cubicBezTo>
                <a:cubicBezTo>
                  <a:pt x="23" y="6"/>
                  <a:pt x="23" y="6"/>
                  <a:pt x="23" y="6"/>
                </a:cubicBezTo>
                <a:cubicBezTo>
                  <a:pt x="76" y="58"/>
                  <a:pt x="76" y="58"/>
                  <a:pt x="76" y="58"/>
                </a:cubicBezTo>
                <a:cubicBezTo>
                  <a:pt x="71" y="62"/>
                  <a:pt x="71" y="62"/>
                  <a:pt x="71" y="62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5"/>
                  <a:pt x="30" y="26"/>
                  <a:pt x="31" y="27"/>
                </a:cubicBezTo>
                <a:cubicBezTo>
                  <a:pt x="69" y="65"/>
                  <a:pt x="69" y="65"/>
                  <a:pt x="69" y="65"/>
                </a:cubicBezTo>
                <a:cubicBezTo>
                  <a:pt x="65" y="69"/>
                  <a:pt x="65" y="69"/>
                  <a:pt x="65" y="69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60"/>
                  <a:pt x="55" y="60"/>
                  <a:pt x="54" y="61"/>
                </a:cubicBezTo>
                <a:cubicBezTo>
                  <a:pt x="54" y="61"/>
                  <a:pt x="54" y="63"/>
                  <a:pt x="54" y="63"/>
                </a:cubicBezTo>
                <a:cubicBezTo>
                  <a:pt x="62" y="71"/>
                  <a:pt x="62" y="71"/>
                  <a:pt x="62" y="71"/>
                </a:cubicBezTo>
                <a:cubicBezTo>
                  <a:pt x="58" y="75"/>
                  <a:pt x="58" y="75"/>
                  <a:pt x="58" y="75"/>
                </a:cubicBezTo>
                <a:lnTo>
                  <a:pt x="6" y="23"/>
                </a:lnTo>
                <a:close/>
                <a:moveTo>
                  <a:pt x="72" y="78"/>
                </a:moveTo>
                <a:cubicBezTo>
                  <a:pt x="79" y="72"/>
                  <a:pt x="79" y="72"/>
                  <a:pt x="79" y="72"/>
                </a:cubicBezTo>
                <a:cubicBezTo>
                  <a:pt x="80" y="80"/>
                  <a:pt x="80" y="80"/>
                  <a:pt x="80" y="80"/>
                </a:cubicBezTo>
                <a:lnTo>
                  <a:pt x="72" y="7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ext Placeholder 43"/>
          <p:cNvSpPr txBox="1">
            <a:spLocks/>
          </p:cNvSpPr>
          <p:nvPr/>
        </p:nvSpPr>
        <p:spPr>
          <a:xfrm>
            <a:off x="7087987" y="2591619"/>
            <a:ext cx="4643114" cy="103827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accent1"/>
                </a:solidFill>
              </a:rPr>
              <a:t>Podem compor </a:t>
            </a:r>
            <a:r>
              <a:rPr lang="pt-BR" sz="1800" b="1" dirty="0">
                <a:solidFill>
                  <a:schemeClr val="accent1"/>
                </a:solidFill>
              </a:rPr>
              <a:t>as listas </a:t>
            </a:r>
            <a:r>
              <a:rPr lang="pt-BR" sz="1800" b="1" dirty="0" smtClean="0">
                <a:solidFill>
                  <a:schemeClr val="accent1"/>
                </a:solidFill>
              </a:rPr>
              <a:t>tríplices: </a:t>
            </a:r>
            <a:r>
              <a:rPr lang="pt-BR" sz="1800" b="1" dirty="0">
                <a:solidFill>
                  <a:schemeClr val="accent1"/>
                </a:solidFill>
              </a:rPr>
              <a:t>docentes </a:t>
            </a:r>
            <a:r>
              <a:rPr lang="pt-BR" sz="1800" b="1" dirty="0" smtClean="0">
                <a:solidFill>
                  <a:schemeClr val="accent1"/>
                </a:solidFill>
              </a:rPr>
              <a:t>de </a:t>
            </a:r>
            <a:r>
              <a:rPr lang="pt-BR" sz="1800" b="1" dirty="0">
                <a:solidFill>
                  <a:schemeClr val="accent1"/>
                </a:solidFill>
              </a:rPr>
              <a:t>Magistério </a:t>
            </a:r>
            <a:r>
              <a:rPr lang="pt-BR" sz="1800" b="1" dirty="0" smtClean="0">
                <a:solidFill>
                  <a:schemeClr val="accent1"/>
                </a:solidFill>
              </a:rPr>
              <a:t>Superior (titular </a:t>
            </a:r>
            <a:r>
              <a:rPr lang="pt-BR" sz="1800" b="1" dirty="0">
                <a:solidFill>
                  <a:schemeClr val="accent1"/>
                </a:solidFill>
              </a:rPr>
              <a:t>ou a</a:t>
            </a:r>
            <a:r>
              <a:rPr lang="pt-BR" sz="1800" b="1" dirty="0" smtClean="0">
                <a:solidFill>
                  <a:schemeClr val="accent1"/>
                </a:solidFill>
              </a:rPr>
              <a:t>ssociado 4) </a:t>
            </a:r>
            <a:r>
              <a:rPr lang="pt-BR" sz="1800" b="1" dirty="0">
                <a:solidFill>
                  <a:schemeClr val="accent1"/>
                </a:solidFill>
              </a:rPr>
              <a:t>ou que sejam portadores do título de doutor.</a:t>
            </a:r>
          </a:p>
        </p:txBody>
      </p:sp>
      <p:sp>
        <p:nvSpPr>
          <p:cNvPr id="19" name="Text Placeholder 43"/>
          <p:cNvSpPr txBox="1">
            <a:spLocks/>
          </p:cNvSpPr>
          <p:nvPr/>
        </p:nvSpPr>
        <p:spPr>
          <a:xfrm>
            <a:off x="7087987" y="3793432"/>
            <a:ext cx="4643114" cy="92634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2"/>
                </a:solidFill>
              </a:rPr>
              <a:t>A votação será </a:t>
            </a:r>
            <a:r>
              <a:rPr lang="pt-BR" sz="1800" b="1" dirty="0" err="1">
                <a:solidFill>
                  <a:schemeClr val="accent2"/>
                </a:solidFill>
              </a:rPr>
              <a:t>uninominal</a:t>
            </a:r>
            <a:r>
              <a:rPr lang="pt-BR" sz="1800" b="1" dirty="0">
                <a:solidFill>
                  <a:schemeClr val="accent2"/>
                </a:solidFill>
              </a:rPr>
              <a:t>, devendo as listas ser compostas com os três primeiros nomes mais votados em escrutínio </a:t>
            </a:r>
            <a:r>
              <a:rPr lang="pt-BR" sz="1800" b="1" dirty="0" smtClean="0">
                <a:solidFill>
                  <a:schemeClr val="accent2"/>
                </a:solidFill>
              </a:rPr>
              <a:t>único</a:t>
            </a:r>
            <a:r>
              <a:rPr lang="pt-BR" sz="18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0" name="Text Placeholder 43"/>
          <p:cNvSpPr txBox="1">
            <a:spLocks/>
          </p:cNvSpPr>
          <p:nvPr/>
        </p:nvSpPr>
        <p:spPr>
          <a:xfrm>
            <a:off x="7087987" y="4990120"/>
            <a:ext cx="4643114" cy="10412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3"/>
                </a:solidFill>
              </a:rPr>
              <a:t>O colégio eleitoral </a:t>
            </a:r>
            <a:r>
              <a:rPr lang="pt-BR" sz="1800" b="1" dirty="0" smtClean="0">
                <a:solidFill>
                  <a:schemeClr val="accent3"/>
                </a:solidFill>
              </a:rPr>
              <a:t>observará </a:t>
            </a:r>
            <a:r>
              <a:rPr lang="pt-BR" sz="1800" b="1" dirty="0">
                <a:solidFill>
                  <a:schemeClr val="accent3"/>
                </a:solidFill>
              </a:rPr>
              <a:t>o mínimo de setenta por cento de participação de membros do corpo docente em sua composição.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Modelo atual de escolha </a:t>
            </a:r>
            <a:r>
              <a:rPr lang="pt-BR" b="1" dirty="0"/>
              <a:t>de </a:t>
            </a:r>
            <a:r>
              <a:rPr lang="pt-BR" b="1" dirty="0" smtClean="0"/>
              <a:t>reitores</a:t>
            </a:r>
            <a:endParaRPr lang="en-US" b="1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half" idx="2"/>
          </p:nvPr>
        </p:nvSpPr>
        <p:spPr>
          <a:xfrm>
            <a:off x="1186101" y="872066"/>
            <a:ext cx="9075500" cy="484204"/>
          </a:xfrm>
        </p:spPr>
        <p:txBody>
          <a:bodyPr/>
          <a:lstStyle/>
          <a:p>
            <a:r>
              <a:rPr lang="pt-BR" b="1" dirty="0" smtClean="0"/>
              <a:t>Universidades federais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4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064718" y="2792143"/>
            <a:ext cx="2455333" cy="2455333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2622" y="3213738"/>
            <a:ext cx="1859525" cy="1567621"/>
            <a:chOff x="5130801" y="1885949"/>
            <a:chExt cx="273050" cy="2301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165"/>
            <p:cNvSpPr>
              <a:spLocks/>
            </p:cNvSpPr>
            <p:nvPr/>
          </p:nvSpPr>
          <p:spPr bwMode="auto">
            <a:xfrm>
              <a:off x="5284788" y="1944686"/>
              <a:ext cx="101600" cy="44450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3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20" y="6"/>
                </a:cxn>
                <a:cxn ang="0">
                  <a:pos x="19" y="6"/>
                </a:cxn>
                <a:cxn ang="0">
                  <a:pos x="16" y="7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2" y="18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30" y="14"/>
                </a:cxn>
                <a:cxn ang="0">
                  <a:pos x="32" y="14"/>
                </a:cxn>
                <a:cxn ang="0">
                  <a:pos x="33" y="14"/>
                </a:cxn>
                <a:cxn ang="0">
                  <a:pos x="43" y="2"/>
                </a:cxn>
                <a:cxn ang="0">
                  <a:pos x="44" y="1"/>
                </a:cxn>
              </a:cxnLst>
              <a:rect l="0" t="0" r="r" b="b"/>
              <a:pathLst>
                <a:path w="44" h="19">
                  <a:moveTo>
                    <a:pt x="44" y="1"/>
                  </a:moveTo>
                  <a:cubicBezTo>
                    <a:pt x="44" y="1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34" y="8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6"/>
                    <a:pt x="16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1" y="19"/>
                    <a:pt x="12" y="18"/>
                  </a:cubicBezTo>
                  <a:cubicBezTo>
                    <a:pt x="12" y="18"/>
                    <a:pt x="17" y="11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1" y="14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2"/>
                    <a:pt x="44" y="2"/>
                    <a:pt x="44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Oval 166"/>
            <p:cNvSpPr>
              <a:spLocks noChangeArrowheads="1"/>
            </p:cNvSpPr>
            <p:nvPr/>
          </p:nvSpPr>
          <p:spPr bwMode="auto">
            <a:xfrm>
              <a:off x="5164138" y="1892299"/>
              <a:ext cx="52388" cy="523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167"/>
            <p:cNvSpPr>
              <a:spLocks noEditPoints="1"/>
            </p:cNvSpPr>
            <p:nvPr/>
          </p:nvSpPr>
          <p:spPr bwMode="auto">
            <a:xfrm>
              <a:off x="5130801" y="1951036"/>
              <a:ext cx="174625" cy="165100"/>
            </a:xfrm>
            <a:custGeom>
              <a:avLst/>
              <a:gdLst/>
              <a:ahLst/>
              <a:cxnLst>
                <a:cxn ang="0">
                  <a:pos x="30" y="20"/>
                </a:cxn>
                <a:cxn ang="0">
                  <a:pos x="26" y="24"/>
                </a:cxn>
                <a:cxn ang="0">
                  <a:pos x="25" y="24"/>
                </a:cxn>
                <a:cxn ang="0">
                  <a:pos x="20" y="20"/>
                </a:cxn>
                <a:cxn ang="0">
                  <a:pos x="20" y="1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2" y="6"/>
                </a:cxn>
                <a:cxn ang="0">
                  <a:pos x="23" y="5"/>
                </a:cxn>
                <a:cxn ang="0">
                  <a:pos x="28" y="5"/>
                </a:cxn>
                <a:cxn ang="0">
                  <a:pos x="28" y="6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76" y="23"/>
                </a:cxn>
                <a:cxn ang="0">
                  <a:pos x="74" y="22"/>
                </a:cxn>
                <a:cxn ang="0">
                  <a:pos x="55" y="24"/>
                </a:cxn>
                <a:cxn ang="0">
                  <a:pos x="53" y="23"/>
                </a:cxn>
                <a:cxn ang="0">
                  <a:pos x="53" y="22"/>
                </a:cxn>
                <a:cxn ang="0">
                  <a:pos x="45" y="18"/>
                </a:cxn>
                <a:cxn ang="0">
                  <a:pos x="33" y="0"/>
                </a:cxn>
                <a:cxn ang="0">
                  <a:pos x="18" y="0"/>
                </a:cxn>
                <a:cxn ang="0">
                  <a:pos x="5" y="20"/>
                </a:cxn>
                <a:cxn ang="0">
                  <a:pos x="1" y="30"/>
                </a:cxn>
                <a:cxn ang="0">
                  <a:pos x="3" y="36"/>
                </a:cxn>
                <a:cxn ang="0">
                  <a:pos x="5" y="37"/>
                </a:cxn>
                <a:cxn ang="0">
                  <a:pos x="8" y="34"/>
                </a:cxn>
                <a:cxn ang="0">
                  <a:pos x="12" y="22"/>
                </a:cxn>
                <a:cxn ang="0">
                  <a:pos x="13" y="22"/>
                </a:cxn>
                <a:cxn ang="0">
                  <a:pos x="13" y="34"/>
                </a:cxn>
                <a:cxn ang="0">
                  <a:pos x="13" y="35"/>
                </a:cxn>
                <a:cxn ang="0">
                  <a:pos x="14" y="37"/>
                </a:cxn>
                <a:cxn ang="0">
                  <a:pos x="14" y="67"/>
                </a:cxn>
                <a:cxn ang="0">
                  <a:pos x="19" y="72"/>
                </a:cxn>
                <a:cxn ang="0">
                  <a:pos x="24" y="67"/>
                </a:cxn>
                <a:cxn ang="0">
                  <a:pos x="24" y="38"/>
                </a:cxn>
                <a:cxn ang="0">
                  <a:pos x="25" y="37"/>
                </a:cxn>
                <a:cxn ang="0">
                  <a:pos x="25" y="37"/>
                </a:cxn>
                <a:cxn ang="0">
                  <a:pos x="26" y="38"/>
                </a:cxn>
                <a:cxn ang="0">
                  <a:pos x="26" y="67"/>
                </a:cxn>
                <a:cxn ang="0">
                  <a:pos x="31" y="72"/>
                </a:cxn>
                <a:cxn ang="0">
                  <a:pos x="36" y="67"/>
                </a:cxn>
                <a:cxn ang="0">
                  <a:pos x="36" y="38"/>
                </a:cxn>
                <a:cxn ang="0">
                  <a:pos x="37" y="36"/>
                </a:cxn>
                <a:cxn ang="0">
                  <a:pos x="37" y="34"/>
                </a:cxn>
                <a:cxn ang="0">
                  <a:pos x="37" y="22"/>
                </a:cxn>
                <a:cxn ang="0">
                  <a:pos x="42" y="27"/>
                </a:cxn>
                <a:cxn ang="0">
                  <a:pos x="53" y="28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74" y="25"/>
                </a:cxn>
                <a:cxn ang="0">
                  <a:pos x="76" y="23"/>
                </a:cxn>
              </a:cxnLst>
              <a:rect l="0" t="0" r="r" b="b"/>
              <a:pathLst>
                <a:path w="76" h="72">
                  <a:moveTo>
                    <a:pt x="30" y="20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9"/>
                    <a:pt x="30" y="20"/>
                    <a:pt x="30" y="20"/>
                  </a:cubicBezTo>
                  <a:moveTo>
                    <a:pt x="76" y="23"/>
                  </a:moveTo>
                  <a:cubicBezTo>
                    <a:pt x="75" y="23"/>
                    <a:pt x="75" y="22"/>
                    <a:pt x="74" y="2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4"/>
                    <a:pt x="54" y="23"/>
                    <a:pt x="53" y="23"/>
                  </a:cubicBezTo>
                  <a:cubicBezTo>
                    <a:pt x="53" y="23"/>
                    <a:pt x="53" y="23"/>
                    <a:pt x="53" y="22"/>
                  </a:cubicBezTo>
                  <a:cubicBezTo>
                    <a:pt x="50" y="20"/>
                    <a:pt x="46" y="22"/>
                    <a:pt x="45" y="18"/>
                  </a:cubicBezTo>
                  <a:cubicBezTo>
                    <a:pt x="42" y="9"/>
                    <a:pt x="39" y="0"/>
                    <a:pt x="3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0"/>
                    <a:pt x="8" y="12"/>
                    <a:pt x="5" y="20"/>
                  </a:cubicBezTo>
                  <a:cubicBezTo>
                    <a:pt x="4" y="24"/>
                    <a:pt x="3" y="27"/>
                    <a:pt x="1" y="30"/>
                  </a:cubicBezTo>
                  <a:cubicBezTo>
                    <a:pt x="0" y="33"/>
                    <a:pt x="1" y="35"/>
                    <a:pt x="3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6" y="37"/>
                    <a:pt x="8" y="35"/>
                    <a:pt x="8" y="34"/>
                  </a:cubicBezTo>
                  <a:cubicBezTo>
                    <a:pt x="9" y="31"/>
                    <a:pt x="11" y="26"/>
                    <a:pt x="12" y="22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70"/>
                    <a:pt x="16" y="72"/>
                    <a:pt x="19" y="72"/>
                  </a:cubicBezTo>
                  <a:cubicBezTo>
                    <a:pt x="22" y="72"/>
                    <a:pt x="24" y="70"/>
                    <a:pt x="24" y="6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70"/>
                    <a:pt x="28" y="72"/>
                    <a:pt x="31" y="72"/>
                  </a:cubicBezTo>
                  <a:cubicBezTo>
                    <a:pt x="34" y="72"/>
                    <a:pt x="36" y="70"/>
                    <a:pt x="36" y="6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6"/>
                    <a:pt x="37" y="36"/>
                  </a:cubicBezTo>
                  <a:cubicBezTo>
                    <a:pt x="37" y="35"/>
                    <a:pt x="37" y="35"/>
                    <a:pt x="37" y="34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9"/>
                    <a:pt x="39" y="25"/>
                    <a:pt x="42" y="27"/>
                  </a:cubicBezTo>
                  <a:cubicBezTo>
                    <a:pt x="44" y="28"/>
                    <a:pt x="51" y="29"/>
                    <a:pt x="53" y="28"/>
                  </a:cubicBezTo>
                  <a:cubicBezTo>
                    <a:pt x="53" y="28"/>
                    <a:pt x="54" y="28"/>
                    <a:pt x="54" y="27"/>
                  </a:cubicBezTo>
                  <a:cubicBezTo>
                    <a:pt x="54" y="27"/>
                    <a:pt x="54" y="27"/>
                    <a:pt x="55" y="27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5" y="25"/>
                    <a:pt x="76" y="24"/>
                    <a:pt x="76" y="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68"/>
            <p:cNvSpPr>
              <a:spLocks/>
            </p:cNvSpPr>
            <p:nvPr/>
          </p:nvSpPr>
          <p:spPr bwMode="auto">
            <a:xfrm>
              <a:off x="5264151" y="1922461"/>
              <a:ext cx="139700" cy="111125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1" y="4"/>
                </a:cxn>
                <a:cxn ang="0">
                  <a:pos x="61" y="2"/>
                </a:cxn>
                <a:cxn ang="0">
                  <a:pos x="5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55" y="6"/>
                </a:cxn>
                <a:cxn ang="0">
                  <a:pos x="56" y="6"/>
                </a:cxn>
                <a:cxn ang="0">
                  <a:pos x="56" y="42"/>
                </a:cxn>
                <a:cxn ang="0">
                  <a:pos x="55" y="43"/>
                </a:cxn>
                <a:cxn ang="0">
                  <a:pos x="12" y="43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6"/>
                </a:cxn>
                <a:cxn ang="0">
                  <a:pos x="2" y="49"/>
                </a:cxn>
                <a:cxn ang="0">
                  <a:pos x="59" y="49"/>
                </a:cxn>
                <a:cxn ang="0">
                  <a:pos x="61" y="46"/>
                </a:cxn>
                <a:cxn ang="0">
                  <a:pos x="61" y="45"/>
                </a:cxn>
                <a:cxn ang="0">
                  <a:pos x="60" y="43"/>
                </a:cxn>
                <a:cxn ang="0">
                  <a:pos x="59" y="43"/>
                </a:cxn>
                <a:cxn ang="0">
                  <a:pos x="59" y="6"/>
                </a:cxn>
                <a:cxn ang="0">
                  <a:pos x="60" y="6"/>
                </a:cxn>
              </a:cxnLst>
              <a:rect l="0" t="0" r="r" b="b"/>
              <a:pathLst>
                <a:path w="61" h="49">
                  <a:moveTo>
                    <a:pt x="60" y="6"/>
                  </a:moveTo>
                  <a:cubicBezTo>
                    <a:pt x="61" y="5"/>
                    <a:pt x="61" y="5"/>
                    <a:pt x="61" y="4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60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6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3"/>
                    <a:pt x="55" y="43"/>
                    <a:pt x="55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9" y="43"/>
                    <a:pt x="0" y="44"/>
                    <a:pt x="0" y="44"/>
                  </a:cubicBezTo>
                  <a:cubicBezTo>
                    <a:pt x="0" y="44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0" y="49"/>
                    <a:pt x="61" y="48"/>
                    <a:pt x="61" y="4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4"/>
                    <a:pt x="61" y="43"/>
                    <a:pt x="60" y="43"/>
                  </a:cubicBezTo>
                  <a:cubicBezTo>
                    <a:pt x="60" y="43"/>
                    <a:pt x="59" y="43"/>
                    <a:pt x="59" y="43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169"/>
            <p:cNvSpPr>
              <a:spLocks/>
            </p:cNvSpPr>
            <p:nvPr/>
          </p:nvSpPr>
          <p:spPr bwMode="auto">
            <a:xfrm>
              <a:off x="5310188" y="1885949"/>
              <a:ext cx="47625" cy="22225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5" y="9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4" y="10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21" y="9"/>
                </a:cxn>
                <a:cxn ang="0">
                  <a:pos x="20" y="10"/>
                </a:cxn>
                <a:cxn ang="0">
                  <a:pos x="18" y="10"/>
                </a:cxn>
              </a:cxnLst>
              <a:rect l="0" t="0" r="r" b="b"/>
              <a:pathLst>
                <a:path w="21" h="10">
                  <a:moveTo>
                    <a:pt x="18" y="10"/>
                  </a:moveTo>
                  <a:cubicBezTo>
                    <a:pt x="17" y="10"/>
                    <a:pt x="16" y="10"/>
                    <a:pt x="15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0" y="10"/>
                  </a:cubicBezTo>
                  <a:lnTo>
                    <a:pt x="18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2744" y="2592051"/>
            <a:ext cx="1126067" cy="1126067"/>
            <a:chOff x="4038600" y="1181870"/>
            <a:chExt cx="844550" cy="84455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038600" y="1181870"/>
              <a:ext cx="844550" cy="844550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79875" y="1223145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15145" y="2789797"/>
            <a:ext cx="539585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pt-BR" b="1" dirty="0">
                <a:solidFill>
                  <a:schemeClr val="accent1"/>
                </a:solidFill>
              </a:rPr>
              <a:t>O colegiado máximo da instituição poderá regulamentar processo de consulta à comunidade </a:t>
            </a:r>
            <a:r>
              <a:rPr lang="pt-BR" b="1" dirty="0" smtClean="0">
                <a:solidFill>
                  <a:schemeClr val="accent1"/>
                </a:solidFill>
              </a:rPr>
              <a:t>universitária</a:t>
            </a:r>
            <a:r>
              <a:rPr lang="pt-BR" b="1" dirty="0">
                <a:solidFill>
                  <a:schemeClr val="accent1"/>
                </a:solidFill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92744" y="3859037"/>
            <a:ext cx="1126067" cy="1126067"/>
            <a:chOff x="4038600" y="1181870"/>
            <a:chExt cx="844550" cy="84455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4038600" y="1181870"/>
              <a:ext cx="844550" cy="84455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079875" y="1223145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715145" y="4077392"/>
            <a:ext cx="539585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pt-BR" b="1" dirty="0" smtClean="0">
                <a:solidFill>
                  <a:schemeClr val="accent2"/>
                </a:solidFill>
              </a:rPr>
              <a:t>A consulta deverá preceder </a:t>
            </a:r>
            <a:r>
              <a:rPr lang="pt-BR" b="1" dirty="0">
                <a:solidFill>
                  <a:schemeClr val="accent2"/>
                </a:solidFill>
              </a:rPr>
              <a:t>a elaboração das listas </a:t>
            </a:r>
            <a:r>
              <a:rPr lang="pt-BR" b="1" dirty="0" smtClean="0">
                <a:solidFill>
                  <a:schemeClr val="accent2"/>
                </a:solidFill>
              </a:rPr>
              <a:t>tríplices</a:t>
            </a:r>
            <a:r>
              <a:rPr lang="pt-BR" b="1" dirty="0">
                <a:solidFill>
                  <a:schemeClr val="accent2"/>
                </a:solidFill>
              </a:rPr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292744" y="5126024"/>
            <a:ext cx="1126067" cy="1126067"/>
            <a:chOff x="4038600" y="1181870"/>
            <a:chExt cx="844550" cy="84455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4038600" y="1181870"/>
              <a:ext cx="844550" cy="844550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079875" y="1223145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15145" y="5252019"/>
            <a:ext cx="5395854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pt-BR" b="1" dirty="0" smtClean="0">
                <a:solidFill>
                  <a:schemeClr val="accent3"/>
                </a:solidFill>
              </a:rPr>
              <a:t>Também prevalecerá </a:t>
            </a:r>
            <a:r>
              <a:rPr lang="pt-BR" b="1" dirty="0">
                <a:solidFill>
                  <a:schemeClr val="accent3"/>
                </a:solidFill>
              </a:rPr>
              <a:t>o peso de setenta por cento dos votos para a manifestação do corpo docente no total dos votos da comunidade.</a:t>
            </a:r>
          </a:p>
        </p:txBody>
      </p:sp>
      <p:grpSp>
        <p:nvGrpSpPr>
          <p:cNvPr id="39" name="Group 410"/>
          <p:cNvGrpSpPr/>
          <p:nvPr/>
        </p:nvGrpSpPr>
        <p:grpSpPr>
          <a:xfrm>
            <a:off x="4546762" y="4151112"/>
            <a:ext cx="618032" cy="541921"/>
            <a:chOff x="4391026" y="447676"/>
            <a:chExt cx="322263" cy="282576"/>
          </a:xfrm>
          <a:solidFill>
            <a:schemeClr val="accent2"/>
          </a:solidFill>
        </p:grpSpPr>
        <p:sp>
          <p:nvSpPr>
            <p:cNvPr id="40" name="Freeform 161"/>
            <p:cNvSpPr>
              <a:spLocks/>
            </p:cNvSpPr>
            <p:nvPr/>
          </p:nvSpPr>
          <p:spPr bwMode="auto">
            <a:xfrm>
              <a:off x="4391026" y="447676"/>
              <a:ext cx="322263" cy="2540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0" y="0"/>
                </a:cxn>
              </a:cxnLst>
              <a:rect l="0" t="0" r="r" b="b"/>
              <a:pathLst>
                <a:path w="152" h="12">
                  <a:moveTo>
                    <a:pt x="14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5"/>
                    <a:pt x="146" y="0"/>
                    <a:pt x="1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162"/>
            <p:cNvSpPr>
              <a:spLocks noEditPoints="1"/>
            </p:cNvSpPr>
            <p:nvPr/>
          </p:nvSpPr>
          <p:spPr bwMode="auto">
            <a:xfrm>
              <a:off x="4405313" y="481014"/>
              <a:ext cx="293688" cy="249238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64" y="92"/>
                </a:cxn>
                <a:cxn ang="0">
                  <a:pos x="64" y="99"/>
                </a:cxn>
                <a:cxn ang="0">
                  <a:pos x="59" y="108"/>
                </a:cxn>
                <a:cxn ang="0">
                  <a:pos x="69" y="118"/>
                </a:cxn>
                <a:cxn ang="0">
                  <a:pos x="79" y="108"/>
                </a:cxn>
                <a:cxn ang="0">
                  <a:pos x="73" y="99"/>
                </a:cxn>
                <a:cxn ang="0">
                  <a:pos x="73" y="92"/>
                </a:cxn>
                <a:cxn ang="0">
                  <a:pos x="138" y="9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92"/>
                </a:cxn>
                <a:cxn ang="0">
                  <a:pos x="73" y="108"/>
                </a:cxn>
                <a:cxn ang="0">
                  <a:pos x="69" y="113"/>
                </a:cxn>
                <a:cxn ang="0">
                  <a:pos x="64" y="108"/>
                </a:cxn>
                <a:cxn ang="0">
                  <a:pos x="69" y="103"/>
                </a:cxn>
                <a:cxn ang="0">
                  <a:pos x="73" y="108"/>
                </a:cxn>
                <a:cxn ang="0">
                  <a:pos x="10" y="10"/>
                </a:cxn>
                <a:cxn ang="0">
                  <a:pos x="128" y="10"/>
                </a:cxn>
                <a:cxn ang="0">
                  <a:pos x="128" y="82"/>
                </a:cxn>
                <a:cxn ang="0">
                  <a:pos x="10" y="82"/>
                </a:cxn>
                <a:cxn ang="0">
                  <a:pos x="10" y="10"/>
                </a:cxn>
              </a:cxnLst>
              <a:rect l="0" t="0" r="r" b="b"/>
              <a:pathLst>
                <a:path w="138" h="118">
                  <a:moveTo>
                    <a:pt x="0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1" y="101"/>
                    <a:pt x="59" y="104"/>
                    <a:pt x="59" y="108"/>
                  </a:cubicBezTo>
                  <a:cubicBezTo>
                    <a:pt x="59" y="113"/>
                    <a:pt x="63" y="118"/>
                    <a:pt x="69" y="118"/>
                  </a:cubicBezTo>
                  <a:cubicBezTo>
                    <a:pt x="74" y="118"/>
                    <a:pt x="79" y="113"/>
                    <a:pt x="79" y="108"/>
                  </a:cubicBezTo>
                  <a:cubicBezTo>
                    <a:pt x="79" y="104"/>
                    <a:pt x="76" y="101"/>
                    <a:pt x="73" y="99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2"/>
                  </a:lnTo>
                  <a:close/>
                  <a:moveTo>
                    <a:pt x="73" y="108"/>
                  </a:moveTo>
                  <a:cubicBezTo>
                    <a:pt x="73" y="111"/>
                    <a:pt x="71" y="113"/>
                    <a:pt x="69" y="113"/>
                  </a:cubicBezTo>
                  <a:cubicBezTo>
                    <a:pt x="66" y="113"/>
                    <a:pt x="64" y="111"/>
                    <a:pt x="64" y="108"/>
                  </a:cubicBezTo>
                  <a:cubicBezTo>
                    <a:pt x="64" y="105"/>
                    <a:pt x="66" y="103"/>
                    <a:pt x="69" y="103"/>
                  </a:cubicBezTo>
                  <a:cubicBezTo>
                    <a:pt x="71" y="103"/>
                    <a:pt x="73" y="105"/>
                    <a:pt x="73" y="108"/>
                  </a:cubicBezTo>
                  <a:close/>
                  <a:moveTo>
                    <a:pt x="10" y="10"/>
                  </a:moveTo>
                  <a:cubicBezTo>
                    <a:pt x="128" y="10"/>
                    <a:pt x="128" y="10"/>
                    <a:pt x="128" y="1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" y="82"/>
                    <a:pt x="10" y="82"/>
                    <a:pt x="10" y="82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Rectangle 163"/>
            <p:cNvSpPr>
              <a:spLocks noChangeArrowheads="1"/>
            </p:cNvSpPr>
            <p:nvPr/>
          </p:nvSpPr>
          <p:spPr bwMode="auto">
            <a:xfrm>
              <a:off x="4581526" y="528639"/>
              <a:ext cx="74613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Rectangle 164"/>
            <p:cNvSpPr>
              <a:spLocks noChangeArrowheads="1"/>
            </p:cNvSpPr>
            <p:nvPr/>
          </p:nvSpPr>
          <p:spPr bwMode="auto">
            <a:xfrm>
              <a:off x="4581526" y="573089"/>
              <a:ext cx="74613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Rectangle 165"/>
            <p:cNvSpPr>
              <a:spLocks noChangeArrowheads="1"/>
            </p:cNvSpPr>
            <p:nvPr/>
          </p:nvSpPr>
          <p:spPr bwMode="auto">
            <a:xfrm>
              <a:off x="4581526" y="620714"/>
              <a:ext cx="74613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4581526" y="546101"/>
              <a:ext cx="74613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4581526" y="603251"/>
              <a:ext cx="74613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168"/>
            <p:cNvSpPr>
              <a:spLocks/>
            </p:cNvSpPr>
            <p:nvPr/>
          </p:nvSpPr>
          <p:spPr bwMode="auto">
            <a:xfrm>
              <a:off x="4445001" y="522289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2"/>
                </a:cxn>
                <a:cxn ang="0">
                  <a:pos x="26" y="26"/>
                </a:cxn>
                <a:cxn ang="0">
                  <a:pos x="15" y="0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cubicBezTo>
                    <a:pt x="7" y="5"/>
                    <a:pt x="1" y="13"/>
                    <a:pt x="0" y="22"/>
                  </a:cubicBezTo>
                  <a:cubicBezTo>
                    <a:pt x="26" y="26"/>
                    <a:pt x="26" y="26"/>
                    <a:pt x="26" y="2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169"/>
            <p:cNvSpPr>
              <a:spLocks/>
            </p:cNvSpPr>
            <p:nvPr/>
          </p:nvSpPr>
          <p:spPr bwMode="auto">
            <a:xfrm>
              <a:off x="4481513" y="514351"/>
              <a:ext cx="74613" cy="61913"/>
            </a:xfrm>
            <a:custGeom>
              <a:avLst/>
              <a:gdLst/>
              <a:ahLst/>
              <a:cxnLst>
                <a:cxn ang="0">
                  <a:pos x="35" y="12"/>
                </a:cxn>
                <a:cxn ang="0">
                  <a:pos x="16" y="1"/>
                </a:cxn>
                <a:cxn ang="0">
                  <a:pos x="0" y="3"/>
                </a:cxn>
                <a:cxn ang="0">
                  <a:pos x="12" y="29"/>
                </a:cxn>
                <a:cxn ang="0">
                  <a:pos x="35" y="12"/>
                </a:cxn>
              </a:cxnLst>
              <a:rect l="0" t="0" r="r" b="b"/>
              <a:pathLst>
                <a:path w="35" h="29">
                  <a:moveTo>
                    <a:pt x="35" y="12"/>
                  </a:moveTo>
                  <a:cubicBezTo>
                    <a:pt x="31" y="6"/>
                    <a:pt x="24" y="2"/>
                    <a:pt x="16" y="1"/>
                  </a:cubicBezTo>
                  <a:cubicBezTo>
                    <a:pt x="10" y="0"/>
                    <a:pt x="5" y="1"/>
                    <a:pt x="0" y="3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170"/>
            <p:cNvSpPr>
              <a:spLocks/>
            </p:cNvSpPr>
            <p:nvPr/>
          </p:nvSpPr>
          <p:spPr bwMode="auto">
            <a:xfrm>
              <a:off x="4443413" y="576264"/>
              <a:ext cx="68263" cy="65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31"/>
                </a:cxn>
                <a:cxn ang="0">
                  <a:pos x="32" y="31"/>
                </a:cxn>
                <a:cxn ang="0">
                  <a:pos x="28" y="4"/>
                </a:cxn>
                <a:cxn ang="0">
                  <a:pos x="0" y="0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0" y="15"/>
                    <a:pt x="11" y="29"/>
                    <a:pt x="26" y="31"/>
                  </a:cubicBezTo>
                  <a:cubicBezTo>
                    <a:pt x="28" y="31"/>
                    <a:pt x="30" y="31"/>
                    <a:pt x="32" y="31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171"/>
            <p:cNvSpPr>
              <a:spLocks/>
            </p:cNvSpPr>
            <p:nvPr/>
          </p:nvSpPr>
          <p:spPr bwMode="auto">
            <a:xfrm>
              <a:off x="4508501" y="546101"/>
              <a:ext cx="61913" cy="9525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45"/>
                </a:cxn>
                <a:cxn ang="0">
                  <a:pos x="28" y="20"/>
                </a:cxn>
                <a:cxn ang="0">
                  <a:pos x="24" y="0"/>
                </a:cxn>
                <a:cxn ang="0">
                  <a:pos x="0" y="17"/>
                </a:cxn>
              </a:cxnLst>
              <a:rect l="0" t="0" r="r" b="b"/>
              <a:pathLst>
                <a:path w="29" h="45">
                  <a:moveTo>
                    <a:pt x="0" y="17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16" y="42"/>
                    <a:pt x="26" y="33"/>
                    <a:pt x="28" y="20"/>
                  </a:cubicBezTo>
                  <a:cubicBezTo>
                    <a:pt x="29" y="12"/>
                    <a:pt x="28" y="5"/>
                    <a:pt x="24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1" name="Group 422"/>
          <p:cNvGrpSpPr/>
          <p:nvPr/>
        </p:nvGrpSpPr>
        <p:grpSpPr>
          <a:xfrm>
            <a:off x="4522406" y="2884125"/>
            <a:ext cx="666744" cy="541921"/>
            <a:chOff x="4325938" y="1771651"/>
            <a:chExt cx="347663" cy="282576"/>
          </a:xfrm>
          <a:solidFill>
            <a:schemeClr val="accent1"/>
          </a:solidFill>
        </p:grpSpPr>
        <p:sp>
          <p:nvSpPr>
            <p:cNvPr id="52" name="Freeform 277"/>
            <p:cNvSpPr>
              <a:spLocks noEditPoints="1"/>
            </p:cNvSpPr>
            <p:nvPr/>
          </p:nvSpPr>
          <p:spPr bwMode="auto">
            <a:xfrm>
              <a:off x="4325938" y="1985964"/>
              <a:ext cx="223838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33" y="32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62" y="13"/>
                </a:cxn>
                <a:cxn ang="0">
                  <a:pos x="62" y="22"/>
                </a:cxn>
                <a:cxn ang="0">
                  <a:pos x="71" y="32"/>
                </a:cxn>
                <a:cxn ang="0">
                  <a:pos x="105" y="32"/>
                </a:cxn>
                <a:cxn ang="0">
                  <a:pos x="105" y="0"/>
                </a:cxn>
                <a:cxn ang="0">
                  <a:pos x="67" y="0"/>
                </a:cxn>
                <a:cxn ang="0">
                  <a:pos x="62" y="4"/>
                </a:cxn>
                <a:cxn ang="0">
                  <a:pos x="42" y="4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67" y="5"/>
                </a:cxn>
                <a:cxn ang="0">
                  <a:pos x="100" y="5"/>
                </a:cxn>
                <a:cxn ang="0">
                  <a:pos x="100" y="27"/>
                </a:cxn>
                <a:cxn ang="0">
                  <a:pos x="74" y="27"/>
                </a:cxn>
                <a:cxn ang="0">
                  <a:pos x="67" y="20"/>
                </a:cxn>
                <a:cxn ang="0">
                  <a:pos x="67" y="5"/>
                </a:cxn>
                <a:cxn ang="0">
                  <a:pos x="5" y="5"/>
                </a:cxn>
                <a:cxn ang="0">
                  <a:pos x="37" y="5"/>
                </a:cxn>
                <a:cxn ang="0">
                  <a:pos x="37" y="20"/>
                </a:cxn>
                <a:cxn ang="0">
                  <a:pos x="31" y="27"/>
                </a:cxn>
                <a:cxn ang="0">
                  <a:pos x="5" y="27"/>
                </a:cxn>
                <a:cxn ang="0">
                  <a:pos x="5" y="5"/>
                </a:cxn>
              </a:cxnLst>
              <a:rect l="0" t="0" r="r" b="b"/>
              <a:pathLst>
                <a:path w="105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2" y="2"/>
                    <a:pt x="6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2"/>
                    <a:pt x="40" y="0"/>
                    <a:pt x="38" y="0"/>
                  </a:cubicBezTo>
                  <a:lnTo>
                    <a:pt x="0" y="0"/>
                  </a:lnTo>
                  <a:close/>
                  <a:moveTo>
                    <a:pt x="67" y="5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7" y="20"/>
                    <a:pt x="67" y="20"/>
                    <a:pt x="67" y="20"/>
                  </a:cubicBezTo>
                  <a:lnTo>
                    <a:pt x="67" y="5"/>
                  </a:lnTo>
                  <a:close/>
                  <a:moveTo>
                    <a:pt x="5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" y="27"/>
                    <a:pt x="5" y="27"/>
                    <a:pt x="5" y="27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278"/>
            <p:cNvSpPr>
              <a:spLocks/>
            </p:cNvSpPr>
            <p:nvPr/>
          </p:nvSpPr>
          <p:spPr bwMode="auto">
            <a:xfrm>
              <a:off x="4329113" y="1933576"/>
              <a:ext cx="44450" cy="4921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17" y="31"/>
                </a:cxn>
                <a:cxn ang="0">
                  <a:pos x="0" y="31"/>
                </a:cxn>
              </a:cxnLst>
              <a:rect l="0" t="0" r="r" b="b"/>
              <a:pathLst>
                <a:path w="28" h="31">
                  <a:moveTo>
                    <a:pt x="0" y="31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17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279"/>
            <p:cNvSpPr>
              <a:spLocks noEditPoints="1"/>
            </p:cNvSpPr>
            <p:nvPr/>
          </p:nvSpPr>
          <p:spPr bwMode="auto">
            <a:xfrm>
              <a:off x="4518026" y="1771651"/>
              <a:ext cx="106363" cy="492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0" y="23"/>
                </a:cxn>
                <a:cxn ang="0">
                  <a:pos x="50" y="15"/>
                </a:cxn>
                <a:cxn ang="0">
                  <a:pos x="42" y="7"/>
                </a:cxn>
                <a:cxn ang="0">
                  <a:pos x="40" y="7"/>
                </a:cxn>
                <a:cxn ang="0">
                  <a:pos x="40" y="5"/>
                </a:cxn>
                <a:cxn ang="0">
                  <a:pos x="35" y="0"/>
                </a:cxn>
                <a:cxn ang="0">
                  <a:pos x="15" y="0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8" y="7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21" y="8"/>
                </a:cxn>
                <a:cxn ang="0">
                  <a:pos x="25" y="4"/>
                </a:cxn>
                <a:cxn ang="0">
                  <a:pos x="29" y="8"/>
                </a:cxn>
                <a:cxn ang="0">
                  <a:pos x="25" y="11"/>
                </a:cxn>
                <a:cxn ang="0">
                  <a:pos x="21" y="8"/>
                </a:cxn>
              </a:cxnLst>
              <a:rect l="0" t="0" r="r" b="b"/>
              <a:pathLst>
                <a:path w="50" h="23">
                  <a:moveTo>
                    <a:pt x="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1"/>
                    <a:pt x="47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2"/>
                    <a:pt x="38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7"/>
                    <a:pt x="0" y="11"/>
                    <a:pt x="0" y="15"/>
                  </a:cubicBezTo>
                  <a:lnTo>
                    <a:pt x="0" y="23"/>
                  </a:lnTo>
                  <a:close/>
                  <a:moveTo>
                    <a:pt x="21" y="8"/>
                  </a:moveTo>
                  <a:cubicBezTo>
                    <a:pt x="21" y="6"/>
                    <a:pt x="23" y="4"/>
                    <a:pt x="25" y="4"/>
                  </a:cubicBezTo>
                  <a:cubicBezTo>
                    <a:pt x="27" y="4"/>
                    <a:pt x="29" y="6"/>
                    <a:pt x="29" y="8"/>
                  </a:cubicBezTo>
                  <a:cubicBezTo>
                    <a:pt x="29" y="10"/>
                    <a:pt x="27" y="11"/>
                    <a:pt x="25" y="11"/>
                  </a:cubicBezTo>
                  <a:cubicBezTo>
                    <a:pt x="23" y="11"/>
                    <a:pt x="21" y="10"/>
                    <a:pt x="21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280"/>
            <p:cNvSpPr>
              <a:spLocks/>
            </p:cNvSpPr>
            <p:nvPr/>
          </p:nvSpPr>
          <p:spPr bwMode="auto">
            <a:xfrm>
              <a:off x="4502151" y="1933576"/>
              <a:ext cx="109538" cy="4921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69" y="8"/>
                </a:cxn>
                <a:cxn ang="0">
                  <a:pos x="69" y="15"/>
                </a:cxn>
                <a:cxn ang="0">
                  <a:pos x="18" y="15"/>
                </a:cxn>
                <a:cxn ang="0">
                  <a:pos x="29" y="31"/>
                </a:cxn>
                <a:cxn ang="0">
                  <a:pos x="10" y="3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8" y="15"/>
                </a:cxn>
                <a:cxn ang="0">
                  <a:pos x="18" y="8"/>
                </a:cxn>
              </a:cxnLst>
              <a:rect l="0" t="0" r="r" b="b"/>
              <a:pathLst>
                <a:path w="69" h="31">
                  <a:moveTo>
                    <a:pt x="18" y="8"/>
                  </a:moveTo>
                  <a:lnTo>
                    <a:pt x="69" y="8"/>
                  </a:lnTo>
                  <a:lnTo>
                    <a:pt x="69" y="15"/>
                  </a:lnTo>
                  <a:lnTo>
                    <a:pt x="18" y="15"/>
                  </a:lnTo>
                  <a:lnTo>
                    <a:pt x="29" y="31"/>
                  </a:lnTo>
                  <a:lnTo>
                    <a:pt x="10" y="31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15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Rectangle 281"/>
            <p:cNvSpPr>
              <a:spLocks noChangeArrowheads="1"/>
            </p:cNvSpPr>
            <p:nvPr/>
          </p:nvSpPr>
          <p:spPr bwMode="auto">
            <a:xfrm>
              <a:off x="4532313" y="1858964"/>
              <a:ext cx="80963" cy="79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Rectangle 282"/>
            <p:cNvSpPr>
              <a:spLocks noChangeArrowheads="1"/>
            </p:cNvSpPr>
            <p:nvPr/>
          </p:nvSpPr>
          <p:spPr bwMode="auto">
            <a:xfrm>
              <a:off x="4530726" y="1916114"/>
              <a:ext cx="80963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Rectangle 283"/>
            <p:cNvSpPr>
              <a:spLocks noChangeArrowheads="1"/>
            </p:cNvSpPr>
            <p:nvPr/>
          </p:nvSpPr>
          <p:spPr bwMode="auto">
            <a:xfrm>
              <a:off x="4532313" y="1885951"/>
              <a:ext cx="80963" cy="11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284"/>
            <p:cNvSpPr>
              <a:spLocks/>
            </p:cNvSpPr>
            <p:nvPr/>
          </p:nvSpPr>
          <p:spPr bwMode="auto">
            <a:xfrm>
              <a:off x="4468813" y="1801814"/>
              <a:ext cx="39688" cy="1746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3" y="13"/>
                </a:cxn>
                <a:cxn ang="0">
                  <a:pos x="13" y="82"/>
                </a:cxn>
                <a:cxn ang="0">
                  <a:pos x="0" y="82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19" y="13"/>
                </a:cxn>
              </a:cxnLst>
              <a:rect l="0" t="0" r="r" b="b"/>
              <a:pathLst>
                <a:path w="19" h="82">
                  <a:moveTo>
                    <a:pt x="19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lnTo>
                    <a:pt x="19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285"/>
            <p:cNvSpPr>
              <a:spLocks/>
            </p:cNvSpPr>
            <p:nvPr/>
          </p:nvSpPr>
          <p:spPr bwMode="auto">
            <a:xfrm>
              <a:off x="4557713" y="1801814"/>
              <a:ext cx="115888" cy="244475"/>
            </a:xfrm>
            <a:custGeom>
              <a:avLst/>
              <a:gdLst/>
              <a:ahLst/>
              <a:cxnLst>
                <a:cxn ang="0">
                  <a:pos x="41" y="13"/>
                </a:cxn>
                <a:cxn ang="0">
                  <a:pos x="35" y="13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47" y="0"/>
                </a:cxn>
                <a:cxn ang="0">
                  <a:pos x="54" y="8"/>
                </a:cxn>
                <a:cxn ang="0">
                  <a:pos x="54" y="108"/>
                </a:cxn>
                <a:cxn ang="0">
                  <a:pos x="47" y="115"/>
                </a:cxn>
                <a:cxn ang="0">
                  <a:pos x="0" y="115"/>
                </a:cxn>
                <a:cxn ang="0">
                  <a:pos x="0" y="103"/>
                </a:cxn>
                <a:cxn ang="0">
                  <a:pos x="41" y="103"/>
                </a:cxn>
                <a:cxn ang="0">
                  <a:pos x="41" y="13"/>
                </a:cxn>
              </a:cxnLst>
              <a:rect l="0" t="0" r="r" b="b"/>
              <a:pathLst>
                <a:path w="54" h="115">
                  <a:moveTo>
                    <a:pt x="41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4"/>
                    <a:pt x="54" y="8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2"/>
                    <a:pt x="51" y="115"/>
                    <a:pt x="47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4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1" name="Group 434"/>
          <p:cNvGrpSpPr/>
          <p:nvPr/>
        </p:nvGrpSpPr>
        <p:grpSpPr>
          <a:xfrm>
            <a:off x="4538403" y="5375128"/>
            <a:ext cx="635169" cy="616707"/>
            <a:chOff x="3052763" y="3114676"/>
            <a:chExt cx="273050" cy="265113"/>
          </a:xfrm>
          <a:solidFill>
            <a:schemeClr val="accent3"/>
          </a:solidFill>
        </p:grpSpPr>
        <p:sp>
          <p:nvSpPr>
            <p:cNvPr id="62" name="Freeform 365"/>
            <p:cNvSpPr>
              <a:spLocks noEditPoints="1"/>
            </p:cNvSpPr>
            <p:nvPr/>
          </p:nvSpPr>
          <p:spPr bwMode="auto">
            <a:xfrm>
              <a:off x="3052763" y="3114676"/>
              <a:ext cx="273050" cy="265113"/>
            </a:xfrm>
            <a:custGeom>
              <a:avLst/>
              <a:gdLst/>
              <a:ahLst/>
              <a:cxnLst>
                <a:cxn ang="0">
                  <a:pos x="119" y="51"/>
                </a:cxn>
                <a:cxn ang="0">
                  <a:pos x="111" y="32"/>
                </a:cxn>
                <a:cxn ang="0">
                  <a:pos x="118" y="25"/>
                </a:cxn>
                <a:cxn ang="0">
                  <a:pos x="102" y="9"/>
                </a:cxn>
                <a:cxn ang="0">
                  <a:pos x="95" y="16"/>
                </a:cxn>
                <a:cxn ang="0">
                  <a:pos x="76" y="8"/>
                </a:cxn>
                <a:cxn ang="0">
                  <a:pos x="76" y="0"/>
                </a:cxn>
                <a:cxn ang="0">
                  <a:pos x="53" y="0"/>
                </a:cxn>
                <a:cxn ang="0">
                  <a:pos x="53" y="8"/>
                </a:cxn>
                <a:cxn ang="0">
                  <a:pos x="35" y="16"/>
                </a:cxn>
                <a:cxn ang="0">
                  <a:pos x="27" y="8"/>
                </a:cxn>
                <a:cxn ang="0">
                  <a:pos x="11" y="25"/>
                </a:cxn>
                <a:cxn ang="0">
                  <a:pos x="18" y="32"/>
                </a:cxn>
                <a:cxn ang="0">
                  <a:pos x="11" y="51"/>
                </a:cxn>
                <a:cxn ang="0">
                  <a:pos x="0" y="51"/>
                </a:cxn>
                <a:cxn ang="0">
                  <a:pos x="0" y="74"/>
                </a:cxn>
                <a:cxn ang="0">
                  <a:pos x="11" y="74"/>
                </a:cxn>
                <a:cxn ang="0">
                  <a:pos x="19" y="92"/>
                </a:cxn>
                <a:cxn ang="0">
                  <a:pos x="11" y="99"/>
                </a:cxn>
                <a:cxn ang="0">
                  <a:pos x="28" y="115"/>
                </a:cxn>
                <a:cxn ang="0">
                  <a:pos x="35" y="108"/>
                </a:cxn>
                <a:cxn ang="0">
                  <a:pos x="53" y="116"/>
                </a:cxn>
                <a:cxn ang="0">
                  <a:pos x="53" y="125"/>
                </a:cxn>
                <a:cxn ang="0">
                  <a:pos x="76" y="125"/>
                </a:cxn>
                <a:cxn ang="0">
                  <a:pos x="76" y="116"/>
                </a:cxn>
                <a:cxn ang="0">
                  <a:pos x="94" y="108"/>
                </a:cxn>
                <a:cxn ang="0">
                  <a:pos x="101" y="115"/>
                </a:cxn>
                <a:cxn ang="0">
                  <a:pos x="118" y="99"/>
                </a:cxn>
                <a:cxn ang="0">
                  <a:pos x="111" y="92"/>
                </a:cxn>
                <a:cxn ang="0">
                  <a:pos x="119" y="74"/>
                </a:cxn>
                <a:cxn ang="0">
                  <a:pos x="129" y="74"/>
                </a:cxn>
                <a:cxn ang="0">
                  <a:pos x="129" y="51"/>
                </a:cxn>
                <a:cxn ang="0">
                  <a:pos x="119" y="51"/>
                </a:cxn>
                <a:cxn ang="0">
                  <a:pos x="65" y="101"/>
                </a:cxn>
                <a:cxn ang="0">
                  <a:pos x="26" y="62"/>
                </a:cxn>
                <a:cxn ang="0">
                  <a:pos x="65" y="23"/>
                </a:cxn>
                <a:cxn ang="0">
                  <a:pos x="104" y="62"/>
                </a:cxn>
                <a:cxn ang="0">
                  <a:pos x="65" y="101"/>
                </a:cxn>
              </a:cxnLst>
              <a:rect l="0" t="0" r="r" b="b"/>
              <a:pathLst>
                <a:path w="129" h="125">
                  <a:moveTo>
                    <a:pt x="119" y="51"/>
                  </a:moveTo>
                  <a:cubicBezTo>
                    <a:pt x="117" y="44"/>
                    <a:pt x="115" y="38"/>
                    <a:pt x="111" y="32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89" y="12"/>
                    <a:pt x="82" y="10"/>
                    <a:pt x="76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6" y="10"/>
                    <a:pt x="40" y="13"/>
                    <a:pt x="35" y="16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5" y="38"/>
                    <a:pt x="12" y="44"/>
                    <a:pt x="1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2" y="80"/>
                    <a:pt x="15" y="87"/>
                    <a:pt x="19" y="92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40" y="112"/>
                    <a:pt x="46" y="114"/>
                    <a:pt x="53" y="116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2" y="114"/>
                    <a:pt x="89" y="112"/>
                    <a:pt x="94" y="108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4" y="87"/>
                    <a:pt x="117" y="81"/>
                    <a:pt x="119" y="74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9" y="51"/>
                    <a:pt x="129" y="51"/>
                    <a:pt x="129" y="51"/>
                  </a:cubicBezTo>
                  <a:lnTo>
                    <a:pt x="119" y="51"/>
                  </a:lnTo>
                  <a:close/>
                  <a:moveTo>
                    <a:pt x="65" y="101"/>
                  </a:moveTo>
                  <a:cubicBezTo>
                    <a:pt x="43" y="101"/>
                    <a:pt x="26" y="84"/>
                    <a:pt x="26" y="62"/>
                  </a:cubicBezTo>
                  <a:cubicBezTo>
                    <a:pt x="26" y="41"/>
                    <a:pt x="43" y="23"/>
                    <a:pt x="65" y="23"/>
                  </a:cubicBezTo>
                  <a:cubicBezTo>
                    <a:pt x="86" y="23"/>
                    <a:pt x="104" y="41"/>
                    <a:pt x="104" y="62"/>
                  </a:cubicBezTo>
                  <a:cubicBezTo>
                    <a:pt x="104" y="84"/>
                    <a:pt x="86" y="101"/>
                    <a:pt x="65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366"/>
            <p:cNvSpPr>
              <a:spLocks noEditPoints="1"/>
            </p:cNvSpPr>
            <p:nvPr/>
          </p:nvSpPr>
          <p:spPr bwMode="auto">
            <a:xfrm>
              <a:off x="3125788" y="3184526"/>
              <a:ext cx="125413" cy="12382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29" y="58"/>
                </a:cxn>
                <a:cxn ang="0">
                  <a:pos x="59" y="29"/>
                </a:cxn>
                <a:cxn ang="0">
                  <a:pos x="29" y="0"/>
                </a:cxn>
                <a:cxn ang="0">
                  <a:pos x="29" y="49"/>
                </a:cxn>
                <a:cxn ang="0">
                  <a:pos x="9" y="29"/>
                </a:cxn>
                <a:cxn ang="0">
                  <a:pos x="29" y="9"/>
                </a:cxn>
                <a:cxn ang="0">
                  <a:pos x="50" y="29"/>
                </a:cxn>
                <a:cxn ang="0">
                  <a:pos x="29" y="4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29" y="49"/>
                  </a:moveTo>
                  <a:cubicBezTo>
                    <a:pt x="18" y="49"/>
                    <a:pt x="9" y="40"/>
                    <a:pt x="9" y="29"/>
                  </a:cubicBezTo>
                  <a:cubicBezTo>
                    <a:pt x="9" y="18"/>
                    <a:pt x="18" y="9"/>
                    <a:pt x="29" y="9"/>
                  </a:cubicBezTo>
                  <a:cubicBezTo>
                    <a:pt x="41" y="9"/>
                    <a:pt x="50" y="18"/>
                    <a:pt x="50" y="29"/>
                  </a:cubicBezTo>
                  <a:cubicBezTo>
                    <a:pt x="50" y="40"/>
                    <a:pt x="41" y="49"/>
                    <a:pt x="29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Oval 367"/>
            <p:cNvSpPr>
              <a:spLocks noChangeArrowheads="1"/>
            </p:cNvSpPr>
            <p:nvPr/>
          </p:nvSpPr>
          <p:spPr bwMode="auto">
            <a:xfrm>
              <a:off x="3167063" y="3224213"/>
              <a:ext cx="44450" cy="428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9" name="Title 3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Modelo atual de escolha </a:t>
            </a:r>
            <a:r>
              <a:rPr lang="pt-BR" b="1" dirty="0"/>
              <a:t>de </a:t>
            </a:r>
            <a:r>
              <a:rPr lang="pt-BR" b="1" dirty="0" smtClean="0"/>
              <a:t>reitores</a:t>
            </a:r>
            <a:endParaRPr lang="en-US" b="1" dirty="0"/>
          </a:p>
        </p:txBody>
      </p:sp>
      <p:sp>
        <p:nvSpPr>
          <p:cNvPr id="70" name="Text Placeholder 4"/>
          <p:cNvSpPr>
            <a:spLocks noGrp="1"/>
          </p:cNvSpPr>
          <p:nvPr>
            <p:ph type="body" sz="half" idx="2"/>
          </p:nvPr>
        </p:nvSpPr>
        <p:spPr>
          <a:xfrm>
            <a:off x="1186101" y="872066"/>
            <a:ext cx="9075500" cy="484204"/>
          </a:xfrm>
        </p:spPr>
        <p:txBody>
          <a:bodyPr/>
          <a:lstStyle/>
          <a:p>
            <a:r>
              <a:rPr lang="pt-BR" b="1" dirty="0" smtClean="0"/>
              <a:t>Universidades federais</a:t>
            </a:r>
            <a:endParaRPr lang="pt-BR" b="1" dirty="0"/>
          </a:p>
        </p:txBody>
      </p:sp>
      <p:sp>
        <p:nvSpPr>
          <p:cNvPr id="72" name="TextBox 6"/>
          <p:cNvSpPr txBox="1"/>
          <p:nvPr/>
        </p:nvSpPr>
        <p:spPr>
          <a:xfrm>
            <a:off x="4202547" y="1690438"/>
            <a:ext cx="713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 a comunidade acadêmica (lei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nº 9.192/95 e decreto nº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1.916/96):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4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7" r="36737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5200073" y="1753535"/>
            <a:ext cx="595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 nº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11.892/2008 e decreto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nº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6.986/2009 - processo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escolha dos dirigentes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 institutos federais e CPII: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Group 220"/>
          <p:cNvGrpSpPr/>
          <p:nvPr/>
        </p:nvGrpSpPr>
        <p:grpSpPr>
          <a:xfrm>
            <a:off x="5473445" y="3626610"/>
            <a:ext cx="568307" cy="523008"/>
            <a:chOff x="4298950" y="1736725"/>
            <a:chExt cx="219075" cy="201613"/>
          </a:xfrm>
          <a:solidFill>
            <a:schemeClr val="accent2"/>
          </a:solidFill>
        </p:grpSpPr>
        <p:sp>
          <p:nvSpPr>
            <p:cNvPr id="12" name="Freeform 70"/>
            <p:cNvSpPr>
              <a:spLocks/>
            </p:cNvSpPr>
            <p:nvPr/>
          </p:nvSpPr>
          <p:spPr bwMode="auto">
            <a:xfrm>
              <a:off x="4298950" y="1798638"/>
              <a:ext cx="12700" cy="793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5" y="28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3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1"/>
                    <a:pt x="2" y="31"/>
                  </a:cubicBezTo>
                  <a:cubicBezTo>
                    <a:pt x="4" y="31"/>
                    <a:pt x="5" y="29"/>
                    <a:pt x="5" y="2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4325938" y="1736725"/>
              <a:ext cx="122238" cy="201613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4" y="1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44" y="78"/>
                </a:cxn>
                <a:cxn ang="0">
                  <a:pos x="45" y="78"/>
                </a:cxn>
                <a:cxn ang="0">
                  <a:pos x="47" y="77"/>
                </a:cxn>
                <a:cxn ang="0">
                  <a:pos x="48" y="75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3" y="71"/>
                </a:cxn>
                <a:cxn ang="0">
                  <a:pos x="38" y="69"/>
                </a:cxn>
                <a:cxn ang="0">
                  <a:pos x="38" y="33"/>
                </a:cxn>
                <a:cxn ang="0">
                  <a:pos x="36" y="31"/>
                </a:cxn>
                <a:cxn ang="0">
                  <a:pos x="34" y="33"/>
                </a:cxn>
                <a:cxn ang="0">
                  <a:pos x="34" y="67"/>
                </a:cxn>
                <a:cxn ang="0">
                  <a:pos x="6" y="52"/>
                </a:cxn>
                <a:cxn ang="0">
                  <a:pos x="6" y="26"/>
                </a:cxn>
                <a:cxn ang="0">
                  <a:pos x="34" y="11"/>
                </a:cxn>
                <a:cxn ang="0">
                  <a:pos x="34" y="23"/>
                </a:cxn>
                <a:cxn ang="0">
                  <a:pos x="36" y="24"/>
                </a:cxn>
                <a:cxn ang="0">
                  <a:pos x="38" y="23"/>
                </a:cxn>
                <a:cxn ang="0">
                  <a:pos x="38" y="10"/>
                </a:cxn>
                <a:cxn ang="0">
                  <a:pos x="43" y="7"/>
                </a:cxn>
                <a:cxn ang="0">
                  <a:pos x="43" y="71"/>
                </a:cxn>
              </a:cxnLst>
              <a:rect l="0" t="0" r="r" b="b"/>
              <a:pathLst>
                <a:path w="48" h="78">
                  <a:moveTo>
                    <a:pt x="47" y="1"/>
                  </a:moveTo>
                  <a:cubicBezTo>
                    <a:pt x="46" y="0"/>
                    <a:pt x="45" y="0"/>
                    <a:pt x="44" y="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5" y="78"/>
                    <a:pt x="45" y="78"/>
                  </a:cubicBezTo>
                  <a:cubicBezTo>
                    <a:pt x="46" y="78"/>
                    <a:pt x="46" y="78"/>
                    <a:pt x="47" y="77"/>
                  </a:cubicBezTo>
                  <a:cubicBezTo>
                    <a:pt x="47" y="77"/>
                    <a:pt x="48" y="76"/>
                    <a:pt x="48" y="7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7" y="1"/>
                    <a:pt x="47" y="1"/>
                  </a:cubicBezTo>
                  <a:close/>
                  <a:moveTo>
                    <a:pt x="43" y="71"/>
                  </a:moveTo>
                  <a:cubicBezTo>
                    <a:pt x="38" y="69"/>
                    <a:pt x="38" y="69"/>
                    <a:pt x="38" y="69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7" y="31"/>
                    <a:pt x="36" y="31"/>
                  </a:cubicBezTo>
                  <a:cubicBezTo>
                    <a:pt x="35" y="31"/>
                    <a:pt x="34" y="32"/>
                    <a:pt x="34" y="33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5" y="24"/>
                    <a:pt x="36" y="24"/>
                  </a:cubicBezTo>
                  <a:cubicBezTo>
                    <a:pt x="37" y="24"/>
                    <a:pt x="38" y="24"/>
                    <a:pt x="38" y="23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3" y="7"/>
                    <a:pt x="43" y="7"/>
                    <a:pt x="43" y="7"/>
                  </a:cubicBezTo>
                  <a:lnTo>
                    <a:pt x="43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4460875" y="1765300"/>
              <a:ext cx="57150" cy="14446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9" y="28"/>
                </a:cxn>
                <a:cxn ang="0">
                  <a:pos x="1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2" y="28"/>
                </a:cxn>
                <a:cxn ang="0">
                  <a:pos x="2" y="1"/>
                </a:cxn>
              </a:cxnLst>
              <a:rect l="0" t="0" r="r" b="b"/>
              <a:pathLst>
                <a:path w="22" h="56">
                  <a:moveTo>
                    <a:pt x="2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2" y="7"/>
                    <a:pt x="19" y="17"/>
                    <a:pt x="19" y="28"/>
                  </a:cubicBezTo>
                  <a:cubicBezTo>
                    <a:pt x="19" y="39"/>
                    <a:pt x="12" y="49"/>
                    <a:pt x="1" y="52"/>
                  </a:cubicBezTo>
                  <a:cubicBezTo>
                    <a:pt x="0" y="53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4" y="52"/>
                    <a:pt x="22" y="41"/>
                    <a:pt x="22" y="28"/>
                  </a:cubicBezTo>
                  <a:cubicBezTo>
                    <a:pt x="22" y="16"/>
                    <a:pt x="14" y="4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4460875" y="1785938"/>
              <a:ext cx="39688" cy="103188"/>
            </a:xfrm>
            <a:custGeom>
              <a:avLst/>
              <a:gdLst/>
              <a:ahLst/>
              <a:cxnLst>
                <a:cxn ang="0">
                  <a:pos x="1" y="37"/>
                </a:cxn>
                <a:cxn ang="0">
                  <a:pos x="0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15" y="2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1" y="20"/>
                </a:cxn>
                <a:cxn ang="0">
                  <a:pos x="1" y="37"/>
                </a:cxn>
              </a:cxnLst>
              <a:rect l="0" t="0" r="r" b="b"/>
              <a:pathLst>
                <a:path w="15" h="40">
                  <a:moveTo>
                    <a:pt x="1" y="37"/>
                  </a:moveTo>
                  <a:cubicBezTo>
                    <a:pt x="0" y="37"/>
                    <a:pt x="0" y="38"/>
                    <a:pt x="0" y="39"/>
                  </a:cubicBezTo>
                  <a:cubicBezTo>
                    <a:pt x="1" y="40"/>
                    <a:pt x="1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10" y="36"/>
                    <a:pt x="15" y="28"/>
                    <a:pt x="15" y="20"/>
                  </a:cubicBezTo>
                  <a:cubicBezTo>
                    <a:pt x="15" y="12"/>
                    <a:pt x="10" y="4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7"/>
                    <a:pt x="11" y="13"/>
                    <a:pt x="11" y="20"/>
                  </a:cubicBezTo>
                  <a:cubicBezTo>
                    <a:pt x="11" y="27"/>
                    <a:pt x="7" y="33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6" name="Group 234"/>
          <p:cNvGrpSpPr/>
          <p:nvPr/>
        </p:nvGrpSpPr>
        <p:grpSpPr>
          <a:xfrm>
            <a:off x="5465320" y="2748185"/>
            <a:ext cx="584557" cy="513064"/>
            <a:chOff x="3716338" y="2905125"/>
            <a:chExt cx="220663" cy="193675"/>
          </a:xfrm>
          <a:solidFill>
            <a:schemeClr val="accent1"/>
          </a:solidFill>
        </p:grpSpPr>
        <p:sp>
          <p:nvSpPr>
            <p:cNvPr id="17" name="Freeform 84"/>
            <p:cNvSpPr>
              <a:spLocks noEditPoints="1"/>
            </p:cNvSpPr>
            <p:nvPr/>
          </p:nvSpPr>
          <p:spPr bwMode="auto">
            <a:xfrm>
              <a:off x="3716338" y="2905125"/>
              <a:ext cx="220663" cy="193675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75" y="10"/>
                </a:cxn>
                <a:cxn ang="0">
                  <a:pos x="75" y="5"/>
                </a:cxn>
                <a:cxn ang="0">
                  <a:pos x="70" y="0"/>
                </a:cxn>
                <a:cxn ang="0">
                  <a:pos x="52" y="0"/>
                </a:cxn>
                <a:cxn ang="0">
                  <a:pos x="46" y="5"/>
                </a:cxn>
                <a:cxn ang="0">
                  <a:pos x="46" y="10"/>
                </a:cxn>
                <a:cxn ang="0">
                  <a:pos x="8" y="10"/>
                </a:cxn>
                <a:cxn ang="0">
                  <a:pos x="0" y="18"/>
                </a:cxn>
                <a:cxn ang="0">
                  <a:pos x="0" y="57"/>
                </a:cxn>
                <a:cxn ang="0">
                  <a:pos x="8" y="65"/>
                </a:cxn>
                <a:cxn ang="0">
                  <a:pos x="24" y="65"/>
                </a:cxn>
                <a:cxn ang="0">
                  <a:pos x="43" y="75"/>
                </a:cxn>
                <a:cxn ang="0">
                  <a:pos x="62" y="65"/>
                </a:cxn>
                <a:cxn ang="0">
                  <a:pos x="77" y="65"/>
                </a:cxn>
                <a:cxn ang="0">
                  <a:pos x="86" y="57"/>
                </a:cxn>
                <a:cxn ang="0">
                  <a:pos x="86" y="18"/>
                </a:cxn>
                <a:cxn ang="0">
                  <a:pos x="77" y="10"/>
                </a:cxn>
                <a:cxn ang="0">
                  <a:pos x="52" y="5"/>
                </a:cxn>
                <a:cxn ang="0">
                  <a:pos x="70" y="5"/>
                </a:cxn>
                <a:cxn ang="0">
                  <a:pos x="70" y="10"/>
                </a:cxn>
                <a:cxn ang="0">
                  <a:pos x="52" y="10"/>
                </a:cxn>
                <a:cxn ang="0">
                  <a:pos x="52" y="5"/>
                </a:cxn>
                <a:cxn ang="0">
                  <a:pos x="43" y="69"/>
                </a:cxn>
                <a:cxn ang="0">
                  <a:pos x="24" y="51"/>
                </a:cxn>
                <a:cxn ang="0">
                  <a:pos x="43" y="32"/>
                </a:cxn>
                <a:cxn ang="0">
                  <a:pos x="61" y="51"/>
                </a:cxn>
                <a:cxn ang="0">
                  <a:pos x="43" y="69"/>
                </a:cxn>
                <a:cxn ang="0">
                  <a:pos x="77" y="60"/>
                </a:cxn>
                <a:cxn ang="0">
                  <a:pos x="65" y="60"/>
                </a:cxn>
                <a:cxn ang="0">
                  <a:pos x="67" y="51"/>
                </a:cxn>
                <a:cxn ang="0">
                  <a:pos x="43" y="27"/>
                </a:cxn>
                <a:cxn ang="0">
                  <a:pos x="19" y="51"/>
                </a:cxn>
                <a:cxn ang="0">
                  <a:pos x="21" y="60"/>
                </a:cxn>
                <a:cxn ang="0">
                  <a:pos x="8" y="60"/>
                </a:cxn>
                <a:cxn ang="0">
                  <a:pos x="5" y="57"/>
                </a:cxn>
                <a:cxn ang="0">
                  <a:pos x="5" y="23"/>
                </a:cxn>
                <a:cxn ang="0">
                  <a:pos x="61" y="23"/>
                </a:cxn>
                <a:cxn ang="0">
                  <a:pos x="63" y="21"/>
                </a:cxn>
                <a:cxn ang="0">
                  <a:pos x="61" y="19"/>
                </a:cxn>
                <a:cxn ang="0">
                  <a:pos x="5" y="19"/>
                </a:cxn>
                <a:cxn ang="0">
                  <a:pos x="5" y="18"/>
                </a:cxn>
                <a:cxn ang="0">
                  <a:pos x="8" y="15"/>
                </a:cxn>
                <a:cxn ang="0">
                  <a:pos x="77" y="15"/>
                </a:cxn>
                <a:cxn ang="0">
                  <a:pos x="80" y="18"/>
                </a:cxn>
                <a:cxn ang="0">
                  <a:pos x="80" y="19"/>
                </a:cxn>
                <a:cxn ang="0">
                  <a:pos x="71" y="19"/>
                </a:cxn>
                <a:cxn ang="0">
                  <a:pos x="69" y="21"/>
                </a:cxn>
                <a:cxn ang="0">
                  <a:pos x="71" y="23"/>
                </a:cxn>
                <a:cxn ang="0">
                  <a:pos x="80" y="23"/>
                </a:cxn>
                <a:cxn ang="0">
                  <a:pos x="80" y="57"/>
                </a:cxn>
                <a:cxn ang="0">
                  <a:pos x="77" y="60"/>
                </a:cxn>
              </a:cxnLst>
              <a:rect l="0" t="0" r="r" b="b"/>
              <a:pathLst>
                <a:path w="86" h="75">
                  <a:moveTo>
                    <a:pt x="77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6" y="2"/>
                    <a:pt x="46" y="5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0"/>
                    <a:pt x="0" y="14"/>
                    <a:pt x="0" y="1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8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8" y="71"/>
                    <a:pt x="35" y="75"/>
                    <a:pt x="43" y="75"/>
                  </a:cubicBezTo>
                  <a:cubicBezTo>
                    <a:pt x="51" y="75"/>
                    <a:pt x="57" y="71"/>
                    <a:pt x="62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4"/>
                    <a:pt x="82" y="10"/>
                    <a:pt x="77" y="10"/>
                  </a:cubicBezTo>
                  <a:close/>
                  <a:moveTo>
                    <a:pt x="52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52" y="10"/>
                    <a:pt x="52" y="10"/>
                    <a:pt x="52" y="10"/>
                  </a:cubicBezTo>
                  <a:lnTo>
                    <a:pt x="52" y="5"/>
                  </a:lnTo>
                  <a:close/>
                  <a:moveTo>
                    <a:pt x="43" y="69"/>
                  </a:moveTo>
                  <a:cubicBezTo>
                    <a:pt x="33" y="69"/>
                    <a:pt x="24" y="61"/>
                    <a:pt x="24" y="51"/>
                  </a:cubicBezTo>
                  <a:cubicBezTo>
                    <a:pt x="24" y="41"/>
                    <a:pt x="33" y="32"/>
                    <a:pt x="43" y="32"/>
                  </a:cubicBezTo>
                  <a:cubicBezTo>
                    <a:pt x="53" y="32"/>
                    <a:pt x="61" y="41"/>
                    <a:pt x="61" y="51"/>
                  </a:cubicBezTo>
                  <a:cubicBezTo>
                    <a:pt x="61" y="61"/>
                    <a:pt x="53" y="69"/>
                    <a:pt x="43" y="69"/>
                  </a:cubicBezTo>
                  <a:close/>
                  <a:moveTo>
                    <a:pt x="77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6" y="57"/>
                    <a:pt x="67" y="54"/>
                    <a:pt x="67" y="51"/>
                  </a:cubicBezTo>
                  <a:cubicBezTo>
                    <a:pt x="67" y="38"/>
                    <a:pt x="56" y="27"/>
                    <a:pt x="43" y="27"/>
                  </a:cubicBezTo>
                  <a:cubicBezTo>
                    <a:pt x="30" y="27"/>
                    <a:pt x="19" y="38"/>
                    <a:pt x="19" y="51"/>
                  </a:cubicBezTo>
                  <a:cubicBezTo>
                    <a:pt x="19" y="54"/>
                    <a:pt x="20" y="57"/>
                    <a:pt x="21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7" y="60"/>
                    <a:pt x="5" y="59"/>
                    <a:pt x="5" y="5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2"/>
                    <a:pt x="63" y="21"/>
                  </a:cubicBezTo>
                  <a:cubicBezTo>
                    <a:pt x="63" y="20"/>
                    <a:pt x="62" y="19"/>
                    <a:pt x="61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7" y="15"/>
                    <a:pt x="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9" y="15"/>
                    <a:pt x="80" y="16"/>
                    <a:pt x="80" y="1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0" y="19"/>
                    <a:pt x="69" y="20"/>
                    <a:pt x="69" y="21"/>
                  </a:cubicBezTo>
                  <a:cubicBezTo>
                    <a:pt x="69" y="22"/>
                    <a:pt x="70" y="23"/>
                    <a:pt x="7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9"/>
                    <a:pt x="79" y="60"/>
                    <a:pt x="77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auto">
            <a:xfrm>
              <a:off x="3790950" y="3000375"/>
              <a:ext cx="73025" cy="69850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4" y="8"/>
                </a:cxn>
                <a:cxn ang="0">
                  <a:pos x="23" y="10"/>
                </a:cxn>
                <a:cxn ang="0">
                  <a:pos x="24" y="14"/>
                </a:cxn>
                <a:cxn ang="0">
                  <a:pos x="14" y="24"/>
                </a:cxn>
                <a:cxn ang="0">
                  <a:pos x="4" y="14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14" y="27"/>
                </a:cxn>
                <a:cxn ang="0">
                  <a:pos x="28" y="14"/>
                </a:cxn>
                <a:cxn ang="0">
                  <a:pos x="27" y="9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6" y="8"/>
                    <a:pt x="25" y="7"/>
                    <a:pt x="24" y="8"/>
                  </a:cubicBezTo>
                  <a:cubicBezTo>
                    <a:pt x="23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9"/>
                    <a:pt x="19" y="24"/>
                    <a:pt x="14" y="24"/>
                  </a:cubicBezTo>
                  <a:cubicBezTo>
                    <a:pt x="8" y="24"/>
                    <a:pt x="4" y="19"/>
                    <a:pt x="4" y="14"/>
                  </a:cubicBezTo>
                  <a:cubicBezTo>
                    <a:pt x="4" y="8"/>
                    <a:pt x="8" y="4"/>
                    <a:pt x="14" y="4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1" y="3"/>
                    <a:pt x="20" y="2"/>
                    <a:pt x="19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8" y="21"/>
                    <a:pt x="28" y="14"/>
                  </a:cubicBezTo>
                  <a:cubicBezTo>
                    <a:pt x="28" y="12"/>
                    <a:pt x="27" y="10"/>
                    <a:pt x="2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Oval 86"/>
            <p:cNvSpPr>
              <a:spLocks noChangeArrowheads="1"/>
            </p:cNvSpPr>
            <p:nvPr/>
          </p:nvSpPr>
          <p:spPr bwMode="auto">
            <a:xfrm>
              <a:off x="3814763" y="3024188"/>
              <a:ext cx="25400" cy="25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5469348" y="4514980"/>
            <a:ext cx="576501" cy="568208"/>
          </a:xfrm>
          <a:custGeom>
            <a:avLst/>
            <a:gdLst/>
            <a:ahLst/>
            <a:cxnLst>
              <a:cxn ang="0">
                <a:pos x="86" y="79"/>
              </a:cxn>
              <a:cxn ang="0">
                <a:pos x="82" y="58"/>
              </a:cxn>
              <a:cxn ang="0">
                <a:pos x="80" y="55"/>
              </a:cxn>
              <a:cxn ang="0">
                <a:pos x="27" y="2"/>
              </a:cxn>
              <a:cxn ang="0">
                <a:pos x="23" y="0"/>
              </a:cxn>
              <a:cxn ang="0">
                <a:pos x="20" y="2"/>
              </a:cxn>
              <a:cxn ang="0">
                <a:pos x="2" y="19"/>
              </a:cxn>
              <a:cxn ang="0">
                <a:pos x="2" y="27"/>
              </a:cxn>
              <a:cxn ang="0">
                <a:pos x="56" y="80"/>
              </a:cxn>
              <a:cxn ang="0">
                <a:pos x="58" y="81"/>
              </a:cxn>
              <a:cxn ang="0">
                <a:pos x="79" y="85"/>
              </a:cxn>
              <a:cxn ang="0">
                <a:pos x="80" y="85"/>
              </a:cxn>
              <a:cxn ang="0">
                <a:pos x="84" y="84"/>
              </a:cxn>
              <a:cxn ang="0">
                <a:pos x="86" y="79"/>
              </a:cxn>
              <a:cxn ang="0">
                <a:pos x="62" y="77"/>
              </a:cxn>
              <a:cxn ang="0">
                <a:pos x="77" y="62"/>
              </a:cxn>
              <a:cxn ang="0">
                <a:pos x="78" y="68"/>
              </a:cxn>
              <a:cxn ang="0">
                <a:pos x="68" y="78"/>
              </a:cxn>
              <a:cxn ang="0">
                <a:pos x="62" y="77"/>
              </a:cxn>
              <a:cxn ang="0">
                <a:pos x="6" y="23"/>
              </a:cxn>
              <a:cxn ang="0">
                <a:pos x="10" y="19"/>
              </a:cxn>
              <a:cxn ang="0">
                <a:pos x="48" y="57"/>
              </a:cxn>
              <a:cxn ang="0">
                <a:pos x="49" y="57"/>
              </a:cxn>
              <a:cxn ang="0">
                <a:pos x="50" y="57"/>
              </a:cxn>
              <a:cxn ang="0">
                <a:pos x="50" y="54"/>
              </a:cxn>
              <a:cxn ang="0">
                <a:pos x="13" y="17"/>
              </a:cxn>
              <a:cxn ang="0">
                <a:pos x="17" y="12"/>
              </a:cxn>
              <a:cxn ang="0">
                <a:pos x="24" y="20"/>
              </a:cxn>
              <a:cxn ang="0">
                <a:pos x="26" y="21"/>
              </a:cxn>
              <a:cxn ang="0">
                <a:pos x="27" y="20"/>
              </a:cxn>
              <a:cxn ang="0">
                <a:pos x="27" y="18"/>
              </a:cxn>
              <a:cxn ang="0">
                <a:pos x="19" y="10"/>
              </a:cxn>
              <a:cxn ang="0">
                <a:pos x="23" y="6"/>
              </a:cxn>
              <a:cxn ang="0">
                <a:pos x="76" y="58"/>
              </a:cxn>
              <a:cxn ang="0">
                <a:pos x="71" y="62"/>
              </a:cxn>
              <a:cxn ang="0">
                <a:pos x="34" y="24"/>
              </a:cxn>
              <a:cxn ang="0">
                <a:pos x="31" y="24"/>
              </a:cxn>
              <a:cxn ang="0">
                <a:pos x="31" y="27"/>
              </a:cxn>
              <a:cxn ang="0">
                <a:pos x="69" y="65"/>
              </a:cxn>
              <a:cxn ang="0">
                <a:pos x="65" y="69"/>
              </a:cxn>
              <a:cxn ang="0">
                <a:pos x="57" y="61"/>
              </a:cxn>
              <a:cxn ang="0">
                <a:pos x="54" y="61"/>
              </a:cxn>
              <a:cxn ang="0">
                <a:pos x="54" y="63"/>
              </a:cxn>
              <a:cxn ang="0">
                <a:pos x="62" y="71"/>
              </a:cxn>
              <a:cxn ang="0">
                <a:pos x="58" y="75"/>
              </a:cxn>
              <a:cxn ang="0">
                <a:pos x="6" y="23"/>
              </a:cxn>
              <a:cxn ang="0">
                <a:pos x="72" y="78"/>
              </a:cxn>
              <a:cxn ang="0">
                <a:pos x="79" y="72"/>
              </a:cxn>
              <a:cxn ang="0">
                <a:pos x="80" y="80"/>
              </a:cxn>
              <a:cxn ang="0">
                <a:pos x="72" y="78"/>
              </a:cxn>
            </a:cxnLst>
            <a:rect l="0" t="0" r="r" b="b"/>
            <a:pathLst>
              <a:path w="86" h="85">
                <a:moveTo>
                  <a:pt x="86" y="79"/>
                </a:move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1" y="56"/>
                  <a:pt x="80" y="55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1"/>
                  <a:pt x="25" y="0"/>
                  <a:pt x="23" y="0"/>
                </a:cubicBezTo>
                <a:cubicBezTo>
                  <a:pt x="22" y="0"/>
                  <a:pt x="21" y="1"/>
                  <a:pt x="20" y="2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21"/>
                  <a:pt x="0" y="25"/>
                  <a:pt x="2" y="27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1"/>
                  <a:pt x="57" y="81"/>
                  <a:pt x="58" y="81"/>
                </a:cubicBezTo>
                <a:cubicBezTo>
                  <a:pt x="79" y="85"/>
                  <a:pt x="79" y="85"/>
                  <a:pt x="79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5"/>
                  <a:pt x="83" y="85"/>
                  <a:pt x="84" y="84"/>
                </a:cubicBezTo>
                <a:cubicBezTo>
                  <a:pt x="85" y="82"/>
                  <a:pt x="86" y="81"/>
                  <a:pt x="86" y="79"/>
                </a:cubicBezTo>
                <a:close/>
                <a:moveTo>
                  <a:pt x="62" y="77"/>
                </a:moveTo>
                <a:cubicBezTo>
                  <a:pt x="77" y="62"/>
                  <a:pt x="77" y="62"/>
                  <a:pt x="77" y="62"/>
                </a:cubicBezTo>
                <a:cubicBezTo>
                  <a:pt x="78" y="68"/>
                  <a:pt x="78" y="68"/>
                  <a:pt x="78" y="68"/>
                </a:cubicBezTo>
                <a:cubicBezTo>
                  <a:pt x="68" y="78"/>
                  <a:pt x="68" y="78"/>
                  <a:pt x="68" y="78"/>
                </a:cubicBezTo>
                <a:lnTo>
                  <a:pt x="62" y="77"/>
                </a:lnTo>
                <a:close/>
                <a:moveTo>
                  <a:pt x="6" y="23"/>
                </a:moveTo>
                <a:cubicBezTo>
                  <a:pt x="10" y="19"/>
                  <a:pt x="10" y="19"/>
                  <a:pt x="10" y="19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9" y="57"/>
                </a:cubicBezTo>
                <a:cubicBezTo>
                  <a:pt x="49" y="57"/>
                  <a:pt x="50" y="57"/>
                  <a:pt x="50" y="57"/>
                </a:cubicBezTo>
                <a:cubicBezTo>
                  <a:pt x="51" y="56"/>
                  <a:pt x="51" y="55"/>
                  <a:pt x="50" y="54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12"/>
                  <a:pt x="17" y="12"/>
                  <a:pt x="17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21"/>
                  <a:pt x="25" y="21"/>
                  <a:pt x="26" y="21"/>
                </a:cubicBezTo>
                <a:cubicBezTo>
                  <a:pt x="26" y="21"/>
                  <a:pt x="27" y="21"/>
                  <a:pt x="27" y="20"/>
                </a:cubicBezTo>
                <a:cubicBezTo>
                  <a:pt x="28" y="20"/>
                  <a:pt x="28" y="18"/>
                  <a:pt x="27" y="18"/>
                </a:cubicBezTo>
                <a:cubicBezTo>
                  <a:pt x="19" y="10"/>
                  <a:pt x="19" y="10"/>
                  <a:pt x="19" y="10"/>
                </a:cubicBezTo>
                <a:cubicBezTo>
                  <a:pt x="23" y="6"/>
                  <a:pt x="23" y="6"/>
                  <a:pt x="23" y="6"/>
                </a:cubicBezTo>
                <a:cubicBezTo>
                  <a:pt x="76" y="58"/>
                  <a:pt x="76" y="58"/>
                  <a:pt x="76" y="58"/>
                </a:cubicBezTo>
                <a:cubicBezTo>
                  <a:pt x="71" y="62"/>
                  <a:pt x="71" y="62"/>
                  <a:pt x="71" y="62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5"/>
                  <a:pt x="30" y="26"/>
                  <a:pt x="31" y="27"/>
                </a:cubicBezTo>
                <a:cubicBezTo>
                  <a:pt x="69" y="65"/>
                  <a:pt x="69" y="65"/>
                  <a:pt x="69" y="65"/>
                </a:cubicBezTo>
                <a:cubicBezTo>
                  <a:pt x="65" y="69"/>
                  <a:pt x="65" y="69"/>
                  <a:pt x="65" y="69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60"/>
                  <a:pt x="55" y="60"/>
                  <a:pt x="54" y="61"/>
                </a:cubicBezTo>
                <a:cubicBezTo>
                  <a:pt x="54" y="61"/>
                  <a:pt x="54" y="63"/>
                  <a:pt x="54" y="63"/>
                </a:cubicBezTo>
                <a:cubicBezTo>
                  <a:pt x="62" y="71"/>
                  <a:pt x="62" y="71"/>
                  <a:pt x="62" y="71"/>
                </a:cubicBezTo>
                <a:cubicBezTo>
                  <a:pt x="58" y="75"/>
                  <a:pt x="58" y="75"/>
                  <a:pt x="58" y="75"/>
                </a:cubicBezTo>
                <a:lnTo>
                  <a:pt x="6" y="23"/>
                </a:lnTo>
                <a:close/>
                <a:moveTo>
                  <a:pt x="72" y="78"/>
                </a:moveTo>
                <a:cubicBezTo>
                  <a:pt x="79" y="72"/>
                  <a:pt x="79" y="72"/>
                  <a:pt x="79" y="72"/>
                </a:cubicBezTo>
                <a:cubicBezTo>
                  <a:pt x="80" y="80"/>
                  <a:pt x="80" y="80"/>
                  <a:pt x="80" y="80"/>
                </a:cubicBezTo>
                <a:lnTo>
                  <a:pt x="72" y="7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Text Placeholder 43"/>
          <p:cNvSpPr txBox="1">
            <a:spLocks/>
          </p:cNvSpPr>
          <p:nvPr/>
        </p:nvSpPr>
        <p:spPr>
          <a:xfrm>
            <a:off x="6293659" y="2716881"/>
            <a:ext cx="5307214" cy="7210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1"/>
                </a:solidFill>
              </a:rPr>
              <a:t>Os Reitores serão nomeados pelo Presidente da </a:t>
            </a:r>
            <a:r>
              <a:rPr lang="pt-BR" sz="1800" b="1" dirty="0" smtClean="0">
                <a:solidFill>
                  <a:schemeClr val="accent1"/>
                </a:solidFill>
              </a:rPr>
              <a:t>República.</a:t>
            </a:r>
            <a:endParaRPr lang="en-US" sz="1800" dirty="0"/>
          </a:p>
        </p:txBody>
      </p:sp>
      <p:sp>
        <p:nvSpPr>
          <p:cNvPr id="23" name="Text Placeholder 43"/>
          <p:cNvSpPr txBox="1">
            <a:spLocks/>
          </p:cNvSpPr>
          <p:nvPr/>
        </p:nvSpPr>
        <p:spPr>
          <a:xfrm>
            <a:off x="6293659" y="3591366"/>
            <a:ext cx="5085541" cy="6204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2"/>
                </a:solidFill>
              </a:rPr>
              <a:t>A</a:t>
            </a:r>
            <a:r>
              <a:rPr lang="pt-BR" sz="1800" b="1" dirty="0" smtClean="0">
                <a:solidFill>
                  <a:schemeClr val="accent2"/>
                </a:solidFill>
              </a:rPr>
              <a:t>pós </a:t>
            </a:r>
            <a:r>
              <a:rPr lang="pt-BR" sz="1800" b="1" dirty="0">
                <a:solidFill>
                  <a:schemeClr val="accent2"/>
                </a:solidFill>
              </a:rPr>
              <a:t>processo de consulta à comunidade escolar do respectivo Instituto Federal.</a:t>
            </a:r>
            <a:endParaRPr lang="en-US" sz="1800" dirty="0"/>
          </a:p>
        </p:txBody>
      </p:sp>
      <p:sp>
        <p:nvSpPr>
          <p:cNvPr id="24" name="Text Placeholder 43"/>
          <p:cNvSpPr txBox="1">
            <a:spLocks/>
          </p:cNvSpPr>
          <p:nvPr/>
        </p:nvSpPr>
        <p:spPr>
          <a:xfrm>
            <a:off x="6293659" y="4387404"/>
            <a:ext cx="5011650" cy="983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accent3"/>
                </a:solidFill>
              </a:rPr>
              <a:t>Com </a:t>
            </a:r>
            <a:r>
              <a:rPr lang="pt-BR" sz="1800" b="1" dirty="0">
                <a:solidFill>
                  <a:schemeClr val="accent3"/>
                </a:solidFill>
              </a:rPr>
              <a:t>participação do corpo docente, servidores técnico-administrativos e corpo discente, com peso de 1/3 para cada segmento</a:t>
            </a:r>
            <a:r>
              <a:rPr lang="pt-BR" sz="1800" b="1" dirty="0" smtClean="0">
                <a:solidFill>
                  <a:schemeClr val="accent3"/>
                </a:solidFill>
              </a:rPr>
              <a:t>.</a:t>
            </a:r>
            <a:endParaRPr lang="pt-BR" sz="1800" b="1" dirty="0">
              <a:solidFill>
                <a:schemeClr val="accent3"/>
              </a:solidFill>
            </a:endParaRPr>
          </a:p>
        </p:txBody>
      </p:sp>
      <p:sp>
        <p:nvSpPr>
          <p:cNvPr id="25" name="Freeform 131"/>
          <p:cNvSpPr>
            <a:spLocks noEditPoints="1"/>
          </p:cNvSpPr>
          <p:nvPr/>
        </p:nvSpPr>
        <p:spPr bwMode="auto">
          <a:xfrm>
            <a:off x="5528103" y="5550142"/>
            <a:ext cx="458992" cy="43068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" name="Text Placeholder 43"/>
          <p:cNvSpPr txBox="1">
            <a:spLocks/>
          </p:cNvSpPr>
          <p:nvPr/>
        </p:nvSpPr>
        <p:spPr>
          <a:xfrm>
            <a:off x="6293659" y="5506583"/>
            <a:ext cx="5011650" cy="681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4"/>
                </a:solidFill>
              </a:rPr>
              <a:t>O processo de consulta será finalizado com a escolha de um único </a:t>
            </a:r>
            <a:r>
              <a:rPr lang="pt-BR" sz="1800" b="1" dirty="0" smtClean="0">
                <a:solidFill>
                  <a:schemeClr val="accent4"/>
                </a:solidFill>
              </a:rPr>
              <a:t>candidato.</a:t>
            </a:r>
            <a:endParaRPr lang="pt-BR" sz="1800" b="1" dirty="0">
              <a:solidFill>
                <a:schemeClr val="accent4"/>
              </a:solidFill>
            </a:endParaRPr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Modelo atual de escolha </a:t>
            </a:r>
            <a:r>
              <a:rPr lang="pt-BR" b="1" dirty="0"/>
              <a:t>de </a:t>
            </a:r>
            <a:r>
              <a:rPr lang="pt-BR" b="1" dirty="0" smtClean="0"/>
              <a:t>reitores</a:t>
            </a:r>
            <a:endParaRPr lang="en-US" b="1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half" idx="2"/>
          </p:nvPr>
        </p:nvSpPr>
        <p:spPr>
          <a:xfrm>
            <a:off x="1186101" y="872066"/>
            <a:ext cx="9075500" cy="484204"/>
          </a:xfrm>
        </p:spPr>
        <p:txBody>
          <a:bodyPr/>
          <a:lstStyle/>
          <a:p>
            <a:r>
              <a:rPr lang="pt-BR" b="1" dirty="0" smtClean="0"/>
              <a:t>Institutos federais e Colégio Pedro II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221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21" grpId="0"/>
      <p:bldP spid="23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4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r="2190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994401" y="1771317"/>
            <a:ext cx="57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Principais critérios definidos (lei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nº 11.892/2008 e decreto nº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6.986/2009):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220"/>
          <p:cNvGrpSpPr/>
          <p:nvPr/>
        </p:nvGrpSpPr>
        <p:grpSpPr>
          <a:xfrm>
            <a:off x="6267773" y="4050343"/>
            <a:ext cx="568307" cy="523008"/>
            <a:chOff x="4298950" y="1736725"/>
            <a:chExt cx="219075" cy="201613"/>
          </a:xfrm>
          <a:solidFill>
            <a:schemeClr val="accent2"/>
          </a:solidFill>
        </p:grpSpPr>
        <p:sp>
          <p:nvSpPr>
            <p:cNvPr id="9" name="Freeform 70"/>
            <p:cNvSpPr>
              <a:spLocks/>
            </p:cNvSpPr>
            <p:nvPr/>
          </p:nvSpPr>
          <p:spPr bwMode="auto">
            <a:xfrm>
              <a:off x="4298950" y="1798638"/>
              <a:ext cx="12700" cy="793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5" y="28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3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1"/>
                    <a:pt x="2" y="31"/>
                  </a:cubicBezTo>
                  <a:cubicBezTo>
                    <a:pt x="4" y="31"/>
                    <a:pt x="5" y="29"/>
                    <a:pt x="5" y="2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71"/>
            <p:cNvSpPr>
              <a:spLocks noEditPoints="1"/>
            </p:cNvSpPr>
            <p:nvPr/>
          </p:nvSpPr>
          <p:spPr bwMode="auto">
            <a:xfrm>
              <a:off x="4325938" y="1736725"/>
              <a:ext cx="122238" cy="201613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4" y="1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44" y="78"/>
                </a:cxn>
                <a:cxn ang="0">
                  <a:pos x="45" y="78"/>
                </a:cxn>
                <a:cxn ang="0">
                  <a:pos x="47" y="77"/>
                </a:cxn>
                <a:cxn ang="0">
                  <a:pos x="48" y="75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3" y="71"/>
                </a:cxn>
                <a:cxn ang="0">
                  <a:pos x="38" y="69"/>
                </a:cxn>
                <a:cxn ang="0">
                  <a:pos x="38" y="33"/>
                </a:cxn>
                <a:cxn ang="0">
                  <a:pos x="36" y="31"/>
                </a:cxn>
                <a:cxn ang="0">
                  <a:pos x="34" y="33"/>
                </a:cxn>
                <a:cxn ang="0">
                  <a:pos x="34" y="67"/>
                </a:cxn>
                <a:cxn ang="0">
                  <a:pos x="6" y="52"/>
                </a:cxn>
                <a:cxn ang="0">
                  <a:pos x="6" y="26"/>
                </a:cxn>
                <a:cxn ang="0">
                  <a:pos x="34" y="11"/>
                </a:cxn>
                <a:cxn ang="0">
                  <a:pos x="34" y="23"/>
                </a:cxn>
                <a:cxn ang="0">
                  <a:pos x="36" y="24"/>
                </a:cxn>
                <a:cxn ang="0">
                  <a:pos x="38" y="23"/>
                </a:cxn>
                <a:cxn ang="0">
                  <a:pos x="38" y="10"/>
                </a:cxn>
                <a:cxn ang="0">
                  <a:pos x="43" y="7"/>
                </a:cxn>
                <a:cxn ang="0">
                  <a:pos x="43" y="71"/>
                </a:cxn>
              </a:cxnLst>
              <a:rect l="0" t="0" r="r" b="b"/>
              <a:pathLst>
                <a:path w="48" h="78">
                  <a:moveTo>
                    <a:pt x="47" y="1"/>
                  </a:moveTo>
                  <a:cubicBezTo>
                    <a:pt x="46" y="0"/>
                    <a:pt x="45" y="0"/>
                    <a:pt x="44" y="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5" y="78"/>
                    <a:pt x="45" y="78"/>
                  </a:cubicBezTo>
                  <a:cubicBezTo>
                    <a:pt x="46" y="78"/>
                    <a:pt x="46" y="78"/>
                    <a:pt x="47" y="77"/>
                  </a:cubicBezTo>
                  <a:cubicBezTo>
                    <a:pt x="47" y="77"/>
                    <a:pt x="48" y="76"/>
                    <a:pt x="48" y="7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7" y="1"/>
                    <a:pt x="47" y="1"/>
                  </a:cubicBezTo>
                  <a:close/>
                  <a:moveTo>
                    <a:pt x="43" y="71"/>
                  </a:moveTo>
                  <a:cubicBezTo>
                    <a:pt x="38" y="69"/>
                    <a:pt x="38" y="69"/>
                    <a:pt x="38" y="69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7" y="31"/>
                    <a:pt x="36" y="31"/>
                  </a:cubicBezTo>
                  <a:cubicBezTo>
                    <a:pt x="35" y="31"/>
                    <a:pt x="34" y="32"/>
                    <a:pt x="34" y="33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5" y="24"/>
                    <a:pt x="36" y="24"/>
                  </a:cubicBezTo>
                  <a:cubicBezTo>
                    <a:pt x="37" y="24"/>
                    <a:pt x="38" y="24"/>
                    <a:pt x="38" y="23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3" y="7"/>
                    <a:pt x="43" y="7"/>
                    <a:pt x="43" y="7"/>
                  </a:cubicBezTo>
                  <a:lnTo>
                    <a:pt x="43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2"/>
            <p:cNvSpPr>
              <a:spLocks/>
            </p:cNvSpPr>
            <p:nvPr/>
          </p:nvSpPr>
          <p:spPr bwMode="auto">
            <a:xfrm>
              <a:off x="4460875" y="1765300"/>
              <a:ext cx="57150" cy="14446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9" y="28"/>
                </a:cxn>
                <a:cxn ang="0">
                  <a:pos x="1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6"/>
                </a:cxn>
                <a:cxn ang="0">
                  <a:pos x="22" y="28"/>
                </a:cxn>
                <a:cxn ang="0">
                  <a:pos x="2" y="1"/>
                </a:cxn>
              </a:cxnLst>
              <a:rect l="0" t="0" r="r" b="b"/>
              <a:pathLst>
                <a:path w="22" h="56">
                  <a:moveTo>
                    <a:pt x="2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2" y="7"/>
                    <a:pt x="19" y="17"/>
                    <a:pt x="19" y="28"/>
                  </a:cubicBezTo>
                  <a:cubicBezTo>
                    <a:pt x="19" y="39"/>
                    <a:pt x="12" y="49"/>
                    <a:pt x="1" y="52"/>
                  </a:cubicBezTo>
                  <a:cubicBezTo>
                    <a:pt x="0" y="53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4" y="52"/>
                    <a:pt x="22" y="41"/>
                    <a:pt x="22" y="28"/>
                  </a:cubicBezTo>
                  <a:cubicBezTo>
                    <a:pt x="22" y="16"/>
                    <a:pt x="14" y="4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73"/>
            <p:cNvSpPr>
              <a:spLocks/>
            </p:cNvSpPr>
            <p:nvPr/>
          </p:nvSpPr>
          <p:spPr bwMode="auto">
            <a:xfrm>
              <a:off x="4460875" y="1785938"/>
              <a:ext cx="39688" cy="103188"/>
            </a:xfrm>
            <a:custGeom>
              <a:avLst/>
              <a:gdLst/>
              <a:ahLst/>
              <a:cxnLst>
                <a:cxn ang="0">
                  <a:pos x="1" y="37"/>
                </a:cxn>
                <a:cxn ang="0">
                  <a:pos x="0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15" y="2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1" y="20"/>
                </a:cxn>
                <a:cxn ang="0">
                  <a:pos x="1" y="37"/>
                </a:cxn>
              </a:cxnLst>
              <a:rect l="0" t="0" r="r" b="b"/>
              <a:pathLst>
                <a:path w="15" h="40">
                  <a:moveTo>
                    <a:pt x="1" y="37"/>
                  </a:moveTo>
                  <a:cubicBezTo>
                    <a:pt x="0" y="37"/>
                    <a:pt x="0" y="38"/>
                    <a:pt x="0" y="39"/>
                  </a:cubicBezTo>
                  <a:cubicBezTo>
                    <a:pt x="1" y="40"/>
                    <a:pt x="1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10" y="36"/>
                    <a:pt x="15" y="28"/>
                    <a:pt x="15" y="20"/>
                  </a:cubicBezTo>
                  <a:cubicBezTo>
                    <a:pt x="15" y="12"/>
                    <a:pt x="10" y="4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7"/>
                    <a:pt x="11" y="13"/>
                    <a:pt x="11" y="20"/>
                  </a:cubicBezTo>
                  <a:cubicBezTo>
                    <a:pt x="11" y="27"/>
                    <a:pt x="7" y="33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3" name="Group 234"/>
          <p:cNvGrpSpPr/>
          <p:nvPr/>
        </p:nvGrpSpPr>
        <p:grpSpPr>
          <a:xfrm>
            <a:off x="6259648" y="2826115"/>
            <a:ext cx="584557" cy="513064"/>
            <a:chOff x="3716338" y="2905125"/>
            <a:chExt cx="220663" cy="193675"/>
          </a:xfrm>
          <a:solidFill>
            <a:schemeClr val="accent1"/>
          </a:solidFill>
        </p:grpSpPr>
        <p:sp>
          <p:nvSpPr>
            <p:cNvPr id="14" name="Freeform 84"/>
            <p:cNvSpPr>
              <a:spLocks noEditPoints="1"/>
            </p:cNvSpPr>
            <p:nvPr/>
          </p:nvSpPr>
          <p:spPr bwMode="auto">
            <a:xfrm>
              <a:off x="3716338" y="2905125"/>
              <a:ext cx="220663" cy="193675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75" y="10"/>
                </a:cxn>
                <a:cxn ang="0">
                  <a:pos x="75" y="5"/>
                </a:cxn>
                <a:cxn ang="0">
                  <a:pos x="70" y="0"/>
                </a:cxn>
                <a:cxn ang="0">
                  <a:pos x="52" y="0"/>
                </a:cxn>
                <a:cxn ang="0">
                  <a:pos x="46" y="5"/>
                </a:cxn>
                <a:cxn ang="0">
                  <a:pos x="46" y="10"/>
                </a:cxn>
                <a:cxn ang="0">
                  <a:pos x="8" y="10"/>
                </a:cxn>
                <a:cxn ang="0">
                  <a:pos x="0" y="18"/>
                </a:cxn>
                <a:cxn ang="0">
                  <a:pos x="0" y="57"/>
                </a:cxn>
                <a:cxn ang="0">
                  <a:pos x="8" y="65"/>
                </a:cxn>
                <a:cxn ang="0">
                  <a:pos x="24" y="65"/>
                </a:cxn>
                <a:cxn ang="0">
                  <a:pos x="43" y="75"/>
                </a:cxn>
                <a:cxn ang="0">
                  <a:pos x="62" y="65"/>
                </a:cxn>
                <a:cxn ang="0">
                  <a:pos x="77" y="65"/>
                </a:cxn>
                <a:cxn ang="0">
                  <a:pos x="86" y="57"/>
                </a:cxn>
                <a:cxn ang="0">
                  <a:pos x="86" y="18"/>
                </a:cxn>
                <a:cxn ang="0">
                  <a:pos x="77" y="10"/>
                </a:cxn>
                <a:cxn ang="0">
                  <a:pos x="52" y="5"/>
                </a:cxn>
                <a:cxn ang="0">
                  <a:pos x="70" y="5"/>
                </a:cxn>
                <a:cxn ang="0">
                  <a:pos x="70" y="10"/>
                </a:cxn>
                <a:cxn ang="0">
                  <a:pos x="52" y="10"/>
                </a:cxn>
                <a:cxn ang="0">
                  <a:pos x="52" y="5"/>
                </a:cxn>
                <a:cxn ang="0">
                  <a:pos x="43" y="69"/>
                </a:cxn>
                <a:cxn ang="0">
                  <a:pos x="24" y="51"/>
                </a:cxn>
                <a:cxn ang="0">
                  <a:pos x="43" y="32"/>
                </a:cxn>
                <a:cxn ang="0">
                  <a:pos x="61" y="51"/>
                </a:cxn>
                <a:cxn ang="0">
                  <a:pos x="43" y="69"/>
                </a:cxn>
                <a:cxn ang="0">
                  <a:pos x="77" y="60"/>
                </a:cxn>
                <a:cxn ang="0">
                  <a:pos x="65" y="60"/>
                </a:cxn>
                <a:cxn ang="0">
                  <a:pos x="67" y="51"/>
                </a:cxn>
                <a:cxn ang="0">
                  <a:pos x="43" y="27"/>
                </a:cxn>
                <a:cxn ang="0">
                  <a:pos x="19" y="51"/>
                </a:cxn>
                <a:cxn ang="0">
                  <a:pos x="21" y="60"/>
                </a:cxn>
                <a:cxn ang="0">
                  <a:pos x="8" y="60"/>
                </a:cxn>
                <a:cxn ang="0">
                  <a:pos x="5" y="57"/>
                </a:cxn>
                <a:cxn ang="0">
                  <a:pos x="5" y="23"/>
                </a:cxn>
                <a:cxn ang="0">
                  <a:pos x="61" y="23"/>
                </a:cxn>
                <a:cxn ang="0">
                  <a:pos x="63" y="21"/>
                </a:cxn>
                <a:cxn ang="0">
                  <a:pos x="61" y="19"/>
                </a:cxn>
                <a:cxn ang="0">
                  <a:pos x="5" y="19"/>
                </a:cxn>
                <a:cxn ang="0">
                  <a:pos x="5" y="18"/>
                </a:cxn>
                <a:cxn ang="0">
                  <a:pos x="8" y="15"/>
                </a:cxn>
                <a:cxn ang="0">
                  <a:pos x="77" y="15"/>
                </a:cxn>
                <a:cxn ang="0">
                  <a:pos x="80" y="18"/>
                </a:cxn>
                <a:cxn ang="0">
                  <a:pos x="80" y="19"/>
                </a:cxn>
                <a:cxn ang="0">
                  <a:pos x="71" y="19"/>
                </a:cxn>
                <a:cxn ang="0">
                  <a:pos x="69" y="21"/>
                </a:cxn>
                <a:cxn ang="0">
                  <a:pos x="71" y="23"/>
                </a:cxn>
                <a:cxn ang="0">
                  <a:pos x="80" y="23"/>
                </a:cxn>
                <a:cxn ang="0">
                  <a:pos x="80" y="57"/>
                </a:cxn>
                <a:cxn ang="0">
                  <a:pos x="77" y="60"/>
                </a:cxn>
              </a:cxnLst>
              <a:rect l="0" t="0" r="r" b="b"/>
              <a:pathLst>
                <a:path w="86" h="75">
                  <a:moveTo>
                    <a:pt x="77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6" y="2"/>
                    <a:pt x="46" y="5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0"/>
                    <a:pt x="0" y="14"/>
                    <a:pt x="0" y="1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8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8" y="71"/>
                    <a:pt x="35" y="75"/>
                    <a:pt x="43" y="75"/>
                  </a:cubicBezTo>
                  <a:cubicBezTo>
                    <a:pt x="51" y="75"/>
                    <a:pt x="57" y="71"/>
                    <a:pt x="62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4"/>
                    <a:pt x="82" y="10"/>
                    <a:pt x="77" y="10"/>
                  </a:cubicBezTo>
                  <a:close/>
                  <a:moveTo>
                    <a:pt x="52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52" y="10"/>
                    <a:pt x="52" y="10"/>
                    <a:pt x="52" y="10"/>
                  </a:cubicBezTo>
                  <a:lnTo>
                    <a:pt x="52" y="5"/>
                  </a:lnTo>
                  <a:close/>
                  <a:moveTo>
                    <a:pt x="43" y="69"/>
                  </a:moveTo>
                  <a:cubicBezTo>
                    <a:pt x="33" y="69"/>
                    <a:pt x="24" y="61"/>
                    <a:pt x="24" y="51"/>
                  </a:cubicBezTo>
                  <a:cubicBezTo>
                    <a:pt x="24" y="41"/>
                    <a:pt x="33" y="32"/>
                    <a:pt x="43" y="32"/>
                  </a:cubicBezTo>
                  <a:cubicBezTo>
                    <a:pt x="53" y="32"/>
                    <a:pt x="61" y="41"/>
                    <a:pt x="61" y="51"/>
                  </a:cubicBezTo>
                  <a:cubicBezTo>
                    <a:pt x="61" y="61"/>
                    <a:pt x="53" y="69"/>
                    <a:pt x="43" y="69"/>
                  </a:cubicBezTo>
                  <a:close/>
                  <a:moveTo>
                    <a:pt x="77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6" y="57"/>
                    <a:pt x="67" y="54"/>
                    <a:pt x="67" y="51"/>
                  </a:cubicBezTo>
                  <a:cubicBezTo>
                    <a:pt x="67" y="38"/>
                    <a:pt x="56" y="27"/>
                    <a:pt x="43" y="27"/>
                  </a:cubicBezTo>
                  <a:cubicBezTo>
                    <a:pt x="30" y="27"/>
                    <a:pt x="19" y="38"/>
                    <a:pt x="19" y="51"/>
                  </a:cubicBezTo>
                  <a:cubicBezTo>
                    <a:pt x="19" y="54"/>
                    <a:pt x="20" y="57"/>
                    <a:pt x="21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7" y="60"/>
                    <a:pt x="5" y="59"/>
                    <a:pt x="5" y="5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2"/>
                    <a:pt x="63" y="21"/>
                  </a:cubicBezTo>
                  <a:cubicBezTo>
                    <a:pt x="63" y="20"/>
                    <a:pt x="62" y="19"/>
                    <a:pt x="61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7" y="15"/>
                    <a:pt x="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9" y="15"/>
                    <a:pt x="80" y="16"/>
                    <a:pt x="80" y="1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0" y="19"/>
                    <a:pt x="69" y="20"/>
                    <a:pt x="69" y="21"/>
                  </a:cubicBezTo>
                  <a:cubicBezTo>
                    <a:pt x="69" y="22"/>
                    <a:pt x="70" y="23"/>
                    <a:pt x="7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9"/>
                    <a:pt x="79" y="60"/>
                    <a:pt x="77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5"/>
            <p:cNvSpPr>
              <a:spLocks/>
            </p:cNvSpPr>
            <p:nvPr/>
          </p:nvSpPr>
          <p:spPr bwMode="auto">
            <a:xfrm>
              <a:off x="3790950" y="3000375"/>
              <a:ext cx="73025" cy="69850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4" y="8"/>
                </a:cxn>
                <a:cxn ang="0">
                  <a:pos x="23" y="10"/>
                </a:cxn>
                <a:cxn ang="0">
                  <a:pos x="24" y="14"/>
                </a:cxn>
                <a:cxn ang="0">
                  <a:pos x="14" y="24"/>
                </a:cxn>
                <a:cxn ang="0">
                  <a:pos x="4" y="14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14" y="27"/>
                </a:cxn>
                <a:cxn ang="0">
                  <a:pos x="28" y="14"/>
                </a:cxn>
                <a:cxn ang="0">
                  <a:pos x="27" y="9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6" y="8"/>
                    <a:pt x="25" y="7"/>
                    <a:pt x="24" y="8"/>
                  </a:cubicBezTo>
                  <a:cubicBezTo>
                    <a:pt x="23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9"/>
                    <a:pt x="19" y="24"/>
                    <a:pt x="14" y="24"/>
                  </a:cubicBezTo>
                  <a:cubicBezTo>
                    <a:pt x="8" y="24"/>
                    <a:pt x="4" y="19"/>
                    <a:pt x="4" y="14"/>
                  </a:cubicBezTo>
                  <a:cubicBezTo>
                    <a:pt x="4" y="8"/>
                    <a:pt x="8" y="4"/>
                    <a:pt x="14" y="4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1" y="3"/>
                    <a:pt x="20" y="2"/>
                    <a:pt x="19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8" y="21"/>
                    <a:pt x="28" y="14"/>
                  </a:cubicBezTo>
                  <a:cubicBezTo>
                    <a:pt x="28" y="12"/>
                    <a:pt x="27" y="10"/>
                    <a:pt x="2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Oval 86"/>
            <p:cNvSpPr>
              <a:spLocks noChangeArrowheads="1"/>
            </p:cNvSpPr>
            <p:nvPr/>
          </p:nvSpPr>
          <p:spPr bwMode="auto">
            <a:xfrm>
              <a:off x="3814763" y="3024188"/>
              <a:ext cx="25400" cy="25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7" name="Freeform 116"/>
          <p:cNvSpPr>
            <a:spLocks noEditPoints="1"/>
          </p:cNvSpPr>
          <p:nvPr/>
        </p:nvSpPr>
        <p:spPr bwMode="auto">
          <a:xfrm>
            <a:off x="6263676" y="5159322"/>
            <a:ext cx="576501" cy="568208"/>
          </a:xfrm>
          <a:custGeom>
            <a:avLst/>
            <a:gdLst/>
            <a:ahLst/>
            <a:cxnLst>
              <a:cxn ang="0">
                <a:pos x="86" y="79"/>
              </a:cxn>
              <a:cxn ang="0">
                <a:pos x="82" y="58"/>
              </a:cxn>
              <a:cxn ang="0">
                <a:pos x="80" y="55"/>
              </a:cxn>
              <a:cxn ang="0">
                <a:pos x="27" y="2"/>
              </a:cxn>
              <a:cxn ang="0">
                <a:pos x="23" y="0"/>
              </a:cxn>
              <a:cxn ang="0">
                <a:pos x="20" y="2"/>
              </a:cxn>
              <a:cxn ang="0">
                <a:pos x="2" y="19"/>
              </a:cxn>
              <a:cxn ang="0">
                <a:pos x="2" y="27"/>
              </a:cxn>
              <a:cxn ang="0">
                <a:pos x="56" y="80"/>
              </a:cxn>
              <a:cxn ang="0">
                <a:pos x="58" y="81"/>
              </a:cxn>
              <a:cxn ang="0">
                <a:pos x="79" y="85"/>
              </a:cxn>
              <a:cxn ang="0">
                <a:pos x="80" y="85"/>
              </a:cxn>
              <a:cxn ang="0">
                <a:pos x="84" y="84"/>
              </a:cxn>
              <a:cxn ang="0">
                <a:pos x="86" y="79"/>
              </a:cxn>
              <a:cxn ang="0">
                <a:pos x="62" y="77"/>
              </a:cxn>
              <a:cxn ang="0">
                <a:pos x="77" y="62"/>
              </a:cxn>
              <a:cxn ang="0">
                <a:pos x="78" y="68"/>
              </a:cxn>
              <a:cxn ang="0">
                <a:pos x="68" y="78"/>
              </a:cxn>
              <a:cxn ang="0">
                <a:pos x="62" y="77"/>
              </a:cxn>
              <a:cxn ang="0">
                <a:pos x="6" y="23"/>
              </a:cxn>
              <a:cxn ang="0">
                <a:pos x="10" y="19"/>
              </a:cxn>
              <a:cxn ang="0">
                <a:pos x="48" y="57"/>
              </a:cxn>
              <a:cxn ang="0">
                <a:pos x="49" y="57"/>
              </a:cxn>
              <a:cxn ang="0">
                <a:pos x="50" y="57"/>
              </a:cxn>
              <a:cxn ang="0">
                <a:pos x="50" y="54"/>
              </a:cxn>
              <a:cxn ang="0">
                <a:pos x="13" y="17"/>
              </a:cxn>
              <a:cxn ang="0">
                <a:pos x="17" y="12"/>
              </a:cxn>
              <a:cxn ang="0">
                <a:pos x="24" y="20"/>
              </a:cxn>
              <a:cxn ang="0">
                <a:pos x="26" y="21"/>
              </a:cxn>
              <a:cxn ang="0">
                <a:pos x="27" y="20"/>
              </a:cxn>
              <a:cxn ang="0">
                <a:pos x="27" y="18"/>
              </a:cxn>
              <a:cxn ang="0">
                <a:pos x="19" y="10"/>
              </a:cxn>
              <a:cxn ang="0">
                <a:pos x="23" y="6"/>
              </a:cxn>
              <a:cxn ang="0">
                <a:pos x="76" y="58"/>
              </a:cxn>
              <a:cxn ang="0">
                <a:pos x="71" y="62"/>
              </a:cxn>
              <a:cxn ang="0">
                <a:pos x="34" y="24"/>
              </a:cxn>
              <a:cxn ang="0">
                <a:pos x="31" y="24"/>
              </a:cxn>
              <a:cxn ang="0">
                <a:pos x="31" y="27"/>
              </a:cxn>
              <a:cxn ang="0">
                <a:pos x="69" y="65"/>
              </a:cxn>
              <a:cxn ang="0">
                <a:pos x="65" y="69"/>
              </a:cxn>
              <a:cxn ang="0">
                <a:pos x="57" y="61"/>
              </a:cxn>
              <a:cxn ang="0">
                <a:pos x="54" y="61"/>
              </a:cxn>
              <a:cxn ang="0">
                <a:pos x="54" y="63"/>
              </a:cxn>
              <a:cxn ang="0">
                <a:pos x="62" y="71"/>
              </a:cxn>
              <a:cxn ang="0">
                <a:pos x="58" y="75"/>
              </a:cxn>
              <a:cxn ang="0">
                <a:pos x="6" y="23"/>
              </a:cxn>
              <a:cxn ang="0">
                <a:pos x="72" y="78"/>
              </a:cxn>
              <a:cxn ang="0">
                <a:pos x="79" y="72"/>
              </a:cxn>
              <a:cxn ang="0">
                <a:pos x="80" y="80"/>
              </a:cxn>
              <a:cxn ang="0">
                <a:pos x="72" y="78"/>
              </a:cxn>
            </a:cxnLst>
            <a:rect l="0" t="0" r="r" b="b"/>
            <a:pathLst>
              <a:path w="86" h="85">
                <a:moveTo>
                  <a:pt x="86" y="79"/>
                </a:move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1" y="56"/>
                  <a:pt x="80" y="55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1"/>
                  <a:pt x="25" y="0"/>
                  <a:pt x="23" y="0"/>
                </a:cubicBezTo>
                <a:cubicBezTo>
                  <a:pt x="22" y="0"/>
                  <a:pt x="21" y="1"/>
                  <a:pt x="20" y="2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21"/>
                  <a:pt x="0" y="25"/>
                  <a:pt x="2" y="27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1"/>
                  <a:pt x="57" y="81"/>
                  <a:pt x="58" y="81"/>
                </a:cubicBezTo>
                <a:cubicBezTo>
                  <a:pt x="79" y="85"/>
                  <a:pt x="79" y="85"/>
                  <a:pt x="79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5"/>
                  <a:pt x="83" y="85"/>
                  <a:pt x="84" y="84"/>
                </a:cubicBezTo>
                <a:cubicBezTo>
                  <a:pt x="85" y="82"/>
                  <a:pt x="86" y="81"/>
                  <a:pt x="86" y="79"/>
                </a:cubicBezTo>
                <a:close/>
                <a:moveTo>
                  <a:pt x="62" y="77"/>
                </a:moveTo>
                <a:cubicBezTo>
                  <a:pt x="77" y="62"/>
                  <a:pt x="77" y="62"/>
                  <a:pt x="77" y="62"/>
                </a:cubicBezTo>
                <a:cubicBezTo>
                  <a:pt x="78" y="68"/>
                  <a:pt x="78" y="68"/>
                  <a:pt x="78" y="68"/>
                </a:cubicBezTo>
                <a:cubicBezTo>
                  <a:pt x="68" y="78"/>
                  <a:pt x="68" y="78"/>
                  <a:pt x="68" y="78"/>
                </a:cubicBezTo>
                <a:lnTo>
                  <a:pt x="62" y="77"/>
                </a:lnTo>
                <a:close/>
                <a:moveTo>
                  <a:pt x="6" y="23"/>
                </a:moveTo>
                <a:cubicBezTo>
                  <a:pt x="10" y="19"/>
                  <a:pt x="10" y="19"/>
                  <a:pt x="10" y="19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9" y="57"/>
                </a:cubicBezTo>
                <a:cubicBezTo>
                  <a:pt x="49" y="57"/>
                  <a:pt x="50" y="57"/>
                  <a:pt x="50" y="57"/>
                </a:cubicBezTo>
                <a:cubicBezTo>
                  <a:pt x="51" y="56"/>
                  <a:pt x="51" y="55"/>
                  <a:pt x="50" y="54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12"/>
                  <a:pt x="17" y="12"/>
                  <a:pt x="17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21"/>
                  <a:pt x="25" y="21"/>
                  <a:pt x="26" y="21"/>
                </a:cubicBezTo>
                <a:cubicBezTo>
                  <a:pt x="26" y="21"/>
                  <a:pt x="27" y="21"/>
                  <a:pt x="27" y="20"/>
                </a:cubicBezTo>
                <a:cubicBezTo>
                  <a:pt x="28" y="20"/>
                  <a:pt x="28" y="18"/>
                  <a:pt x="27" y="18"/>
                </a:cubicBezTo>
                <a:cubicBezTo>
                  <a:pt x="19" y="10"/>
                  <a:pt x="19" y="10"/>
                  <a:pt x="19" y="10"/>
                </a:cubicBezTo>
                <a:cubicBezTo>
                  <a:pt x="23" y="6"/>
                  <a:pt x="23" y="6"/>
                  <a:pt x="23" y="6"/>
                </a:cubicBezTo>
                <a:cubicBezTo>
                  <a:pt x="76" y="58"/>
                  <a:pt x="76" y="58"/>
                  <a:pt x="76" y="58"/>
                </a:cubicBezTo>
                <a:cubicBezTo>
                  <a:pt x="71" y="62"/>
                  <a:pt x="71" y="62"/>
                  <a:pt x="71" y="62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5"/>
                  <a:pt x="30" y="26"/>
                  <a:pt x="31" y="27"/>
                </a:cubicBezTo>
                <a:cubicBezTo>
                  <a:pt x="69" y="65"/>
                  <a:pt x="69" y="65"/>
                  <a:pt x="69" y="65"/>
                </a:cubicBezTo>
                <a:cubicBezTo>
                  <a:pt x="65" y="69"/>
                  <a:pt x="65" y="69"/>
                  <a:pt x="65" y="69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60"/>
                  <a:pt x="55" y="60"/>
                  <a:pt x="54" y="61"/>
                </a:cubicBezTo>
                <a:cubicBezTo>
                  <a:pt x="54" y="61"/>
                  <a:pt x="54" y="63"/>
                  <a:pt x="54" y="63"/>
                </a:cubicBezTo>
                <a:cubicBezTo>
                  <a:pt x="62" y="71"/>
                  <a:pt x="62" y="71"/>
                  <a:pt x="62" y="71"/>
                </a:cubicBezTo>
                <a:cubicBezTo>
                  <a:pt x="58" y="75"/>
                  <a:pt x="58" y="75"/>
                  <a:pt x="58" y="75"/>
                </a:cubicBezTo>
                <a:lnTo>
                  <a:pt x="6" y="23"/>
                </a:lnTo>
                <a:close/>
                <a:moveTo>
                  <a:pt x="72" y="78"/>
                </a:moveTo>
                <a:cubicBezTo>
                  <a:pt x="79" y="72"/>
                  <a:pt x="79" y="72"/>
                  <a:pt x="79" y="72"/>
                </a:cubicBezTo>
                <a:cubicBezTo>
                  <a:pt x="80" y="80"/>
                  <a:pt x="80" y="80"/>
                  <a:pt x="80" y="80"/>
                </a:cubicBezTo>
                <a:lnTo>
                  <a:pt x="72" y="7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ext Placeholder 43"/>
          <p:cNvSpPr txBox="1">
            <a:spLocks/>
          </p:cNvSpPr>
          <p:nvPr/>
        </p:nvSpPr>
        <p:spPr>
          <a:xfrm>
            <a:off x="7087987" y="2628563"/>
            <a:ext cx="4643114" cy="11213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1"/>
                </a:solidFill>
              </a:rPr>
              <a:t>Docente pertencente </a:t>
            </a:r>
            <a:r>
              <a:rPr lang="pt-BR" sz="1800" b="1" dirty="0" smtClean="0">
                <a:solidFill>
                  <a:schemeClr val="accent1"/>
                </a:solidFill>
              </a:rPr>
              <a:t>ao Instituto Federal, </a:t>
            </a:r>
            <a:r>
              <a:rPr lang="pt-BR" sz="1800" b="1" dirty="0">
                <a:solidFill>
                  <a:schemeClr val="accent1"/>
                </a:solidFill>
              </a:rPr>
              <a:t>com no mínimo 5 anos de efetivo exercício em instituição federal de educação profissional e tecnológica; </a:t>
            </a:r>
            <a:r>
              <a:rPr lang="pt-BR" sz="1800" b="1" dirty="0" smtClean="0">
                <a:solidFill>
                  <a:schemeClr val="accent1"/>
                </a:solidFill>
              </a:rPr>
              <a:t>e</a:t>
            </a:r>
            <a:endParaRPr lang="pt-BR" sz="18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43"/>
          <p:cNvSpPr txBox="1">
            <a:spLocks/>
          </p:cNvSpPr>
          <p:nvPr/>
        </p:nvSpPr>
        <p:spPr>
          <a:xfrm>
            <a:off x="7087987" y="4162539"/>
            <a:ext cx="4643114" cy="4571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2"/>
                </a:solidFill>
              </a:rPr>
              <a:t>Possuir título de doutor; ou</a:t>
            </a:r>
          </a:p>
        </p:txBody>
      </p:sp>
      <p:sp>
        <p:nvSpPr>
          <p:cNvPr id="20" name="Text Placeholder 43"/>
          <p:cNvSpPr txBox="1">
            <a:spLocks/>
          </p:cNvSpPr>
          <p:nvPr/>
        </p:nvSpPr>
        <p:spPr>
          <a:xfrm>
            <a:off x="7087987" y="4978231"/>
            <a:ext cx="4643114" cy="11639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3"/>
                </a:solidFill>
              </a:rPr>
              <a:t>Estar posicionado nas Classes DIV ou DV da Carreira do Magistério do </a:t>
            </a:r>
            <a:r>
              <a:rPr lang="pt-BR" sz="1800" b="1" dirty="0" smtClean="0">
                <a:solidFill>
                  <a:schemeClr val="accent3"/>
                </a:solidFill>
              </a:rPr>
              <a:t>EBTT </a:t>
            </a:r>
            <a:r>
              <a:rPr lang="pt-BR" sz="1800" b="1" dirty="0">
                <a:solidFill>
                  <a:schemeClr val="accent3"/>
                </a:solidFill>
              </a:rPr>
              <a:t>ou na Classe de Professor Associado da Carreira do Magistério Superior.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Modelo atual de escolha </a:t>
            </a:r>
            <a:r>
              <a:rPr lang="pt-BR" b="1" dirty="0"/>
              <a:t>de </a:t>
            </a:r>
            <a:r>
              <a:rPr lang="pt-BR" b="1" dirty="0" smtClean="0"/>
              <a:t>reitores</a:t>
            </a:r>
            <a:endParaRPr lang="en-US" b="1" dirty="0"/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1283085" y="950578"/>
            <a:ext cx="9075500" cy="484204"/>
          </a:xfrm>
          <a:prstGeom prst="rect">
            <a:avLst/>
          </a:prstGeom>
        </p:spPr>
        <p:txBody>
          <a:bodyPr vert="horz" wrap="square" lIns="91440" tIns="457200" rIns="91440" bIns="4572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Institutos federais e Colégio Pedro II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308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2068C9C-419B-2347-8AB4-FE84E788917C}"/>
              </a:ext>
            </a:extLst>
          </p:cNvPr>
          <p:cNvSpPr/>
          <p:nvPr/>
        </p:nvSpPr>
        <p:spPr>
          <a:xfrm>
            <a:off x="4764466" y="3094094"/>
            <a:ext cx="63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4000" b="1" dirty="0">
                <a:solidFill>
                  <a:schemeClr val="bg1"/>
                </a:solidFill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8923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Tema_MEC</Template>
  <TotalTime>790</TotalTime>
  <Words>516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Arial Black</vt:lpstr>
      <vt:lpstr>Calibri</vt:lpstr>
      <vt:lpstr>Calibri Light</vt:lpstr>
      <vt:lpstr>Tema do Office</vt:lpstr>
      <vt:lpstr>O modelo atual de escolha de reitores das instituições federais</vt:lpstr>
      <vt:lpstr>Modelo atual de escolha de reitores</vt:lpstr>
      <vt:lpstr>Modelo atual de escolha de reitores</vt:lpstr>
      <vt:lpstr>Modelo atual de escolha de reitores</vt:lpstr>
      <vt:lpstr>Modelo atual de escolha de reitores</vt:lpstr>
      <vt:lpstr>Modelo atual de escolha de reitores</vt:lpstr>
      <vt:lpstr>Modelo atual de escolha de reitores</vt:lpstr>
      <vt:lpstr>Modelo atual de escolha de reitores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Benny Silva</dc:creator>
  <cp:lastModifiedBy>Luciana Rezende da Rocha Andrade</cp:lastModifiedBy>
  <cp:revision>102</cp:revision>
  <dcterms:created xsi:type="dcterms:W3CDTF">2021-06-23T15:39:29Z</dcterms:created>
  <dcterms:modified xsi:type="dcterms:W3CDTF">2021-07-16T12:30:37Z</dcterms:modified>
</cp:coreProperties>
</file>