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36AE8-D02C-4A30-BF31-45A4402E8BAF}" v="1" dt="2021-07-02T02:45:48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ey Correia Leão" userId="741fec7c93a02581" providerId="LiveId" clId="{02336AE8-D02C-4A30-BF31-45A4402E8BAF}"/>
    <pc:docChg chg="modSld">
      <pc:chgData name="Sydney Correia Leão" userId="741fec7c93a02581" providerId="LiveId" clId="{02336AE8-D02C-4A30-BF31-45A4402E8BAF}" dt="2021-07-02T12:10:59.582" v="144" actId="20577"/>
      <pc:docMkLst>
        <pc:docMk/>
      </pc:docMkLst>
      <pc:sldChg chg="addSp modSp mod">
        <pc:chgData name="Sydney Correia Leão" userId="741fec7c93a02581" providerId="LiveId" clId="{02336AE8-D02C-4A30-BF31-45A4402E8BAF}" dt="2021-07-02T02:48:42.477" v="39" actId="1076"/>
        <pc:sldMkLst>
          <pc:docMk/>
          <pc:sldMk cId="1649002947" sldId="256"/>
        </pc:sldMkLst>
        <pc:spChg chg="mod">
          <ac:chgData name="Sydney Correia Leão" userId="741fec7c93a02581" providerId="LiveId" clId="{02336AE8-D02C-4A30-BF31-45A4402E8BAF}" dt="2021-07-02T02:43:42.844" v="22" actId="20577"/>
          <ac:spMkLst>
            <pc:docMk/>
            <pc:sldMk cId="1649002947" sldId="256"/>
            <ac:spMk id="3" creationId="{8B7D2355-CAA1-469B-8ED2-FD424C88F2AD}"/>
          </ac:spMkLst>
        </pc:spChg>
        <pc:picChg chg="add mod">
          <ac:chgData name="Sydney Correia Leão" userId="741fec7c93a02581" providerId="LiveId" clId="{02336AE8-D02C-4A30-BF31-45A4402E8BAF}" dt="2021-07-02T02:48:34.581" v="38" actId="1076"/>
          <ac:picMkLst>
            <pc:docMk/>
            <pc:sldMk cId="1649002947" sldId="256"/>
            <ac:picMk id="5" creationId="{BCCD162B-2546-4AC1-8336-50E71D2E8989}"/>
          </ac:picMkLst>
        </pc:picChg>
        <pc:picChg chg="add mod">
          <ac:chgData name="Sydney Correia Leão" userId="741fec7c93a02581" providerId="LiveId" clId="{02336AE8-D02C-4A30-BF31-45A4402E8BAF}" dt="2021-07-02T02:48:42.477" v="39" actId="1076"/>
          <ac:picMkLst>
            <pc:docMk/>
            <pc:sldMk cId="1649002947" sldId="256"/>
            <ac:picMk id="7" creationId="{2469D4E7-BED9-4592-AE1F-2A3CD2B1CBB1}"/>
          </ac:picMkLst>
        </pc:picChg>
      </pc:sldChg>
      <pc:sldChg chg="modSp mod">
        <pc:chgData name="Sydney Correia Leão" userId="741fec7c93a02581" providerId="LiveId" clId="{02336AE8-D02C-4A30-BF31-45A4402E8BAF}" dt="2021-07-02T02:49:26.001" v="43" actId="113"/>
        <pc:sldMkLst>
          <pc:docMk/>
          <pc:sldMk cId="4185066011" sldId="257"/>
        </pc:sldMkLst>
        <pc:spChg chg="mod">
          <ac:chgData name="Sydney Correia Leão" userId="741fec7c93a02581" providerId="LiveId" clId="{02336AE8-D02C-4A30-BF31-45A4402E8BAF}" dt="2021-07-02T02:49:26.001" v="43" actId="113"/>
          <ac:spMkLst>
            <pc:docMk/>
            <pc:sldMk cId="4185066011" sldId="257"/>
            <ac:spMk id="2" creationId="{76BE27EF-4709-4CA7-BC52-B9EEC6F24C4F}"/>
          </ac:spMkLst>
        </pc:spChg>
        <pc:spChg chg="mod">
          <ac:chgData name="Sydney Correia Leão" userId="741fec7c93a02581" providerId="LiveId" clId="{02336AE8-D02C-4A30-BF31-45A4402E8BAF}" dt="2021-07-02T02:42:48.348" v="3" actId="20577"/>
          <ac:spMkLst>
            <pc:docMk/>
            <pc:sldMk cId="4185066011" sldId="257"/>
            <ac:spMk id="3" creationId="{3082A470-05B2-4A46-9976-C41C4F0C0140}"/>
          </ac:spMkLst>
        </pc:spChg>
      </pc:sldChg>
      <pc:sldChg chg="modSp mod">
        <pc:chgData name="Sydney Correia Leão" userId="741fec7c93a02581" providerId="LiveId" clId="{02336AE8-D02C-4A30-BF31-45A4402E8BAF}" dt="2021-07-02T12:10:59.582" v="144" actId="20577"/>
        <pc:sldMkLst>
          <pc:docMk/>
          <pc:sldMk cId="2721144891" sldId="258"/>
        </pc:sldMkLst>
        <pc:spChg chg="mod">
          <ac:chgData name="Sydney Correia Leão" userId="741fec7c93a02581" providerId="LiveId" clId="{02336AE8-D02C-4A30-BF31-45A4402E8BAF}" dt="2021-07-02T02:49:16.054" v="42" actId="113"/>
          <ac:spMkLst>
            <pc:docMk/>
            <pc:sldMk cId="2721144891" sldId="258"/>
            <ac:spMk id="2" creationId="{A2512FA8-CF5B-48CD-8C2A-BCA7834B09DE}"/>
          </ac:spMkLst>
        </pc:spChg>
        <pc:spChg chg="mod">
          <ac:chgData name="Sydney Correia Leão" userId="741fec7c93a02581" providerId="LiveId" clId="{02336AE8-D02C-4A30-BF31-45A4402E8BAF}" dt="2021-07-02T12:10:59.582" v="144" actId="20577"/>
          <ac:spMkLst>
            <pc:docMk/>
            <pc:sldMk cId="2721144891" sldId="258"/>
            <ac:spMk id="3" creationId="{8195F958-B255-4CEA-A477-9E945F393B7A}"/>
          </ac:spMkLst>
        </pc:spChg>
      </pc:sldChg>
      <pc:sldChg chg="modSp mod">
        <pc:chgData name="Sydney Correia Leão" userId="741fec7c93a02581" providerId="LiveId" clId="{02336AE8-D02C-4A30-BF31-45A4402E8BAF}" dt="2021-07-02T02:49:10.462" v="41" actId="113"/>
        <pc:sldMkLst>
          <pc:docMk/>
          <pc:sldMk cId="1919318315" sldId="259"/>
        </pc:sldMkLst>
        <pc:spChg chg="mod">
          <ac:chgData name="Sydney Correia Leão" userId="741fec7c93a02581" providerId="LiveId" clId="{02336AE8-D02C-4A30-BF31-45A4402E8BAF}" dt="2021-07-02T02:49:10.462" v="41" actId="113"/>
          <ac:spMkLst>
            <pc:docMk/>
            <pc:sldMk cId="1919318315" sldId="259"/>
            <ac:spMk id="2" creationId="{55C0B551-ECCE-412A-A0CA-4A6EE5161F78}"/>
          </ac:spMkLst>
        </pc:spChg>
        <pc:spChg chg="mod">
          <ac:chgData name="Sydney Correia Leão" userId="741fec7c93a02581" providerId="LiveId" clId="{02336AE8-D02C-4A30-BF31-45A4402E8BAF}" dt="2021-07-02T02:40:29.946" v="1" actId="20577"/>
          <ac:spMkLst>
            <pc:docMk/>
            <pc:sldMk cId="1919318315" sldId="259"/>
            <ac:spMk id="3" creationId="{EC269A23-EB05-4357-B8AA-6BEDD9E6CF74}"/>
          </ac:spMkLst>
        </pc:spChg>
      </pc:sldChg>
      <pc:sldChg chg="modSp mod">
        <pc:chgData name="Sydney Correia Leão" userId="741fec7c93a02581" providerId="LiveId" clId="{02336AE8-D02C-4A30-BF31-45A4402E8BAF}" dt="2021-07-02T02:49:04.226" v="40" actId="113"/>
        <pc:sldMkLst>
          <pc:docMk/>
          <pc:sldMk cId="4009692927" sldId="260"/>
        </pc:sldMkLst>
        <pc:spChg chg="mod">
          <ac:chgData name="Sydney Correia Leão" userId="741fec7c93a02581" providerId="LiveId" clId="{02336AE8-D02C-4A30-BF31-45A4402E8BAF}" dt="2021-07-02T02:49:04.226" v="40" actId="113"/>
          <ac:spMkLst>
            <pc:docMk/>
            <pc:sldMk cId="4009692927" sldId="260"/>
            <ac:spMk id="2" creationId="{E0B0FA86-6A58-46EC-859D-AE0CD856D2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35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35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55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87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59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94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39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57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45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0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20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67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27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2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52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79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C0EC-F288-47B2-B64C-6FF639C47111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D4E8-DA33-447E-A84A-9F5639AFC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329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D1AC3E-9CD0-4DF5-85F5-A87B475BA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Diagnóstico situacional do HNAS em 7 slides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B7D2355-CAA1-469B-8ED2-FD424C88F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2300" dirty="0"/>
              <a:t>Prof. Sydney Leão</a:t>
            </a:r>
          </a:p>
          <a:p>
            <a:r>
              <a:rPr lang="pt-BR" sz="2300" dirty="0"/>
              <a:t>Coordenador CMED-PAV UNIVASF</a:t>
            </a:r>
          </a:p>
          <a:p>
            <a:r>
              <a:rPr lang="pt-BR" sz="2300" dirty="0"/>
              <a:t>Audiência Pública- Comissão de Educação da Câmara dos Deputados </a:t>
            </a:r>
          </a:p>
          <a:p>
            <a:r>
              <a:rPr lang="pt-BR" sz="2300" dirty="0"/>
              <a:t>Brasília-DF, 02/07/2021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CCD162B-2546-4AC1-8336-50E71D2E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912" y="2769431"/>
            <a:ext cx="1393497" cy="13016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469D4E7-BED9-4592-AE1F-2A3CD2B1C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752" y="0"/>
            <a:ext cx="1659943" cy="10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0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BE27EF-4709-4CA7-BC52-B9EEC6F2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Introdução- Hospital Nair Alves de Souza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82A470-05B2-4A46-9976-C41C4F0C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491262" cy="3599316"/>
          </a:xfrm>
        </p:spPr>
        <p:txBody>
          <a:bodyPr>
            <a:normAutofit/>
          </a:bodyPr>
          <a:lstStyle/>
          <a:p>
            <a:r>
              <a:rPr lang="pt-BR" dirty="0"/>
              <a:t>Construído no final dos anos 50 (quase 70 anos de funcionamento)</a:t>
            </a:r>
          </a:p>
          <a:p>
            <a:r>
              <a:rPr lang="pt-BR" dirty="0"/>
              <a:t>Atendimento a 23 municípios- 4 estados (mais de 500.000 habitantes)</a:t>
            </a:r>
          </a:p>
          <a:p>
            <a:r>
              <a:rPr lang="pt-BR" dirty="0"/>
              <a:t>Pertencente originalmente à Chesf.</a:t>
            </a:r>
          </a:p>
          <a:p>
            <a:r>
              <a:rPr lang="pt-BR" dirty="0"/>
              <a:t>Passou, em termos escriturários, à Univasf em 2015.</a:t>
            </a:r>
          </a:p>
          <a:p>
            <a:r>
              <a:rPr lang="pt-BR" dirty="0"/>
              <a:t>Gerido pela Chesf até o final de 2019 (saída da Chesf foi judicializada- gestão tripartite, conforme decisão judicial da 1ª. Instância)</a:t>
            </a:r>
          </a:p>
          <a:p>
            <a:r>
              <a:rPr lang="pt-BR" dirty="0"/>
              <a:t>Gestão de transição em 2020</a:t>
            </a:r>
          </a:p>
          <a:p>
            <a:r>
              <a:rPr lang="pt-BR" dirty="0"/>
              <a:t>Gestão majoritariamente da PMPA em 2021</a:t>
            </a:r>
          </a:p>
        </p:txBody>
      </p:sp>
    </p:spTree>
    <p:extLst>
      <p:ext uri="{BB962C8B-B14F-4D97-AF65-F5344CB8AC3E}">
        <p14:creationId xmlns:p14="http://schemas.microsoft.com/office/powerpoint/2010/main" val="418506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512FA8-CF5B-48CD-8C2A-BCA7834B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Gestão ´´tripartite``- Atual modelo (2021)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195F958-B255-4CEA-A477-9E945F393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PMPA: </a:t>
            </a:r>
            <a:r>
              <a:rPr lang="pt-BR" dirty="0">
                <a:solidFill>
                  <a:srgbClr val="FFC000"/>
                </a:solidFill>
              </a:rPr>
              <a:t>70% dos gastos mensais com o HNAS </a:t>
            </a:r>
          </a:p>
          <a:p>
            <a:pPr marL="0" indent="0">
              <a:buNone/>
            </a:pPr>
            <a:r>
              <a:rPr lang="pt-BR" dirty="0"/>
              <a:t>   -Governo do estado da Bahia: 10% (5 milhões de reais/ano)</a:t>
            </a:r>
          </a:p>
          <a:p>
            <a:pPr marL="0" indent="0">
              <a:buNone/>
            </a:pPr>
            <a:r>
              <a:rPr lang="pt-BR" dirty="0"/>
              <a:t>   - Governo Federal 20% (10 milhões de reais/ano)</a:t>
            </a:r>
          </a:p>
          <a:p>
            <a:r>
              <a:rPr lang="pt-BR" dirty="0"/>
              <a:t>Dificuldade extrema para o município (menor ente) efetuar mais de 2/3 da despesa do HNAS</a:t>
            </a:r>
          </a:p>
          <a:p>
            <a:r>
              <a:rPr lang="pt-BR" dirty="0"/>
              <a:t>Necessidade de </a:t>
            </a:r>
            <a:r>
              <a:rPr lang="pt-BR"/>
              <a:t>imediata rediscussão </a:t>
            </a:r>
            <a:r>
              <a:rPr lang="pt-BR" dirty="0"/>
              <a:t>do financiamento referente ao HNAS</a:t>
            </a:r>
          </a:p>
        </p:txBody>
      </p:sp>
    </p:spTree>
    <p:extLst>
      <p:ext uri="{BB962C8B-B14F-4D97-AF65-F5344CB8AC3E}">
        <p14:creationId xmlns:p14="http://schemas.microsoft.com/office/powerpoint/2010/main" val="272114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C0B551-ECCE-412A-A0CA-4A6EE516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Defesa incansável do CMED-PAV em relação a transformação do HNAS em HU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269A23-EB05-4357-B8AA-6BEDD9E6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915331" cy="4355475"/>
          </a:xfrm>
        </p:spPr>
        <p:txBody>
          <a:bodyPr>
            <a:normAutofit/>
          </a:bodyPr>
          <a:lstStyle/>
          <a:p>
            <a:r>
              <a:rPr lang="pt-BR" dirty="0"/>
              <a:t>Dois termos de compromisso assinados (2015 e 2018)</a:t>
            </a:r>
          </a:p>
          <a:p>
            <a:r>
              <a:rPr lang="pt-BR" dirty="0"/>
              <a:t>Termo de 2018 com a assinatura da Ebserh (Ex-presidente Kleber de Melo)</a:t>
            </a:r>
          </a:p>
          <a:p>
            <a:r>
              <a:rPr lang="pt-BR" dirty="0"/>
              <a:t>Destino final da transição- passar o HNAS para a Ebserh até o final de 2020</a:t>
            </a:r>
          </a:p>
          <a:p>
            <a:r>
              <a:rPr lang="pt-BR" dirty="0"/>
              <a:t>Diagnóstico situacional efetuado em dezembro de 2018</a:t>
            </a:r>
          </a:p>
          <a:p>
            <a:r>
              <a:rPr lang="pt-BR" dirty="0"/>
              <a:t>Intenção primordial para a instalação do curso de medicina na cidade de Paulo Afonso- passagem do HNAS para a Univasf (int. cursos de Medicina)</a:t>
            </a:r>
          </a:p>
          <a:p>
            <a:r>
              <a:rPr lang="pt-BR" dirty="0"/>
              <a:t>Curso de Medicina CMED-PAV UNIVASF: 2º melhor performance dentre todos os cursos do estado da Bahia (ENADE 2019) </a:t>
            </a:r>
          </a:p>
          <a:p>
            <a:r>
              <a:rPr lang="pt-BR" dirty="0"/>
              <a:t>Benefício para o nosso curso e para a sociedade civil das 23 cidades atendidas pelo nosocômio</a:t>
            </a:r>
          </a:p>
        </p:txBody>
      </p:sp>
    </p:spTree>
    <p:extLst>
      <p:ext uri="{BB962C8B-B14F-4D97-AF65-F5344CB8AC3E}">
        <p14:creationId xmlns:p14="http://schemas.microsoft.com/office/powerpoint/2010/main" val="191931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B0FA86-6A58-46EC-859D-AE0CD85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Como deverá ser o futuro HUPAV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CCC00FB-690F-48B2-93CC-9A3D0D3E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584027" cy="4063927"/>
          </a:xfrm>
        </p:spPr>
        <p:txBody>
          <a:bodyPr>
            <a:normAutofit/>
          </a:bodyPr>
          <a:lstStyle/>
          <a:p>
            <a:r>
              <a:rPr lang="pt-BR" dirty="0"/>
              <a:t>Hospital de porta Fechada (exceto obstetrícia)</a:t>
            </a:r>
          </a:p>
          <a:p>
            <a:r>
              <a:rPr lang="pt-BR" dirty="0"/>
              <a:t>HMPA (outro Hospital da cidade) seria responsável pelo atendimento de urgências e emergências </a:t>
            </a:r>
          </a:p>
          <a:p>
            <a:r>
              <a:rPr lang="pt-BR" dirty="0"/>
              <a:t>100 leitos</a:t>
            </a:r>
          </a:p>
          <a:p>
            <a:r>
              <a:rPr lang="pt-BR" dirty="0"/>
              <a:t>CM, CC, GO, PED</a:t>
            </a:r>
          </a:p>
          <a:p>
            <a:r>
              <a:rPr lang="pt-BR" dirty="0"/>
              <a:t>Financiamento majoritariamente federal (50-60%)</a:t>
            </a:r>
          </a:p>
          <a:p>
            <a:r>
              <a:rPr lang="pt-BR" dirty="0"/>
              <a:t>Estados (BA, SE, AL, PE), os 22 Munícipios ao redor e o município de Paulo Afonso, ficariam responsáveis pelo restante do financiamento (40-50%)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69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7D738A-C7A4-48DD-B0B9-0D5A1E13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Conclusões e Possibilidades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6A3F83B-AFFE-40EC-934A-08FCC528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2"/>
            <a:ext cx="11233384" cy="442173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Luta incansável por parte do CMED-PAV em relação a imediata transformação do HNAS em Hospital Universitário de Paulo Afonso</a:t>
            </a:r>
          </a:p>
          <a:p>
            <a:r>
              <a:rPr lang="pt-BR" dirty="0"/>
              <a:t>Necessidade de reforma do HNAS- Uso dos 45 milhões de reais depositados judicialmente </a:t>
            </a:r>
          </a:p>
          <a:p>
            <a:r>
              <a:rPr lang="pt-BR" dirty="0"/>
              <a:t>Possibilidade de construção de novo Hospital (Clínica Médica e Clínica Cirúrgica), ficando o HNAS com a parte da GO e Pediatria</a:t>
            </a:r>
          </a:p>
          <a:p>
            <a:r>
              <a:rPr lang="pt-BR" dirty="0"/>
              <a:t>Sugestão a essa comissão demandar o imediato cumprimento do termo de compromisso 2018</a:t>
            </a:r>
          </a:p>
          <a:p>
            <a:r>
              <a:rPr lang="pt-BR" dirty="0"/>
              <a:t>Necessidade de inserção dos nossos discentes, independente de qual seja a gestão</a:t>
            </a:r>
          </a:p>
          <a:p>
            <a:r>
              <a:rPr lang="pt-BR" b="1" dirty="0">
                <a:solidFill>
                  <a:srgbClr val="FFC000"/>
                </a:solidFill>
              </a:rPr>
              <a:t>Lutaremos até o fim e só iremos parar quando o HNAS for efetivamente transformado em HUPAV-Univasf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20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420D5B-9666-4EDC-BDD3-54A0696C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Agradecimentos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943843B-C902-46C7-8F75-2D06280D2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2"/>
            <a:ext cx="11153871" cy="4236206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Dep. Federais Bacelar, Mário Jr., Adolfo Viana, Gonzaga Patriota, </a:t>
            </a:r>
          </a:p>
          <a:p>
            <a:r>
              <a:rPr lang="pt-BR" sz="2400" dirty="0"/>
              <a:t>Ver. Marconi Daniel e demais vereadores de Paulo Afonso, Comissão de Saúde da CMPA </a:t>
            </a:r>
          </a:p>
          <a:p>
            <a:r>
              <a:rPr lang="pt-BR" sz="2400" dirty="0"/>
              <a:t>Ex-Vereador Mário Galinho, Ex-prefeito Dr. Anilton Bastos; </a:t>
            </a:r>
          </a:p>
          <a:p>
            <a:r>
              <a:rPr lang="pt-BR" sz="2400" dirty="0"/>
              <a:t>Membros da Gestão Municipal Atual (Prefeito Dr. Luiz de Deus, Vice Marcondes e Sec. Adonel Jr); </a:t>
            </a:r>
          </a:p>
          <a:p>
            <a:r>
              <a:rPr lang="pt-BR" sz="2400" dirty="0"/>
              <a:t>Membros CMED-PAV e Campus Paulo Afonso, Comissão de Transição do HNAS; </a:t>
            </a:r>
          </a:p>
          <a:p>
            <a:r>
              <a:rPr lang="pt-BR" sz="2400" dirty="0"/>
              <a:t>Reitoria pro tempore da Univasf; Presidência da Ebserh; Presidência ABHU</a:t>
            </a:r>
          </a:p>
          <a:p>
            <a:r>
              <a:rPr lang="pt-BR" sz="2400" dirty="0"/>
              <a:t>Imprensa e Sociedade Civil Organizada</a:t>
            </a:r>
          </a:p>
          <a:p>
            <a:r>
              <a:rPr lang="pt-BR" sz="2400" dirty="0"/>
              <a:t>Deputados dessa comissão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32721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86</TotalTime>
  <Words>574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Berlim</vt:lpstr>
      <vt:lpstr>Diagnóstico situacional do HNAS em 7 slides </vt:lpstr>
      <vt:lpstr>Introdução- Hospital Nair Alves de Souza</vt:lpstr>
      <vt:lpstr>Gestão ´´tripartite``- Atual modelo (2021)</vt:lpstr>
      <vt:lpstr>Defesa incansável do CMED-PAV em relação a transformação do HNAS em HU</vt:lpstr>
      <vt:lpstr>Como deverá ser o futuro HUPAV</vt:lpstr>
      <vt:lpstr>Conclusões e Possibilidades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HNAS</dc:title>
  <dc:creator>Sydney Correia Leão</dc:creator>
  <cp:lastModifiedBy>Luciana Rezende da Rocha Andrade</cp:lastModifiedBy>
  <cp:revision>6</cp:revision>
  <dcterms:created xsi:type="dcterms:W3CDTF">2021-07-02T01:42:13Z</dcterms:created>
  <dcterms:modified xsi:type="dcterms:W3CDTF">2021-07-02T13:28:35Z</dcterms:modified>
</cp:coreProperties>
</file>