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5" r:id="rId2"/>
    <p:sldId id="2510" r:id="rId3"/>
    <p:sldId id="298" r:id="rId4"/>
    <p:sldId id="2519" r:id="rId5"/>
    <p:sldId id="2520" r:id="rId6"/>
    <p:sldId id="2518" r:id="rId7"/>
    <p:sldId id="2521" r:id="rId8"/>
    <p:sldId id="2522" r:id="rId9"/>
    <p:sldId id="2533" r:id="rId10"/>
    <p:sldId id="2524" r:id="rId11"/>
    <p:sldId id="2525" r:id="rId12"/>
    <p:sldId id="2526" r:id="rId13"/>
    <p:sldId id="2532" r:id="rId14"/>
    <p:sldId id="2529" r:id="rId15"/>
    <p:sldId id="2530" r:id="rId16"/>
    <p:sldId id="2531" r:id="rId17"/>
    <p:sldId id="636" r:id="rId18"/>
    <p:sldId id="2503" r:id="rId19"/>
    <p:sldId id="279" r:id="rId20"/>
    <p:sldId id="2507" r:id="rId21"/>
    <p:sldId id="2504" r:id="rId22"/>
    <p:sldId id="2511" r:id="rId23"/>
    <p:sldId id="2509" r:id="rId24"/>
    <p:sldId id="277" r:id="rId25"/>
    <p:sldId id="2375" r:id="rId26"/>
    <p:sldId id="2372" r:id="rId27"/>
    <p:sldId id="261" r:id="rId28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3DBCD2D-A407-44FF-8BF1-24835CC88AFA}">
          <p14:sldIdLst>
            <p14:sldId id="275"/>
          </p14:sldIdLst>
        </p14:section>
        <p14:section name="Seção sem Título" id="{3EB3B106-E64E-46F0-8830-8B6C6881F649}">
          <p14:sldIdLst>
            <p14:sldId id="2510"/>
            <p14:sldId id="298"/>
            <p14:sldId id="2519"/>
            <p14:sldId id="2520"/>
            <p14:sldId id="2518"/>
            <p14:sldId id="2521"/>
            <p14:sldId id="2522"/>
            <p14:sldId id="2533"/>
            <p14:sldId id="2524"/>
            <p14:sldId id="2525"/>
            <p14:sldId id="2526"/>
            <p14:sldId id="2532"/>
            <p14:sldId id="2529"/>
            <p14:sldId id="2530"/>
            <p14:sldId id="2531"/>
            <p14:sldId id="636"/>
            <p14:sldId id="2503"/>
            <p14:sldId id="279"/>
            <p14:sldId id="2507"/>
            <p14:sldId id="2504"/>
            <p14:sldId id="2511"/>
            <p14:sldId id="2509"/>
            <p14:sldId id="277"/>
            <p14:sldId id="2375"/>
            <p14:sldId id="237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90"/>
    <a:srgbClr val="008792"/>
    <a:srgbClr val="009193"/>
    <a:srgbClr val="1A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5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862" b="1" i="1" u="none" strike="noStrike" kern="1200" spc="0" baseline="0" noProof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i="1" baseline="0" noProof="0" dirty="0" smtClean="0">
                <a:solidFill>
                  <a:schemeClr val="accent4">
                    <a:lumMod val="75000"/>
                  </a:schemeClr>
                </a:solidFill>
              </a:rPr>
              <a:t>ACESSO A INTERNET</a:t>
            </a:r>
            <a:endParaRPr lang="pt-BR" b="1" i="1" baseline="0" noProof="0" dirty="0">
              <a:solidFill>
                <a:schemeClr val="accent4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365060153788474"/>
          <c:y val="1.3850637964966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62" b="1" i="1" u="none" strike="noStrike" kern="1200" spc="0" baseline="0" noProof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70606226099507"/>
          <c:y val="0.21956694124318765"/>
          <c:w val="0.79256445185204194"/>
          <c:h val="0.645490873614702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Lbls>
            <c:dLbl>
              <c:idx val="0"/>
              <c:layout>
                <c:manualLayout>
                  <c:x val="0"/>
                  <c:y val="0.18920796530194509"/>
                </c:manualLayout>
              </c:layout>
              <c:tx>
                <c:rich>
                  <a:bodyPr/>
                  <a:lstStyle/>
                  <a:p>
                    <a:fld id="{8C00DB4D-5040-4246-B740-A3F8B70088AC}" type="CATEGORYNAME">
                      <a:rPr lang="en-US" smtClean="0"/>
                      <a:pPr/>
                      <a:t>[NOME DA CATEGORIA]</a:t>
                    </a:fld>
                    <a:r>
                      <a:rPr lang="en-US" dirty="0" smtClean="0"/>
                      <a:t> 74%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tx>
                <c:rich>
                  <a:bodyPr/>
                  <a:lstStyle/>
                  <a:p>
                    <a:fld id="{266A7344-2ED6-4274-915D-2F4BF2364DA5}" type="CATEGORYNAME">
                      <a:rPr lang="en-US" smtClean="0"/>
                      <a:pPr/>
                      <a:t>[NOME DA CATEGORIA]</a:t>
                    </a:fld>
                    <a:r>
                      <a:rPr lang="en-US" dirty="0" smtClean="0"/>
                      <a:t> 26%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103132</c:v>
                </c:pt>
                <c:pt idx="1">
                  <c:v>35355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i="1" baseline="0" dirty="0">
                <a:solidFill>
                  <a:schemeClr val="accent4">
                    <a:lumMod val="75000"/>
                  </a:schemeClr>
                </a:solidFill>
              </a:rPr>
              <a:t>ACESSO A INTERNET</a:t>
            </a:r>
          </a:p>
        </c:rich>
      </c:tx>
      <c:layout>
        <c:manualLayout>
          <c:xMode val="edge"/>
          <c:yMode val="edge"/>
          <c:x val="0.22433222879076442"/>
          <c:y val="4.8563062443406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480720518364579"/>
          <c:y val="8.3239911703134842E-2"/>
          <c:w val="0.73696633998232786"/>
          <c:h val="0.77781260470109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9F-4600-BB3B-02FDEDCD52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D7-4E19-B839-8DF6C9D35ADF}"/>
              </c:ext>
            </c:extLst>
          </c:dPt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RURAL </c:v>
                </c:pt>
                <c:pt idx="2">
                  <c:v>URBANA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138487</c:v>
                </c:pt>
                <c:pt idx="1">
                  <c:v>53753</c:v>
                </c:pt>
                <c:pt idx="2">
                  <c:v>84734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RURAL </c:v>
                </c:pt>
                <c:pt idx="2">
                  <c:v>URBANA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103132</c:v>
                </c:pt>
                <c:pt idx="1">
                  <c:v>23993</c:v>
                </c:pt>
                <c:pt idx="2">
                  <c:v>79139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1-4383-86AB-4E62E0607B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RURAL </c:v>
                </c:pt>
                <c:pt idx="2">
                  <c:v>URBANA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35355</c:v>
                </c:pt>
                <c:pt idx="1">
                  <c:v>29760</c:v>
                </c:pt>
                <c:pt idx="2">
                  <c:v>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1-4383-86AB-4E62E0607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4558064"/>
        <c:axId val="-954565680"/>
        <c:extLst/>
      </c:barChart>
      <c:catAx>
        <c:axId val="-95455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54565680"/>
        <c:crosses val="autoZero"/>
        <c:auto val="1"/>
        <c:lblAlgn val="ctr"/>
        <c:lblOffset val="100"/>
        <c:noMultiLvlLbl val="0"/>
      </c:catAx>
      <c:valAx>
        <c:axId val="-9545656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54558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3386175236962906"/>
          <c:y val="0.92266474026886935"/>
          <c:w val="0.48263648072921828"/>
          <c:h val="7.1821179088480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i="1" baseline="0" dirty="0">
                <a:solidFill>
                  <a:schemeClr val="accent4">
                    <a:lumMod val="75000"/>
                  </a:schemeClr>
                </a:solidFill>
              </a:rPr>
              <a:t>ACESSO A </a:t>
            </a:r>
            <a:r>
              <a:rPr lang="pt-BR" b="1" i="1" baseline="0" dirty="0" smtClean="0">
                <a:solidFill>
                  <a:schemeClr val="accent4">
                    <a:lumMod val="75000"/>
                  </a:schemeClr>
                </a:solidFill>
              </a:rPr>
              <a:t>INTERNET - PIEC</a:t>
            </a:r>
            <a:endParaRPr lang="pt-BR" b="1" i="1" baseline="0" dirty="0">
              <a:solidFill>
                <a:schemeClr val="accent4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2433222879076442"/>
          <c:y val="4.8563062443406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247365691934376"/>
          <c:y val="0.12051976588570924"/>
          <c:w val="0.65221671394753467"/>
          <c:h val="0.73217737474613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#,##0</c:formatCode>
                <c:ptCount val="1"/>
                <c:pt idx="0">
                  <c:v>137787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TEM ACESSO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EE5-4D62-858C-4F03AE7B13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TEM ACESSO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102433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TEM ACESSO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EE5-4D62-858C-4F03AE7B13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PIEC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84458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TEM ACESSO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7EE5-4D62-858C-4F03AE7B1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4558064"/>
        <c:axId val="-954565680"/>
        <c:extLst/>
      </c:barChart>
      <c:catAx>
        <c:axId val="-95455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54565680"/>
        <c:crosses val="autoZero"/>
        <c:auto val="1"/>
        <c:lblAlgn val="ctr"/>
        <c:lblOffset val="100"/>
        <c:noMultiLvlLbl val="0"/>
      </c:catAx>
      <c:valAx>
        <c:axId val="-9545656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54558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4DF9D0-1772-1C47-B420-B39BE13199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3E646A-8C57-A048-A0B8-603EDD4607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8730-A1E8-D84C-ACED-6467D8F79CAB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33CC1A-2D42-5148-B475-79FEBA27E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34DE53-696F-464B-9938-3ABF62AC70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0CD3A-D28F-014D-A56A-36851CEA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99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6C94-7798-0643-8033-D8FFDE5B196A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9F07-B898-F942-BCAB-92005E5FD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6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9BCFD-788E-4966-A365-C0B262A139B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84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BCFD-788E-4966-A365-C0B262A139B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0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BCFD-788E-4966-A365-C0B262A139B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44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BCFD-788E-4966-A365-C0B262A139B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3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BCFD-788E-4966-A365-C0B262A139B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32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3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8DD2C03-97CF-E34D-9D8E-08ADAC46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173" y="1641513"/>
            <a:ext cx="9144000" cy="7226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993D3FB-BACB-8347-9991-6D890674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74" y="2610519"/>
            <a:ext cx="5119172" cy="34267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6">
            <a:extLst>
              <a:ext uri="{FF2B5EF4-FFF2-40B4-BE49-F238E27FC236}">
                <a16:creationId xmlns:a16="http://schemas.microsoft.com/office/drawing/2014/main" id="{BACD9208-CE2C-9C4F-8F09-9C990E0E2D34}"/>
              </a:ext>
            </a:extLst>
          </p:cNvPr>
          <p:cNvCxnSpPr/>
          <p:nvPr userDrawn="1"/>
        </p:nvCxnSpPr>
        <p:spPr>
          <a:xfrm>
            <a:off x="1116281" y="1007267"/>
            <a:ext cx="9429007" cy="0"/>
          </a:xfrm>
          <a:prstGeom prst="line">
            <a:avLst/>
          </a:prstGeom>
          <a:ln>
            <a:solidFill>
              <a:srgbClr val="008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9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7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5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inelcovid-seb.mec.gov.b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gendaseb@mec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36DD63-C686-2041-9A3A-EB67C733F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26482" cy="685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-84034" y="-79048"/>
            <a:ext cx="12294550" cy="7016097"/>
          </a:xfrm>
          <a:prstGeom prst="rect">
            <a:avLst/>
          </a:prstGeom>
          <a:solidFill>
            <a:srgbClr val="00839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1148" y="1897314"/>
            <a:ext cx="1221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Práticas Exitosas no Ensino Remoto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77540" y="3845504"/>
            <a:ext cx="4939469" cy="8871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677541" y="3924797"/>
            <a:ext cx="493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Secretaria de Educação Básica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Maio </a:t>
            </a:r>
            <a:r>
              <a:rPr lang="pt-BR" sz="2400" b="1" dirty="0">
                <a:solidFill>
                  <a:schemeClr val="bg1"/>
                </a:solidFill>
              </a:rPr>
              <a:t>de 2021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1ABB64C-0197-F647-9D76-D29C365F2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630" y="6195286"/>
            <a:ext cx="3043576" cy="6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37D768D-5127-46E5-98DE-4834F3190F5F}"/>
              </a:ext>
            </a:extLst>
          </p:cNvPr>
          <p:cNvCxnSpPr>
            <a:cxnSpLocks/>
          </p:cNvCxnSpPr>
          <p:nvPr/>
        </p:nvCxnSpPr>
        <p:spPr>
          <a:xfrm>
            <a:off x="3435927" y="2597596"/>
            <a:ext cx="19842" cy="4080295"/>
          </a:xfrm>
          <a:prstGeom prst="line">
            <a:avLst/>
          </a:prstGeom>
          <a:ln w="698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BCB6BF1-3AFB-49E3-B0FF-428F6AE8D680}"/>
              </a:ext>
            </a:extLst>
          </p:cNvPr>
          <p:cNvCxnSpPr>
            <a:cxnSpLocks/>
          </p:cNvCxnSpPr>
          <p:nvPr/>
        </p:nvCxnSpPr>
        <p:spPr>
          <a:xfrm flipH="1">
            <a:off x="264854" y="4637743"/>
            <a:ext cx="6991507" cy="0"/>
          </a:xfrm>
          <a:prstGeom prst="line">
            <a:avLst/>
          </a:prstGeom>
          <a:ln w="698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477011-2682-4D6C-9598-B2252B197905}"/>
              </a:ext>
            </a:extLst>
          </p:cNvPr>
          <p:cNvSpPr txBox="1"/>
          <p:nvPr/>
        </p:nvSpPr>
        <p:spPr>
          <a:xfrm>
            <a:off x="165763" y="2688686"/>
            <a:ext cx="3341725" cy="1823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49" b="1" dirty="0">
                <a:solidFill>
                  <a:srgbClr val="141E3D"/>
                </a:solidFill>
              </a:rPr>
              <a:t>GESTÃO</a:t>
            </a:r>
            <a:endParaRPr lang="pt-BR" sz="3133" b="1" dirty="0">
              <a:solidFill>
                <a:srgbClr val="141E3D"/>
              </a:solidFill>
            </a:endParaRP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prstClr val="black"/>
                </a:solidFill>
              </a:rPr>
              <a:t>Prover ganhos de eficiência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prstClr val="black"/>
                </a:solidFill>
              </a:rPr>
              <a:t>Otimizar alocação de recursos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prstClr val="black"/>
                </a:solidFill>
              </a:rPr>
              <a:t>Formação de bancos de dados (Big Data)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prstClr val="black"/>
                </a:solidFill>
              </a:rPr>
              <a:t>Informação para fundamentar a tomada de decisão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DD1FD7-09A3-400E-9D27-0417F22CA70B}"/>
              </a:ext>
            </a:extLst>
          </p:cNvPr>
          <p:cNvSpPr txBox="1"/>
          <p:nvPr/>
        </p:nvSpPr>
        <p:spPr>
          <a:xfrm>
            <a:off x="3633267" y="2817652"/>
            <a:ext cx="3552624" cy="160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49" b="1" dirty="0">
                <a:solidFill>
                  <a:srgbClr val="141E3D"/>
                </a:solidFill>
              </a:rPr>
              <a:t>QUALIDADE</a:t>
            </a:r>
            <a:endParaRPr lang="pt-BR" sz="3133" b="1" dirty="0">
              <a:solidFill>
                <a:srgbClr val="141E3D"/>
              </a:solidFill>
            </a:endParaRP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Personalização da experiência de aprendizagem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Atender às diferentes realidades, ritmos e necessidades do aluno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Avaliação e feedback para educadores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5BCEA16-269F-40D8-AB6C-141D6849AD57}"/>
              </a:ext>
            </a:extLst>
          </p:cNvPr>
          <p:cNvSpPr txBox="1"/>
          <p:nvPr/>
        </p:nvSpPr>
        <p:spPr>
          <a:xfrm>
            <a:off x="147066" y="4700156"/>
            <a:ext cx="3126115" cy="207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49" b="1" dirty="0">
                <a:solidFill>
                  <a:srgbClr val="141E3D"/>
                </a:solidFill>
              </a:rPr>
              <a:t>EQUIDADE</a:t>
            </a:r>
            <a:endParaRPr lang="pt-BR" sz="3133" b="1" dirty="0">
              <a:solidFill>
                <a:srgbClr val="141E3D"/>
              </a:solidFill>
            </a:endParaRPr>
          </a:p>
          <a:p>
            <a:pPr marL="244230" indent="-244230">
              <a:buFont typeface="Wingdings" panose="05000000000000000000" pitchFamily="2" charset="2"/>
              <a:buChar char="ü"/>
            </a:pPr>
            <a:endParaRPr lang="pt-BR" sz="213" dirty="0">
              <a:solidFill>
                <a:srgbClr val="141E3D"/>
              </a:solidFill>
            </a:endParaRP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Educação de qualidade para todos os estudantes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Acesso a conteúdos e recursos digitais de qualidade para alunos e professores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Inclusão de alunos com necessidades especiais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288861-AF1E-499C-BB89-B252AD1BD61B}"/>
              </a:ext>
            </a:extLst>
          </p:cNvPr>
          <p:cNvSpPr/>
          <p:nvPr/>
        </p:nvSpPr>
        <p:spPr>
          <a:xfrm>
            <a:off x="3633267" y="5007257"/>
            <a:ext cx="42419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spc="-213" dirty="0">
                <a:solidFill>
                  <a:prstClr val="white"/>
                </a:solidFill>
              </a:rPr>
              <a:t>CONTEMPORANEID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Participação ativa das crianças e jovens na aprendizagem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Novas abordagens pedagógicas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Estímulo à plena cidadania</a:t>
            </a:r>
          </a:p>
          <a:p>
            <a:pPr marL="244230" indent="-24423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141E3D"/>
                </a:solidFill>
              </a:rPr>
              <a:t>Práticas alinhas às melhores referências internacionais adaptadas à realidade local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FF53F8-131B-467B-BD8B-613D021A6DEB}"/>
              </a:ext>
            </a:extLst>
          </p:cNvPr>
          <p:cNvSpPr txBox="1"/>
          <p:nvPr/>
        </p:nvSpPr>
        <p:spPr>
          <a:xfrm>
            <a:off x="3841355" y="4700525"/>
            <a:ext cx="3415005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49" b="1" spc="-213" dirty="0">
                <a:solidFill>
                  <a:srgbClr val="141E3D"/>
                </a:solidFill>
              </a:rPr>
              <a:t>CONTEMPORANEIDADE</a:t>
            </a:r>
            <a:endParaRPr lang="pt-BR" sz="3133" b="1" spc="-213" dirty="0">
              <a:solidFill>
                <a:srgbClr val="141E3D"/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0D7BD87-811B-4603-A056-07ABE666A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72" y="2597596"/>
            <a:ext cx="3406537" cy="341718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162ED93-8711-485A-A2F2-A18D1B75DA6A}"/>
              </a:ext>
            </a:extLst>
          </p:cNvPr>
          <p:cNvSpPr txBox="1"/>
          <p:nvPr/>
        </p:nvSpPr>
        <p:spPr>
          <a:xfrm>
            <a:off x="-187068" y="1241803"/>
            <a:ext cx="8390640" cy="167084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341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charset="0"/>
                <a:cs typeface="Calibri" charset="0"/>
              </a:rPr>
              <a:t>IMPORTÂNCIA DA CRIAÇÃO DE UM </a:t>
            </a:r>
            <a:r>
              <a:rPr lang="pt-BR" sz="3419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charset="0"/>
                <a:cs typeface="Calibri" charset="0"/>
              </a:rPr>
              <a:t>PLANO LOCAL DE INOVAÇÃO</a:t>
            </a:r>
          </a:p>
          <a:p>
            <a:pPr algn="ctr"/>
            <a:endParaRPr lang="pt-BR" sz="341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7512F55-E214-4609-9E71-7E675D8D7C1A}"/>
              </a:ext>
            </a:extLst>
          </p:cNvPr>
          <p:cNvSpPr txBox="1"/>
          <p:nvPr/>
        </p:nvSpPr>
        <p:spPr>
          <a:xfrm>
            <a:off x="7875221" y="1677066"/>
            <a:ext cx="3691335" cy="6185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341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charset="0"/>
                <a:cs typeface="Calibri" charset="0"/>
              </a:rPr>
              <a:t>4 DIMENSÕES</a:t>
            </a: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2AB51EA4-B99F-5443-98A2-6E4350B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72" y="18177"/>
            <a:ext cx="1129811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sz="2800" b="1" dirty="0" smtClean="0">
                <a:solidFill>
                  <a:srgbClr val="009193"/>
                </a:solidFill>
              </a:rPr>
              <a:t>PROGRAMA DE INOVAÇÃO EDUCAÇÃO CONECTADA</a:t>
            </a:r>
          </a:p>
          <a:p>
            <a:pPr algn="ctr">
              <a:spcAft>
                <a:spcPts val="600"/>
              </a:spcAft>
            </a:pPr>
            <a:r>
              <a:rPr lang="pt-BR" sz="2800" b="1" dirty="0" smtClean="0">
                <a:solidFill>
                  <a:srgbClr val="009193"/>
                </a:solidFill>
              </a:rPr>
              <a:t> PARA ALÉM DE UM PROGRAMA</a:t>
            </a:r>
          </a:p>
          <a:p>
            <a:pPr algn="ctr">
              <a:spcAft>
                <a:spcPts val="600"/>
              </a:spcAft>
            </a:pPr>
            <a:endParaRPr lang="pt-BR" sz="2800" dirty="0">
              <a:solidFill>
                <a:srgbClr val="009193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32189C-910A-A34A-962D-7C379288DF19}"/>
              </a:ext>
            </a:extLst>
          </p:cNvPr>
          <p:cNvSpPr/>
          <p:nvPr/>
        </p:nvSpPr>
        <p:spPr>
          <a:xfrm>
            <a:off x="-10449" y="0"/>
            <a:ext cx="550606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5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FB32189C-910A-A34A-962D-7C379288DF19}"/>
              </a:ext>
            </a:extLst>
          </p:cNvPr>
          <p:cNvSpPr/>
          <p:nvPr/>
        </p:nvSpPr>
        <p:spPr>
          <a:xfrm>
            <a:off x="17700" y="-3268"/>
            <a:ext cx="550606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BFAAAA2-D513-1049-BD2B-05B0696F3DC8}"/>
              </a:ext>
            </a:extLst>
          </p:cNvPr>
          <p:cNvSpPr/>
          <p:nvPr/>
        </p:nvSpPr>
        <p:spPr>
          <a:xfrm>
            <a:off x="-1566571" y="10718314"/>
            <a:ext cx="433192" cy="433192"/>
          </a:xfrm>
          <a:prstGeom prst="rect">
            <a:avLst/>
          </a:prstGeom>
          <a:solidFill>
            <a:srgbClr val="F6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1486001A-6C3F-DF4D-8C00-8C0A2556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29" y="153066"/>
            <a:ext cx="11601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800" b="1" dirty="0">
                <a:solidFill>
                  <a:srgbClr val="008792"/>
                </a:solidFill>
              </a:rPr>
              <a:t>PROGRAMA DE INOVAÇÃO EDUCAÇÃO CONECTADA</a:t>
            </a:r>
          </a:p>
        </p:txBody>
      </p:sp>
      <p:sp>
        <p:nvSpPr>
          <p:cNvPr id="7" name="Google Shape;987;p51">
            <a:extLst>
              <a:ext uri="{FF2B5EF4-FFF2-40B4-BE49-F238E27FC236}">
                <a16:creationId xmlns:a16="http://schemas.microsoft.com/office/drawing/2014/main" id="{FEFA425A-2D96-AD43-A51A-2AA4A020543E}"/>
              </a:ext>
            </a:extLst>
          </p:cNvPr>
          <p:cNvSpPr/>
          <p:nvPr/>
        </p:nvSpPr>
        <p:spPr>
          <a:xfrm>
            <a:off x="1357560" y="4312900"/>
            <a:ext cx="1355880" cy="134872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988;p51">
            <a:extLst>
              <a:ext uri="{FF2B5EF4-FFF2-40B4-BE49-F238E27FC236}">
                <a16:creationId xmlns:a16="http://schemas.microsoft.com/office/drawing/2014/main" id="{4FBDBD53-E7AB-714A-8065-3DC5ED08DB6A}"/>
              </a:ext>
            </a:extLst>
          </p:cNvPr>
          <p:cNvSpPr/>
          <p:nvPr/>
        </p:nvSpPr>
        <p:spPr>
          <a:xfrm>
            <a:off x="4911" y="4314201"/>
            <a:ext cx="1356309" cy="135286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989;p51">
            <a:extLst>
              <a:ext uri="{FF2B5EF4-FFF2-40B4-BE49-F238E27FC236}">
                <a16:creationId xmlns:a16="http://schemas.microsoft.com/office/drawing/2014/main" id="{771B371D-5FE4-DC42-82CD-D9C6033A9E8C}"/>
              </a:ext>
            </a:extLst>
          </p:cNvPr>
          <p:cNvSpPr/>
          <p:nvPr/>
        </p:nvSpPr>
        <p:spPr>
          <a:xfrm>
            <a:off x="2715848" y="4314201"/>
            <a:ext cx="1356309" cy="13528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990;p51">
            <a:extLst>
              <a:ext uri="{FF2B5EF4-FFF2-40B4-BE49-F238E27FC236}">
                <a16:creationId xmlns:a16="http://schemas.microsoft.com/office/drawing/2014/main" id="{3772FA8E-F66D-0943-963E-F3E56E3F52A7}"/>
              </a:ext>
            </a:extLst>
          </p:cNvPr>
          <p:cNvSpPr/>
          <p:nvPr/>
        </p:nvSpPr>
        <p:spPr>
          <a:xfrm>
            <a:off x="5425404" y="4318338"/>
            <a:ext cx="1355880" cy="1348729"/>
          </a:xfrm>
          <a:prstGeom prst="rect">
            <a:avLst/>
          </a:prstGeom>
          <a:solidFill>
            <a:srgbClr val="9AC8F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991;p51">
            <a:extLst>
              <a:ext uri="{FF2B5EF4-FFF2-40B4-BE49-F238E27FC236}">
                <a16:creationId xmlns:a16="http://schemas.microsoft.com/office/drawing/2014/main" id="{5B4B9193-C3CD-8540-81D3-D191E46988BF}"/>
              </a:ext>
            </a:extLst>
          </p:cNvPr>
          <p:cNvSpPr/>
          <p:nvPr/>
        </p:nvSpPr>
        <p:spPr>
          <a:xfrm>
            <a:off x="4073943" y="4314201"/>
            <a:ext cx="1356309" cy="1352864"/>
          </a:xfrm>
          <a:prstGeom prst="rect">
            <a:avLst/>
          </a:prstGeom>
          <a:solidFill>
            <a:srgbClr val="69AC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992;p51">
            <a:extLst>
              <a:ext uri="{FF2B5EF4-FFF2-40B4-BE49-F238E27FC236}">
                <a16:creationId xmlns:a16="http://schemas.microsoft.com/office/drawing/2014/main" id="{78C61DE5-18EB-9942-AA15-2F455E8AA63E}"/>
              </a:ext>
            </a:extLst>
          </p:cNvPr>
          <p:cNvSpPr/>
          <p:nvPr/>
        </p:nvSpPr>
        <p:spPr>
          <a:xfrm>
            <a:off x="6784880" y="4351454"/>
            <a:ext cx="1356309" cy="1352864"/>
          </a:xfrm>
          <a:prstGeom prst="rect">
            <a:avLst/>
          </a:prstGeom>
          <a:solidFill>
            <a:srgbClr val="CBE3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993;p51">
            <a:extLst>
              <a:ext uri="{FF2B5EF4-FFF2-40B4-BE49-F238E27FC236}">
                <a16:creationId xmlns:a16="http://schemas.microsoft.com/office/drawing/2014/main" id="{C6F51E1D-4C37-DF4B-9839-339D1E5C54EF}"/>
              </a:ext>
            </a:extLst>
          </p:cNvPr>
          <p:cNvSpPr/>
          <p:nvPr/>
        </p:nvSpPr>
        <p:spPr>
          <a:xfrm>
            <a:off x="10172540" y="4318338"/>
            <a:ext cx="2033745" cy="134872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994;p51">
            <a:extLst>
              <a:ext uri="{FF2B5EF4-FFF2-40B4-BE49-F238E27FC236}">
                <a16:creationId xmlns:a16="http://schemas.microsoft.com/office/drawing/2014/main" id="{308CD676-8580-4D41-9A40-BFFC70416BDE}"/>
              </a:ext>
            </a:extLst>
          </p:cNvPr>
          <p:cNvSpPr/>
          <p:nvPr/>
        </p:nvSpPr>
        <p:spPr>
          <a:xfrm>
            <a:off x="8145422" y="4314201"/>
            <a:ext cx="2034389" cy="1352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995;p51">
            <a:extLst>
              <a:ext uri="{FF2B5EF4-FFF2-40B4-BE49-F238E27FC236}">
                <a16:creationId xmlns:a16="http://schemas.microsoft.com/office/drawing/2014/main" id="{55F56ECC-DB37-3B49-8918-64FC14FFE577}"/>
              </a:ext>
            </a:extLst>
          </p:cNvPr>
          <p:cNvSpPr/>
          <p:nvPr/>
        </p:nvSpPr>
        <p:spPr>
          <a:xfrm>
            <a:off x="17701" y="2329036"/>
            <a:ext cx="4206796" cy="201767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996;p51">
            <a:extLst>
              <a:ext uri="{FF2B5EF4-FFF2-40B4-BE49-F238E27FC236}">
                <a16:creationId xmlns:a16="http://schemas.microsoft.com/office/drawing/2014/main" id="{F0D1B4D8-9CFB-9048-9A14-3E5AB0EC90D6}"/>
              </a:ext>
            </a:extLst>
          </p:cNvPr>
          <p:cNvSpPr/>
          <p:nvPr/>
        </p:nvSpPr>
        <p:spPr>
          <a:xfrm>
            <a:off x="7975297" y="2329036"/>
            <a:ext cx="4206796" cy="201767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997;p51">
            <a:extLst>
              <a:ext uri="{FF2B5EF4-FFF2-40B4-BE49-F238E27FC236}">
                <a16:creationId xmlns:a16="http://schemas.microsoft.com/office/drawing/2014/main" id="{EFA8AC63-BC63-9245-8C45-8E9D5EE70517}"/>
              </a:ext>
            </a:extLst>
          </p:cNvPr>
          <p:cNvSpPr/>
          <p:nvPr/>
        </p:nvSpPr>
        <p:spPr>
          <a:xfrm>
            <a:off x="4084172" y="2333986"/>
            <a:ext cx="4057017" cy="2012727"/>
          </a:xfrm>
          <a:prstGeom prst="rect">
            <a:avLst/>
          </a:prstGeom>
          <a:solidFill>
            <a:srgbClr val="62C6A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998;p51">
            <a:extLst>
              <a:ext uri="{FF2B5EF4-FFF2-40B4-BE49-F238E27FC236}">
                <a16:creationId xmlns:a16="http://schemas.microsoft.com/office/drawing/2014/main" id="{09EF1C08-3642-9642-8B0F-94AAF220B07F}"/>
              </a:ext>
            </a:extLst>
          </p:cNvPr>
          <p:cNvSpPr/>
          <p:nvPr/>
        </p:nvSpPr>
        <p:spPr>
          <a:xfrm>
            <a:off x="631555" y="2715397"/>
            <a:ext cx="2733407" cy="136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algn="ctr"/>
            <a:r>
              <a:rPr lang="pt-BR" sz="26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Recursos Educacionais Digitais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99;p51">
            <a:extLst>
              <a:ext uri="{FF2B5EF4-FFF2-40B4-BE49-F238E27FC236}">
                <a16:creationId xmlns:a16="http://schemas.microsoft.com/office/drawing/2014/main" id="{572FA1EB-626C-BE4C-9754-A0C40FB607FF}"/>
              </a:ext>
            </a:extLst>
          </p:cNvPr>
          <p:cNvSpPr/>
          <p:nvPr/>
        </p:nvSpPr>
        <p:spPr>
          <a:xfrm>
            <a:off x="4739631" y="2743500"/>
            <a:ext cx="2733407" cy="136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algn="ctr"/>
            <a:r>
              <a:rPr lang="pt-BR" sz="26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Formação de professores e gestores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00;p51">
            <a:extLst>
              <a:ext uri="{FF2B5EF4-FFF2-40B4-BE49-F238E27FC236}">
                <a16:creationId xmlns:a16="http://schemas.microsoft.com/office/drawing/2014/main" id="{8EC0E5F6-1724-5148-8E19-16FA417D825B}"/>
              </a:ext>
            </a:extLst>
          </p:cNvPr>
          <p:cNvSpPr/>
          <p:nvPr/>
        </p:nvSpPr>
        <p:spPr>
          <a:xfrm>
            <a:off x="8770593" y="3064295"/>
            <a:ext cx="2733407" cy="54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algn="ctr"/>
            <a:r>
              <a:rPr lang="pt-BR"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Infraestrutura</a:t>
            </a:r>
            <a:endParaRPr sz="14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1;p51">
            <a:extLst>
              <a:ext uri="{FF2B5EF4-FFF2-40B4-BE49-F238E27FC236}">
                <a16:creationId xmlns:a16="http://schemas.microsoft.com/office/drawing/2014/main" id="{53CC706F-8294-DB4F-A19C-41A0C78014D1}"/>
              </a:ext>
            </a:extLst>
          </p:cNvPr>
          <p:cNvSpPr/>
          <p:nvPr/>
        </p:nvSpPr>
        <p:spPr>
          <a:xfrm>
            <a:off x="385" y="4390469"/>
            <a:ext cx="1333379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lang="pt-BR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Plataforma </a:t>
            </a:r>
          </a:p>
          <a:p>
            <a:pPr algn="ctr"/>
            <a:r>
              <a:rPr lang="pt-BR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MECRED</a:t>
            </a:r>
            <a:endParaRPr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2;p51">
            <a:extLst>
              <a:ext uri="{FF2B5EF4-FFF2-40B4-BE49-F238E27FC236}">
                <a16:creationId xmlns:a16="http://schemas.microsoft.com/office/drawing/2014/main" id="{E5B7DFAF-EA85-5746-BA7E-F436917529E8}"/>
              </a:ext>
            </a:extLst>
          </p:cNvPr>
          <p:cNvSpPr/>
          <p:nvPr/>
        </p:nvSpPr>
        <p:spPr>
          <a:xfrm>
            <a:off x="1340532" y="4576002"/>
            <a:ext cx="15393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Recursos Educacionais Digitais</a:t>
            </a:r>
            <a:endParaRPr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03;p51">
            <a:extLst>
              <a:ext uri="{FF2B5EF4-FFF2-40B4-BE49-F238E27FC236}">
                <a16:creationId xmlns:a16="http://schemas.microsoft.com/office/drawing/2014/main" id="{7229A37A-FBE1-CD49-9B75-58709B2AAE95}"/>
              </a:ext>
            </a:extLst>
          </p:cNvPr>
          <p:cNvSpPr/>
          <p:nvPr/>
        </p:nvSpPr>
        <p:spPr>
          <a:xfrm>
            <a:off x="2684840" y="4729891"/>
            <a:ext cx="1333379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PNLD Digital</a:t>
            </a:r>
            <a:endParaRPr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004;p51">
            <a:extLst>
              <a:ext uri="{FF2B5EF4-FFF2-40B4-BE49-F238E27FC236}">
                <a16:creationId xmlns:a16="http://schemas.microsoft.com/office/drawing/2014/main" id="{C724E8B6-21DB-9E40-8B69-40952D41581A}"/>
              </a:ext>
            </a:extLst>
          </p:cNvPr>
          <p:cNvSpPr/>
          <p:nvPr/>
        </p:nvSpPr>
        <p:spPr>
          <a:xfrm>
            <a:off x="4094159" y="4742483"/>
            <a:ext cx="1333379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Plataforma  AVAMEC</a:t>
            </a:r>
            <a:endParaRPr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005;p51">
            <a:extLst>
              <a:ext uri="{FF2B5EF4-FFF2-40B4-BE49-F238E27FC236}">
                <a16:creationId xmlns:a16="http://schemas.microsoft.com/office/drawing/2014/main" id="{45863D8E-24F0-9645-8070-96D1ED1F5FFB}"/>
              </a:ext>
            </a:extLst>
          </p:cNvPr>
          <p:cNvSpPr/>
          <p:nvPr/>
        </p:nvSpPr>
        <p:spPr>
          <a:xfrm>
            <a:off x="5424800" y="4584888"/>
            <a:ext cx="1333379" cy="84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Formação inicial e  </a:t>
            </a:r>
            <a:r>
              <a:rPr lang="pt-BR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continuada </a:t>
            </a:r>
            <a:r>
              <a:rPr lang="pt-BR" sz="16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6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006;p51">
            <a:extLst>
              <a:ext uri="{FF2B5EF4-FFF2-40B4-BE49-F238E27FC236}">
                <a16:creationId xmlns:a16="http://schemas.microsoft.com/office/drawing/2014/main" id="{EB93CDEF-034C-F441-ABD0-0C4DD03B20B3}"/>
              </a:ext>
            </a:extLst>
          </p:cNvPr>
          <p:cNvSpPr/>
          <p:nvPr/>
        </p:nvSpPr>
        <p:spPr>
          <a:xfrm>
            <a:off x="6845738" y="4491149"/>
            <a:ext cx="13333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sz="16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Formação para articuladores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007;p51">
            <a:extLst>
              <a:ext uri="{FF2B5EF4-FFF2-40B4-BE49-F238E27FC236}">
                <a16:creationId xmlns:a16="http://schemas.microsoft.com/office/drawing/2014/main" id="{F2525431-F6F9-F44B-A019-F02A20FEA017}"/>
              </a:ext>
            </a:extLst>
          </p:cNvPr>
          <p:cNvSpPr/>
          <p:nvPr/>
        </p:nvSpPr>
        <p:spPr>
          <a:xfrm>
            <a:off x="8161245" y="4647211"/>
            <a:ext cx="2019189" cy="58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Conectividade</a:t>
            </a:r>
          </a:p>
          <a:p>
            <a:pPr algn="ctr"/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PPDE</a:t>
            </a:r>
            <a:endParaRPr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008;p51">
            <a:extLst>
              <a:ext uri="{FF2B5EF4-FFF2-40B4-BE49-F238E27FC236}">
                <a16:creationId xmlns:a16="http://schemas.microsoft.com/office/drawing/2014/main" id="{7E2876FD-D885-2A4E-AB4D-92675E777428}"/>
              </a:ext>
            </a:extLst>
          </p:cNvPr>
          <p:cNvSpPr/>
          <p:nvPr/>
        </p:nvSpPr>
        <p:spPr>
          <a:xfrm>
            <a:off x="10179811" y="4554858"/>
            <a:ext cx="1983444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Infraestrutura interna</a:t>
            </a:r>
          </a:p>
          <a:p>
            <a:pPr algn="ctr"/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PDDE e PAR</a:t>
            </a:r>
            <a:endParaRPr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009;p51">
            <a:extLst>
              <a:ext uri="{FF2B5EF4-FFF2-40B4-BE49-F238E27FC236}">
                <a16:creationId xmlns:a16="http://schemas.microsoft.com/office/drawing/2014/main" id="{CD3CF3BA-FC80-8E4B-9564-0F4A7DC9771D}"/>
              </a:ext>
            </a:extLst>
          </p:cNvPr>
          <p:cNvSpPr/>
          <p:nvPr/>
        </p:nvSpPr>
        <p:spPr>
          <a:xfrm>
            <a:off x="0" y="5634551"/>
            <a:ext cx="12192000" cy="122214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010;p51">
            <a:extLst>
              <a:ext uri="{FF2B5EF4-FFF2-40B4-BE49-F238E27FC236}">
                <a16:creationId xmlns:a16="http://schemas.microsoft.com/office/drawing/2014/main" id="{13048764-FE44-784E-A987-DC25510FB6CF}"/>
              </a:ext>
            </a:extLst>
          </p:cNvPr>
          <p:cNvSpPr/>
          <p:nvPr/>
        </p:nvSpPr>
        <p:spPr>
          <a:xfrm>
            <a:off x="0" y="5634553"/>
            <a:ext cx="12192000" cy="1223447"/>
          </a:xfrm>
          <a:prstGeom prst="rect">
            <a:avLst/>
          </a:prstGeom>
          <a:solidFill>
            <a:srgbClr val="12589D">
              <a:alpha val="6588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1011;p51">
            <a:extLst>
              <a:ext uri="{FF2B5EF4-FFF2-40B4-BE49-F238E27FC236}">
                <a16:creationId xmlns:a16="http://schemas.microsoft.com/office/drawing/2014/main" id="{54EE82CD-06F5-C148-ADE5-A3FE9F20A6F8}"/>
              </a:ext>
            </a:extLst>
          </p:cNvPr>
          <p:cNvSpPr/>
          <p:nvPr/>
        </p:nvSpPr>
        <p:spPr>
          <a:xfrm>
            <a:off x="17700" y="6072676"/>
            <a:ext cx="11593117" cy="4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algn="ctr"/>
            <a:r>
              <a:rPr lang="pt-BR" sz="186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Apoio aos Estados e Municípios no desenvolvimento dos seus planos e execução das ações</a:t>
            </a: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012;p51">
            <a:extLst>
              <a:ext uri="{FF2B5EF4-FFF2-40B4-BE49-F238E27FC236}">
                <a16:creationId xmlns:a16="http://schemas.microsoft.com/office/drawing/2014/main" id="{13283314-7ED5-5D45-9F3A-8A7EEAE5D0B4}"/>
              </a:ext>
            </a:extLst>
          </p:cNvPr>
          <p:cNvSpPr/>
          <p:nvPr/>
        </p:nvSpPr>
        <p:spPr>
          <a:xfrm>
            <a:off x="10993581" y="5640541"/>
            <a:ext cx="1216159" cy="1216159"/>
          </a:xfrm>
          <a:prstGeom prst="chevron">
            <a:avLst>
              <a:gd name="adj" fmla="val 50000"/>
            </a:avLst>
          </a:prstGeom>
          <a:solidFill>
            <a:srgbClr val="0A32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013;p51">
            <a:extLst>
              <a:ext uri="{FF2B5EF4-FFF2-40B4-BE49-F238E27FC236}">
                <a16:creationId xmlns:a16="http://schemas.microsoft.com/office/drawing/2014/main" id="{19CDB5AA-FFAC-4B47-A1DA-ED5478CA0F2E}"/>
              </a:ext>
            </a:extLst>
          </p:cNvPr>
          <p:cNvSpPr/>
          <p:nvPr/>
        </p:nvSpPr>
        <p:spPr>
          <a:xfrm>
            <a:off x="11286189" y="5640541"/>
            <a:ext cx="1216159" cy="1216159"/>
          </a:xfrm>
          <a:prstGeom prst="chevron">
            <a:avLst>
              <a:gd name="adj" fmla="val 50000"/>
            </a:avLst>
          </a:prstGeom>
          <a:solidFill>
            <a:srgbClr val="5CA0E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014;p51">
            <a:extLst>
              <a:ext uri="{FF2B5EF4-FFF2-40B4-BE49-F238E27FC236}">
                <a16:creationId xmlns:a16="http://schemas.microsoft.com/office/drawing/2014/main" id="{5BE0F003-0162-224A-965F-CB586611A3A0}"/>
              </a:ext>
            </a:extLst>
          </p:cNvPr>
          <p:cNvSpPr/>
          <p:nvPr/>
        </p:nvSpPr>
        <p:spPr>
          <a:xfrm>
            <a:off x="11589047" y="5640541"/>
            <a:ext cx="1216159" cy="1216159"/>
          </a:xfrm>
          <a:prstGeom prst="chevron">
            <a:avLst>
              <a:gd name="adj" fmla="val 50000"/>
            </a:avLst>
          </a:prstGeom>
          <a:solidFill>
            <a:srgbClr val="92C0F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015;p51">
            <a:extLst>
              <a:ext uri="{FF2B5EF4-FFF2-40B4-BE49-F238E27FC236}">
                <a16:creationId xmlns:a16="http://schemas.microsoft.com/office/drawing/2014/main" id="{F57A3C09-C231-0741-AB11-15E9C87EDB5F}"/>
              </a:ext>
            </a:extLst>
          </p:cNvPr>
          <p:cNvSpPr/>
          <p:nvPr/>
        </p:nvSpPr>
        <p:spPr>
          <a:xfrm>
            <a:off x="11894267" y="5640541"/>
            <a:ext cx="1216159" cy="1216159"/>
          </a:xfrm>
          <a:prstGeom prst="chevron">
            <a:avLst>
              <a:gd name="adj" fmla="val 50000"/>
            </a:avLst>
          </a:prstGeom>
          <a:solidFill>
            <a:srgbClr val="C8DFF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016;p51">
            <a:extLst>
              <a:ext uri="{FF2B5EF4-FFF2-40B4-BE49-F238E27FC236}">
                <a16:creationId xmlns:a16="http://schemas.microsoft.com/office/drawing/2014/main" id="{0160B0D7-6846-824F-AA2E-9CD6269B78FD}"/>
              </a:ext>
            </a:extLst>
          </p:cNvPr>
          <p:cNvSpPr/>
          <p:nvPr/>
        </p:nvSpPr>
        <p:spPr>
          <a:xfrm>
            <a:off x="1048922" y="745052"/>
            <a:ext cx="10094156" cy="90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fontAlgn="t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16BA9B"/>
              </a:buClr>
            </a:pPr>
            <a:r>
              <a:rPr lang="pt-BR" b="1" dirty="0">
                <a:solidFill>
                  <a:srgbClr val="002060"/>
                </a:solidFill>
                <a:latin typeface="+mj-lt"/>
                <a:sym typeface="Raleway"/>
              </a:rPr>
              <a:t>VISÃO</a:t>
            </a:r>
            <a:endParaRPr b="1" dirty="0">
              <a:solidFill>
                <a:srgbClr val="002060"/>
              </a:solidFill>
              <a:latin typeface="+mj-lt"/>
              <a:sym typeface="Raleway"/>
            </a:endParaRPr>
          </a:p>
          <a:p>
            <a:pPr algn="ctr"/>
            <a:r>
              <a:rPr lang="pt-BR" dirty="0">
                <a:solidFill>
                  <a:srgbClr val="002060"/>
                </a:solidFill>
                <a:latin typeface="+mj-lt"/>
                <a:sym typeface="Calibri"/>
              </a:rPr>
              <a:t>Promover o amplo acesso de alunos e professores à </a:t>
            </a:r>
            <a:r>
              <a:rPr lang="pt-BR" b="1" dirty="0">
                <a:solidFill>
                  <a:srgbClr val="002060"/>
                </a:solidFill>
                <a:latin typeface="+mj-lt"/>
                <a:sym typeface="Calibri"/>
              </a:rPr>
              <a:t>recursos didáticos de qualidade </a:t>
            </a:r>
            <a:r>
              <a:rPr lang="pt-BR" dirty="0">
                <a:solidFill>
                  <a:srgbClr val="002060"/>
                </a:solidFill>
                <a:latin typeface="+mj-lt"/>
                <a:sym typeface="Calibri"/>
              </a:rPr>
              <a:t>e possibilitar </a:t>
            </a:r>
            <a:r>
              <a:rPr lang="pt-BR" b="1" dirty="0">
                <a:solidFill>
                  <a:srgbClr val="002060"/>
                </a:solidFill>
                <a:latin typeface="+mj-lt"/>
                <a:sym typeface="Calibri"/>
              </a:rPr>
              <a:t>práticas pedagógicas inovadoras</a:t>
            </a:r>
            <a:r>
              <a:rPr lang="pt-BR" dirty="0">
                <a:solidFill>
                  <a:srgbClr val="002060"/>
                </a:solidFill>
                <a:latin typeface="+mj-lt"/>
                <a:sym typeface="Calibri"/>
              </a:rPr>
              <a:t>, por meio da </a:t>
            </a:r>
            <a:r>
              <a:rPr lang="pt-BR" b="1" dirty="0">
                <a:solidFill>
                  <a:srgbClr val="002060"/>
                </a:solidFill>
                <a:latin typeface="+mj-lt"/>
                <a:sym typeface="Calibri"/>
              </a:rPr>
              <a:t>universalização do acesso à internet de alta velocidade </a:t>
            </a:r>
            <a:r>
              <a:rPr lang="pt-BR" dirty="0">
                <a:solidFill>
                  <a:srgbClr val="002060"/>
                </a:solidFill>
                <a:latin typeface="+mj-lt"/>
                <a:sym typeface="Calibri"/>
              </a:rPr>
              <a:t>em escolas públicas de ensino fundamental e médio</a:t>
            </a:r>
          </a:p>
          <a:p>
            <a:pPr algn="ctr"/>
            <a:endParaRPr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18;p51">
            <a:extLst>
              <a:ext uri="{FF2B5EF4-FFF2-40B4-BE49-F238E27FC236}">
                <a16:creationId xmlns:a16="http://schemas.microsoft.com/office/drawing/2014/main" id="{C089E269-171A-2149-B8A4-4B6DA514649F}"/>
              </a:ext>
            </a:extLst>
          </p:cNvPr>
          <p:cNvSpPr/>
          <p:nvPr/>
        </p:nvSpPr>
        <p:spPr>
          <a:xfrm>
            <a:off x="3376275" y="2419349"/>
            <a:ext cx="641944" cy="413041"/>
          </a:xfrm>
          <a:custGeom>
            <a:avLst/>
            <a:gdLst/>
            <a:ahLst/>
            <a:cxnLst/>
            <a:rect l="l" t="t" r="r" b="b"/>
            <a:pathLst>
              <a:path w="185" h="135" extrusionOk="0">
                <a:moveTo>
                  <a:pt x="185" y="38"/>
                </a:moveTo>
                <a:cubicBezTo>
                  <a:pt x="185" y="36"/>
                  <a:pt x="184" y="35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5"/>
                  <a:pt x="0" y="36"/>
                  <a:pt x="0" y="38"/>
                </a:cubicBezTo>
                <a:cubicBezTo>
                  <a:pt x="0" y="40"/>
                  <a:pt x="1" y="41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0" y="45"/>
                  <a:pt x="10" y="45"/>
                  <a:pt x="10" y="4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6"/>
                  <a:pt x="0" y="89"/>
                  <a:pt x="0" y="93"/>
                </a:cubicBezTo>
                <a:cubicBezTo>
                  <a:pt x="0" y="97"/>
                  <a:pt x="4" y="101"/>
                  <a:pt x="8" y="101"/>
                </a:cubicBezTo>
                <a:cubicBezTo>
                  <a:pt x="13" y="101"/>
                  <a:pt x="17" y="97"/>
                  <a:pt x="17" y="93"/>
                </a:cubicBezTo>
                <a:cubicBezTo>
                  <a:pt x="17" y="90"/>
                  <a:pt x="15" y="88"/>
                  <a:pt x="13" y="86"/>
                </a:cubicBezTo>
                <a:cubicBezTo>
                  <a:pt x="18" y="48"/>
                  <a:pt x="18" y="48"/>
                  <a:pt x="18" y="48"/>
                </a:cubicBezTo>
                <a:cubicBezTo>
                  <a:pt x="33" y="53"/>
                  <a:pt x="33" y="53"/>
                  <a:pt x="33" y="5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5" y="116"/>
                  <a:pt x="27" y="118"/>
                  <a:pt x="29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1" y="135"/>
                  <a:pt x="92" y="135"/>
                  <a:pt x="93" y="135"/>
                </a:cubicBezTo>
                <a:cubicBezTo>
                  <a:pt x="93" y="135"/>
                  <a:pt x="94" y="135"/>
                  <a:pt x="95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8"/>
                  <a:pt x="160" y="118"/>
                  <a:pt x="160" y="118"/>
                </a:cubicBezTo>
                <a:cubicBezTo>
                  <a:pt x="162" y="118"/>
                  <a:pt x="164" y="116"/>
                  <a:pt x="164" y="114"/>
                </a:cubicBezTo>
                <a:cubicBezTo>
                  <a:pt x="164" y="114"/>
                  <a:pt x="164" y="113"/>
                  <a:pt x="164" y="113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4" y="41"/>
                  <a:pt x="185" y="40"/>
                  <a:pt x="185" y="38"/>
                </a:cubicBezTo>
                <a:close/>
                <a:moveTo>
                  <a:pt x="155" y="108"/>
                </a:moveTo>
                <a:cubicBezTo>
                  <a:pt x="127" y="101"/>
                  <a:pt x="127" y="101"/>
                  <a:pt x="127" y="101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27" y="101"/>
                  <a:pt x="127" y="101"/>
                  <a:pt x="126" y="101"/>
                </a:cubicBezTo>
                <a:cubicBezTo>
                  <a:pt x="125" y="101"/>
                  <a:pt x="125" y="102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5" y="102"/>
                  <a:pt x="64" y="101"/>
                  <a:pt x="63" y="101"/>
                </a:cubicBezTo>
                <a:cubicBezTo>
                  <a:pt x="63" y="101"/>
                  <a:pt x="62" y="101"/>
                  <a:pt x="62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41" y="56"/>
                  <a:pt x="41" y="56"/>
                  <a:pt x="41" y="5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2" y="76"/>
                  <a:pt x="93" y="76"/>
                </a:cubicBezTo>
                <a:cubicBezTo>
                  <a:pt x="93" y="76"/>
                  <a:pt x="94" y="76"/>
                  <a:pt x="94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145" y="56"/>
                  <a:pt x="145" y="56"/>
                  <a:pt x="145" y="56"/>
                </a:cubicBezTo>
                <a:lnTo>
                  <a:pt x="155" y="108"/>
                </a:lnTo>
                <a:close/>
                <a:moveTo>
                  <a:pt x="93" y="67"/>
                </a:moveTo>
                <a:cubicBezTo>
                  <a:pt x="16" y="38"/>
                  <a:pt x="16" y="38"/>
                  <a:pt x="16" y="38"/>
                </a:cubicBezTo>
                <a:cubicBezTo>
                  <a:pt x="93" y="9"/>
                  <a:pt x="93" y="9"/>
                  <a:pt x="93" y="9"/>
                </a:cubicBezTo>
                <a:cubicBezTo>
                  <a:pt x="169" y="38"/>
                  <a:pt x="169" y="38"/>
                  <a:pt x="169" y="38"/>
                </a:cubicBezTo>
                <a:lnTo>
                  <a:pt x="93" y="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19;p51">
            <a:extLst>
              <a:ext uri="{FF2B5EF4-FFF2-40B4-BE49-F238E27FC236}">
                <a16:creationId xmlns:a16="http://schemas.microsoft.com/office/drawing/2014/main" id="{FBBAC9F0-F07A-AD4C-B0F4-7BFC285DE255}"/>
              </a:ext>
            </a:extLst>
          </p:cNvPr>
          <p:cNvSpPr/>
          <p:nvPr/>
        </p:nvSpPr>
        <p:spPr>
          <a:xfrm>
            <a:off x="7550514" y="2402752"/>
            <a:ext cx="494508" cy="475877"/>
          </a:xfrm>
          <a:custGeom>
            <a:avLst/>
            <a:gdLst/>
            <a:ahLst/>
            <a:cxnLst/>
            <a:rect l="l" t="t" r="r" b="b"/>
            <a:pathLst>
              <a:path w="186" h="186" extrusionOk="0">
                <a:moveTo>
                  <a:pt x="140" y="68"/>
                </a:moveTo>
                <a:cubicBezTo>
                  <a:pt x="147" y="68"/>
                  <a:pt x="152" y="62"/>
                  <a:pt x="152" y="55"/>
                </a:cubicBezTo>
                <a:cubicBezTo>
                  <a:pt x="152" y="48"/>
                  <a:pt x="147" y="43"/>
                  <a:pt x="140" y="43"/>
                </a:cubicBezTo>
                <a:cubicBezTo>
                  <a:pt x="133" y="43"/>
                  <a:pt x="127" y="48"/>
                  <a:pt x="127" y="55"/>
                </a:cubicBezTo>
                <a:cubicBezTo>
                  <a:pt x="127" y="62"/>
                  <a:pt x="133" y="68"/>
                  <a:pt x="140" y="68"/>
                </a:cubicBezTo>
                <a:close/>
                <a:moveTo>
                  <a:pt x="140" y="51"/>
                </a:moveTo>
                <a:cubicBezTo>
                  <a:pt x="142" y="51"/>
                  <a:pt x="144" y="53"/>
                  <a:pt x="144" y="55"/>
                </a:cubicBezTo>
                <a:cubicBezTo>
                  <a:pt x="144" y="58"/>
                  <a:pt x="142" y="60"/>
                  <a:pt x="140" y="60"/>
                </a:cubicBezTo>
                <a:cubicBezTo>
                  <a:pt x="137" y="60"/>
                  <a:pt x="135" y="58"/>
                  <a:pt x="135" y="55"/>
                </a:cubicBezTo>
                <a:cubicBezTo>
                  <a:pt x="135" y="53"/>
                  <a:pt x="137" y="51"/>
                  <a:pt x="140" y="51"/>
                </a:cubicBezTo>
                <a:close/>
                <a:moveTo>
                  <a:pt x="178" y="9"/>
                </a:moveTo>
                <a:cubicBezTo>
                  <a:pt x="102" y="9"/>
                  <a:pt x="102" y="9"/>
                  <a:pt x="102" y="9"/>
                </a:cubicBezTo>
                <a:cubicBezTo>
                  <a:pt x="102" y="4"/>
                  <a:pt x="98" y="0"/>
                  <a:pt x="93" y="0"/>
                </a:cubicBezTo>
                <a:cubicBezTo>
                  <a:pt x="89" y="0"/>
                  <a:pt x="85" y="4"/>
                  <a:pt x="85" y="9"/>
                </a:cubicBezTo>
                <a:cubicBezTo>
                  <a:pt x="9" y="9"/>
                  <a:pt x="9" y="9"/>
                  <a:pt x="9" y="9"/>
                </a:cubicBezTo>
                <a:cubicBezTo>
                  <a:pt x="4" y="9"/>
                  <a:pt x="0" y="13"/>
                  <a:pt x="0" y="1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9" y="34"/>
                </a:cubicBezTo>
                <a:cubicBezTo>
                  <a:pt x="9" y="135"/>
                  <a:pt x="9" y="135"/>
                  <a:pt x="9" y="135"/>
                </a:cubicBezTo>
                <a:cubicBezTo>
                  <a:pt x="9" y="140"/>
                  <a:pt x="13" y="144"/>
                  <a:pt x="17" y="144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4" y="180"/>
                  <a:pt x="64" y="181"/>
                  <a:pt x="64" y="182"/>
                </a:cubicBezTo>
                <a:cubicBezTo>
                  <a:pt x="64" y="184"/>
                  <a:pt x="66" y="186"/>
                  <a:pt x="68" y="186"/>
                </a:cubicBezTo>
                <a:cubicBezTo>
                  <a:pt x="69" y="186"/>
                  <a:pt x="70" y="186"/>
                  <a:pt x="71" y="185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116" y="185"/>
                  <a:pt x="116" y="185"/>
                  <a:pt x="116" y="185"/>
                </a:cubicBezTo>
                <a:cubicBezTo>
                  <a:pt x="116" y="186"/>
                  <a:pt x="117" y="186"/>
                  <a:pt x="119" y="186"/>
                </a:cubicBezTo>
                <a:cubicBezTo>
                  <a:pt x="121" y="186"/>
                  <a:pt x="123" y="184"/>
                  <a:pt x="123" y="182"/>
                </a:cubicBezTo>
                <a:cubicBezTo>
                  <a:pt x="123" y="181"/>
                  <a:pt x="122" y="180"/>
                  <a:pt x="122" y="179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74" y="144"/>
                  <a:pt x="178" y="140"/>
                  <a:pt x="178" y="135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2" y="34"/>
                  <a:pt x="186" y="30"/>
                  <a:pt x="186" y="26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13"/>
                  <a:pt x="182" y="9"/>
                  <a:pt x="178" y="9"/>
                </a:cubicBezTo>
                <a:close/>
                <a:moveTo>
                  <a:pt x="169" y="135"/>
                </a:moveTo>
                <a:cubicBezTo>
                  <a:pt x="17" y="135"/>
                  <a:pt x="17" y="135"/>
                  <a:pt x="17" y="135"/>
                </a:cubicBezTo>
                <a:cubicBezTo>
                  <a:pt x="17" y="34"/>
                  <a:pt x="17" y="34"/>
                  <a:pt x="17" y="34"/>
                </a:cubicBezTo>
                <a:cubicBezTo>
                  <a:pt x="169" y="34"/>
                  <a:pt x="169" y="34"/>
                  <a:pt x="169" y="34"/>
                </a:cubicBezTo>
                <a:lnTo>
                  <a:pt x="169" y="135"/>
                </a:lnTo>
                <a:close/>
                <a:moveTo>
                  <a:pt x="178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9" y="17"/>
                  <a:pt x="9" y="17"/>
                </a:cubicBezTo>
                <a:cubicBezTo>
                  <a:pt x="178" y="17"/>
                  <a:pt x="178" y="17"/>
                  <a:pt x="178" y="17"/>
                </a:cubicBezTo>
                <a:lnTo>
                  <a:pt x="178" y="26"/>
                </a:lnTo>
                <a:close/>
                <a:moveTo>
                  <a:pt x="38" y="119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50" y="119"/>
                  <a:pt x="152" y="117"/>
                  <a:pt x="152" y="114"/>
                </a:cubicBezTo>
                <a:cubicBezTo>
                  <a:pt x="152" y="113"/>
                  <a:pt x="152" y="113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77"/>
                  <a:pt x="124" y="76"/>
                  <a:pt x="123" y="76"/>
                </a:cubicBezTo>
                <a:cubicBezTo>
                  <a:pt x="122" y="76"/>
                  <a:pt x="121" y="77"/>
                  <a:pt x="120" y="78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75" y="61"/>
                  <a:pt x="75" y="61"/>
                  <a:pt x="75" y="61"/>
                </a:cubicBezTo>
                <a:cubicBezTo>
                  <a:pt x="74" y="60"/>
                  <a:pt x="73" y="60"/>
                  <a:pt x="72" y="60"/>
                </a:cubicBezTo>
                <a:cubicBezTo>
                  <a:pt x="71" y="60"/>
                  <a:pt x="69" y="60"/>
                  <a:pt x="69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4" y="113"/>
                  <a:pt x="34" y="114"/>
                  <a:pt x="34" y="114"/>
                </a:cubicBezTo>
                <a:cubicBezTo>
                  <a:pt x="34" y="117"/>
                  <a:pt x="36" y="119"/>
                  <a:pt x="38" y="119"/>
                </a:cubicBezTo>
                <a:close/>
                <a:moveTo>
                  <a:pt x="73" y="70"/>
                </a:moveTo>
                <a:cubicBezTo>
                  <a:pt x="103" y="101"/>
                  <a:pt x="103" y="101"/>
                  <a:pt x="103" y="101"/>
                </a:cubicBezTo>
                <a:cubicBezTo>
                  <a:pt x="104" y="101"/>
                  <a:pt x="105" y="102"/>
                  <a:pt x="106" y="102"/>
                </a:cubicBezTo>
                <a:cubicBezTo>
                  <a:pt x="107" y="102"/>
                  <a:pt x="108" y="101"/>
                  <a:pt x="109" y="101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46" y="110"/>
                  <a:pt x="46" y="110"/>
                  <a:pt x="46" y="110"/>
                </a:cubicBezTo>
                <a:lnTo>
                  <a:pt x="73" y="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020;p51">
            <a:extLst>
              <a:ext uri="{FF2B5EF4-FFF2-40B4-BE49-F238E27FC236}">
                <a16:creationId xmlns:a16="http://schemas.microsoft.com/office/drawing/2014/main" id="{232E6FFE-08FD-DE4E-A87E-E757525177BC}"/>
              </a:ext>
            </a:extLst>
          </p:cNvPr>
          <p:cNvSpPr/>
          <p:nvPr/>
        </p:nvSpPr>
        <p:spPr>
          <a:xfrm>
            <a:off x="11610818" y="2448515"/>
            <a:ext cx="410668" cy="384351"/>
          </a:xfrm>
          <a:custGeom>
            <a:avLst/>
            <a:gdLst/>
            <a:ahLst/>
            <a:cxnLst/>
            <a:rect l="l" t="t" r="r" b="b"/>
            <a:pathLst>
              <a:path w="185" h="185" extrusionOk="0">
                <a:moveTo>
                  <a:pt x="88" y="38"/>
                </a:moveTo>
                <a:cubicBezTo>
                  <a:pt x="88" y="40"/>
                  <a:pt x="90" y="42"/>
                  <a:pt x="92" y="42"/>
                </a:cubicBezTo>
                <a:cubicBezTo>
                  <a:pt x="95" y="42"/>
                  <a:pt x="97" y="40"/>
                  <a:pt x="97" y="38"/>
                </a:cubicBezTo>
                <a:cubicBezTo>
                  <a:pt x="97" y="35"/>
                  <a:pt x="95" y="34"/>
                  <a:pt x="92" y="34"/>
                </a:cubicBezTo>
                <a:cubicBezTo>
                  <a:pt x="90" y="34"/>
                  <a:pt x="88" y="35"/>
                  <a:pt x="88" y="38"/>
                </a:cubicBezTo>
                <a:close/>
                <a:moveTo>
                  <a:pt x="92" y="8"/>
                </a:moveTo>
                <a:cubicBezTo>
                  <a:pt x="101" y="8"/>
                  <a:pt x="109" y="12"/>
                  <a:pt x="114" y="18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4"/>
                  <a:pt x="103" y="0"/>
                  <a:pt x="92" y="0"/>
                </a:cubicBezTo>
                <a:cubicBezTo>
                  <a:pt x="81" y="0"/>
                  <a:pt x="71" y="5"/>
                  <a:pt x="64" y="13"/>
                </a:cubicBezTo>
                <a:cubicBezTo>
                  <a:pt x="70" y="19"/>
                  <a:pt x="70" y="19"/>
                  <a:pt x="70" y="19"/>
                </a:cubicBezTo>
                <a:cubicBezTo>
                  <a:pt x="75" y="12"/>
                  <a:pt x="83" y="8"/>
                  <a:pt x="92" y="8"/>
                </a:cubicBezTo>
                <a:close/>
                <a:moveTo>
                  <a:pt x="103" y="30"/>
                </a:moveTo>
                <a:cubicBezTo>
                  <a:pt x="109" y="24"/>
                  <a:pt x="109" y="24"/>
                  <a:pt x="109" y="24"/>
                </a:cubicBezTo>
                <a:cubicBezTo>
                  <a:pt x="105" y="20"/>
                  <a:pt x="99" y="17"/>
                  <a:pt x="92" y="17"/>
                </a:cubicBezTo>
                <a:cubicBezTo>
                  <a:pt x="86" y="17"/>
                  <a:pt x="80" y="20"/>
                  <a:pt x="76" y="25"/>
                </a:cubicBezTo>
                <a:cubicBezTo>
                  <a:pt x="82" y="31"/>
                  <a:pt x="82" y="31"/>
                  <a:pt x="82" y="31"/>
                </a:cubicBezTo>
                <a:cubicBezTo>
                  <a:pt x="84" y="28"/>
                  <a:pt x="88" y="25"/>
                  <a:pt x="92" y="25"/>
                </a:cubicBezTo>
                <a:cubicBezTo>
                  <a:pt x="97" y="25"/>
                  <a:pt x="101" y="27"/>
                  <a:pt x="103" y="30"/>
                </a:cubicBezTo>
                <a:close/>
                <a:moveTo>
                  <a:pt x="55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69"/>
                  <a:pt x="101" y="167"/>
                  <a:pt x="101" y="164"/>
                </a:cubicBezTo>
                <a:cubicBezTo>
                  <a:pt x="101" y="162"/>
                  <a:pt x="99" y="160"/>
                  <a:pt x="97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60"/>
                  <a:pt x="50" y="162"/>
                  <a:pt x="50" y="164"/>
                </a:cubicBezTo>
                <a:cubicBezTo>
                  <a:pt x="50" y="167"/>
                  <a:pt x="52" y="169"/>
                  <a:pt x="55" y="169"/>
                </a:cubicBezTo>
                <a:close/>
                <a:moveTo>
                  <a:pt x="185" y="147"/>
                </a:moveTo>
                <a:cubicBezTo>
                  <a:pt x="185" y="147"/>
                  <a:pt x="185" y="146"/>
                  <a:pt x="185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7" y="85"/>
                  <a:pt x="166" y="84"/>
                  <a:pt x="164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1"/>
                  <a:pt x="154" y="29"/>
                  <a:pt x="152" y="29"/>
                </a:cubicBezTo>
                <a:cubicBezTo>
                  <a:pt x="149" y="29"/>
                  <a:pt x="147" y="31"/>
                  <a:pt x="147" y="3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1"/>
                  <a:pt x="36" y="29"/>
                  <a:pt x="33" y="29"/>
                </a:cubicBezTo>
                <a:cubicBezTo>
                  <a:pt x="31" y="29"/>
                  <a:pt x="29" y="31"/>
                  <a:pt x="29" y="34"/>
                </a:cubicBezTo>
                <a:cubicBezTo>
                  <a:pt x="29" y="84"/>
                  <a:pt x="29" y="84"/>
                  <a:pt x="29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19" y="84"/>
                  <a:pt x="17" y="85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7"/>
                  <a:pt x="0" y="14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5"/>
                  <a:pt x="17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78" y="185"/>
                  <a:pt x="185" y="178"/>
                  <a:pt x="185" y="169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7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147"/>
                </a:lnTo>
                <a:close/>
                <a:moveTo>
                  <a:pt x="24" y="93"/>
                </a:moveTo>
                <a:cubicBezTo>
                  <a:pt x="161" y="93"/>
                  <a:pt x="161" y="93"/>
                  <a:pt x="161" y="9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9" y="143"/>
                  <a:pt x="9" y="143"/>
                  <a:pt x="9" y="143"/>
                </a:cubicBezTo>
                <a:lnTo>
                  <a:pt x="24" y="93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169"/>
                </a:lnTo>
                <a:close/>
                <a:moveTo>
                  <a:pt x="21" y="169"/>
                </a:moveTo>
                <a:cubicBezTo>
                  <a:pt x="23" y="169"/>
                  <a:pt x="25" y="167"/>
                  <a:pt x="25" y="164"/>
                </a:cubicBezTo>
                <a:cubicBezTo>
                  <a:pt x="25" y="162"/>
                  <a:pt x="23" y="160"/>
                  <a:pt x="21" y="160"/>
                </a:cubicBezTo>
                <a:cubicBezTo>
                  <a:pt x="18" y="160"/>
                  <a:pt x="17" y="162"/>
                  <a:pt x="17" y="164"/>
                </a:cubicBezTo>
                <a:cubicBezTo>
                  <a:pt x="17" y="167"/>
                  <a:pt x="18" y="169"/>
                  <a:pt x="21" y="169"/>
                </a:cubicBezTo>
                <a:close/>
                <a:moveTo>
                  <a:pt x="38" y="169"/>
                </a:moveTo>
                <a:cubicBezTo>
                  <a:pt x="40" y="169"/>
                  <a:pt x="42" y="167"/>
                  <a:pt x="42" y="164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5" y="160"/>
                  <a:pt x="33" y="162"/>
                  <a:pt x="33" y="164"/>
                </a:cubicBezTo>
                <a:cubicBezTo>
                  <a:pt x="33" y="167"/>
                  <a:pt x="35" y="169"/>
                  <a:pt x="38" y="1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2849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FB32189C-910A-A34A-962D-7C379288DF19}"/>
              </a:ext>
            </a:extLst>
          </p:cNvPr>
          <p:cNvSpPr/>
          <p:nvPr/>
        </p:nvSpPr>
        <p:spPr>
          <a:xfrm>
            <a:off x="0" y="0"/>
            <a:ext cx="550606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BFAAAA2-D513-1049-BD2B-05B0696F3DC8}"/>
              </a:ext>
            </a:extLst>
          </p:cNvPr>
          <p:cNvSpPr/>
          <p:nvPr/>
        </p:nvSpPr>
        <p:spPr>
          <a:xfrm>
            <a:off x="-1566571" y="10718314"/>
            <a:ext cx="433192" cy="433192"/>
          </a:xfrm>
          <a:prstGeom prst="rect">
            <a:avLst/>
          </a:prstGeom>
          <a:solidFill>
            <a:srgbClr val="F6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1486001A-6C3F-DF4D-8C00-8C0A2556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35" y="123111"/>
            <a:ext cx="10923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800" b="1" dirty="0">
                <a:solidFill>
                  <a:srgbClr val="008792"/>
                </a:solidFill>
              </a:rPr>
              <a:t>IMPLEMENTAÇÃO DA INICIATIVA BNDES EDUCAÇÃO CONECTADA</a:t>
            </a:r>
          </a:p>
        </p:txBody>
      </p:sp>
      <p:sp>
        <p:nvSpPr>
          <p:cNvPr id="43" name="Google Shape;1020;p51">
            <a:extLst>
              <a:ext uri="{FF2B5EF4-FFF2-40B4-BE49-F238E27FC236}">
                <a16:creationId xmlns:a16="http://schemas.microsoft.com/office/drawing/2014/main" id="{232E6FFE-08FD-DE4E-A87E-E757525177BC}"/>
              </a:ext>
            </a:extLst>
          </p:cNvPr>
          <p:cNvSpPr/>
          <p:nvPr/>
        </p:nvSpPr>
        <p:spPr>
          <a:xfrm>
            <a:off x="11610818" y="2448515"/>
            <a:ext cx="410668" cy="384351"/>
          </a:xfrm>
          <a:custGeom>
            <a:avLst/>
            <a:gdLst/>
            <a:ahLst/>
            <a:cxnLst/>
            <a:rect l="l" t="t" r="r" b="b"/>
            <a:pathLst>
              <a:path w="185" h="185" extrusionOk="0">
                <a:moveTo>
                  <a:pt x="88" y="38"/>
                </a:moveTo>
                <a:cubicBezTo>
                  <a:pt x="88" y="40"/>
                  <a:pt x="90" y="42"/>
                  <a:pt x="92" y="42"/>
                </a:cubicBezTo>
                <a:cubicBezTo>
                  <a:pt x="95" y="42"/>
                  <a:pt x="97" y="40"/>
                  <a:pt x="97" y="38"/>
                </a:cubicBezTo>
                <a:cubicBezTo>
                  <a:pt x="97" y="35"/>
                  <a:pt x="95" y="34"/>
                  <a:pt x="92" y="34"/>
                </a:cubicBezTo>
                <a:cubicBezTo>
                  <a:pt x="90" y="34"/>
                  <a:pt x="88" y="35"/>
                  <a:pt x="88" y="38"/>
                </a:cubicBezTo>
                <a:close/>
                <a:moveTo>
                  <a:pt x="92" y="8"/>
                </a:moveTo>
                <a:cubicBezTo>
                  <a:pt x="101" y="8"/>
                  <a:pt x="109" y="12"/>
                  <a:pt x="114" y="18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4"/>
                  <a:pt x="103" y="0"/>
                  <a:pt x="92" y="0"/>
                </a:cubicBezTo>
                <a:cubicBezTo>
                  <a:pt x="81" y="0"/>
                  <a:pt x="71" y="5"/>
                  <a:pt x="64" y="13"/>
                </a:cubicBezTo>
                <a:cubicBezTo>
                  <a:pt x="70" y="19"/>
                  <a:pt x="70" y="19"/>
                  <a:pt x="70" y="19"/>
                </a:cubicBezTo>
                <a:cubicBezTo>
                  <a:pt x="75" y="12"/>
                  <a:pt x="83" y="8"/>
                  <a:pt x="92" y="8"/>
                </a:cubicBezTo>
                <a:close/>
                <a:moveTo>
                  <a:pt x="103" y="30"/>
                </a:moveTo>
                <a:cubicBezTo>
                  <a:pt x="109" y="24"/>
                  <a:pt x="109" y="24"/>
                  <a:pt x="109" y="24"/>
                </a:cubicBezTo>
                <a:cubicBezTo>
                  <a:pt x="105" y="20"/>
                  <a:pt x="99" y="17"/>
                  <a:pt x="92" y="17"/>
                </a:cubicBezTo>
                <a:cubicBezTo>
                  <a:pt x="86" y="17"/>
                  <a:pt x="80" y="20"/>
                  <a:pt x="76" y="25"/>
                </a:cubicBezTo>
                <a:cubicBezTo>
                  <a:pt x="82" y="31"/>
                  <a:pt x="82" y="31"/>
                  <a:pt x="82" y="31"/>
                </a:cubicBezTo>
                <a:cubicBezTo>
                  <a:pt x="84" y="28"/>
                  <a:pt x="88" y="25"/>
                  <a:pt x="92" y="25"/>
                </a:cubicBezTo>
                <a:cubicBezTo>
                  <a:pt x="97" y="25"/>
                  <a:pt x="101" y="27"/>
                  <a:pt x="103" y="30"/>
                </a:cubicBezTo>
                <a:close/>
                <a:moveTo>
                  <a:pt x="55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69"/>
                  <a:pt x="101" y="167"/>
                  <a:pt x="101" y="164"/>
                </a:cubicBezTo>
                <a:cubicBezTo>
                  <a:pt x="101" y="162"/>
                  <a:pt x="99" y="160"/>
                  <a:pt x="97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60"/>
                  <a:pt x="50" y="162"/>
                  <a:pt x="50" y="164"/>
                </a:cubicBezTo>
                <a:cubicBezTo>
                  <a:pt x="50" y="167"/>
                  <a:pt x="52" y="169"/>
                  <a:pt x="55" y="169"/>
                </a:cubicBezTo>
                <a:close/>
                <a:moveTo>
                  <a:pt x="185" y="147"/>
                </a:moveTo>
                <a:cubicBezTo>
                  <a:pt x="185" y="147"/>
                  <a:pt x="185" y="146"/>
                  <a:pt x="185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7" y="85"/>
                  <a:pt x="166" y="84"/>
                  <a:pt x="164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1"/>
                  <a:pt x="154" y="29"/>
                  <a:pt x="152" y="29"/>
                </a:cubicBezTo>
                <a:cubicBezTo>
                  <a:pt x="149" y="29"/>
                  <a:pt x="147" y="31"/>
                  <a:pt x="147" y="3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1"/>
                  <a:pt x="36" y="29"/>
                  <a:pt x="33" y="29"/>
                </a:cubicBezTo>
                <a:cubicBezTo>
                  <a:pt x="31" y="29"/>
                  <a:pt x="29" y="31"/>
                  <a:pt x="29" y="34"/>
                </a:cubicBezTo>
                <a:cubicBezTo>
                  <a:pt x="29" y="84"/>
                  <a:pt x="29" y="84"/>
                  <a:pt x="29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19" y="84"/>
                  <a:pt x="17" y="85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7"/>
                  <a:pt x="0" y="14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5"/>
                  <a:pt x="17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78" y="185"/>
                  <a:pt x="185" y="178"/>
                  <a:pt x="185" y="169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7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147"/>
                </a:lnTo>
                <a:close/>
                <a:moveTo>
                  <a:pt x="24" y="93"/>
                </a:moveTo>
                <a:cubicBezTo>
                  <a:pt x="161" y="93"/>
                  <a:pt x="161" y="93"/>
                  <a:pt x="161" y="9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9" y="143"/>
                  <a:pt x="9" y="143"/>
                  <a:pt x="9" y="143"/>
                </a:cubicBezTo>
                <a:lnTo>
                  <a:pt x="24" y="93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169"/>
                </a:lnTo>
                <a:close/>
                <a:moveTo>
                  <a:pt x="21" y="169"/>
                </a:moveTo>
                <a:cubicBezTo>
                  <a:pt x="23" y="169"/>
                  <a:pt x="25" y="167"/>
                  <a:pt x="25" y="164"/>
                </a:cubicBezTo>
                <a:cubicBezTo>
                  <a:pt x="25" y="162"/>
                  <a:pt x="23" y="160"/>
                  <a:pt x="21" y="160"/>
                </a:cubicBezTo>
                <a:cubicBezTo>
                  <a:pt x="18" y="160"/>
                  <a:pt x="17" y="162"/>
                  <a:pt x="17" y="164"/>
                </a:cubicBezTo>
                <a:cubicBezTo>
                  <a:pt x="17" y="167"/>
                  <a:pt x="18" y="169"/>
                  <a:pt x="21" y="169"/>
                </a:cubicBezTo>
                <a:close/>
                <a:moveTo>
                  <a:pt x="38" y="169"/>
                </a:moveTo>
                <a:cubicBezTo>
                  <a:pt x="40" y="169"/>
                  <a:pt x="42" y="167"/>
                  <a:pt x="42" y="164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5" y="160"/>
                  <a:pt x="33" y="162"/>
                  <a:pt x="33" y="164"/>
                </a:cubicBezTo>
                <a:cubicBezTo>
                  <a:pt x="33" y="167"/>
                  <a:pt x="35" y="169"/>
                  <a:pt x="38" y="1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BB135E-C372-3648-820D-E925F62E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5" y="1536098"/>
            <a:ext cx="4592244" cy="35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D9F0983-78A5-F748-B93C-1AAAEBE6ECC8}"/>
              </a:ext>
            </a:extLst>
          </p:cNvPr>
          <p:cNvSpPr/>
          <p:nvPr/>
        </p:nvSpPr>
        <p:spPr>
          <a:xfrm>
            <a:off x="22278" y="5736496"/>
            <a:ext cx="6630770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05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Fonte:</a:t>
            </a:r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BNDES, Chamada Pública Educação Conectada, 2018. </a:t>
            </a:r>
            <a:r>
              <a:rPr lang="pt-BR" sz="105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Elaboração</a:t>
            </a:r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: </a:t>
            </a:r>
            <a:r>
              <a:rPr lang="pt-BR" sz="1050" dirty="0" err="1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OTec</a:t>
            </a:r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/CEIPE (FGV EBAPE), 2019.</a:t>
            </a:r>
            <a:endParaRPr lang="pt-BR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Google Shape;1021;p15"/>
          <p:cNvPicPr preferRelativeResize="0"/>
          <p:nvPr/>
        </p:nvPicPr>
        <p:blipFill rotWithShape="1">
          <a:blip r:embed="rId4">
            <a:alphaModFix/>
          </a:blip>
          <a:srcRect l="20860" t="9683" r="21640" b="24458"/>
          <a:stretch/>
        </p:blipFill>
        <p:spPr>
          <a:xfrm>
            <a:off x="5320147" y="1200728"/>
            <a:ext cx="6213086" cy="4050019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1323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1055" y="3374968"/>
            <a:ext cx="3067396" cy="889461"/>
          </a:xfrm>
          <a:prstGeom prst="rect">
            <a:avLst/>
          </a:prstGeom>
          <a:solidFill>
            <a:srgbClr val="008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72EB85-A6EA-974D-B89F-C2B528FAC17E}"/>
              </a:ext>
            </a:extLst>
          </p:cNvPr>
          <p:cNvSpPr txBox="1"/>
          <p:nvPr/>
        </p:nvSpPr>
        <p:spPr>
          <a:xfrm>
            <a:off x="493459" y="570181"/>
            <a:ext cx="10229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3600" b="1" dirty="0" smtClean="0">
                <a:solidFill>
                  <a:schemeClr val="bg1"/>
                </a:solidFill>
              </a:rPr>
              <a:t>PROGRAMA DE INOVAÇÃO EDUCAÇÃO CONECTADA</a:t>
            </a:r>
          </a:p>
          <a:p>
            <a:pPr lvl="1" algn="ctr"/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2021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6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FB32189C-910A-A34A-962D-7C379288DF19}"/>
              </a:ext>
            </a:extLst>
          </p:cNvPr>
          <p:cNvSpPr/>
          <p:nvPr/>
        </p:nvSpPr>
        <p:spPr>
          <a:xfrm>
            <a:off x="0" y="0"/>
            <a:ext cx="550606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BFAAAA2-D513-1049-BD2B-05B0696F3DC8}"/>
              </a:ext>
            </a:extLst>
          </p:cNvPr>
          <p:cNvSpPr/>
          <p:nvPr/>
        </p:nvSpPr>
        <p:spPr>
          <a:xfrm>
            <a:off x="-1566571" y="10718314"/>
            <a:ext cx="433192" cy="433192"/>
          </a:xfrm>
          <a:prstGeom prst="rect">
            <a:avLst/>
          </a:prstGeom>
          <a:solidFill>
            <a:srgbClr val="F6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1486001A-6C3F-DF4D-8C00-8C0A2556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36" y="123111"/>
            <a:ext cx="10923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009193"/>
                </a:solidFill>
              </a:rPr>
              <a:t>MAPA DE CONECTIVIDADE  - MEC, </a:t>
            </a:r>
            <a:r>
              <a:rPr lang="pt-BR" sz="2800" b="1" dirty="0" err="1" smtClean="0">
                <a:solidFill>
                  <a:srgbClr val="009193"/>
                </a:solidFill>
              </a:rPr>
              <a:t>NICbr</a:t>
            </a:r>
            <a:r>
              <a:rPr lang="pt-BR" sz="2800" b="1" dirty="0" smtClean="0">
                <a:solidFill>
                  <a:srgbClr val="009193"/>
                </a:solidFill>
              </a:rPr>
              <a:t>, CIEB e RNP</a:t>
            </a:r>
            <a:endParaRPr lang="pt-BR" sz="2800" b="1" dirty="0">
              <a:solidFill>
                <a:srgbClr val="009193"/>
              </a:solidFill>
            </a:endParaRPr>
          </a:p>
        </p:txBody>
      </p:sp>
      <p:sp>
        <p:nvSpPr>
          <p:cNvPr id="43" name="Google Shape;1020;p51">
            <a:extLst>
              <a:ext uri="{FF2B5EF4-FFF2-40B4-BE49-F238E27FC236}">
                <a16:creationId xmlns:a16="http://schemas.microsoft.com/office/drawing/2014/main" id="{232E6FFE-08FD-DE4E-A87E-E757525177BC}"/>
              </a:ext>
            </a:extLst>
          </p:cNvPr>
          <p:cNvSpPr/>
          <p:nvPr/>
        </p:nvSpPr>
        <p:spPr>
          <a:xfrm>
            <a:off x="11610818" y="2448515"/>
            <a:ext cx="410668" cy="384351"/>
          </a:xfrm>
          <a:custGeom>
            <a:avLst/>
            <a:gdLst/>
            <a:ahLst/>
            <a:cxnLst/>
            <a:rect l="l" t="t" r="r" b="b"/>
            <a:pathLst>
              <a:path w="185" h="185" extrusionOk="0">
                <a:moveTo>
                  <a:pt x="88" y="38"/>
                </a:moveTo>
                <a:cubicBezTo>
                  <a:pt x="88" y="40"/>
                  <a:pt x="90" y="42"/>
                  <a:pt x="92" y="42"/>
                </a:cubicBezTo>
                <a:cubicBezTo>
                  <a:pt x="95" y="42"/>
                  <a:pt x="97" y="40"/>
                  <a:pt x="97" y="38"/>
                </a:cubicBezTo>
                <a:cubicBezTo>
                  <a:pt x="97" y="35"/>
                  <a:pt x="95" y="34"/>
                  <a:pt x="92" y="34"/>
                </a:cubicBezTo>
                <a:cubicBezTo>
                  <a:pt x="90" y="34"/>
                  <a:pt x="88" y="35"/>
                  <a:pt x="88" y="38"/>
                </a:cubicBezTo>
                <a:close/>
                <a:moveTo>
                  <a:pt x="92" y="8"/>
                </a:moveTo>
                <a:cubicBezTo>
                  <a:pt x="101" y="8"/>
                  <a:pt x="109" y="12"/>
                  <a:pt x="114" y="18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4"/>
                  <a:pt x="103" y="0"/>
                  <a:pt x="92" y="0"/>
                </a:cubicBezTo>
                <a:cubicBezTo>
                  <a:pt x="81" y="0"/>
                  <a:pt x="71" y="5"/>
                  <a:pt x="64" y="13"/>
                </a:cubicBezTo>
                <a:cubicBezTo>
                  <a:pt x="70" y="19"/>
                  <a:pt x="70" y="19"/>
                  <a:pt x="70" y="19"/>
                </a:cubicBezTo>
                <a:cubicBezTo>
                  <a:pt x="75" y="12"/>
                  <a:pt x="83" y="8"/>
                  <a:pt x="92" y="8"/>
                </a:cubicBezTo>
                <a:close/>
                <a:moveTo>
                  <a:pt x="103" y="30"/>
                </a:moveTo>
                <a:cubicBezTo>
                  <a:pt x="109" y="24"/>
                  <a:pt x="109" y="24"/>
                  <a:pt x="109" y="24"/>
                </a:cubicBezTo>
                <a:cubicBezTo>
                  <a:pt x="105" y="20"/>
                  <a:pt x="99" y="17"/>
                  <a:pt x="92" y="17"/>
                </a:cubicBezTo>
                <a:cubicBezTo>
                  <a:pt x="86" y="17"/>
                  <a:pt x="80" y="20"/>
                  <a:pt x="76" y="25"/>
                </a:cubicBezTo>
                <a:cubicBezTo>
                  <a:pt x="82" y="31"/>
                  <a:pt x="82" y="31"/>
                  <a:pt x="82" y="31"/>
                </a:cubicBezTo>
                <a:cubicBezTo>
                  <a:pt x="84" y="28"/>
                  <a:pt x="88" y="25"/>
                  <a:pt x="92" y="25"/>
                </a:cubicBezTo>
                <a:cubicBezTo>
                  <a:pt x="97" y="25"/>
                  <a:pt x="101" y="27"/>
                  <a:pt x="103" y="30"/>
                </a:cubicBezTo>
                <a:close/>
                <a:moveTo>
                  <a:pt x="55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69"/>
                  <a:pt x="101" y="167"/>
                  <a:pt x="101" y="164"/>
                </a:cubicBezTo>
                <a:cubicBezTo>
                  <a:pt x="101" y="162"/>
                  <a:pt x="99" y="160"/>
                  <a:pt x="97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60"/>
                  <a:pt x="50" y="162"/>
                  <a:pt x="50" y="164"/>
                </a:cubicBezTo>
                <a:cubicBezTo>
                  <a:pt x="50" y="167"/>
                  <a:pt x="52" y="169"/>
                  <a:pt x="55" y="169"/>
                </a:cubicBezTo>
                <a:close/>
                <a:moveTo>
                  <a:pt x="185" y="147"/>
                </a:moveTo>
                <a:cubicBezTo>
                  <a:pt x="185" y="147"/>
                  <a:pt x="185" y="146"/>
                  <a:pt x="185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7" y="85"/>
                  <a:pt x="166" y="84"/>
                  <a:pt x="164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1"/>
                  <a:pt x="154" y="29"/>
                  <a:pt x="152" y="29"/>
                </a:cubicBezTo>
                <a:cubicBezTo>
                  <a:pt x="149" y="29"/>
                  <a:pt x="147" y="31"/>
                  <a:pt x="147" y="3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1"/>
                  <a:pt x="36" y="29"/>
                  <a:pt x="33" y="29"/>
                </a:cubicBezTo>
                <a:cubicBezTo>
                  <a:pt x="31" y="29"/>
                  <a:pt x="29" y="31"/>
                  <a:pt x="29" y="34"/>
                </a:cubicBezTo>
                <a:cubicBezTo>
                  <a:pt x="29" y="84"/>
                  <a:pt x="29" y="84"/>
                  <a:pt x="29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19" y="84"/>
                  <a:pt x="17" y="85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7"/>
                  <a:pt x="0" y="14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5"/>
                  <a:pt x="17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78" y="185"/>
                  <a:pt x="185" y="178"/>
                  <a:pt x="185" y="169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7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147"/>
                </a:lnTo>
                <a:close/>
                <a:moveTo>
                  <a:pt x="24" y="93"/>
                </a:moveTo>
                <a:cubicBezTo>
                  <a:pt x="161" y="93"/>
                  <a:pt x="161" y="93"/>
                  <a:pt x="161" y="9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9" y="143"/>
                  <a:pt x="9" y="143"/>
                  <a:pt x="9" y="143"/>
                </a:cubicBezTo>
                <a:lnTo>
                  <a:pt x="24" y="93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169"/>
                </a:lnTo>
                <a:close/>
                <a:moveTo>
                  <a:pt x="21" y="169"/>
                </a:moveTo>
                <a:cubicBezTo>
                  <a:pt x="23" y="169"/>
                  <a:pt x="25" y="167"/>
                  <a:pt x="25" y="164"/>
                </a:cubicBezTo>
                <a:cubicBezTo>
                  <a:pt x="25" y="162"/>
                  <a:pt x="23" y="160"/>
                  <a:pt x="21" y="160"/>
                </a:cubicBezTo>
                <a:cubicBezTo>
                  <a:pt x="18" y="160"/>
                  <a:pt x="17" y="162"/>
                  <a:pt x="17" y="164"/>
                </a:cubicBezTo>
                <a:cubicBezTo>
                  <a:pt x="17" y="167"/>
                  <a:pt x="18" y="169"/>
                  <a:pt x="21" y="169"/>
                </a:cubicBezTo>
                <a:close/>
                <a:moveTo>
                  <a:pt x="38" y="169"/>
                </a:moveTo>
                <a:cubicBezTo>
                  <a:pt x="40" y="169"/>
                  <a:pt x="42" y="167"/>
                  <a:pt x="42" y="164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5" y="160"/>
                  <a:pt x="33" y="162"/>
                  <a:pt x="33" y="164"/>
                </a:cubicBezTo>
                <a:cubicBezTo>
                  <a:pt x="33" y="167"/>
                  <a:pt x="35" y="169"/>
                  <a:pt x="38" y="1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1263;p57" descr="Tab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960" y="2530310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265;p57" descr="Wi-F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960" y="2873691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267;p57" descr="Wi-F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310" y="2879158"/>
            <a:ext cx="324000" cy="32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1211;p56"/>
          <p:cNvCxnSpPr/>
          <p:nvPr/>
        </p:nvCxnSpPr>
        <p:spPr>
          <a:xfrm>
            <a:off x="2334731" y="1930399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5" name="Google Shape;1212;p56"/>
          <p:cNvCxnSpPr/>
          <p:nvPr/>
        </p:nvCxnSpPr>
        <p:spPr>
          <a:xfrm>
            <a:off x="2334731" y="1930399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58" name="Google Shape;1215;p56"/>
          <p:cNvSpPr txBox="1"/>
          <p:nvPr/>
        </p:nvSpPr>
        <p:spPr>
          <a:xfrm>
            <a:off x="2061559" y="5341878"/>
            <a:ext cx="33749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Básico</a:t>
            </a:r>
            <a:endParaRPr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0" name="Picture 2" descr="Contorno do mapa de conectividade do brasil com estrelas e linhas quadro  abstrato. | Vetor Prem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2" y="1191760"/>
            <a:ext cx="7242629" cy="45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902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>
            <a:extLst>
              <a:ext uri="{FF2B5EF4-FFF2-40B4-BE49-F238E27FC236}">
                <a16:creationId xmlns:a16="http://schemas.microsoft.com/office/drawing/2014/main" id="{FB32189C-910A-A34A-962D-7C379288DF19}"/>
              </a:ext>
            </a:extLst>
          </p:cNvPr>
          <p:cNvSpPr/>
          <p:nvPr/>
        </p:nvSpPr>
        <p:spPr>
          <a:xfrm>
            <a:off x="0" y="0"/>
            <a:ext cx="550606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BFAAAA2-D513-1049-BD2B-05B0696F3DC8}"/>
              </a:ext>
            </a:extLst>
          </p:cNvPr>
          <p:cNvSpPr/>
          <p:nvPr/>
        </p:nvSpPr>
        <p:spPr>
          <a:xfrm>
            <a:off x="-1566571" y="10718314"/>
            <a:ext cx="433192" cy="433192"/>
          </a:xfrm>
          <a:prstGeom prst="rect">
            <a:avLst/>
          </a:prstGeom>
          <a:solidFill>
            <a:srgbClr val="F6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1486001A-6C3F-DF4D-8C00-8C0A2556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85" y="124139"/>
            <a:ext cx="10923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008792"/>
                </a:solidFill>
              </a:rPr>
              <a:t>VISÃO : NÍVEIS DE MATURIDADE EM ADOÇÃO DE TECNOLOGIA </a:t>
            </a:r>
            <a:endParaRPr lang="pt-BR" sz="2800" b="1" dirty="0">
              <a:solidFill>
                <a:srgbClr val="008792"/>
              </a:solidFill>
            </a:endParaRPr>
          </a:p>
        </p:txBody>
      </p:sp>
      <p:sp>
        <p:nvSpPr>
          <p:cNvPr id="43" name="Google Shape;1020;p51">
            <a:extLst>
              <a:ext uri="{FF2B5EF4-FFF2-40B4-BE49-F238E27FC236}">
                <a16:creationId xmlns:a16="http://schemas.microsoft.com/office/drawing/2014/main" id="{232E6FFE-08FD-DE4E-A87E-E757525177BC}"/>
              </a:ext>
            </a:extLst>
          </p:cNvPr>
          <p:cNvSpPr/>
          <p:nvPr/>
        </p:nvSpPr>
        <p:spPr>
          <a:xfrm>
            <a:off x="11610818" y="2448515"/>
            <a:ext cx="410668" cy="384351"/>
          </a:xfrm>
          <a:custGeom>
            <a:avLst/>
            <a:gdLst/>
            <a:ahLst/>
            <a:cxnLst/>
            <a:rect l="l" t="t" r="r" b="b"/>
            <a:pathLst>
              <a:path w="185" h="185" extrusionOk="0">
                <a:moveTo>
                  <a:pt x="88" y="38"/>
                </a:moveTo>
                <a:cubicBezTo>
                  <a:pt x="88" y="40"/>
                  <a:pt x="90" y="42"/>
                  <a:pt x="92" y="42"/>
                </a:cubicBezTo>
                <a:cubicBezTo>
                  <a:pt x="95" y="42"/>
                  <a:pt x="97" y="40"/>
                  <a:pt x="97" y="38"/>
                </a:cubicBezTo>
                <a:cubicBezTo>
                  <a:pt x="97" y="35"/>
                  <a:pt x="95" y="34"/>
                  <a:pt x="92" y="34"/>
                </a:cubicBezTo>
                <a:cubicBezTo>
                  <a:pt x="90" y="34"/>
                  <a:pt x="88" y="35"/>
                  <a:pt x="88" y="38"/>
                </a:cubicBezTo>
                <a:close/>
                <a:moveTo>
                  <a:pt x="92" y="8"/>
                </a:moveTo>
                <a:cubicBezTo>
                  <a:pt x="101" y="8"/>
                  <a:pt x="109" y="12"/>
                  <a:pt x="114" y="18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4"/>
                  <a:pt x="103" y="0"/>
                  <a:pt x="92" y="0"/>
                </a:cubicBezTo>
                <a:cubicBezTo>
                  <a:pt x="81" y="0"/>
                  <a:pt x="71" y="5"/>
                  <a:pt x="64" y="13"/>
                </a:cubicBezTo>
                <a:cubicBezTo>
                  <a:pt x="70" y="19"/>
                  <a:pt x="70" y="19"/>
                  <a:pt x="70" y="19"/>
                </a:cubicBezTo>
                <a:cubicBezTo>
                  <a:pt x="75" y="12"/>
                  <a:pt x="83" y="8"/>
                  <a:pt x="92" y="8"/>
                </a:cubicBezTo>
                <a:close/>
                <a:moveTo>
                  <a:pt x="103" y="30"/>
                </a:moveTo>
                <a:cubicBezTo>
                  <a:pt x="109" y="24"/>
                  <a:pt x="109" y="24"/>
                  <a:pt x="109" y="24"/>
                </a:cubicBezTo>
                <a:cubicBezTo>
                  <a:pt x="105" y="20"/>
                  <a:pt x="99" y="17"/>
                  <a:pt x="92" y="17"/>
                </a:cubicBezTo>
                <a:cubicBezTo>
                  <a:pt x="86" y="17"/>
                  <a:pt x="80" y="20"/>
                  <a:pt x="76" y="25"/>
                </a:cubicBezTo>
                <a:cubicBezTo>
                  <a:pt x="82" y="31"/>
                  <a:pt x="82" y="31"/>
                  <a:pt x="82" y="31"/>
                </a:cubicBezTo>
                <a:cubicBezTo>
                  <a:pt x="84" y="28"/>
                  <a:pt x="88" y="25"/>
                  <a:pt x="92" y="25"/>
                </a:cubicBezTo>
                <a:cubicBezTo>
                  <a:pt x="97" y="25"/>
                  <a:pt x="101" y="27"/>
                  <a:pt x="103" y="30"/>
                </a:cubicBezTo>
                <a:close/>
                <a:moveTo>
                  <a:pt x="55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69"/>
                  <a:pt x="101" y="167"/>
                  <a:pt x="101" y="164"/>
                </a:cubicBezTo>
                <a:cubicBezTo>
                  <a:pt x="101" y="162"/>
                  <a:pt x="99" y="160"/>
                  <a:pt x="97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60"/>
                  <a:pt x="50" y="162"/>
                  <a:pt x="50" y="164"/>
                </a:cubicBezTo>
                <a:cubicBezTo>
                  <a:pt x="50" y="167"/>
                  <a:pt x="52" y="169"/>
                  <a:pt x="55" y="169"/>
                </a:cubicBezTo>
                <a:close/>
                <a:moveTo>
                  <a:pt x="185" y="147"/>
                </a:moveTo>
                <a:cubicBezTo>
                  <a:pt x="185" y="147"/>
                  <a:pt x="185" y="146"/>
                  <a:pt x="185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7" y="85"/>
                  <a:pt x="166" y="84"/>
                  <a:pt x="164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1"/>
                  <a:pt x="154" y="29"/>
                  <a:pt x="152" y="29"/>
                </a:cubicBezTo>
                <a:cubicBezTo>
                  <a:pt x="149" y="29"/>
                  <a:pt x="147" y="31"/>
                  <a:pt x="147" y="3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1"/>
                  <a:pt x="36" y="29"/>
                  <a:pt x="33" y="29"/>
                </a:cubicBezTo>
                <a:cubicBezTo>
                  <a:pt x="31" y="29"/>
                  <a:pt x="29" y="31"/>
                  <a:pt x="29" y="34"/>
                </a:cubicBezTo>
                <a:cubicBezTo>
                  <a:pt x="29" y="84"/>
                  <a:pt x="29" y="84"/>
                  <a:pt x="29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19" y="84"/>
                  <a:pt x="17" y="85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7"/>
                  <a:pt x="0" y="14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5"/>
                  <a:pt x="17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78" y="185"/>
                  <a:pt x="185" y="178"/>
                  <a:pt x="185" y="169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7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147"/>
                </a:lnTo>
                <a:close/>
                <a:moveTo>
                  <a:pt x="24" y="93"/>
                </a:moveTo>
                <a:cubicBezTo>
                  <a:pt x="161" y="93"/>
                  <a:pt x="161" y="93"/>
                  <a:pt x="161" y="9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9" y="143"/>
                  <a:pt x="9" y="143"/>
                  <a:pt x="9" y="143"/>
                </a:cubicBezTo>
                <a:lnTo>
                  <a:pt x="24" y="93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169"/>
                </a:lnTo>
                <a:close/>
                <a:moveTo>
                  <a:pt x="21" y="169"/>
                </a:moveTo>
                <a:cubicBezTo>
                  <a:pt x="23" y="169"/>
                  <a:pt x="25" y="167"/>
                  <a:pt x="25" y="164"/>
                </a:cubicBezTo>
                <a:cubicBezTo>
                  <a:pt x="25" y="162"/>
                  <a:pt x="23" y="160"/>
                  <a:pt x="21" y="160"/>
                </a:cubicBezTo>
                <a:cubicBezTo>
                  <a:pt x="18" y="160"/>
                  <a:pt x="17" y="162"/>
                  <a:pt x="17" y="164"/>
                </a:cubicBezTo>
                <a:cubicBezTo>
                  <a:pt x="17" y="167"/>
                  <a:pt x="18" y="169"/>
                  <a:pt x="21" y="169"/>
                </a:cubicBezTo>
                <a:close/>
                <a:moveTo>
                  <a:pt x="38" y="169"/>
                </a:moveTo>
                <a:cubicBezTo>
                  <a:pt x="40" y="169"/>
                  <a:pt x="42" y="167"/>
                  <a:pt x="42" y="164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5" y="160"/>
                  <a:pt x="33" y="162"/>
                  <a:pt x="33" y="164"/>
                </a:cubicBezTo>
                <a:cubicBezTo>
                  <a:pt x="33" y="167"/>
                  <a:pt x="35" y="169"/>
                  <a:pt x="38" y="1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1263;p57" descr="Tab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960" y="2530310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265;p57" descr="Wi-F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960" y="2873691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267;p57" descr="Wi-F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310" y="2879158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210;p56"/>
          <p:cNvPicPr preferRelativeResize="0"/>
          <p:nvPr/>
        </p:nvPicPr>
        <p:blipFill rotWithShape="1">
          <a:blip r:embed="rId5">
            <a:alphaModFix/>
          </a:blip>
          <a:srcRect t="58973"/>
          <a:stretch/>
        </p:blipFill>
        <p:spPr>
          <a:xfrm>
            <a:off x="294480" y="4755297"/>
            <a:ext cx="4548308" cy="1509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1211;p56"/>
          <p:cNvCxnSpPr/>
          <p:nvPr/>
        </p:nvCxnSpPr>
        <p:spPr>
          <a:xfrm>
            <a:off x="2334731" y="1930399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5" name="Google Shape;1212;p56"/>
          <p:cNvCxnSpPr/>
          <p:nvPr/>
        </p:nvCxnSpPr>
        <p:spPr>
          <a:xfrm>
            <a:off x="2334731" y="1930399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56" name="Google Shape;1213;p56"/>
          <p:cNvSpPr/>
          <p:nvPr/>
        </p:nvSpPr>
        <p:spPr>
          <a:xfrm>
            <a:off x="1292843" y="3400958"/>
            <a:ext cx="2594920" cy="1098275"/>
          </a:xfrm>
          <a:custGeom>
            <a:avLst/>
            <a:gdLst/>
            <a:ahLst/>
            <a:cxnLst/>
            <a:rect l="l" t="t" r="r" b="b"/>
            <a:pathLst>
              <a:path w="2055062" h="700030" extrusionOk="0">
                <a:moveTo>
                  <a:pt x="477299" y="0"/>
                </a:moveTo>
                <a:lnTo>
                  <a:pt x="1584078" y="0"/>
                </a:lnTo>
                <a:lnTo>
                  <a:pt x="2055062" y="700030"/>
                </a:lnTo>
                <a:lnTo>
                  <a:pt x="0" y="70003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Intermediário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214;p56"/>
          <p:cNvSpPr/>
          <p:nvPr/>
        </p:nvSpPr>
        <p:spPr>
          <a:xfrm>
            <a:off x="1922258" y="1546350"/>
            <a:ext cx="1351075" cy="1177293"/>
          </a:xfrm>
          <a:custGeom>
            <a:avLst/>
            <a:gdLst/>
            <a:ahLst/>
            <a:cxnLst/>
            <a:rect l="l" t="t" r="r" b="b"/>
            <a:pathLst>
              <a:path w="1012883" h="747718" extrusionOk="0">
                <a:moveTo>
                  <a:pt x="509814" y="0"/>
                </a:moveTo>
                <a:lnTo>
                  <a:pt x="1012883" y="747718"/>
                </a:lnTo>
                <a:lnTo>
                  <a:pt x="0" y="747718"/>
                </a:lnTo>
                <a:close/>
              </a:path>
            </a:pathLst>
          </a:custGeom>
          <a:solidFill>
            <a:schemeClr val="accent6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Avançado</a:t>
            </a:r>
            <a:endParaRPr dirty="0"/>
          </a:p>
        </p:txBody>
      </p:sp>
      <p:sp>
        <p:nvSpPr>
          <p:cNvPr id="58" name="Google Shape;1215;p56"/>
          <p:cNvSpPr txBox="1"/>
          <p:nvPr/>
        </p:nvSpPr>
        <p:spPr>
          <a:xfrm>
            <a:off x="881180" y="5391379"/>
            <a:ext cx="33749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Básico</a:t>
            </a:r>
            <a:endParaRPr sz="2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1216;p56"/>
          <p:cNvSpPr txBox="1"/>
          <p:nvPr/>
        </p:nvSpPr>
        <p:spPr>
          <a:xfrm>
            <a:off x="4636554" y="1578461"/>
            <a:ext cx="36052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TRANSFORMAÇÃO</a:t>
            </a:r>
            <a:endParaRPr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Cria e estimula espaços abertos </a:t>
            </a:r>
            <a:br>
              <a:rPr lang="pt-B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 inovadores de aprendizagem</a:t>
            </a:r>
            <a:endParaRPr sz="2000" b="1" dirty="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1217;p56"/>
          <p:cNvSpPr txBox="1"/>
          <p:nvPr/>
        </p:nvSpPr>
        <p:spPr>
          <a:xfrm>
            <a:off x="4549551" y="3029504"/>
            <a:ext cx="40436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INSPIRAÇÃO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Promove a aprendizagem utilizando múltiplas formas de ensino</a:t>
            </a:r>
            <a:endParaRPr sz="2000" b="1" dirty="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1218;p56"/>
          <p:cNvSpPr txBox="1"/>
          <p:nvPr/>
        </p:nvSpPr>
        <p:spPr>
          <a:xfrm>
            <a:off x="4533457" y="4029236"/>
            <a:ext cx="4266398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APLICAÇÃO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Potencializa o ensino usando tecnologia</a:t>
            </a:r>
            <a:endParaRPr sz="2000" dirty="0"/>
          </a:p>
        </p:txBody>
      </p:sp>
      <p:sp>
        <p:nvSpPr>
          <p:cNvPr id="62" name="Google Shape;1219;p56"/>
          <p:cNvSpPr txBox="1"/>
          <p:nvPr/>
        </p:nvSpPr>
        <p:spPr>
          <a:xfrm>
            <a:off x="4920234" y="5766214"/>
            <a:ext cx="5183238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EMERGENTE</a:t>
            </a:r>
            <a:endParaRPr sz="20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Utiliza ferramentas de produtividade </a:t>
            </a:r>
            <a:endParaRPr sz="2000" b="1" dirty="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241851" y="1404841"/>
            <a:ext cx="3943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GESTÃO MAIS VOLTADA À PRÁTICA 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66" name="Google Shape;1500;p66"/>
          <p:cNvGrpSpPr/>
          <p:nvPr/>
        </p:nvGrpSpPr>
        <p:grpSpPr>
          <a:xfrm>
            <a:off x="8241856" y="2008190"/>
            <a:ext cx="3296711" cy="3934750"/>
            <a:chOff x="2953650" y="1373790"/>
            <a:chExt cx="2635509" cy="1929792"/>
          </a:xfrm>
        </p:grpSpPr>
        <p:sp>
          <p:nvSpPr>
            <p:cNvPr id="67" name="Google Shape;1501;p66"/>
            <p:cNvSpPr/>
            <p:nvPr/>
          </p:nvSpPr>
          <p:spPr>
            <a:xfrm>
              <a:off x="3656243" y="1373790"/>
              <a:ext cx="1932916" cy="1929792"/>
            </a:xfrm>
            <a:custGeom>
              <a:avLst/>
              <a:gdLst/>
              <a:ahLst/>
              <a:cxnLst/>
              <a:rect l="l" t="t" r="r" b="b"/>
              <a:pathLst>
                <a:path w="610" h="610" extrusionOk="0">
                  <a:moveTo>
                    <a:pt x="84" y="0"/>
                  </a:moveTo>
                  <a:cubicBezTo>
                    <a:pt x="525" y="0"/>
                    <a:pt x="525" y="0"/>
                    <a:pt x="525" y="0"/>
                  </a:cubicBezTo>
                  <a:cubicBezTo>
                    <a:pt x="572" y="0"/>
                    <a:pt x="610" y="38"/>
                    <a:pt x="610" y="84"/>
                  </a:cubicBezTo>
                  <a:cubicBezTo>
                    <a:pt x="610" y="525"/>
                    <a:pt x="610" y="525"/>
                    <a:pt x="610" y="525"/>
                  </a:cubicBezTo>
                  <a:cubicBezTo>
                    <a:pt x="610" y="572"/>
                    <a:pt x="572" y="610"/>
                    <a:pt x="525" y="610"/>
                  </a:cubicBezTo>
                  <a:cubicBezTo>
                    <a:pt x="84" y="610"/>
                    <a:pt x="84" y="610"/>
                    <a:pt x="84" y="610"/>
                  </a:cubicBezTo>
                  <a:cubicBezTo>
                    <a:pt x="38" y="610"/>
                    <a:pt x="0" y="572"/>
                    <a:pt x="0" y="52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" name="Google Shape;1502;p66"/>
            <p:cNvSpPr/>
            <p:nvPr/>
          </p:nvSpPr>
          <p:spPr>
            <a:xfrm>
              <a:off x="4817865" y="1495572"/>
              <a:ext cx="649509" cy="646388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03" y="14"/>
                  </a:moveTo>
                  <a:cubicBezTo>
                    <a:pt x="106" y="14"/>
                    <a:pt x="109" y="14"/>
                    <a:pt x="112" y="1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5" y="29"/>
                    <a:pt x="164" y="37"/>
                    <a:pt x="172" y="47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91" y="87"/>
                    <a:pt x="192" y="99"/>
                    <a:pt x="190" y="112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75" y="154"/>
                    <a:pt x="167" y="164"/>
                    <a:pt x="158" y="171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29" y="186"/>
                    <a:pt x="129" y="186"/>
                    <a:pt x="129" y="186"/>
                  </a:cubicBezTo>
                  <a:cubicBezTo>
                    <a:pt x="121" y="189"/>
                    <a:pt x="112" y="190"/>
                    <a:pt x="103" y="190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31" y="167"/>
                    <a:pt x="156" y="149"/>
                    <a:pt x="165" y="121"/>
                  </a:cubicBezTo>
                  <a:cubicBezTo>
                    <a:pt x="176" y="87"/>
                    <a:pt x="156" y="50"/>
                    <a:pt x="122" y="40"/>
                  </a:cubicBezTo>
                  <a:cubicBezTo>
                    <a:pt x="115" y="38"/>
                    <a:pt x="109" y="37"/>
                    <a:pt x="103" y="37"/>
                  </a:cubicBezTo>
                  <a:lnTo>
                    <a:pt x="103" y="14"/>
                  </a:lnTo>
                  <a:close/>
                  <a:moveTo>
                    <a:pt x="48" y="33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4" y="15"/>
                    <a:pt x="93" y="14"/>
                    <a:pt x="103" y="14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75" y="37"/>
                    <a:pt x="49" y="55"/>
                    <a:pt x="40" y="83"/>
                  </a:cubicBezTo>
                  <a:cubicBezTo>
                    <a:pt x="30" y="118"/>
                    <a:pt x="49" y="154"/>
                    <a:pt x="84" y="164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90" y="166"/>
                    <a:pt x="96" y="167"/>
                    <a:pt x="103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9" y="190"/>
                    <a:pt x="96" y="190"/>
                    <a:pt x="93" y="19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51" y="175"/>
                    <a:pt x="41" y="167"/>
                    <a:pt x="34" y="157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5" y="117"/>
                    <a:pt x="13" y="105"/>
                    <a:pt x="15" y="9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0" y="50"/>
                    <a:pt x="38" y="41"/>
                    <a:pt x="48" y="3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" name="Google Shape;1503;p66"/>
            <p:cNvSpPr/>
            <p:nvPr/>
          </p:nvSpPr>
          <p:spPr>
            <a:xfrm>
              <a:off x="3762413" y="2566639"/>
              <a:ext cx="649509" cy="646388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03" y="14"/>
                  </a:moveTo>
                  <a:cubicBezTo>
                    <a:pt x="106" y="14"/>
                    <a:pt x="109" y="14"/>
                    <a:pt x="113" y="1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55" y="30"/>
                    <a:pt x="164" y="38"/>
                    <a:pt x="172" y="47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91" y="87"/>
                    <a:pt x="192" y="99"/>
                    <a:pt x="191" y="112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75" y="154"/>
                    <a:pt x="167" y="164"/>
                    <a:pt x="158" y="171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37" y="200"/>
                    <a:pt x="137" y="200"/>
                    <a:pt x="137" y="20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21" y="189"/>
                    <a:pt x="112" y="191"/>
                    <a:pt x="103" y="19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31" y="167"/>
                    <a:pt x="157" y="149"/>
                    <a:pt x="165" y="121"/>
                  </a:cubicBezTo>
                  <a:cubicBezTo>
                    <a:pt x="176" y="87"/>
                    <a:pt x="156" y="50"/>
                    <a:pt x="122" y="40"/>
                  </a:cubicBezTo>
                  <a:cubicBezTo>
                    <a:pt x="116" y="38"/>
                    <a:pt x="109" y="37"/>
                    <a:pt x="103" y="37"/>
                  </a:cubicBezTo>
                  <a:lnTo>
                    <a:pt x="103" y="14"/>
                  </a:lnTo>
                  <a:close/>
                  <a:moveTo>
                    <a:pt x="48" y="3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5" y="15"/>
                    <a:pt x="94" y="14"/>
                    <a:pt x="103" y="14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75" y="37"/>
                    <a:pt x="49" y="55"/>
                    <a:pt x="40" y="83"/>
                  </a:cubicBezTo>
                  <a:cubicBezTo>
                    <a:pt x="30" y="118"/>
                    <a:pt x="49" y="154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90" y="166"/>
                    <a:pt x="97" y="167"/>
                    <a:pt x="103" y="167"/>
                  </a:cubicBezTo>
                  <a:cubicBezTo>
                    <a:pt x="103" y="191"/>
                    <a:pt x="103" y="191"/>
                    <a:pt x="103" y="191"/>
                  </a:cubicBezTo>
                  <a:cubicBezTo>
                    <a:pt x="100" y="191"/>
                    <a:pt x="96" y="190"/>
                    <a:pt x="93" y="190"/>
                  </a:cubicBezTo>
                  <a:cubicBezTo>
                    <a:pt x="89" y="205"/>
                    <a:pt x="89" y="205"/>
                    <a:pt x="89" y="205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51" y="175"/>
                    <a:pt x="41" y="167"/>
                    <a:pt x="34" y="157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5" y="117"/>
                    <a:pt x="14" y="105"/>
                    <a:pt x="15" y="9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0" y="50"/>
                    <a:pt x="38" y="41"/>
                    <a:pt x="48" y="3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0" name="Google Shape;1504;p66"/>
            <p:cNvSpPr/>
            <p:nvPr/>
          </p:nvSpPr>
          <p:spPr>
            <a:xfrm>
              <a:off x="4380696" y="2654073"/>
              <a:ext cx="487132" cy="212340"/>
            </a:xfrm>
            <a:custGeom>
              <a:avLst/>
              <a:gdLst/>
              <a:ahLst/>
              <a:cxnLst/>
              <a:rect l="l" t="t" r="r" b="b"/>
              <a:pathLst>
                <a:path w="156" h="68" extrusionOk="0">
                  <a:moveTo>
                    <a:pt x="37" y="0"/>
                  </a:moveTo>
                  <a:lnTo>
                    <a:pt x="118" y="0"/>
                  </a:lnTo>
                  <a:lnTo>
                    <a:pt x="156" y="68"/>
                  </a:lnTo>
                  <a:lnTo>
                    <a:pt x="0" y="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1" name="Google Shape;1505;p66"/>
            <p:cNvSpPr/>
            <p:nvPr/>
          </p:nvSpPr>
          <p:spPr>
            <a:xfrm>
              <a:off x="3971631" y="1736016"/>
              <a:ext cx="1302142" cy="971142"/>
            </a:xfrm>
            <a:custGeom>
              <a:avLst/>
              <a:gdLst/>
              <a:ahLst/>
              <a:cxnLst/>
              <a:rect l="l" t="t" r="r" b="b"/>
              <a:pathLst>
                <a:path w="412" h="307" extrusionOk="0">
                  <a:moveTo>
                    <a:pt x="19" y="0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403" y="0"/>
                    <a:pt x="412" y="8"/>
                    <a:pt x="412" y="19"/>
                  </a:cubicBezTo>
                  <a:cubicBezTo>
                    <a:pt x="412" y="288"/>
                    <a:pt x="412" y="288"/>
                    <a:pt x="412" y="288"/>
                  </a:cubicBezTo>
                  <a:cubicBezTo>
                    <a:pt x="412" y="299"/>
                    <a:pt x="403" y="307"/>
                    <a:pt x="393" y="307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8" y="307"/>
                    <a:pt x="0" y="299"/>
                    <a:pt x="0" y="28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" name="Google Shape;1506;p66"/>
            <p:cNvSpPr/>
            <p:nvPr/>
          </p:nvSpPr>
          <p:spPr>
            <a:xfrm>
              <a:off x="5192582" y="2647828"/>
              <a:ext cx="15614" cy="15614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" name="Google Shape;1507;p66"/>
            <p:cNvSpPr/>
            <p:nvPr/>
          </p:nvSpPr>
          <p:spPr>
            <a:xfrm>
              <a:off x="5161356" y="2647828"/>
              <a:ext cx="15614" cy="15614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" name="Google Shape;1508;p66"/>
            <p:cNvSpPr/>
            <p:nvPr/>
          </p:nvSpPr>
          <p:spPr>
            <a:xfrm>
              <a:off x="5133253" y="2647828"/>
              <a:ext cx="15614" cy="15614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" name="Google Shape;1509;p66"/>
            <p:cNvSpPr/>
            <p:nvPr/>
          </p:nvSpPr>
          <p:spPr>
            <a:xfrm>
              <a:off x="3868583" y="2803960"/>
              <a:ext cx="1508236" cy="62453"/>
            </a:xfrm>
            <a:custGeom>
              <a:avLst/>
              <a:gdLst/>
              <a:ahLst/>
              <a:cxnLst/>
              <a:rect l="l" t="t" r="r" b="b"/>
              <a:pathLst>
                <a:path w="476" h="20" extrusionOk="0">
                  <a:moveTo>
                    <a:pt x="10" y="0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472" y="0"/>
                    <a:pt x="476" y="5"/>
                    <a:pt x="476" y="10"/>
                  </a:cubicBezTo>
                  <a:cubicBezTo>
                    <a:pt x="476" y="10"/>
                    <a:pt x="476" y="10"/>
                    <a:pt x="476" y="10"/>
                  </a:cubicBezTo>
                  <a:cubicBezTo>
                    <a:pt x="476" y="16"/>
                    <a:pt x="472" y="20"/>
                    <a:pt x="46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" name="Google Shape;1510;p66"/>
            <p:cNvSpPr/>
            <p:nvPr/>
          </p:nvSpPr>
          <p:spPr>
            <a:xfrm>
              <a:off x="3868583" y="2835186"/>
              <a:ext cx="1508236" cy="31226"/>
            </a:xfrm>
            <a:custGeom>
              <a:avLst/>
              <a:gdLst/>
              <a:ahLst/>
              <a:cxnLst/>
              <a:rect l="l" t="t" r="r" b="b"/>
              <a:pathLst>
                <a:path w="476" h="10" extrusionOk="0">
                  <a:moveTo>
                    <a:pt x="476" y="0"/>
                  </a:moveTo>
                  <a:cubicBezTo>
                    <a:pt x="476" y="6"/>
                    <a:pt x="472" y="10"/>
                    <a:pt x="466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" y="10"/>
                    <a:pt x="0" y="6"/>
                    <a:pt x="0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" name="Google Shape;1511;p66"/>
            <p:cNvSpPr/>
            <p:nvPr/>
          </p:nvSpPr>
          <p:spPr>
            <a:xfrm>
              <a:off x="4012224" y="1773488"/>
              <a:ext cx="1220953" cy="827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" name="Google Shape;1512;p66"/>
            <p:cNvSpPr/>
            <p:nvPr/>
          </p:nvSpPr>
          <p:spPr>
            <a:xfrm>
              <a:off x="4105903" y="1910884"/>
              <a:ext cx="334124" cy="718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" name="Google Shape;1513;p66"/>
            <p:cNvSpPr/>
            <p:nvPr/>
          </p:nvSpPr>
          <p:spPr>
            <a:xfrm>
              <a:off x="4105903" y="2204413"/>
              <a:ext cx="334124" cy="78067"/>
            </a:xfrm>
            <a:prstGeom prst="rect">
              <a:avLst/>
            </a:prstGeom>
            <a:solidFill>
              <a:srgbClr val="FFD4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" name="Google Shape;1514;p66"/>
            <p:cNvSpPr/>
            <p:nvPr/>
          </p:nvSpPr>
          <p:spPr>
            <a:xfrm>
              <a:off x="4105903" y="2001440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" name="Google Shape;1515;p66"/>
            <p:cNvSpPr/>
            <p:nvPr/>
          </p:nvSpPr>
          <p:spPr>
            <a:xfrm>
              <a:off x="4105903" y="2029545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" name="Google Shape;1516;p66"/>
            <p:cNvSpPr/>
            <p:nvPr/>
          </p:nvSpPr>
          <p:spPr>
            <a:xfrm>
              <a:off x="4105903" y="2054526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" name="Google Shape;1517;p66"/>
            <p:cNvSpPr/>
            <p:nvPr/>
          </p:nvSpPr>
          <p:spPr>
            <a:xfrm>
              <a:off x="4105903" y="2079507"/>
              <a:ext cx="234199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" name="Google Shape;1518;p66"/>
            <p:cNvSpPr/>
            <p:nvPr/>
          </p:nvSpPr>
          <p:spPr>
            <a:xfrm>
              <a:off x="4105903" y="2104488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" name="Google Shape;1519;p66"/>
            <p:cNvSpPr/>
            <p:nvPr/>
          </p:nvSpPr>
          <p:spPr>
            <a:xfrm>
              <a:off x="4105903" y="2129469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" name="Google Shape;1520;p66"/>
            <p:cNvSpPr/>
            <p:nvPr/>
          </p:nvSpPr>
          <p:spPr>
            <a:xfrm>
              <a:off x="4105903" y="2154450"/>
              <a:ext cx="215463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" name="Google Shape;1521;p66"/>
            <p:cNvSpPr/>
            <p:nvPr/>
          </p:nvSpPr>
          <p:spPr>
            <a:xfrm>
              <a:off x="4105903" y="2298092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" name="Google Shape;1522;p66"/>
            <p:cNvSpPr/>
            <p:nvPr/>
          </p:nvSpPr>
          <p:spPr>
            <a:xfrm>
              <a:off x="4105903" y="2323073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" name="Google Shape;1523;p66"/>
            <p:cNvSpPr/>
            <p:nvPr/>
          </p:nvSpPr>
          <p:spPr>
            <a:xfrm>
              <a:off x="4105903" y="2348054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" name="Google Shape;1524;p66"/>
            <p:cNvSpPr/>
            <p:nvPr/>
          </p:nvSpPr>
          <p:spPr>
            <a:xfrm>
              <a:off x="4105903" y="2373035"/>
              <a:ext cx="334124" cy="12491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1" name="Google Shape;1525;p66"/>
            <p:cNvSpPr/>
            <p:nvPr/>
          </p:nvSpPr>
          <p:spPr>
            <a:xfrm>
              <a:off x="4105903" y="2401138"/>
              <a:ext cx="202973" cy="9369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" name="Google Shape;1526;p66"/>
            <p:cNvSpPr/>
            <p:nvPr/>
          </p:nvSpPr>
          <p:spPr>
            <a:xfrm>
              <a:off x="4105903" y="2426119"/>
              <a:ext cx="334124" cy="9369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" name="Google Shape;1527;p66"/>
            <p:cNvSpPr/>
            <p:nvPr/>
          </p:nvSpPr>
          <p:spPr>
            <a:xfrm>
              <a:off x="4105903" y="2451100"/>
              <a:ext cx="124906" cy="9369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" name="Google Shape;1528;p66"/>
            <p:cNvSpPr/>
            <p:nvPr/>
          </p:nvSpPr>
          <p:spPr>
            <a:xfrm>
              <a:off x="4505601" y="2416752"/>
              <a:ext cx="652633" cy="437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" name="Google Shape;1529;p66"/>
            <p:cNvSpPr/>
            <p:nvPr/>
          </p:nvSpPr>
          <p:spPr>
            <a:xfrm>
              <a:off x="4505601" y="1910884"/>
              <a:ext cx="118660" cy="5058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" name="Google Shape;1530;p66"/>
            <p:cNvSpPr/>
            <p:nvPr/>
          </p:nvSpPr>
          <p:spPr>
            <a:xfrm>
              <a:off x="4639876" y="2101364"/>
              <a:ext cx="115539" cy="315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" name="Google Shape;1531;p66"/>
            <p:cNvSpPr/>
            <p:nvPr/>
          </p:nvSpPr>
          <p:spPr>
            <a:xfrm>
              <a:off x="4774148" y="2207534"/>
              <a:ext cx="115539" cy="209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" name="Google Shape;1532;p66"/>
            <p:cNvSpPr/>
            <p:nvPr/>
          </p:nvSpPr>
          <p:spPr>
            <a:xfrm>
              <a:off x="4908423" y="2110733"/>
              <a:ext cx="112415" cy="3060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" name="Google Shape;1533;p66"/>
            <p:cNvSpPr/>
            <p:nvPr/>
          </p:nvSpPr>
          <p:spPr>
            <a:xfrm>
              <a:off x="5039574" y="2198167"/>
              <a:ext cx="118660" cy="2185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0" name="Google Shape;1534;p66"/>
            <p:cNvSpPr/>
            <p:nvPr/>
          </p:nvSpPr>
          <p:spPr>
            <a:xfrm>
              <a:off x="3640631" y="2319949"/>
              <a:ext cx="202973" cy="468396"/>
            </a:xfrm>
            <a:custGeom>
              <a:avLst/>
              <a:gdLst/>
              <a:ahLst/>
              <a:cxnLst/>
              <a:rect l="l" t="t" r="r" b="b"/>
              <a:pathLst>
                <a:path w="64" h="148" extrusionOk="0">
                  <a:moveTo>
                    <a:pt x="45" y="146"/>
                  </a:moveTo>
                  <a:cubicBezTo>
                    <a:pt x="45" y="146"/>
                    <a:pt x="45" y="146"/>
                    <a:pt x="45" y="146"/>
                  </a:cubicBezTo>
                  <a:cubicBezTo>
                    <a:pt x="56" y="144"/>
                    <a:pt x="64" y="134"/>
                    <a:pt x="62" y="12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8"/>
                    <a:pt x="30" y="0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4"/>
                    <a:pt x="0" y="14"/>
                    <a:pt x="2" y="25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4" y="140"/>
                    <a:pt x="34" y="148"/>
                    <a:pt x="45" y="146"/>
                  </a:cubicBezTo>
                  <a:close/>
                </a:path>
              </a:pathLst>
            </a:custGeom>
            <a:solidFill>
              <a:srgbClr val="E4A9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" name="Google Shape;1535;p66"/>
            <p:cNvSpPr/>
            <p:nvPr/>
          </p:nvSpPr>
          <p:spPr>
            <a:xfrm>
              <a:off x="3699960" y="2326195"/>
              <a:ext cx="340369" cy="418434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96" y="126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6" y="120"/>
                    <a:pt x="108" y="107"/>
                    <a:pt x="102" y="9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3" y="3"/>
                    <a:pt x="21" y="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2" y="13"/>
                    <a:pt x="0" y="25"/>
                    <a:pt x="6" y="3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5" y="130"/>
                    <a:pt x="87" y="132"/>
                    <a:pt x="96" y="126"/>
                  </a:cubicBezTo>
                  <a:close/>
                </a:path>
              </a:pathLst>
            </a:custGeom>
            <a:solidFill>
              <a:srgbClr val="E4A9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" name="Google Shape;1536;p66"/>
            <p:cNvSpPr/>
            <p:nvPr/>
          </p:nvSpPr>
          <p:spPr>
            <a:xfrm>
              <a:off x="3612526" y="2326195"/>
              <a:ext cx="299773" cy="446539"/>
            </a:xfrm>
            <a:custGeom>
              <a:avLst/>
              <a:gdLst/>
              <a:ahLst/>
              <a:cxnLst/>
              <a:rect l="l" t="t" r="r" b="b"/>
              <a:pathLst>
                <a:path w="94" h="141" extrusionOk="0">
                  <a:moveTo>
                    <a:pt x="79" y="136"/>
                  </a:moveTo>
                  <a:cubicBezTo>
                    <a:pt x="79" y="136"/>
                    <a:pt x="79" y="136"/>
                    <a:pt x="79" y="136"/>
                  </a:cubicBezTo>
                  <a:cubicBezTo>
                    <a:pt x="90" y="132"/>
                    <a:pt x="94" y="120"/>
                    <a:pt x="89" y="110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5"/>
                    <a:pt x="25" y="0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9"/>
                    <a:pt x="0" y="21"/>
                    <a:pt x="5" y="32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8" y="137"/>
                    <a:pt x="69" y="141"/>
                    <a:pt x="79" y="136"/>
                  </a:cubicBezTo>
                  <a:close/>
                </a:path>
              </a:pathLst>
            </a:custGeom>
            <a:solidFill>
              <a:srgbClr val="E4A9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" name="Google Shape;1537;p66"/>
            <p:cNvSpPr/>
            <p:nvPr/>
          </p:nvSpPr>
          <p:spPr>
            <a:xfrm>
              <a:off x="3312753" y="2251251"/>
              <a:ext cx="686981" cy="455906"/>
            </a:xfrm>
            <a:custGeom>
              <a:avLst/>
              <a:gdLst/>
              <a:ahLst/>
              <a:cxnLst/>
              <a:rect l="l" t="t" r="r" b="b"/>
              <a:pathLst>
                <a:path w="220" h="146" extrusionOk="0">
                  <a:moveTo>
                    <a:pt x="0" y="103"/>
                  </a:moveTo>
                  <a:lnTo>
                    <a:pt x="86" y="0"/>
                  </a:lnTo>
                  <a:lnTo>
                    <a:pt x="187" y="33"/>
                  </a:lnTo>
                  <a:lnTo>
                    <a:pt x="220" y="94"/>
                  </a:lnTo>
                  <a:lnTo>
                    <a:pt x="56" y="14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4A9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" name="Google Shape;1538;p66"/>
            <p:cNvSpPr/>
            <p:nvPr/>
          </p:nvSpPr>
          <p:spPr>
            <a:xfrm>
              <a:off x="3169111" y="2491696"/>
              <a:ext cx="496501" cy="405943"/>
            </a:xfrm>
            <a:custGeom>
              <a:avLst/>
              <a:gdLst/>
              <a:ahLst/>
              <a:cxnLst/>
              <a:rect l="l" t="t" r="r" b="b"/>
              <a:pathLst>
                <a:path w="157" h="128" extrusionOk="0">
                  <a:moveTo>
                    <a:pt x="71" y="5"/>
                  </a:moveTo>
                  <a:cubicBezTo>
                    <a:pt x="29" y="0"/>
                    <a:pt x="0" y="59"/>
                    <a:pt x="9" y="88"/>
                  </a:cubicBezTo>
                  <a:cubicBezTo>
                    <a:pt x="19" y="117"/>
                    <a:pt x="57" y="128"/>
                    <a:pt x="99" y="117"/>
                  </a:cubicBezTo>
                  <a:cubicBezTo>
                    <a:pt x="140" y="106"/>
                    <a:pt x="157" y="67"/>
                    <a:pt x="152" y="52"/>
                  </a:cubicBezTo>
                  <a:cubicBezTo>
                    <a:pt x="146" y="37"/>
                    <a:pt x="113" y="10"/>
                    <a:pt x="71" y="5"/>
                  </a:cubicBez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" name="Google Shape;1539;p66"/>
            <p:cNvSpPr/>
            <p:nvPr/>
          </p:nvSpPr>
          <p:spPr>
            <a:xfrm>
              <a:off x="3240933" y="2166941"/>
              <a:ext cx="405943" cy="484010"/>
            </a:xfrm>
            <a:custGeom>
              <a:avLst/>
              <a:gdLst/>
              <a:ahLst/>
              <a:cxnLst/>
              <a:rect l="l" t="t" r="r" b="b"/>
              <a:pathLst>
                <a:path w="129" h="153" extrusionOk="0">
                  <a:moveTo>
                    <a:pt x="7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14" y="151"/>
                    <a:pt x="28" y="153"/>
                    <a:pt x="35" y="145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6" y="29"/>
                    <a:pt x="129" y="18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5" y="1"/>
                    <a:pt x="102" y="0"/>
                    <a:pt x="93" y="7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2" y="122"/>
                    <a:pt x="0" y="134"/>
                    <a:pt x="7" y="142"/>
                  </a:cubicBez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" name="Google Shape;1540;p66"/>
            <p:cNvSpPr/>
            <p:nvPr/>
          </p:nvSpPr>
          <p:spPr>
            <a:xfrm>
              <a:off x="3512602" y="2170063"/>
              <a:ext cx="409067" cy="202973"/>
            </a:xfrm>
            <a:custGeom>
              <a:avLst/>
              <a:gdLst/>
              <a:ahLst/>
              <a:cxnLst/>
              <a:rect l="l" t="t" r="r" b="b"/>
              <a:pathLst>
                <a:path w="129" h="64" extrusionOk="0"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9" y="35"/>
                    <a:pt x="122" y="24"/>
                    <a:pt x="111" y="2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5" y="0"/>
                    <a:pt x="4" y="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9"/>
                    <a:pt x="7" y="40"/>
                    <a:pt x="18" y="4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14" y="64"/>
                    <a:pt x="125" y="57"/>
                    <a:pt x="127" y="46"/>
                  </a:cubicBez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" name="Google Shape;1541;p66"/>
            <p:cNvSpPr/>
            <p:nvPr/>
          </p:nvSpPr>
          <p:spPr>
            <a:xfrm>
              <a:off x="3790518" y="2235639"/>
              <a:ext cx="371595" cy="393453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107" y="117"/>
                  </a:moveTo>
                  <a:cubicBezTo>
                    <a:pt x="107" y="117"/>
                    <a:pt x="107" y="117"/>
                    <a:pt x="107" y="117"/>
                  </a:cubicBezTo>
                  <a:cubicBezTo>
                    <a:pt x="115" y="110"/>
                    <a:pt x="117" y="97"/>
                    <a:pt x="109" y="8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1" y="1"/>
                    <a:pt x="18" y="0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14"/>
                    <a:pt x="0" y="27"/>
                    <a:pt x="7" y="36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6" y="123"/>
                    <a:pt x="98" y="124"/>
                    <a:pt x="107" y="117"/>
                  </a:cubicBez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" name="Google Shape;1542;p66"/>
            <p:cNvSpPr/>
            <p:nvPr/>
          </p:nvSpPr>
          <p:spPr>
            <a:xfrm>
              <a:off x="3353348" y="2173186"/>
              <a:ext cx="399698" cy="543340"/>
            </a:xfrm>
            <a:custGeom>
              <a:avLst/>
              <a:gdLst/>
              <a:ahLst/>
              <a:cxnLst/>
              <a:rect l="l" t="t" r="r" b="b"/>
              <a:pathLst>
                <a:path w="126" h="172" extrusionOk="0">
                  <a:moveTo>
                    <a:pt x="104" y="51"/>
                  </a:moveTo>
                  <a:cubicBezTo>
                    <a:pt x="90" y="64"/>
                    <a:pt x="35" y="117"/>
                    <a:pt x="81" y="134"/>
                  </a:cubicBezTo>
                  <a:cubicBezTo>
                    <a:pt x="126" y="150"/>
                    <a:pt x="3" y="172"/>
                    <a:pt x="3" y="17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42" y="0"/>
                    <a:pt x="104" y="51"/>
                  </a:cubicBez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" name="Google Shape;1543;p66"/>
            <p:cNvSpPr/>
            <p:nvPr/>
          </p:nvSpPr>
          <p:spPr>
            <a:xfrm>
              <a:off x="3137885" y="2472960"/>
              <a:ext cx="331000" cy="405943"/>
            </a:xfrm>
            <a:custGeom>
              <a:avLst/>
              <a:gdLst/>
              <a:ahLst/>
              <a:cxnLst/>
              <a:rect l="l" t="t" r="r" b="b"/>
              <a:pathLst>
                <a:path w="106" h="130" extrusionOk="0">
                  <a:moveTo>
                    <a:pt x="67" y="0"/>
                  </a:moveTo>
                  <a:lnTo>
                    <a:pt x="106" y="98"/>
                  </a:lnTo>
                  <a:lnTo>
                    <a:pt x="50" y="130"/>
                  </a:lnTo>
                  <a:lnTo>
                    <a:pt x="0" y="3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" name="Google Shape;1544;p66"/>
            <p:cNvSpPr/>
            <p:nvPr/>
          </p:nvSpPr>
          <p:spPr>
            <a:xfrm>
              <a:off x="2953650" y="2547903"/>
              <a:ext cx="399698" cy="474641"/>
            </a:xfrm>
            <a:custGeom>
              <a:avLst/>
              <a:gdLst/>
              <a:ahLst/>
              <a:cxnLst/>
              <a:rect l="l" t="t" r="r" b="b"/>
              <a:pathLst>
                <a:path w="128" h="152" extrusionOk="0">
                  <a:moveTo>
                    <a:pt x="64" y="0"/>
                  </a:moveTo>
                  <a:lnTo>
                    <a:pt x="128" y="117"/>
                  </a:lnTo>
                  <a:lnTo>
                    <a:pt x="65" y="152"/>
                  </a:lnTo>
                  <a:lnTo>
                    <a:pt x="0" y="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1" name="Google Shape;1545;p66"/>
            <p:cNvSpPr/>
            <p:nvPr/>
          </p:nvSpPr>
          <p:spPr>
            <a:xfrm>
              <a:off x="4055941" y="1889025"/>
              <a:ext cx="630773" cy="633897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66" y="40"/>
                  </a:moveTo>
                  <a:cubicBezTo>
                    <a:pt x="133" y="3"/>
                    <a:pt x="76" y="0"/>
                    <a:pt x="39" y="34"/>
                  </a:cubicBezTo>
                  <a:cubicBezTo>
                    <a:pt x="2" y="67"/>
                    <a:pt x="0" y="124"/>
                    <a:pt x="33" y="160"/>
                  </a:cubicBezTo>
                  <a:cubicBezTo>
                    <a:pt x="66" y="197"/>
                    <a:pt x="123" y="200"/>
                    <a:pt x="160" y="167"/>
                  </a:cubicBezTo>
                  <a:cubicBezTo>
                    <a:pt x="197" y="133"/>
                    <a:pt x="199" y="77"/>
                    <a:pt x="16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" name="Google Shape;1546;p66"/>
            <p:cNvSpPr/>
            <p:nvPr/>
          </p:nvSpPr>
          <p:spPr>
            <a:xfrm>
              <a:off x="4087168" y="2207534"/>
              <a:ext cx="202973" cy="106170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" name="Google Shape;1547;p66"/>
            <p:cNvSpPr/>
            <p:nvPr/>
          </p:nvSpPr>
          <p:spPr>
            <a:xfrm>
              <a:off x="4249545" y="1932742"/>
              <a:ext cx="40595" cy="15614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0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3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" name="Google Shape;1548;p66"/>
            <p:cNvSpPr/>
            <p:nvPr/>
          </p:nvSpPr>
          <p:spPr>
            <a:xfrm>
              <a:off x="4193337" y="1967092"/>
              <a:ext cx="96803" cy="15614"/>
            </a:xfrm>
            <a:custGeom>
              <a:avLst/>
              <a:gdLst/>
              <a:ahLst/>
              <a:cxnLst/>
              <a:rect l="l" t="t" r="r" b="b"/>
              <a:pathLst>
                <a:path w="31" h="5" extrusionOk="0">
                  <a:moveTo>
                    <a:pt x="0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3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549;p66"/>
            <p:cNvSpPr/>
            <p:nvPr/>
          </p:nvSpPr>
          <p:spPr>
            <a:xfrm>
              <a:off x="4158989" y="2001440"/>
              <a:ext cx="131151" cy="18736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0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" name="Google Shape;1550;p66"/>
            <p:cNvSpPr/>
            <p:nvPr/>
          </p:nvSpPr>
          <p:spPr>
            <a:xfrm>
              <a:off x="4130885" y="2038912"/>
              <a:ext cx="24981" cy="15614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7" name="Google Shape;1551;p66"/>
            <p:cNvSpPr/>
            <p:nvPr/>
          </p:nvSpPr>
          <p:spPr>
            <a:xfrm>
              <a:off x="4112149" y="2073262"/>
              <a:ext cx="177991" cy="15614"/>
            </a:xfrm>
            <a:custGeom>
              <a:avLst/>
              <a:gdLst/>
              <a:ahLst/>
              <a:cxnLst/>
              <a:rect l="l" t="t" r="r" b="b"/>
              <a:pathLst>
                <a:path w="56" h="5" extrusionOk="0">
                  <a:moveTo>
                    <a:pt x="0" y="5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8" name="Google Shape;1552;p66"/>
            <p:cNvSpPr/>
            <p:nvPr/>
          </p:nvSpPr>
          <p:spPr>
            <a:xfrm>
              <a:off x="4096536" y="2107610"/>
              <a:ext cx="193604" cy="15614"/>
            </a:xfrm>
            <a:custGeom>
              <a:avLst/>
              <a:gdLst/>
              <a:ahLst/>
              <a:cxnLst/>
              <a:rect l="l" t="t" r="r" b="b"/>
              <a:pathLst>
                <a:path w="61" h="5" extrusionOk="0">
                  <a:moveTo>
                    <a:pt x="0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" name="Google Shape;1553;p66"/>
            <p:cNvSpPr/>
            <p:nvPr/>
          </p:nvSpPr>
          <p:spPr>
            <a:xfrm>
              <a:off x="4090291" y="2141960"/>
              <a:ext cx="34350" cy="15614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0" name="Google Shape;1554;p66"/>
            <p:cNvSpPr/>
            <p:nvPr/>
          </p:nvSpPr>
          <p:spPr>
            <a:xfrm>
              <a:off x="4115272" y="2335564"/>
              <a:ext cx="174868" cy="15614"/>
            </a:xfrm>
            <a:custGeom>
              <a:avLst/>
              <a:gdLst/>
              <a:ahLst/>
              <a:cxnLst/>
              <a:rect l="l" t="t" r="r" b="b"/>
              <a:pathLst>
                <a:path w="55" h="5" extrusionOk="0">
                  <a:moveTo>
                    <a:pt x="3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3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1" name="Google Shape;1555;p66"/>
            <p:cNvSpPr/>
            <p:nvPr/>
          </p:nvSpPr>
          <p:spPr>
            <a:xfrm>
              <a:off x="4137130" y="2369912"/>
              <a:ext cx="153010" cy="15614"/>
            </a:xfrm>
            <a:custGeom>
              <a:avLst/>
              <a:gdLst/>
              <a:ahLst/>
              <a:cxnLst/>
              <a:rect l="l" t="t" r="r" b="b"/>
              <a:pathLst>
                <a:path w="48" h="5" extrusionOk="0">
                  <a:moveTo>
                    <a:pt x="4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2" name="Google Shape;1556;p66"/>
            <p:cNvSpPr/>
            <p:nvPr/>
          </p:nvSpPr>
          <p:spPr>
            <a:xfrm>
              <a:off x="4168356" y="2404262"/>
              <a:ext cx="121784" cy="15614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6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3" name="Google Shape;1557;p66"/>
            <p:cNvSpPr/>
            <p:nvPr/>
          </p:nvSpPr>
          <p:spPr>
            <a:xfrm>
              <a:off x="4212073" y="2438610"/>
              <a:ext cx="78067" cy="15614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8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5" y="4"/>
                    <a:pt x="8" y="5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4" name="Google Shape;1558;p66"/>
            <p:cNvSpPr/>
            <p:nvPr/>
          </p:nvSpPr>
          <p:spPr>
            <a:xfrm>
              <a:off x="4355715" y="1920251"/>
              <a:ext cx="159256" cy="571444"/>
            </a:xfrm>
            <a:custGeom>
              <a:avLst/>
              <a:gdLst/>
              <a:ahLst/>
              <a:cxnLst/>
              <a:rect l="l" t="t" r="r" b="b"/>
              <a:pathLst>
                <a:path w="50" h="181" extrusionOk="0">
                  <a:moveTo>
                    <a:pt x="50" y="13"/>
                  </a:moveTo>
                  <a:cubicBezTo>
                    <a:pt x="50" y="168"/>
                    <a:pt x="50" y="168"/>
                    <a:pt x="50" y="168"/>
                  </a:cubicBezTo>
                  <a:cubicBezTo>
                    <a:pt x="35" y="177"/>
                    <a:pt x="17" y="181"/>
                    <a:pt x="0" y="1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5" y="4"/>
                    <a:pt x="5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" name="Google Shape;1559;p66"/>
            <p:cNvSpPr/>
            <p:nvPr/>
          </p:nvSpPr>
          <p:spPr>
            <a:xfrm>
              <a:off x="4539951" y="2070138"/>
              <a:ext cx="143641" cy="362226"/>
            </a:xfrm>
            <a:custGeom>
              <a:avLst/>
              <a:gdLst/>
              <a:ahLst/>
              <a:cxnLst/>
              <a:rect l="l" t="t" r="r" b="b"/>
              <a:pathLst>
                <a:path w="45" h="115" extrusionOk="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5" y="36"/>
                    <a:pt x="38" y="81"/>
                    <a:pt x="7" y="110"/>
                  </a:cubicBezTo>
                  <a:cubicBezTo>
                    <a:pt x="5" y="112"/>
                    <a:pt x="2" y="114"/>
                    <a:pt x="0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6" name="Google Shape;1560;p66"/>
            <p:cNvSpPr/>
            <p:nvPr/>
          </p:nvSpPr>
          <p:spPr>
            <a:xfrm>
              <a:off x="3921669" y="2357421"/>
              <a:ext cx="274792" cy="262302"/>
            </a:xfrm>
            <a:custGeom>
              <a:avLst/>
              <a:gdLst/>
              <a:ahLst/>
              <a:cxnLst/>
              <a:rect l="l" t="t" r="r" b="b"/>
              <a:pathLst>
                <a:path w="88" h="84" extrusionOk="0">
                  <a:moveTo>
                    <a:pt x="18" y="84"/>
                  </a:moveTo>
                  <a:lnTo>
                    <a:pt x="0" y="65"/>
                  </a:lnTo>
                  <a:lnTo>
                    <a:pt x="71" y="0"/>
                  </a:lnTo>
                  <a:lnTo>
                    <a:pt x="88" y="20"/>
                  </a:lnTo>
                  <a:lnTo>
                    <a:pt x="18" y="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7" name="Google Shape;1561;p66"/>
            <p:cNvSpPr/>
            <p:nvPr/>
          </p:nvSpPr>
          <p:spPr>
            <a:xfrm>
              <a:off x="3768658" y="2422998"/>
              <a:ext cx="352859" cy="337245"/>
            </a:xfrm>
            <a:custGeom>
              <a:avLst/>
              <a:gdLst/>
              <a:ahLst/>
              <a:cxnLst/>
              <a:rect l="l" t="t" r="r" b="b"/>
              <a:pathLst>
                <a:path w="112" h="106" extrusionOk="0">
                  <a:moveTo>
                    <a:pt x="38" y="98"/>
                  </a:moveTo>
                  <a:cubicBezTo>
                    <a:pt x="29" y="106"/>
                    <a:pt x="16" y="105"/>
                    <a:pt x="8" y="97"/>
                  </a:cubicBezTo>
                  <a:cubicBezTo>
                    <a:pt x="0" y="88"/>
                    <a:pt x="1" y="75"/>
                    <a:pt x="9" y="6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84" y="0"/>
                    <a:pt x="97" y="0"/>
                    <a:pt x="105" y="9"/>
                  </a:cubicBezTo>
                  <a:cubicBezTo>
                    <a:pt x="112" y="17"/>
                    <a:pt x="112" y="31"/>
                    <a:pt x="103" y="38"/>
                  </a:cubicBezTo>
                  <a:lnTo>
                    <a:pt x="38" y="98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8" name="Google Shape;1562;p66"/>
            <p:cNvSpPr/>
            <p:nvPr/>
          </p:nvSpPr>
          <p:spPr>
            <a:xfrm>
              <a:off x="4030960" y="1901515"/>
              <a:ext cx="680736" cy="612038"/>
            </a:xfrm>
            <a:custGeom>
              <a:avLst/>
              <a:gdLst/>
              <a:ahLst/>
              <a:cxnLst/>
              <a:rect l="l" t="t" r="r" b="b"/>
              <a:pathLst>
                <a:path w="215" h="193" extrusionOk="0">
                  <a:moveTo>
                    <a:pt x="179" y="31"/>
                  </a:moveTo>
                  <a:cubicBezTo>
                    <a:pt x="160" y="10"/>
                    <a:pt x="134" y="0"/>
                    <a:pt x="107" y="0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29" y="18"/>
                    <a:pt x="150" y="26"/>
                    <a:pt x="166" y="43"/>
                  </a:cubicBezTo>
                  <a:cubicBezTo>
                    <a:pt x="195" y="75"/>
                    <a:pt x="192" y="125"/>
                    <a:pt x="160" y="154"/>
                  </a:cubicBezTo>
                  <a:cubicBezTo>
                    <a:pt x="145" y="168"/>
                    <a:pt x="126" y="175"/>
                    <a:pt x="107" y="175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31" y="193"/>
                    <a:pt x="154" y="184"/>
                    <a:pt x="172" y="168"/>
                  </a:cubicBezTo>
                  <a:cubicBezTo>
                    <a:pt x="212" y="132"/>
                    <a:pt x="215" y="71"/>
                    <a:pt x="179" y="31"/>
                  </a:cubicBezTo>
                  <a:close/>
                  <a:moveTo>
                    <a:pt x="107" y="0"/>
                  </a:moveTo>
                  <a:cubicBezTo>
                    <a:pt x="84" y="0"/>
                    <a:pt x="61" y="8"/>
                    <a:pt x="43" y="25"/>
                  </a:cubicBezTo>
                  <a:cubicBezTo>
                    <a:pt x="3" y="60"/>
                    <a:pt x="0" y="122"/>
                    <a:pt x="36" y="161"/>
                  </a:cubicBezTo>
                  <a:cubicBezTo>
                    <a:pt x="55" y="182"/>
                    <a:pt x="81" y="193"/>
                    <a:pt x="107" y="193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86" y="175"/>
                    <a:pt x="65" y="166"/>
                    <a:pt x="49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0" y="117"/>
                    <a:pt x="22" y="67"/>
                    <a:pt x="55" y="38"/>
                  </a:cubicBezTo>
                  <a:cubicBezTo>
                    <a:pt x="70" y="24"/>
                    <a:pt x="89" y="18"/>
                    <a:pt x="107" y="18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9" name="Google Shape;1563;p66"/>
            <p:cNvSpPr/>
            <p:nvPr/>
          </p:nvSpPr>
          <p:spPr>
            <a:xfrm>
              <a:off x="4046574" y="2416752"/>
              <a:ext cx="87434" cy="90558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2" y="1"/>
                  </a:moveTo>
                  <a:cubicBezTo>
                    <a:pt x="19" y="0"/>
                    <a:pt x="26" y="5"/>
                    <a:pt x="27" y="12"/>
                  </a:cubicBezTo>
                  <a:cubicBezTo>
                    <a:pt x="28" y="19"/>
                    <a:pt x="23" y="26"/>
                    <a:pt x="16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0" name="Google Shape;1564;p66"/>
            <p:cNvSpPr/>
            <p:nvPr/>
          </p:nvSpPr>
          <p:spPr>
            <a:xfrm>
              <a:off x="3521971" y="2504186"/>
              <a:ext cx="524604" cy="252935"/>
            </a:xfrm>
            <a:custGeom>
              <a:avLst/>
              <a:gdLst/>
              <a:ahLst/>
              <a:cxnLst/>
              <a:rect l="l" t="t" r="r" b="b"/>
              <a:pathLst>
                <a:path w="166" h="80" extrusionOk="0"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  <a:cubicBezTo>
                    <a:pt x="4" y="70"/>
                    <a:pt x="16" y="80"/>
                    <a:pt x="29" y="7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7" y="46"/>
                    <a:pt x="166" y="35"/>
                    <a:pt x="164" y="22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1" y="9"/>
                    <a:pt x="149" y="0"/>
                    <a:pt x="136" y="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9" y="33"/>
                    <a:pt x="0" y="44"/>
                    <a:pt x="2" y="57"/>
                  </a:cubicBezTo>
                  <a:close/>
                </a:path>
              </a:pathLst>
            </a:custGeom>
            <a:solidFill>
              <a:srgbClr val="F4C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1" name="Google Shape;1565;p66"/>
            <p:cNvSpPr/>
            <p:nvPr/>
          </p:nvSpPr>
          <p:spPr>
            <a:xfrm>
              <a:off x="3899809" y="2504186"/>
              <a:ext cx="165501" cy="143642"/>
            </a:xfrm>
            <a:custGeom>
              <a:avLst/>
              <a:gdLst/>
              <a:ahLst/>
              <a:cxnLst/>
              <a:rect l="l" t="t" r="r" b="b"/>
              <a:pathLst>
                <a:path w="52" h="46" extrusionOk="0">
                  <a:moveTo>
                    <a:pt x="15" y="7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5"/>
                    <a:pt x="4" y="37"/>
                    <a:pt x="16" y="4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52" y="35"/>
                    <a:pt x="36" y="0"/>
                    <a:pt x="15" y="7"/>
                  </a:cubicBezTo>
                  <a:close/>
                </a:path>
              </a:pathLst>
            </a:custGeom>
            <a:solidFill>
              <a:srgbClr val="FED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2" name="Google Shape;1566;p66"/>
            <p:cNvSpPr/>
            <p:nvPr/>
          </p:nvSpPr>
          <p:spPr>
            <a:xfrm>
              <a:off x="4109027" y="2497941"/>
              <a:ext cx="43717" cy="59331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3" y="19"/>
                  </a:moveTo>
                  <a:cubicBezTo>
                    <a:pt x="13" y="15"/>
                    <a:pt x="11" y="10"/>
                    <a:pt x="8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5" y="16"/>
                    <a:pt x="9" y="18"/>
                    <a:pt x="13" y="19"/>
                  </a:cubicBezTo>
                  <a:close/>
                </a:path>
              </a:pathLst>
            </a:custGeom>
            <a:solidFill>
              <a:srgbClr val="FED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3" name="Google Shape;1567;p66"/>
            <p:cNvSpPr/>
            <p:nvPr/>
          </p:nvSpPr>
          <p:spPr>
            <a:xfrm>
              <a:off x="5023960" y="2532289"/>
              <a:ext cx="427803" cy="602671"/>
            </a:xfrm>
            <a:custGeom>
              <a:avLst/>
              <a:gdLst/>
              <a:ahLst/>
              <a:cxnLst/>
              <a:rect l="l" t="t" r="r" b="b"/>
              <a:pathLst>
                <a:path w="135" h="191" extrusionOk="0">
                  <a:moveTo>
                    <a:pt x="2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3" y="0"/>
                    <a:pt x="135" y="9"/>
                    <a:pt x="135" y="20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82"/>
                    <a:pt x="123" y="191"/>
                    <a:pt x="10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12" y="191"/>
                    <a:pt x="0" y="182"/>
                    <a:pt x="0" y="17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4" name="Google Shape;1568;p66"/>
            <p:cNvSpPr/>
            <p:nvPr/>
          </p:nvSpPr>
          <p:spPr>
            <a:xfrm>
              <a:off x="5048941" y="2591620"/>
              <a:ext cx="377840" cy="487132"/>
            </a:xfrm>
            <a:custGeom>
              <a:avLst/>
              <a:gdLst/>
              <a:ahLst/>
              <a:cxnLst/>
              <a:rect l="l" t="t" r="r" b="b"/>
              <a:pathLst>
                <a:path w="119" h="154" extrusionOk="0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1"/>
                    <a:pt x="119" y="1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5" name="Google Shape;1569;p66"/>
            <p:cNvSpPr/>
            <p:nvPr/>
          </p:nvSpPr>
          <p:spPr>
            <a:xfrm>
              <a:off x="5186337" y="2544780"/>
              <a:ext cx="103048" cy="9369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6" name="Google Shape;1570;p66"/>
            <p:cNvSpPr/>
            <p:nvPr/>
          </p:nvSpPr>
          <p:spPr>
            <a:xfrm>
              <a:off x="5223809" y="3091243"/>
              <a:ext cx="31226" cy="31226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7" name="Google Shape;1571;p66"/>
            <p:cNvSpPr/>
            <p:nvPr/>
          </p:nvSpPr>
          <p:spPr>
            <a:xfrm>
              <a:off x="5092658" y="3003809"/>
              <a:ext cx="293528" cy="187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8" name="Google Shape;1572;p66"/>
            <p:cNvSpPr/>
            <p:nvPr/>
          </p:nvSpPr>
          <p:spPr>
            <a:xfrm>
              <a:off x="5092658" y="2772733"/>
              <a:ext cx="53086" cy="2310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9" name="Google Shape;1573;p66"/>
            <p:cNvSpPr/>
            <p:nvPr/>
          </p:nvSpPr>
          <p:spPr>
            <a:xfrm>
              <a:off x="5151989" y="2857044"/>
              <a:ext cx="53086" cy="1467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0" name="Google Shape;1574;p66"/>
            <p:cNvSpPr/>
            <p:nvPr/>
          </p:nvSpPr>
          <p:spPr>
            <a:xfrm>
              <a:off x="5211318" y="2907006"/>
              <a:ext cx="53086" cy="968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1" name="Google Shape;1575;p66"/>
            <p:cNvSpPr/>
            <p:nvPr/>
          </p:nvSpPr>
          <p:spPr>
            <a:xfrm>
              <a:off x="5270649" y="2863289"/>
              <a:ext cx="56208" cy="140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2" name="Google Shape;1576;p66"/>
            <p:cNvSpPr/>
            <p:nvPr/>
          </p:nvSpPr>
          <p:spPr>
            <a:xfrm>
              <a:off x="5336224" y="2900761"/>
              <a:ext cx="49962" cy="103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3" name="Google Shape;1577;p66"/>
            <p:cNvSpPr/>
            <p:nvPr/>
          </p:nvSpPr>
          <p:spPr>
            <a:xfrm>
              <a:off x="5251913" y="2629092"/>
              <a:ext cx="134275" cy="31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4" name="Google Shape;1578;p66"/>
            <p:cNvSpPr/>
            <p:nvPr/>
          </p:nvSpPr>
          <p:spPr>
            <a:xfrm>
              <a:off x="5092658" y="2629092"/>
              <a:ext cx="131151" cy="31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5" name="Google Shape;1579;p66"/>
            <p:cNvSpPr/>
            <p:nvPr/>
          </p:nvSpPr>
          <p:spPr>
            <a:xfrm>
              <a:off x="5251913" y="2669685"/>
              <a:ext cx="134275" cy="3124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6" name="Google Shape;1580;p66"/>
            <p:cNvSpPr/>
            <p:nvPr/>
          </p:nvSpPr>
          <p:spPr>
            <a:xfrm>
              <a:off x="5251913" y="2679054"/>
              <a:ext cx="134275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7" name="Google Shape;1581;p66"/>
            <p:cNvSpPr/>
            <p:nvPr/>
          </p:nvSpPr>
          <p:spPr>
            <a:xfrm>
              <a:off x="5251913" y="2691545"/>
              <a:ext cx="134275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8" name="Google Shape;1582;p66"/>
            <p:cNvSpPr/>
            <p:nvPr/>
          </p:nvSpPr>
          <p:spPr>
            <a:xfrm>
              <a:off x="5251913" y="2704035"/>
              <a:ext cx="96803" cy="3124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9" name="Google Shape;1583;p66"/>
            <p:cNvSpPr/>
            <p:nvPr/>
          </p:nvSpPr>
          <p:spPr>
            <a:xfrm>
              <a:off x="5251913" y="2713402"/>
              <a:ext cx="134275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0" name="Google Shape;1584;p66"/>
            <p:cNvSpPr/>
            <p:nvPr/>
          </p:nvSpPr>
          <p:spPr>
            <a:xfrm>
              <a:off x="5251913" y="2725893"/>
              <a:ext cx="134275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1" name="Google Shape;1585;p66"/>
            <p:cNvSpPr/>
            <p:nvPr/>
          </p:nvSpPr>
          <p:spPr>
            <a:xfrm>
              <a:off x="5251913" y="2741507"/>
              <a:ext cx="87434" cy="3124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2" name="Google Shape;1586;p66"/>
            <p:cNvSpPr/>
            <p:nvPr/>
          </p:nvSpPr>
          <p:spPr>
            <a:xfrm>
              <a:off x="5092658" y="2669685"/>
              <a:ext cx="131151" cy="3124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3" name="Google Shape;1587;p66"/>
            <p:cNvSpPr/>
            <p:nvPr/>
          </p:nvSpPr>
          <p:spPr>
            <a:xfrm>
              <a:off x="5092658" y="2679054"/>
              <a:ext cx="131151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4" name="Google Shape;1588;p66"/>
            <p:cNvSpPr/>
            <p:nvPr/>
          </p:nvSpPr>
          <p:spPr>
            <a:xfrm>
              <a:off x="5092658" y="2691545"/>
              <a:ext cx="131151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5" name="Google Shape;1589;p66"/>
            <p:cNvSpPr/>
            <p:nvPr/>
          </p:nvSpPr>
          <p:spPr>
            <a:xfrm>
              <a:off x="5092658" y="2704035"/>
              <a:ext cx="131151" cy="3124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6" name="Google Shape;1590;p66"/>
            <p:cNvSpPr/>
            <p:nvPr/>
          </p:nvSpPr>
          <p:spPr>
            <a:xfrm>
              <a:off x="5092658" y="2713402"/>
              <a:ext cx="78067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7" name="Google Shape;1591;p66"/>
            <p:cNvSpPr/>
            <p:nvPr/>
          </p:nvSpPr>
          <p:spPr>
            <a:xfrm>
              <a:off x="5092658" y="2725893"/>
              <a:ext cx="131151" cy="6245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8" name="Google Shape;1592;p66"/>
            <p:cNvSpPr/>
            <p:nvPr/>
          </p:nvSpPr>
          <p:spPr>
            <a:xfrm>
              <a:off x="5092658" y="2741507"/>
              <a:ext cx="49962" cy="3124"/>
            </a:xfrm>
            <a:prstGeom prst="rect">
              <a:avLst/>
            </a:pr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1774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BAF6809-67A0-C949-ADA3-E12ABE61EAA1}"/>
              </a:ext>
            </a:extLst>
          </p:cNvPr>
          <p:cNvSpPr/>
          <p:nvPr/>
        </p:nvSpPr>
        <p:spPr>
          <a:xfrm>
            <a:off x="0" y="6143"/>
            <a:ext cx="550606" cy="773654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794327" y="6280880"/>
            <a:ext cx="76157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Fonte:</a:t>
            </a:r>
            <a:r>
              <a:rPr lang="pt-BR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05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Valor de referência de 23 mil escolas Centro de Inovação para Educação Brasileira - CIEB 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738159"/>
            <a:ext cx="11241027" cy="5542721"/>
          </a:xfrm>
          <a:prstGeom prst="rect">
            <a:avLst/>
          </a:prstGeom>
        </p:spPr>
      </p:pic>
      <p:sp>
        <p:nvSpPr>
          <p:cNvPr id="7" name="TextBox 47">
            <a:extLst>
              <a:ext uri="{FF2B5EF4-FFF2-40B4-BE49-F238E27FC236}">
                <a16:creationId xmlns:a16="http://schemas.microsoft.com/office/drawing/2014/main" id="{1486001A-6C3F-DF4D-8C00-8C0A2556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6" y="227907"/>
            <a:ext cx="11604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009193"/>
                </a:solidFill>
              </a:rPr>
              <a:t>VISÃO: NÍVEIS DE MATURIDADE EM ADOÇÃO DE TECNOLOGIA </a:t>
            </a:r>
            <a:endParaRPr lang="pt-BR" sz="28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6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A72EB85-A6EA-974D-B89F-C2B528FAC17E}"/>
              </a:ext>
            </a:extLst>
          </p:cNvPr>
          <p:cNvSpPr txBox="1"/>
          <p:nvPr/>
        </p:nvSpPr>
        <p:spPr>
          <a:xfrm>
            <a:off x="493459" y="570181"/>
            <a:ext cx="10229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3600" b="1" dirty="0" smtClean="0">
                <a:solidFill>
                  <a:schemeClr val="bg1"/>
                </a:solidFill>
              </a:rPr>
              <a:t>PLATAFORMAS, APLICATIVOS E CURSOS</a:t>
            </a:r>
          </a:p>
          <a:p>
            <a:pPr lvl="1" algn="ctr"/>
            <a:r>
              <a:rPr lang="pt-BR" sz="3600" b="1" dirty="0" smtClean="0">
                <a:solidFill>
                  <a:schemeClr val="bg1"/>
                </a:solidFill>
              </a:rPr>
              <a:t> DA SECRETARIA DE EDUCAÇÃO BÁSICA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7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093862" y="4674946"/>
            <a:ext cx="8315058" cy="1532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93862" y="466490"/>
            <a:ext cx="9477286" cy="49790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009193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3200" dirty="0" smtClean="0"/>
              <a:t>CLIQUE ESCOLA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EB6DD-4493-4EC3-BCD9-9E5696FD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416" y="4984867"/>
            <a:ext cx="854300" cy="10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8A94EA-B0CB-7745-ABFE-940ADE3D3F41}"/>
              </a:ext>
            </a:extLst>
          </p:cNvPr>
          <p:cNvSpPr txBox="1"/>
          <p:nvPr/>
        </p:nvSpPr>
        <p:spPr>
          <a:xfrm>
            <a:off x="1013787" y="1135515"/>
            <a:ext cx="83707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aplicativo tem como finalidades</a:t>
            </a:r>
            <a:r>
              <a:rPr lang="pt-BR" sz="2000" dirty="0" smtClean="0"/>
              <a:t>:</a:t>
            </a:r>
          </a:p>
          <a:p>
            <a:endParaRPr lang="pt-BR" sz="10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000" dirty="0"/>
              <a:t>Facilitar o acesso da comunidade escolar às principais informações educacionais e financeiras da escola</a:t>
            </a:r>
            <a:r>
              <a:rPr lang="pt-BR" sz="2000" dirty="0" smtClean="0"/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t-BR" sz="10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2000" dirty="0"/>
              <a:t>Acesso às notícias </a:t>
            </a:r>
            <a:r>
              <a:rPr lang="pt-BR" sz="2000" dirty="0" smtClean="0"/>
              <a:t>sobre </a:t>
            </a:r>
            <a:r>
              <a:rPr lang="pt-BR" sz="2000" dirty="0"/>
              <a:t>educação, de forma a promover a compreensão e a transparência dos dados educacionais, como: Índice de Desenvolvimento da Educação Básica (Ideb), Sistema de Avaliação da Educação Básica (Saeb), Taxa de Distorção Idade-Série, Taxas de Rendimento, além das informações relativas aos repasses financeiros do Programa Dinheiro Direto na Escola (PDDE).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13787" y="4674946"/>
            <a:ext cx="828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2021 – Implementar ações voltadas à evolução do Aplicativo, tais como: </a:t>
            </a:r>
            <a:r>
              <a:rPr lang="pt-BR" dirty="0"/>
              <a:t>informações Educacionais, Financeiras, Geográficas e Estatísticas, </a:t>
            </a:r>
            <a:r>
              <a:rPr lang="pt-BR" dirty="0" err="1"/>
              <a:t>georreferenciamento</a:t>
            </a:r>
            <a:r>
              <a:rPr lang="pt-BR" dirty="0"/>
              <a:t>, opção de “</a:t>
            </a:r>
            <a:r>
              <a:rPr lang="pt-BR" dirty="0" err="1"/>
              <a:t>favoritar</a:t>
            </a:r>
            <a:r>
              <a:rPr lang="pt-BR" dirty="0"/>
              <a:t>” consulta, cooperação na gestão escolar e Grupos de Aprendizagem, otimização de desempenho e estabilidade funcional, design de visualizações semânticas de dados educacionais e geográficos</a:t>
            </a:r>
          </a:p>
        </p:txBody>
      </p:sp>
    </p:spTree>
    <p:extLst>
      <p:ext uri="{BB962C8B-B14F-4D97-AF65-F5344CB8AC3E}">
        <p14:creationId xmlns:p14="http://schemas.microsoft.com/office/powerpoint/2010/main" val="254785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3041" y="2881857"/>
            <a:ext cx="5369249" cy="3036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FFC000"/>
              </a:buClr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Cursos Implementados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 de Aperfeiçoamento em Bem-Estar no Contexto Escolar (180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na Educação Infantil (30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Iniciais do Ensino Fundamental (30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Língua Portuguesa (40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Língua Inglesa (40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Educação Física (40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 Arte (40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Matemática (40 horas)</a:t>
            </a:r>
          </a:p>
          <a:p>
            <a:pPr marL="285750" lvl="0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História (40 horas)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79151" y="1085872"/>
            <a:ext cx="5521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plataforma é um ambiente virtual colaborativo que tem como finalidade:</a:t>
            </a:r>
          </a:p>
          <a:p>
            <a:endParaRPr lang="pt-BR" dirty="0"/>
          </a:p>
          <a:p>
            <a:r>
              <a:rPr lang="pt-BR" dirty="0" smtClean="0"/>
              <a:t>Permite </a:t>
            </a:r>
            <a:r>
              <a:rPr lang="pt-BR" dirty="0"/>
              <a:t>a concepção, administração e desenvolvimento de diversos tipos de ações formativas (cursos) por parte do MEC</a:t>
            </a:r>
            <a:r>
              <a:rPr lang="pt-BR" dirty="0" smtClean="0"/>
              <a:t>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3481" y="478196"/>
            <a:ext cx="9452029" cy="59093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009193"/>
                </a:solidFill>
              </a:defRPr>
            </a:lvl1pPr>
          </a:lstStyle>
          <a:p>
            <a:r>
              <a:rPr lang="pt-BR" sz="3200" dirty="0"/>
              <a:t>PLATAFORMA AVAMEC</a:t>
            </a:r>
          </a:p>
        </p:txBody>
      </p:sp>
      <p:sp>
        <p:nvSpPr>
          <p:cNvPr id="7" name="AutoShape 2" descr="Arte da capa">
            <a:extLst>
              <a:ext uri="{FF2B5EF4-FFF2-40B4-BE49-F238E27FC236}">
                <a16:creationId xmlns:a16="http://schemas.microsoft.com/office/drawing/2014/main" id="{19880B40-9E1D-4198-8A3D-47E9DDAA5F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544235" y="1159884"/>
            <a:ext cx="4768613" cy="47580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Cursos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Implementados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Geografia (40 horas)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Ciências (40 horas)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nos Anos Finais do Ensino Fundamental: Ensino Religioso (40 horas)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do Ensino Médio: Linguagens e suas Tecnologias (50 horas)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do Ensino Médio: Matemática e suas Tecnologias (50 horas)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do Ensino Médio: Ciências Humanas (50 horas)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A BNCC do Ensino Médio: Ciências da Natureza (50 horas</a:t>
            </a: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Cursos a serem implementados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 de Formação de Professores para o Acolhimento de Imigrantes e </a:t>
            </a: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Refugiados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 de gestão da sala de aula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Curso em Educação e Tecnologia</a:t>
            </a:r>
          </a:p>
          <a:p>
            <a:pPr marL="285750" lvl="0" indent="-2857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2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56607" y="2961369"/>
            <a:ext cx="648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hlinkClick r:id="rId2"/>
              </a:rPr>
              <a:t>http://www.painelcovid-seb.mec.gov.br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0400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45137" y="1239140"/>
            <a:ext cx="4589091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296F446-314B-0B49-AE1E-DBEC3D44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138" y="1239140"/>
            <a:ext cx="4589090" cy="48013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2900" b="1" dirty="0"/>
              <a:t>Curso de Aperfeiçoamento em Gestão </a:t>
            </a:r>
            <a:r>
              <a:rPr lang="pt-BR" sz="2900" b="1" dirty="0" smtClean="0"/>
              <a:t>da</a:t>
            </a:r>
          </a:p>
          <a:p>
            <a:pPr marL="0" indent="0">
              <a:buNone/>
            </a:pPr>
            <a:r>
              <a:rPr lang="pt-BR" sz="2900" b="1" dirty="0" smtClean="0"/>
              <a:t>Educação </a:t>
            </a:r>
            <a:r>
              <a:rPr lang="pt-BR" sz="2900" b="1" dirty="0"/>
              <a:t>Municipal</a:t>
            </a:r>
          </a:p>
          <a:p>
            <a:pPr marL="0" indent="0">
              <a:buNone/>
            </a:pPr>
            <a:endParaRPr lang="pt-BR" sz="2900" b="1" dirty="0"/>
          </a:p>
          <a:p>
            <a:pPr marL="0" indent="0">
              <a:buNone/>
            </a:pPr>
            <a:r>
              <a:rPr lang="pt-BR" sz="2900" dirty="0"/>
              <a:t>Serão ofertadas 450 vagas para os técnicos das secretarias municipais de educação. </a:t>
            </a:r>
            <a:endParaRPr lang="pt-BR" sz="2900" dirty="0" smtClean="0"/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r>
              <a:rPr lang="pt-BR" sz="2900" dirty="0" smtClean="0"/>
              <a:t>Objetivo </a:t>
            </a:r>
            <a:r>
              <a:rPr lang="pt-BR" sz="2900" dirty="0"/>
              <a:t>de proporcionar habilidades nas áreas de liderança, planejamento e execução administrativa, pedagógica e financeira.</a:t>
            </a:r>
          </a:p>
          <a:p>
            <a:pPr marL="0"/>
            <a:endParaRPr lang="pt-BR" sz="2900" dirty="0"/>
          </a:p>
          <a:p>
            <a:pPr marL="0" indent="0">
              <a:buNone/>
            </a:pPr>
            <a:r>
              <a:rPr lang="pt-BR" sz="2900" b="1" dirty="0"/>
              <a:t>Ações planejadas para 2021</a:t>
            </a:r>
            <a:r>
              <a:rPr lang="pt-BR" sz="2900" b="1" dirty="0" smtClean="0"/>
              <a:t>:</a:t>
            </a:r>
          </a:p>
          <a:p>
            <a:pPr marL="0" indent="0">
              <a:buNone/>
            </a:pPr>
            <a:endParaRPr lang="pt-BR" sz="2900" b="1" dirty="0"/>
          </a:p>
          <a:p>
            <a:pPr marL="0" indent="0">
              <a:buNone/>
            </a:pPr>
            <a:r>
              <a:rPr lang="pt-BR" sz="2900" dirty="0"/>
              <a:t>Realizar a seleção, matrícula e oferta do Curso de Aperfeiçoamento em Gestão da Educação Municipal.  As aulas do Curso iniciaram em 22 de abril de 2021.</a:t>
            </a:r>
          </a:p>
          <a:p>
            <a:pPr marL="0"/>
            <a:endParaRPr lang="pt-BR" sz="2900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979D9C-A9F4-EE49-867E-AF9B908B4EEF}"/>
              </a:ext>
            </a:extLst>
          </p:cNvPr>
          <p:cNvSpPr/>
          <p:nvPr/>
        </p:nvSpPr>
        <p:spPr>
          <a:xfrm>
            <a:off x="1145137" y="435836"/>
            <a:ext cx="9434557" cy="4956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 smtClean="0">
                <a:solidFill>
                  <a:srgbClr val="009193"/>
                </a:solidFill>
              </a:rPr>
              <a:t>CURSOS EM PARCERIA COM A UFSCar</a:t>
            </a:r>
            <a:endParaRPr lang="pt-BR" sz="2800" b="1" dirty="0">
              <a:solidFill>
                <a:srgbClr val="009193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44426" y="1239140"/>
            <a:ext cx="4435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Curso de Aperfeiçoamento em Conselho Escolar</a:t>
            </a:r>
          </a:p>
          <a:p>
            <a:endParaRPr lang="pt-BR" dirty="0"/>
          </a:p>
          <a:p>
            <a:r>
              <a:rPr lang="pt-BR" dirty="0" smtClean="0"/>
              <a:t>Serão </a:t>
            </a:r>
            <a:r>
              <a:rPr lang="pt-BR" dirty="0"/>
              <a:t>ofertadas 450 vagas para os técnicos das secretarias estaduais de educação e suas regionais de ensino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b="1" dirty="0"/>
              <a:t> </a:t>
            </a:r>
            <a:endParaRPr lang="pt-BR" dirty="0"/>
          </a:p>
          <a:p>
            <a:r>
              <a:rPr lang="pt-BR" dirty="0" smtClean="0"/>
              <a:t>Objetivo de qualificar o público-alvo para  </a:t>
            </a:r>
            <a:r>
              <a:rPr lang="pt-BR" dirty="0"/>
              <a:t>fortalecer o Conselho Escolar, com a intenção de promover maior participação da família na escola.   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Ações planejadas para 2021:</a:t>
            </a:r>
            <a:endParaRPr lang="pt-BR" dirty="0"/>
          </a:p>
          <a:p>
            <a:r>
              <a:rPr lang="pt-BR" dirty="0"/>
              <a:t>Realizar a seleção, matrícula e oferta do Curso de Aperfeiçoamento em Conselho Escolar.  As aulas do Curso iniciaram em 22 de abril de 2021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969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6C596BE-E1F9-3D48-8C64-E6E696FA38FD}"/>
              </a:ext>
            </a:extLst>
          </p:cNvPr>
          <p:cNvSpPr/>
          <p:nvPr/>
        </p:nvSpPr>
        <p:spPr>
          <a:xfrm>
            <a:off x="1119500" y="447764"/>
            <a:ext cx="9434556" cy="48013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3200" b="1" dirty="0">
                <a:solidFill>
                  <a:srgbClr val="008390"/>
                </a:solidFill>
                <a:cs typeface="Arial" panose="020B0604020202020204" pitchFamily="34" charset="0"/>
              </a:rPr>
              <a:t>PLATAFORMA DE FORMAÇÃO CONTINUADA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8A94EA-B0CB-7745-ABFE-940ADE3D3F41}"/>
              </a:ext>
            </a:extLst>
          </p:cNvPr>
          <p:cNvSpPr txBox="1"/>
          <p:nvPr/>
        </p:nvSpPr>
        <p:spPr>
          <a:xfrm>
            <a:off x="957130" y="1306431"/>
            <a:ext cx="48454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900" dirty="0" smtClean="0"/>
              <a:t>Espaço on-line </a:t>
            </a:r>
            <a:r>
              <a:rPr lang="pt-BR" sz="1900" dirty="0"/>
              <a:t>para profissionais de educação e demais interessados realizarem formações autônomas, com apoio de materiais pedagógicos e, também, acompanharem informações sobre formações externas ofertadas por diversas instituições parceiras do Ministério da Educação.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1900" dirty="0" smtClean="0"/>
              <a:t>O projeto está sendo realizado em parceria com a Universidade Federal de Santa Catarina (UFSC)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sz="1900" dirty="0" smtClean="0"/>
              <a:t>Foram analisados e disponibilizados 124 materiais de aprendizagem, que compõem 15 trilhas de formação continuada;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04248" y="1306431"/>
            <a:ext cx="4922376" cy="439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Para 2021</a:t>
            </a:r>
          </a:p>
          <a:p>
            <a:pPr algn="just"/>
            <a:endParaRPr lang="pt-BR" sz="1600" u="sng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Implementar as ações voltadas à hospedagem e manutenção da Plataforma de Formação – PLAF;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Desenvolver 80 Recursos Educacionais Digitais voltados à formação de profissionais da educação;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Desenvolver versão da PLAF em formato de aplicativo voltado a dispositivos móveis;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Desenvolver documento técnico contendo plano de sustentabilidade da Plataforma incluindo um plano de migração de sua hospedagem. 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0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6C596BE-E1F9-3D48-8C64-E6E696FA38FD}"/>
              </a:ext>
            </a:extLst>
          </p:cNvPr>
          <p:cNvSpPr/>
          <p:nvPr/>
        </p:nvSpPr>
        <p:spPr>
          <a:xfrm>
            <a:off x="1119500" y="447764"/>
            <a:ext cx="9434556" cy="48013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83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MEC de Recursos Educacionais Digitais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3200" b="1" dirty="0" smtClean="0">
                <a:solidFill>
                  <a:srgbClr val="0083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>
              <a:solidFill>
                <a:srgbClr val="0083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8A94EA-B0CB-7745-ABFE-940ADE3D3F41}"/>
              </a:ext>
            </a:extLst>
          </p:cNvPr>
          <p:cNvSpPr txBox="1"/>
          <p:nvPr/>
        </p:nvSpPr>
        <p:spPr>
          <a:xfrm>
            <a:off x="871673" y="1306431"/>
            <a:ext cx="505910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Plataforma é aberta e destina-se a todos e todas que se interessam pela relação entre a escola e a Cultura Digital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Apresenta três abas:</a:t>
            </a:r>
          </a:p>
          <a:p>
            <a:pPr algn="just"/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b="1" dirty="0" smtClean="0"/>
              <a:t>Recursos </a:t>
            </a:r>
            <a:r>
              <a:rPr lang="pt-BR" sz="1600" b="1" dirty="0"/>
              <a:t>Educacionais </a:t>
            </a:r>
            <a:r>
              <a:rPr lang="pt-BR" sz="1600" b="1" dirty="0" smtClean="0"/>
              <a:t>Digitais </a:t>
            </a:r>
            <a:r>
              <a:rPr lang="pt-BR" sz="1600" dirty="0" smtClean="0"/>
              <a:t>- vídeos</a:t>
            </a:r>
            <a:r>
              <a:rPr lang="pt-BR" sz="1600" dirty="0"/>
              <a:t>, animações e a outros recursos destinados à educação. São Recursos de portais parceiros do MEC e de professores </a:t>
            </a:r>
            <a:r>
              <a:rPr lang="pt-BR" sz="1600" dirty="0" smtClean="0"/>
              <a:t>que atuam </a:t>
            </a:r>
            <a:r>
              <a:rPr lang="pt-BR" sz="1600" dirty="0"/>
              <a:t>na Educação </a:t>
            </a:r>
            <a:r>
              <a:rPr lang="pt-BR" sz="1600" dirty="0" smtClean="0"/>
              <a:t>Básica</a:t>
            </a: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b="1" dirty="0" smtClean="0"/>
              <a:t>Materiais de Formação </a:t>
            </a:r>
            <a:r>
              <a:rPr lang="pt-BR" sz="1600" dirty="0" smtClean="0"/>
              <a:t>- materiais </a:t>
            </a:r>
            <a:r>
              <a:rPr lang="pt-BR" sz="1600" dirty="0"/>
              <a:t>completos de formação, como cursos já oferecidos pelo MEC e seus parceiros. São conteúdos elaborados por equipes multidisciplinares e de autoria de pesquisadores e educadores renomados nas áreas</a:t>
            </a:r>
            <a:r>
              <a:rPr lang="pt-BR" sz="16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600" b="1" dirty="0" smtClean="0"/>
              <a:t>Coleções dos Usuários </a:t>
            </a:r>
            <a:r>
              <a:rPr lang="pt-BR" sz="1600" dirty="0" smtClean="0"/>
              <a:t>- </a:t>
            </a:r>
            <a:r>
              <a:rPr lang="pt-BR" sz="1600" dirty="0"/>
              <a:t>coleções criadas e organizadas pelos usuários da plataforma. É mais uma possibilidade de buscar recursos educacionais para sua </a:t>
            </a:r>
            <a:r>
              <a:rPr lang="pt-BR" sz="1600" dirty="0" smtClean="0"/>
              <a:t>aula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04248" y="1306432"/>
            <a:ext cx="4922376" cy="4752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22165" y="2209200"/>
            <a:ext cx="44865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Portal do </a:t>
            </a:r>
            <a:r>
              <a:rPr lang="pt-BR" sz="1600" dirty="0" smtClean="0"/>
              <a:t>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Banco </a:t>
            </a:r>
            <a:r>
              <a:rPr lang="pt-BR" sz="1600" dirty="0"/>
              <a:t>Internacional de Objetos </a:t>
            </a:r>
            <a:r>
              <a:rPr lang="pt-BR" sz="1600" dirty="0" smtClean="0"/>
              <a:t>Educacionais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Portal </a:t>
            </a:r>
            <a:r>
              <a:rPr lang="pt-BR" sz="1600" dirty="0"/>
              <a:t>Domínio </a:t>
            </a:r>
            <a:r>
              <a:rPr lang="pt-BR" sz="1600" dirty="0" smtClean="0"/>
              <a:t>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/>
              <a:t>Safernet</a:t>
            </a: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Instituto Crescer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Rede Escola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/>
              <a:t>Educadigital</a:t>
            </a: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Associação </a:t>
            </a:r>
            <a:r>
              <a:rPr lang="pt-BR" sz="1600" dirty="0"/>
              <a:t>de Educação Financeira do 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Futura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Impulsiona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Instituto Península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/>
              <a:t>Telefonica</a:t>
            </a:r>
            <a:r>
              <a:rPr lang="pt-BR" sz="1600" dirty="0" smtClean="0"/>
              <a:t> </a:t>
            </a:r>
            <a:r>
              <a:rPr lang="pt-BR" sz="1600" dirty="0"/>
              <a:t>/ </a:t>
            </a:r>
            <a:r>
              <a:rPr lang="pt-BR" sz="1600" dirty="0" smtClean="0"/>
              <a:t>Vivo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Entre outros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72613" y="1461331"/>
            <a:ext cx="451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Portais Parceiros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6761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A72EB85-A6EA-974D-B89F-C2B528FAC17E}"/>
              </a:ext>
            </a:extLst>
          </p:cNvPr>
          <p:cNvSpPr txBox="1"/>
          <p:nvPr/>
        </p:nvSpPr>
        <p:spPr>
          <a:xfrm>
            <a:off x="493459" y="570181"/>
            <a:ext cx="10229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3600" b="1" dirty="0">
                <a:solidFill>
                  <a:schemeClr val="bg1"/>
                </a:solidFill>
              </a:rPr>
              <a:t>O FUTURO DA EDUCAÇÃO NO PÓS-PANDEMIA: PERSPECTIVAS DA SEB/MEC</a:t>
            </a: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3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8386" y="1010774"/>
            <a:ext cx="8940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Principais características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É um legado da pandemia - a comunidade escolar tem incorporado as estratégias da educação a distância no ensino e na aprendizagem;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Utiliza aulas presenciais e momentos mediados pelo uso de tecnologia;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Admite ensino e aprendizagem onipresentes – ocorre em diferentes ambientes  e momentos, podendo ocorrer de forma  </a:t>
            </a:r>
            <a:r>
              <a:rPr lang="pt-BR" sz="2000" i="1" dirty="0" err="1"/>
              <a:t>on</a:t>
            </a:r>
            <a:r>
              <a:rPr lang="pt-BR" sz="2000" dirty="0"/>
              <a:t> e/ou </a:t>
            </a:r>
            <a:r>
              <a:rPr lang="pt-BR" sz="2000" i="1" dirty="0"/>
              <a:t>offline, </a:t>
            </a:r>
            <a:r>
              <a:rPr lang="pt-BR" sz="2000" dirty="0"/>
              <a:t>presencial e/ou virtual;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Pressupõe a existência de um ecossistema educacional – escola, família, políticas públicas intersetoriais, arranjos produtivos – o cuidado e a responsabilidade;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Encoraja o desenvolvimento da autonomia do estudante na aprendizagem.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2D81EF-EB69-41BF-927E-80F931AF2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9" y="1540453"/>
            <a:ext cx="2803938" cy="370308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BFB4562-2F76-4EFE-BB28-8BA1F8122A50}"/>
              </a:ext>
            </a:extLst>
          </p:cNvPr>
          <p:cNvSpPr txBox="1"/>
          <p:nvPr/>
        </p:nvSpPr>
        <p:spPr>
          <a:xfrm>
            <a:off x="3018386" y="3886686"/>
            <a:ext cx="8940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 Desafios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Acesso universal dos alunos a dispositivos e conectividade de boa qualidade;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Formação continuada e permanente de professores para o uso pedagógico da tecnologias digitais;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Aprender a tecnologia em prol do ensino e da aprendizagem, de forma a estimular o desenvolvimento das habilidades cognitivas e emocionais.</a:t>
            </a:r>
          </a:p>
          <a:p>
            <a:pPr algn="just"/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8F4A61-84B9-1249-933F-C74082A5E027}"/>
              </a:ext>
            </a:extLst>
          </p:cNvPr>
          <p:cNvSpPr txBox="1"/>
          <p:nvPr/>
        </p:nvSpPr>
        <p:spPr>
          <a:xfrm>
            <a:off x="616635" y="89133"/>
            <a:ext cx="10771801" cy="70788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9193"/>
                </a:solidFill>
              </a:defRPr>
            </a:lvl1pPr>
          </a:lstStyle>
          <a:p>
            <a:r>
              <a:rPr lang="pt-BR" sz="2800" dirty="0"/>
              <a:t>EDUCAÇÃO HÍBRIDA: UM CAMINHO DE INOVAÇÃO SEM VOLTA COMO ESTRATÉGIA DE AMPLIAÇÃO DA QUALIDADE EDUCACIONAL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DE939C7-34C9-9F47-8CB4-B7BA8C52E71B}"/>
              </a:ext>
            </a:extLst>
          </p:cNvPr>
          <p:cNvSpPr/>
          <p:nvPr/>
        </p:nvSpPr>
        <p:spPr>
          <a:xfrm>
            <a:off x="-1143990" y="5735544"/>
            <a:ext cx="10988634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devemos voltar à “velha escola”: incorporação das tecnologias para favorecer a aprendizagem dos estudantes – favorecimento da inovação!!!</a:t>
            </a:r>
          </a:p>
        </p:txBody>
      </p:sp>
    </p:spTree>
    <p:extLst>
      <p:ext uri="{BB962C8B-B14F-4D97-AF65-F5344CB8AC3E}">
        <p14:creationId xmlns:p14="http://schemas.microsoft.com/office/powerpoint/2010/main" val="41349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BBDD5-455A-B242-86C6-37D7291A9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7374C-ACB8-E547-BC65-7147596A2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E55882-9297-A949-BDD1-26066A867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" y="0"/>
            <a:ext cx="12154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9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0E1E0-74EE-E846-8A92-5A38D74F9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163" y="78762"/>
            <a:ext cx="11402570" cy="856316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pt-BR" sz="3200" b="1" dirty="0">
                <a:solidFill>
                  <a:srgbClr val="009193"/>
                </a:solidFill>
                <a:latin typeface="+mn-lt"/>
                <a:ea typeface="+mn-ea"/>
                <a:cs typeface="+mn-cs"/>
              </a:rPr>
              <a:t>ESPAÇO DE FORMAÇÃO E EXPERIMENTAÇÃO EM TECNOLOGIAS PARA PROFESSORES (EFEX)</a:t>
            </a:r>
            <a:br>
              <a:rPr lang="pt-BR" sz="3200" b="1" dirty="0">
                <a:solidFill>
                  <a:srgbClr val="009193"/>
                </a:solidFill>
                <a:latin typeface="+mn-lt"/>
                <a:ea typeface="+mn-ea"/>
                <a:cs typeface="+mn-cs"/>
              </a:rPr>
            </a:br>
            <a:endParaRPr lang="pt-BR" sz="3200" b="1" dirty="0">
              <a:solidFill>
                <a:srgbClr val="00919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ADF69B-ABF2-414B-8AB0-C062A33C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752" y="1417464"/>
            <a:ext cx="5238900" cy="2719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Ambiente de aprendizagem focado na formação de docentes para o uso de tecnologias nas suas práticas pedagógicas e no seu desenvolvimento profissional. 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D50DBBB-3537-4C47-B935-A6BB4131B4CC}"/>
              </a:ext>
            </a:extLst>
          </p:cNvPr>
          <p:cNvSpPr/>
          <p:nvPr/>
        </p:nvSpPr>
        <p:spPr>
          <a:xfrm>
            <a:off x="8814672" y="3817585"/>
            <a:ext cx="2486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cieb.net.br</a:t>
            </a:r>
            <a:r>
              <a:rPr lang="pt-BR" dirty="0"/>
              <a:t>/</a:t>
            </a:r>
            <a:r>
              <a:rPr lang="pt-BR" dirty="0" err="1"/>
              <a:t>efex</a:t>
            </a:r>
            <a:r>
              <a:rPr lang="pt-BR" dirty="0"/>
              <a:t>/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F89047-6927-CF49-ABCF-398E293FA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60" y="1366573"/>
            <a:ext cx="5330247" cy="22864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5B38A1-2594-0C42-845E-746348C0C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" y="3653032"/>
            <a:ext cx="6899614" cy="294964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5802D76-980D-ED44-BBCA-BCC31EBE5A4F}"/>
              </a:ext>
            </a:extLst>
          </p:cNvPr>
          <p:cNvSpPr/>
          <p:nvPr/>
        </p:nvSpPr>
        <p:spPr>
          <a:xfrm>
            <a:off x="6138921" y="1017354"/>
            <a:ext cx="5734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193"/>
                </a:solidFill>
              </a:rPr>
              <a:t>Centro de Inovação para a Educação Brasileira - CIEB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5316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1865B1-B418-864A-8DA2-B9DD636CDBD6}"/>
              </a:ext>
            </a:extLst>
          </p:cNvPr>
          <p:cNvSpPr txBox="1"/>
          <p:nvPr/>
        </p:nvSpPr>
        <p:spPr>
          <a:xfrm>
            <a:off x="307963" y="136203"/>
            <a:ext cx="111485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agendaseb@mec.gov.br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maurorabelo@mec.gov.br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6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E651A7B-418C-4F44-9EEF-44FDEE2AA220}"/>
              </a:ext>
            </a:extLst>
          </p:cNvPr>
          <p:cNvSpPr txBox="1"/>
          <p:nvPr/>
        </p:nvSpPr>
        <p:spPr>
          <a:xfrm>
            <a:off x="6563169" y="2999986"/>
            <a:ext cx="4734371" cy="1178496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>
                <a:solidFill>
                  <a:srgbClr val="009193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89546" y="270627"/>
            <a:ext cx="953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9193"/>
                </a:solidFill>
              </a:rPr>
              <a:t>ESTRATÉGIAS IMPLEMENTADAS EM ALGUNS ESTADOS</a:t>
            </a:r>
            <a:endParaRPr lang="pt-BR" sz="3200" b="1" dirty="0">
              <a:solidFill>
                <a:srgbClr val="00919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36DD63-C686-2041-9A3A-EB67C733F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33522" b="774"/>
          <a:stretch/>
        </p:blipFill>
        <p:spPr>
          <a:xfrm>
            <a:off x="465052" y="1290918"/>
            <a:ext cx="4185053" cy="48194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4908992" y="1290918"/>
            <a:ext cx="70234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Implementação das dimensões </a:t>
            </a:r>
            <a:r>
              <a:rPr lang="pt-BR" sz="2000" dirty="0"/>
              <a:t>do processo de aprendizagem: Infraestrutura; currículo e metodologia; </a:t>
            </a:r>
            <a:r>
              <a:rPr lang="pt-BR" sz="2000" dirty="0" smtClean="0"/>
              <a:t>e formação </a:t>
            </a:r>
            <a:r>
              <a:rPr lang="pt-BR" sz="2000" dirty="0"/>
              <a:t>da comunidade </a:t>
            </a:r>
            <a:r>
              <a:rPr lang="pt-BR" sz="2000" dirty="0" smtClean="0"/>
              <a:t>escolar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dirty="0"/>
              <a:t>Proposição de </a:t>
            </a:r>
            <a:r>
              <a:rPr lang="pt-BR" sz="2000" dirty="0" smtClean="0"/>
              <a:t>soluções tecnológicas </a:t>
            </a:r>
            <a:r>
              <a:rPr lang="pt-BR" sz="2000" dirty="0"/>
              <a:t>a partir de diagnósticos locais – olhar para a realidade dos </a:t>
            </a:r>
            <a:r>
              <a:rPr lang="pt-BR" sz="2000" dirty="0" smtClean="0"/>
              <a:t>municípios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dirty="0" smtClean="0"/>
              <a:t>Realização de ações simultâneas: </a:t>
            </a:r>
            <a:r>
              <a:rPr lang="pt-BR" sz="2000" dirty="0"/>
              <a:t>infraestrutura, formação de equipe pedagógica </a:t>
            </a:r>
            <a:r>
              <a:rPr lang="pt-BR" sz="2000" dirty="0" smtClean="0"/>
              <a:t>e </a:t>
            </a:r>
            <a:r>
              <a:rPr lang="pt-BR" sz="2000" dirty="0"/>
              <a:t>formação dos estudantes e pais (formação no uso de tecnologias</a:t>
            </a:r>
            <a:r>
              <a:rPr lang="pt-BR" sz="2000" dirty="0" smtClean="0"/>
              <a:t>)</a:t>
            </a:r>
          </a:p>
          <a:p>
            <a:endParaRPr lang="pt-BR" sz="2000" dirty="0"/>
          </a:p>
          <a:p>
            <a:r>
              <a:rPr lang="pt-BR" sz="2000" dirty="0"/>
              <a:t>Disponibilização de materiais a serem trabalhados junto </a:t>
            </a:r>
            <a:r>
              <a:rPr lang="pt-BR" sz="2000" dirty="0" smtClean="0"/>
              <a:t>às </a:t>
            </a:r>
            <a:r>
              <a:rPr lang="pt-BR" sz="2000" dirty="0"/>
              <a:t>equipes pedagógicas e Diretores, abordando estratégias para motivar os professores a pensarem ações, metodologias e recursos pedagógicos que potencializem a aprendizagem dos estudantes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3122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68525" y="1179320"/>
            <a:ext cx="8957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Ações </a:t>
            </a:r>
            <a:r>
              <a:rPr lang="pt-BR" sz="2000" dirty="0"/>
              <a:t>de conectividade em banda larga</a:t>
            </a:r>
          </a:p>
          <a:p>
            <a:pPr lvl="2"/>
            <a:r>
              <a:rPr lang="pt-BR" sz="2000" dirty="0" smtClean="0"/>
              <a:t>Construções de Redes</a:t>
            </a:r>
            <a:endParaRPr lang="pt-BR" sz="2000" dirty="0"/>
          </a:p>
          <a:p>
            <a:pPr lvl="2"/>
            <a:r>
              <a:rPr lang="pt-BR" sz="2000" dirty="0"/>
              <a:t>Parcerias com empresas privadas para provimento de </a:t>
            </a:r>
            <a:r>
              <a:rPr lang="pt-BR" sz="2000" dirty="0" smtClean="0"/>
              <a:t>internet</a:t>
            </a:r>
          </a:p>
          <a:p>
            <a:pPr lvl="2"/>
            <a:r>
              <a:rPr lang="pt-BR" sz="2000" dirty="0" smtClean="0"/>
              <a:t>Proposições de políticas </a:t>
            </a:r>
          </a:p>
          <a:p>
            <a:endParaRPr lang="pt-BR" sz="2000" dirty="0"/>
          </a:p>
          <a:p>
            <a:r>
              <a:rPr lang="pt-BR" sz="2000" dirty="0" smtClean="0"/>
              <a:t>Parceria </a:t>
            </a:r>
            <a:r>
              <a:rPr lang="pt-BR" sz="2000" dirty="0"/>
              <a:t>com universidades para desenvolvimento de produtos/plataformas/uso de inteligência artificial 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1068525" y="3734186"/>
            <a:ext cx="9452330" cy="1386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</a:rPr>
              <a:t>Disponibilização de franquia de dados para que estudantes, professores, equipes pedagógicas, diretores e demais profissionais da educação tenham acesso </a:t>
            </a:r>
            <a:r>
              <a:rPr lang="pt-BR" sz="2000" dirty="0" smtClean="0">
                <a:solidFill>
                  <a:schemeClr val="tx1"/>
                </a:solidFill>
              </a:rPr>
              <a:t>à aplicativo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9546" y="270627"/>
            <a:ext cx="953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9193"/>
                </a:solidFill>
              </a:rPr>
              <a:t>ESTRATÉGIAS IMPLEMENTADAS EM ALGUNS ESTADOS</a:t>
            </a:r>
            <a:endParaRPr lang="pt-BR" sz="32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4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68526" y="1179320"/>
            <a:ext cx="86779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Disponibilização de diferentes tipos de acesso às aulas não presenciais   </a:t>
            </a:r>
          </a:p>
          <a:p>
            <a:pPr lvl="2"/>
            <a:r>
              <a:rPr lang="pt-BR" sz="2000" dirty="0" smtClean="0"/>
              <a:t>Plataformas </a:t>
            </a:r>
          </a:p>
          <a:p>
            <a:pPr lvl="2"/>
            <a:r>
              <a:rPr lang="pt-BR" sz="2000" dirty="0" smtClean="0"/>
              <a:t>Aplicativos</a:t>
            </a:r>
          </a:p>
          <a:p>
            <a:pPr lvl="2"/>
            <a:r>
              <a:rPr lang="pt-BR" sz="2000" dirty="0" smtClean="0"/>
              <a:t>Rádio</a:t>
            </a:r>
          </a:p>
          <a:p>
            <a:pPr lvl="2"/>
            <a:r>
              <a:rPr lang="pt-BR" sz="2000" dirty="0" smtClean="0"/>
              <a:t>Canais no </a:t>
            </a:r>
            <a:r>
              <a:rPr lang="pt-BR" sz="2000" dirty="0" err="1" smtClean="0"/>
              <a:t>YouTube</a:t>
            </a:r>
            <a:endParaRPr lang="pt-BR" sz="2000" dirty="0" smtClean="0"/>
          </a:p>
          <a:p>
            <a:pPr lvl="2"/>
            <a:r>
              <a:rPr lang="pt-BR" sz="2000" dirty="0" smtClean="0"/>
              <a:t>Redes sociais</a:t>
            </a:r>
          </a:p>
          <a:p>
            <a:endParaRPr lang="pt-BR" sz="2000" dirty="0" smtClean="0"/>
          </a:p>
          <a:p>
            <a:pPr lvl="1"/>
            <a:r>
              <a:rPr lang="pt-BR" sz="2000" dirty="0"/>
              <a:t> </a:t>
            </a:r>
            <a:r>
              <a:rPr lang="pt-BR" sz="2000" dirty="0" smtClean="0"/>
              <a:t>Para os estudantes que não possuem celular ou computador </a:t>
            </a:r>
          </a:p>
          <a:p>
            <a:pPr lvl="2"/>
            <a:r>
              <a:rPr lang="pt-BR" sz="2000" dirty="0"/>
              <a:t>TV aberta</a:t>
            </a:r>
          </a:p>
          <a:p>
            <a:pPr lvl="2"/>
            <a:r>
              <a:rPr lang="pt-BR" sz="2000" dirty="0" smtClean="0"/>
              <a:t>Materiais impressos entregues na escola</a:t>
            </a:r>
          </a:p>
          <a:p>
            <a:pPr lvl="2"/>
            <a:endParaRPr lang="pt-BR" sz="2000" dirty="0"/>
          </a:p>
          <a:p>
            <a:r>
              <a:rPr lang="pt-BR" sz="2000" dirty="0"/>
              <a:t>Distribuição de smartphones para os alunos que não tem acesso à internet </a:t>
            </a:r>
          </a:p>
          <a:p>
            <a:endParaRPr lang="pt-BR" sz="2000" dirty="0"/>
          </a:p>
          <a:p>
            <a:r>
              <a:rPr lang="pt-BR" sz="2000" dirty="0"/>
              <a:t>Pagamento de bolsa para estímulo à conectividade dos professores </a:t>
            </a:r>
          </a:p>
          <a:p>
            <a:endParaRPr lang="pt-BR" sz="2000" dirty="0"/>
          </a:p>
          <a:p>
            <a:endParaRPr lang="pt-BR" sz="2000" dirty="0"/>
          </a:p>
          <a:p>
            <a:pPr lvl="2"/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89546" y="270627"/>
            <a:ext cx="953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9193"/>
                </a:solidFill>
              </a:rPr>
              <a:t>ESTRATÉGIAS IMPLEMENTADAS EM ALGUNS ESTADOS</a:t>
            </a:r>
            <a:endParaRPr lang="pt-BR" sz="32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E651A7B-418C-4F44-9EEF-44FDEE2AA220}"/>
              </a:ext>
            </a:extLst>
          </p:cNvPr>
          <p:cNvSpPr txBox="1"/>
          <p:nvPr/>
        </p:nvSpPr>
        <p:spPr>
          <a:xfrm>
            <a:off x="6563169" y="2999986"/>
            <a:ext cx="4734371" cy="1178496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>
                <a:solidFill>
                  <a:srgbClr val="009193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8526" y="1080855"/>
            <a:ext cx="96245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2000" dirty="0"/>
              <a:t>Monitoramento dos estudantes que possuem acesso aos materiais e conteúdos trabalhados durante as </a:t>
            </a:r>
            <a:r>
              <a:rPr lang="pt-BR" sz="2000" dirty="0" smtClean="0"/>
              <a:t>aulas</a:t>
            </a:r>
          </a:p>
          <a:p>
            <a:endParaRPr lang="pt-BR" sz="2000" dirty="0"/>
          </a:p>
          <a:p>
            <a:r>
              <a:rPr lang="pt-BR" sz="2000" dirty="0"/>
              <a:t>Monitoramento das atividades realizadas pelos </a:t>
            </a:r>
            <a:r>
              <a:rPr lang="pt-BR" sz="2000" dirty="0" smtClean="0"/>
              <a:t>estudantes</a:t>
            </a:r>
          </a:p>
          <a:p>
            <a:endParaRPr lang="pt-BR" sz="2000" dirty="0"/>
          </a:p>
          <a:p>
            <a:r>
              <a:rPr lang="pt-BR" sz="2000" dirty="0"/>
              <a:t>Realização de encontros virtuais com os pais dos alunos para divulgação de notas, leitura de boletins do estudantes e informações sobre as aulas e materiais</a:t>
            </a:r>
          </a:p>
          <a:p>
            <a:endParaRPr lang="pt-BR" sz="2000" dirty="0"/>
          </a:p>
          <a:p>
            <a:r>
              <a:rPr lang="pt-BR" sz="2000" dirty="0"/>
              <a:t>Oferecimento de formações em plataformas de estudos on-line</a:t>
            </a:r>
          </a:p>
          <a:p>
            <a:endParaRPr lang="pt-BR" sz="2000" dirty="0"/>
          </a:p>
          <a:p>
            <a:r>
              <a:rPr lang="pt-BR" sz="2000" dirty="0"/>
              <a:t>Realização de busca ativa</a:t>
            </a:r>
          </a:p>
          <a:p>
            <a:endParaRPr lang="pt-BR" sz="2000" dirty="0"/>
          </a:p>
          <a:p>
            <a:r>
              <a:rPr lang="pt-BR" sz="2000" dirty="0"/>
              <a:t>Interação entre professores e alunos </a:t>
            </a:r>
            <a:r>
              <a:rPr lang="pt-BR" sz="2000" dirty="0" smtClean="0"/>
              <a:t>(plataformas/redes sociais)</a:t>
            </a:r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89546" y="270627"/>
            <a:ext cx="953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9193"/>
                </a:solidFill>
              </a:rPr>
              <a:t>ESTRATÉGIAS IMPLEMENTADAS EM ALGUNS ESTADOS</a:t>
            </a:r>
            <a:endParaRPr lang="pt-BR" sz="32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A72EB85-A6EA-974D-B89F-C2B528FAC17E}"/>
              </a:ext>
            </a:extLst>
          </p:cNvPr>
          <p:cNvSpPr txBox="1"/>
          <p:nvPr/>
        </p:nvSpPr>
        <p:spPr>
          <a:xfrm>
            <a:off x="493459" y="570181"/>
            <a:ext cx="10229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3600" b="1" dirty="0" smtClean="0">
                <a:solidFill>
                  <a:schemeClr val="bg1"/>
                </a:solidFill>
              </a:rPr>
              <a:t>PROGRAMA DE INOVAÇÃO EDUCAÇÃO CONECTADA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ADCF5A37-7116-ED42-BBFF-9AA8FDBF1A38}"/>
              </a:ext>
            </a:extLst>
          </p:cNvPr>
          <p:cNvSpPr/>
          <p:nvPr/>
        </p:nvSpPr>
        <p:spPr>
          <a:xfrm>
            <a:off x="220702" y="160883"/>
            <a:ext cx="12192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solidFill>
                  <a:srgbClr val="009193"/>
                </a:solidFill>
                <a:latin typeface="Calibri" panose="020F0502020204030204" pitchFamily="34" charset="0"/>
              </a:rPr>
              <a:t>CENÁRIO DA CONECTIVIDADE  NAS ESCOLAS PÚBLICAS </a:t>
            </a:r>
            <a:endParaRPr lang="pt-BR" sz="2800" b="1" dirty="0">
              <a:solidFill>
                <a:srgbClr val="009193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SEGUNDO O  CENSO/2020</a:t>
            </a:r>
            <a:endParaRPr lang="pt-BR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tângulo 25">
            <a:extLst>
              <a:ext uri="{FF2B5EF4-FFF2-40B4-BE49-F238E27FC236}">
                <a16:creationId xmlns:a16="http://schemas.microsoft.com/office/drawing/2014/main" id="{ADCF5A37-7116-ED42-BBFF-9AA8FDBF1A38}"/>
              </a:ext>
            </a:extLst>
          </p:cNvPr>
          <p:cNvSpPr/>
          <p:nvPr/>
        </p:nvSpPr>
        <p:spPr>
          <a:xfrm>
            <a:off x="4039592" y="5693690"/>
            <a:ext cx="379564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TOTAL DE ESCOLAS PÚBLICAS : 137.787</a:t>
            </a:r>
          </a:p>
          <a:p>
            <a:pPr algn="ctr">
              <a:spcAft>
                <a:spcPts val="600"/>
              </a:spcAft>
            </a:pPr>
            <a:r>
              <a:rPr lang="pt-BR" sz="40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74%</a:t>
            </a:r>
            <a:r>
              <a:rPr lang="pt-BR" sz="16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tem acesso e </a:t>
            </a:r>
            <a:r>
              <a:rPr lang="pt-BR" sz="40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26 %</a:t>
            </a:r>
            <a:r>
              <a:rPr lang="pt-BR" sz="16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não.</a:t>
            </a:r>
          </a:p>
        </p:txBody>
      </p:sp>
      <p:graphicFrame>
        <p:nvGraphicFramePr>
          <p:cNvPr id="46" name="Gráfico 6" title="Espaço reservado para gráfico de receita bruta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950480"/>
              </p:ext>
            </p:extLst>
          </p:nvPr>
        </p:nvGraphicFramePr>
        <p:xfrm>
          <a:off x="372554" y="2158646"/>
          <a:ext cx="3040540" cy="27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Gráfico 3" title="Espaço reservado para gráfico de receita bruta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/>
          </p:nvPr>
        </p:nvGraphicFramePr>
        <p:xfrm>
          <a:off x="3914396" y="1310562"/>
          <a:ext cx="4046034" cy="439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etângulo 9">
            <a:extLst>
              <a:ext uri="{FF2B5EF4-FFF2-40B4-BE49-F238E27FC236}">
                <a16:creationId xmlns:a16="http://schemas.microsoft.com/office/drawing/2014/main" id="{9BAF6809-67A0-C949-ADA3-E12ABE61EAA1}"/>
              </a:ext>
            </a:extLst>
          </p:cNvPr>
          <p:cNvSpPr/>
          <p:nvPr/>
        </p:nvSpPr>
        <p:spPr>
          <a:xfrm>
            <a:off x="0" y="-19062"/>
            <a:ext cx="550606" cy="773654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25">
            <a:extLst>
              <a:ext uri="{FF2B5EF4-FFF2-40B4-BE49-F238E27FC236}">
                <a16:creationId xmlns:a16="http://schemas.microsoft.com/office/drawing/2014/main" id="{ADCF5A37-7116-ED42-BBFF-9AA8FDBF1A38}"/>
              </a:ext>
            </a:extLst>
          </p:cNvPr>
          <p:cNvSpPr/>
          <p:nvPr/>
        </p:nvSpPr>
        <p:spPr>
          <a:xfrm>
            <a:off x="8295236" y="5119064"/>
            <a:ext cx="389676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TOTAL DE ESCOLAS COM ACESSO : 102.433</a:t>
            </a:r>
          </a:p>
          <a:p>
            <a:pPr algn="ctr">
              <a:spcAft>
                <a:spcPts val="600"/>
              </a:spcAft>
            </a:pPr>
            <a:r>
              <a:rPr lang="pt-BR" sz="40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82%</a:t>
            </a:r>
            <a:r>
              <a:rPr lang="pt-BR" sz="16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 SÃO ATENDIDAS PELO PIEC</a:t>
            </a:r>
          </a:p>
        </p:txBody>
      </p:sp>
      <p:graphicFrame>
        <p:nvGraphicFramePr>
          <p:cNvPr id="51" name="Gráfico 3" title="Espaço reservado para gráfico de receita bruta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/>
          </p:nvPr>
        </p:nvGraphicFramePr>
        <p:xfrm>
          <a:off x="7960429" y="1294186"/>
          <a:ext cx="3958733" cy="418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17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7">
            <a:extLst>
              <a:ext uri="{FF2B5EF4-FFF2-40B4-BE49-F238E27FC236}">
                <a16:creationId xmlns:a16="http://schemas.microsoft.com/office/drawing/2014/main" id="{2AB51EA4-B99F-5443-98A2-6E4350B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54" y="0"/>
            <a:ext cx="1129811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009193"/>
                </a:solidFill>
              </a:rPr>
              <a:t>CENÁRIO DA CONECTIVIDADE</a:t>
            </a:r>
          </a:p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rgbClr val="009193"/>
                </a:solidFill>
              </a:rPr>
              <a:t> Pesquisa web sobre o uso da Internet no Brasil durante a pandemia </a:t>
            </a:r>
            <a:endParaRPr lang="pt-BR" sz="2800" dirty="0">
              <a:solidFill>
                <a:srgbClr val="009193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32189C-910A-A34A-962D-7C379288DF19}"/>
              </a:ext>
            </a:extLst>
          </p:cNvPr>
          <p:cNvSpPr/>
          <p:nvPr/>
        </p:nvSpPr>
        <p:spPr>
          <a:xfrm>
            <a:off x="-10449" y="0"/>
            <a:ext cx="550606" cy="646331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26" y="1031051"/>
            <a:ext cx="7031642" cy="52065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5" y="1031051"/>
            <a:ext cx="1748868" cy="52877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16285" y="1113906"/>
            <a:ext cx="6814524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12669" y="6381552"/>
            <a:ext cx="137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</a:t>
            </a:r>
            <a:r>
              <a:rPr lang="pt-BR" sz="1200" dirty="0" smtClean="0"/>
              <a:t>: Cetic.br</a:t>
            </a:r>
            <a:endParaRPr lang="pt-BR" sz="1200" dirty="0"/>
          </a:p>
        </p:txBody>
      </p:sp>
      <p:sp>
        <p:nvSpPr>
          <p:cNvPr id="8" name="Seta para a Esquerda 7"/>
          <p:cNvSpPr/>
          <p:nvPr/>
        </p:nvSpPr>
        <p:spPr>
          <a:xfrm>
            <a:off x="2404612" y="3012488"/>
            <a:ext cx="366504" cy="278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2395584" y="3899610"/>
            <a:ext cx="366504" cy="278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5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5858</TotalTime>
  <Words>1794</Words>
  <Application>Microsoft Office PowerPoint</Application>
  <PresentationFormat>Widescreen</PresentationFormat>
  <Paragraphs>270</Paragraphs>
  <Slides>27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Bahnschrift SemiBold</vt:lpstr>
      <vt:lpstr>Calibri</vt:lpstr>
      <vt:lpstr>Calibri Light</vt:lpstr>
      <vt:lpstr>Century Gothic</vt:lpstr>
      <vt:lpstr>Gill Sans MT</vt:lpstr>
      <vt:lpstr>Raleway</vt:lpstr>
      <vt:lpstr>Source Sans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ESPAÇO DE FORMAÇÃO E EXPERIMENTAÇÃO EM TECNOLOGIAS PARA PROFESSORES (EFEX) </vt:lpstr>
      <vt:lpstr>Apresentação do PowerPoint</vt:lpstr>
    </vt:vector>
  </TitlesOfParts>
  <Company>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Anais Almeida De Siqueira</dc:creator>
  <cp:lastModifiedBy>Juliana Demonte Moreira</cp:lastModifiedBy>
  <cp:revision>428</cp:revision>
  <cp:lastPrinted>2019-12-10T20:30:15Z</cp:lastPrinted>
  <dcterms:created xsi:type="dcterms:W3CDTF">2019-11-21T13:15:55Z</dcterms:created>
  <dcterms:modified xsi:type="dcterms:W3CDTF">2021-05-07T12:52:22Z</dcterms:modified>
</cp:coreProperties>
</file>