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8" r:id="rId2"/>
    <p:sldId id="334" r:id="rId3"/>
    <p:sldId id="394" r:id="rId4"/>
    <p:sldId id="395" r:id="rId5"/>
    <p:sldId id="384" r:id="rId6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3339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988AE-3C65-481B-84C2-38B4B6ACEE66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479C5-F561-46B2-9E45-C83E1E055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410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8E7A5-F578-4F3F-80D3-418B3B95E773}" type="datetimeFigureOut">
              <a:rPr lang="pt-BR" smtClean="0"/>
              <a:pPr/>
              <a:t>19/04/2021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67F3F-BF68-43E4-BC4B-738F49E419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74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74F4-08BA-4CAD-B929-6165ACE8FEF0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123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pPr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61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pPr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69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pPr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865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pPr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77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pPr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66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pPr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26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pPr/>
              <a:t>19/04/2021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80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pPr/>
              <a:t>19/04/2021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465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pPr/>
              <a:t>19/04/2021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78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pPr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84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pPr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46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46102-2228-4DD9-95BF-DAA0D00986FF}" type="datetimeFigureOut">
              <a:rPr lang="pt-BR" smtClean="0"/>
              <a:pPr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58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irae@fnde.gov.b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5940141"/>
            <a:ext cx="9144000" cy="94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763688" y="2276872"/>
            <a:ext cx="59519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cap="small" dirty="0">
                <a:solidFill>
                  <a:schemeClr val="accent1"/>
                </a:solidFill>
                <a:latin typeface="Berlin Sans FB Demi" pitchFamily="34" charset="0"/>
              </a:rPr>
              <a:t>Programa Nacional de Alimentação Escolar (PNAE</a:t>
            </a:r>
            <a:r>
              <a:rPr lang="pt-BR" sz="4800" b="1" cap="small" dirty="0" smtClean="0">
                <a:solidFill>
                  <a:schemeClr val="accent1"/>
                </a:solidFill>
                <a:latin typeface="Berlin Sans FB Demi" pitchFamily="34" charset="0"/>
              </a:rPr>
              <a:t>)</a:t>
            </a:r>
            <a:endParaRPr lang="pt-BR" sz="4800" dirty="0">
              <a:solidFill>
                <a:schemeClr val="accent1"/>
              </a:solidFill>
              <a:latin typeface="Berlin Sans FB Demi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140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6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3.bp.blogspot.com/-3h1z_BPPm8o/Tl2YIJE2-HI/AAAAAAAAALc/9JUN3de-kss/s1600/mapa+do+bras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280" y="993334"/>
            <a:ext cx="3751994" cy="495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42343" y="1388108"/>
            <a:ext cx="4498292" cy="3699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2075" tIns="46038" rIns="92075" bIns="46038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charset="0"/>
              </a:rPr>
              <a:t>Atendimento universal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42343" y="1892164"/>
            <a:ext cx="4498292" cy="3699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2075" tIns="46038" rIns="92075" bIns="46038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charset="0"/>
              </a:rPr>
              <a:t>27 estados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42350" y="2430996"/>
            <a:ext cx="4510229" cy="3699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2075" tIns="46038" rIns="92075" bIns="46038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charset="0"/>
              </a:rPr>
              <a:t>5.570 municípios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42343" y="2900276"/>
            <a:ext cx="4498292" cy="3699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2075" tIns="46038" rIns="92075" bIns="46038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charset="0"/>
              </a:rPr>
              <a:t>+</a:t>
            </a:r>
            <a:r>
              <a:rPr kumimoji="0" lang="pt-BR" sz="18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charset="0"/>
              </a:rPr>
              <a:t> de 150 mil </a:t>
            </a: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charset="0"/>
              </a:rPr>
              <a:t>escolas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42343" y="3404332"/>
            <a:ext cx="4498292" cy="3699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2075" tIns="46038" rIns="92075" bIns="46038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charset="0"/>
              </a:rPr>
              <a:t>+ de 40 milhões de alunos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42343" y="4515489"/>
            <a:ext cx="4498292" cy="3699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2075" tIns="46038" rIns="92075" bIns="46038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charset="0"/>
              </a:rPr>
              <a:t>+ de R</a:t>
            </a: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charset="0"/>
              </a:rPr>
              <a:t>$ </a:t>
            </a: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charset="0"/>
              </a:rPr>
              <a:t>4</a:t>
            </a:r>
            <a:r>
              <a:rPr kumimoji="0" lang="pt-BR" sz="18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charset="0"/>
              </a:rPr>
              <a:t>bilhões </a:t>
            </a: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charset="0"/>
              </a:rPr>
              <a:t>em </a:t>
            </a: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charset="0"/>
              </a:rPr>
              <a:t>investimentos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42524" y="97673"/>
            <a:ext cx="6632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i="1" dirty="0">
                <a:solidFill>
                  <a:srgbClr val="4BACC6">
                    <a:lumMod val="75000"/>
                  </a:srgbClr>
                </a:solidFill>
              </a:rPr>
              <a:t>Abrangência PNAE</a:t>
            </a:r>
            <a:endParaRPr lang="pt-BR" sz="4800" b="1" dirty="0">
              <a:solidFill>
                <a:prstClr val="black"/>
              </a:solidFill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563938" y="928670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1375" r="20781" b="27251"/>
          <a:stretch>
            <a:fillRect/>
          </a:stretch>
        </p:blipFill>
        <p:spPr bwMode="auto">
          <a:xfrm>
            <a:off x="0" y="5914349"/>
            <a:ext cx="9144000" cy="94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742343" y="3918570"/>
            <a:ext cx="4498292" cy="3699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2075" tIns="46038" rIns="92075" bIns="46038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charset="0"/>
              </a:rPr>
              <a:t>+ de 50 milhões de refeições diariamente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21096" y="5187771"/>
            <a:ext cx="4498292" cy="64697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2075" tIns="46038" rIns="92075" bIns="46038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charset="0"/>
              </a:rPr>
              <a:t>Oferta de alimentação período de suspensão das aulas presenciais 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021388"/>
            <a:ext cx="91694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86997" y="-1674"/>
            <a:ext cx="77438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atin typeface="+mj-lt"/>
                <a:cs typeface="+mn-cs"/>
              </a:rPr>
              <a:t>    </a:t>
            </a:r>
            <a:r>
              <a:rPr lang="pt-B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Legislação do PNAE </a:t>
            </a:r>
            <a:endParaRPr lang="pt-BR" sz="4000" b="1" i="1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1375" r="20781" b="27251"/>
          <a:stretch>
            <a:fillRect/>
          </a:stretch>
        </p:blipFill>
        <p:spPr bwMode="auto">
          <a:xfrm>
            <a:off x="0" y="5914349"/>
            <a:ext cx="9144000" cy="94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6" y="4613760"/>
            <a:ext cx="2385609" cy="58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32" y="3536228"/>
            <a:ext cx="2395537" cy="108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32" y="2224314"/>
            <a:ext cx="23955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229350" y="2289175"/>
            <a:ext cx="19192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>
                <a:latin typeface="Arial" panose="020B0604020202020204" pitchFamily="34" charset="0"/>
                <a:cs typeface="Arial" panose="020B0604020202020204" pitchFamily="34" charset="0"/>
              </a:rPr>
              <a:t>Direito à Educação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" y="2624742"/>
            <a:ext cx="2354327" cy="49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" y="1027869"/>
            <a:ext cx="23955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" y="1868228"/>
            <a:ext cx="2366201" cy="50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7" y="1010920"/>
            <a:ext cx="1920875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11" y="2024435"/>
            <a:ext cx="1920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68" y="2751598"/>
            <a:ext cx="19208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" y="3371449"/>
            <a:ext cx="2382712" cy="49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16" name="Retângulo de cantos arredondados 2"/>
          <p:cNvSpPr/>
          <p:nvPr/>
        </p:nvSpPr>
        <p:spPr>
          <a:xfrm>
            <a:off x="4067530" y="1131354"/>
            <a:ext cx="992187" cy="477879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229350" y="3622675"/>
            <a:ext cx="19192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Direito à Alimentação Adequada e Saudável na Escola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640138" y="2765425"/>
            <a:ext cx="19192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Base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</a:p>
        </p:txBody>
      </p:sp>
      <p:cxnSp>
        <p:nvCxnSpPr>
          <p:cNvPr id="19" name="Conector de seta reta 11"/>
          <p:cNvCxnSpPr/>
          <p:nvPr/>
        </p:nvCxnSpPr>
        <p:spPr>
          <a:xfrm>
            <a:off x="3203575" y="4432300"/>
            <a:ext cx="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>
            <a:endCxn id="7" idx="1"/>
          </p:cNvCxnSpPr>
          <p:nvPr/>
        </p:nvCxnSpPr>
        <p:spPr>
          <a:xfrm>
            <a:off x="5095875" y="2559050"/>
            <a:ext cx="8953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3995738"/>
            <a:ext cx="901700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cxnSp>
        <p:nvCxnSpPr>
          <p:cNvPr id="22" name="Conector de seta reta 18"/>
          <p:cNvCxnSpPr/>
          <p:nvPr/>
        </p:nvCxnSpPr>
        <p:spPr>
          <a:xfrm>
            <a:off x="3167063" y="1340768"/>
            <a:ext cx="720725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46"/>
          <p:cNvCxnSpPr/>
          <p:nvPr/>
        </p:nvCxnSpPr>
        <p:spPr>
          <a:xfrm>
            <a:off x="3245853" y="2202648"/>
            <a:ext cx="720725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47"/>
          <p:cNvCxnSpPr/>
          <p:nvPr/>
        </p:nvCxnSpPr>
        <p:spPr>
          <a:xfrm>
            <a:off x="3203575" y="2908401"/>
            <a:ext cx="720725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48"/>
          <p:cNvCxnSpPr/>
          <p:nvPr/>
        </p:nvCxnSpPr>
        <p:spPr>
          <a:xfrm>
            <a:off x="3236411" y="3687763"/>
            <a:ext cx="720725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49"/>
          <p:cNvCxnSpPr/>
          <p:nvPr/>
        </p:nvCxnSpPr>
        <p:spPr>
          <a:xfrm>
            <a:off x="3236411" y="4953806"/>
            <a:ext cx="720725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011957" y="3373920"/>
            <a:ext cx="1919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Resolução CFN 465/10</a:t>
            </a: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3527425" y="706351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3633" y="5355474"/>
            <a:ext cx="2395936" cy="660824"/>
          </a:xfrm>
          <a:prstGeom prst="rect">
            <a:avLst/>
          </a:prstGeom>
        </p:spPr>
      </p:pic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019699" y="4792843"/>
            <a:ext cx="19192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 13.987/2020</a:t>
            </a:r>
            <a:endParaRPr lang="pt-BR" alt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019699" y="5471646"/>
            <a:ext cx="21961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Resolução </a:t>
            </a:r>
            <a:r>
              <a:rPr lang="pt-BR" alt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FNDE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02/2020</a:t>
            </a:r>
            <a:endParaRPr lang="pt-BR" alt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Conector de seta reta 49"/>
          <p:cNvCxnSpPr/>
          <p:nvPr/>
        </p:nvCxnSpPr>
        <p:spPr>
          <a:xfrm>
            <a:off x="3275785" y="5733256"/>
            <a:ext cx="720725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" y="3929353"/>
            <a:ext cx="2382712" cy="56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917927" y="3949927"/>
            <a:ext cx="21961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Resolução </a:t>
            </a:r>
            <a:r>
              <a:rPr lang="pt-BR" alt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FNDE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06/2020 e 20/2020</a:t>
            </a:r>
            <a:endParaRPr lang="pt-BR" alt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Conector de seta reta 49"/>
          <p:cNvCxnSpPr/>
          <p:nvPr/>
        </p:nvCxnSpPr>
        <p:spPr>
          <a:xfrm>
            <a:off x="3236410" y="4219164"/>
            <a:ext cx="720725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01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7141"/>
            <a:ext cx="3838719" cy="255116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327" y="4716175"/>
            <a:ext cx="3755442" cy="211213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1" y="2520749"/>
            <a:ext cx="2697702" cy="178587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041" y="2555936"/>
            <a:ext cx="3241626" cy="2160239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20" y="5038890"/>
            <a:ext cx="2802880" cy="1789419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667" y="2555936"/>
            <a:ext cx="3215332" cy="2523367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1" y="0"/>
            <a:ext cx="2079110" cy="277214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71" y="-18438"/>
            <a:ext cx="1356049" cy="2790584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616" y="-32791"/>
            <a:ext cx="4223905" cy="2804937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0296" y="-32791"/>
            <a:ext cx="2103703" cy="280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4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1375" r="20781" b="27251"/>
          <a:stretch>
            <a:fillRect/>
          </a:stretch>
        </p:blipFill>
        <p:spPr bwMode="auto">
          <a:xfrm>
            <a:off x="0" y="5914349"/>
            <a:ext cx="9144000" cy="94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"/>
          <p:cNvSpPr>
            <a:spLocks noChangeArrowheads="1"/>
          </p:cNvSpPr>
          <p:nvPr/>
        </p:nvSpPr>
        <p:spPr bwMode="auto">
          <a:xfrm>
            <a:off x="1331640" y="3808239"/>
            <a:ext cx="72009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/>
              <a:t>Fundo Nacional de Desenvolvimento da Educação – FNDE</a:t>
            </a:r>
            <a:br>
              <a:rPr lang="pt-BR" altLang="pt-BR" sz="1800" dirty="0"/>
            </a:br>
            <a:r>
              <a:rPr lang="pt-BR" altLang="pt-BR" sz="1800" dirty="0"/>
              <a:t>Diretoria de Ações Educacionais - DIRAE</a:t>
            </a:r>
            <a:br>
              <a:rPr lang="pt-BR" altLang="pt-BR" sz="1800" dirty="0"/>
            </a:br>
            <a:r>
              <a:rPr lang="pt-BR" altLang="pt-BR" sz="1800" dirty="0"/>
              <a:t>Coordenação-Geral do Programa Nacional de Alimentação Escolar – CGPAE</a:t>
            </a:r>
            <a:br>
              <a:rPr lang="pt-BR" altLang="pt-BR" sz="1800" dirty="0"/>
            </a:br>
            <a:r>
              <a:rPr lang="pt-BR" altLang="pt-BR" sz="1800" dirty="0" smtClean="0">
                <a:hlinkClick r:id="rId3"/>
              </a:rPr>
              <a:t>cgpae@fnde.gov.br</a:t>
            </a:r>
            <a:r>
              <a:rPr lang="pt-BR" altLang="pt-BR" sz="1800" dirty="0" smtClean="0"/>
              <a:t>  </a:t>
            </a:r>
            <a:endParaRPr lang="pt-BR" altLang="pt-BR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18" name="Retângulo 17"/>
          <p:cNvSpPr/>
          <p:nvPr/>
        </p:nvSpPr>
        <p:spPr>
          <a:xfrm>
            <a:off x="3563888" y="2939463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0070C0"/>
                </a:solidFill>
                <a:latin typeface="+mn-lt"/>
                <a:cs typeface="+mn-cs"/>
              </a:rPr>
              <a:t>Obrigada!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611" y="16568"/>
            <a:ext cx="3514389" cy="223154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81" y="0"/>
            <a:ext cx="3006130" cy="224811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68"/>
            <a:ext cx="3360812" cy="223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14559</TotalTime>
  <Words>92</Words>
  <Application>Microsoft Office PowerPoint</Application>
  <PresentationFormat>Apresentação na tela (4:3)</PresentationFormat>
  <Paragraphs>25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Berlin Sans FB Demi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FNDE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 NUNES</dc:creator>
  <cp:lastModifiedBy>Elizabeth Gomes de Lima Santos</cp:lastModifiedBy>
  <cp:revision>236</cp:revision>
  <cp:lastPrinted>2019-05-14T17:20:28Z</cp:lastPrinted>
  <dcterms:created xsi:type="dcterms:W3CDTF">2015-04-30T12:39:13Z</dcterms:created>
  <dcterms:modified xsi:type="dcterms:W3CDTF">2021-04-19T12:54:55Z</dcterms:modified>
</cp:coreProperties>
</file>