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324" r:id="rId3"/>
    <p:sldId id="315" r:id="rId4"/>
    <p:sldId id="342" r:id="rId5"/>
    <p:sldId id="344" r:id="rId6"/>
    <p:sldId id="345" r:id="rId7"/>
    <p:sldId id="338" r:id="rId8"/>
    <p:sldId id="265" r:id="rId9"/>
  </p:sldIdLst>
  <p:sldSz cx="9144000" cy="6858000" type="screen4x3"/>
  <p:notesSz cx="7315200" cy="96012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1230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444BB-A88E-4302-BF65-B6FC86DDC940}" type="datetimeFigureOut">
              <a:rPr lang="pt-BR" smtClean="0"/>
              <a:pPr/>
              <a:t>12/08/2021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56F9A-4598-44A3-84DF-B9608E8A36A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444BB-A88E-4302-BF65-B6FC86DDC940}" type="datetimeFigureOut">
              <a:rPr lang="pt-BR" smtClean="0"/>
              <a:pPr/>
              <a:t>12/08/2021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56F9A-4598-44A3-84DF-B9608E8A36A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444BB-A88E-4302-BF65-B6FC86DDC940}" type="datetimeFigureOut">
              <a:rPr lang="pt-BR" smtClean="0"/>
              <a:pPr/>
              <a:t>12/08/2021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56F9A-4598-44A3-84DF-B9608E8A36A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444BB-A88E-4302-BF65-B6FC86DDC940}" type="datetimeFigureOut">
              <a:rPr lang="pt-BR" smtClean="0"/>
              <a:pPr/>
              <a:t>12/08/2021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56F9A-4598-44A3-84DF-B9608E8A36A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444BB-A88E-4302-BF65-B6FC86DDC940}" type="datetimeFigureOut">
              <a:rPr lang="pt-BR" smtClean="0"/>
              <a:pPr/>
              <a:t>12/08/2021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56F9A-4598-44A3-84DF-B9608E8A36A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444BB-A88E-4302-BF65-B6FC86DDC940}" type="datetimeFigureOut">
              <a:rPr lang="pt-BR" smtClean="0"/>
              <a:pPr/>
              <a:t>12/08/2021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56F9A-4598-44A3-84DF-B9608E8A36A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444BB-A88E-4302-BF65-B6FC86DDC940}" type="datetimeFigureOut">
              <a:rPr lang="pt-BR" smtClean="0"/>
              <a:pPr/>
              <a:t>12/08/2021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56F9A-4598-44A3-84DF-B9608E8A36A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444BB-A88E-4302-BF65-B6FC86DDC940}" type="datetimeFigureOut">
              <a:rPr lang="pt-BR" smtClean="0"/>
              <a:pPr/>
              <a:t>12/08/2021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56F9A-4598-44A3-84DF-B9608E8A36A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444BB-A88E-4302-BF65-B6FC86DDC940}" type="datetimeFigureOut">
              <a:rPr lang="pt-BR" smtClean="0"/>
              <a:pPr/>
              <a:t>12/08/2021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56F9A-4598-44A3-84DF-B9608E8A36A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444BB-A88E-4302-BF65-B6FC86DDC940}" type="datetimeFigureOut">
              <a:rPr lang="pt-BR" smtClean="0"/>
              <a:pPr/>
              <a:t>12/08/2021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56F9A-4598-44A3-84DF-B9608E8A36A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444BB-A88E-4302-BF65-B6FC86DDC940}" type="datetimeFigureOut">
              <a:rPr lang="pt-BR" smtClean="0"/>
              <a:pPr/>
              <a:t>12/08/2021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56F9A-4598-44A3-84DF-B9608E8A36A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5444BB-A88E-4302-BF65-B6FC86DDC940}" type="datetimeFigureOut">
              <a:rPr lang="pt-BR" smtClean="0"/>
              <a:pPr/>
              <a:t>12/08/2021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656F9A-4598-44A3-84DF-B9608E8A36A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0" y="0"/>
            <a:ext cx="8786874" cy="1500174"/>
          </a:xfrm>
        </p:spPr>
        <p:txBody>
          <a:bodyPr>
            <a:noAutofit/>
          </a:bodyPr>
          <a:lstStyle/>
          <a:p>
            <a:r>
              <a:rPr lang="pt-BR" sz="2400" b="1" dirty="0" smtClean="0">
                <a:latin typeface="Arial" pitchFamily="34" charset="0"/>
                <a:cs typeface="Arial" pitchFamily="34" charset="0"/>
              </a:rPr>
              <a:t>AUDIÊNCIA PÚBLICA </a:t>
            </a:r>
            <a:br>
              <a:rPr lang="pt-BR" sz="2400" b="1" dirty="0" smtClean="0">
                <a:latin typeface="Arial" pitchFamily="34" charset="0"/>
                <a:cs typeface="Arial" pitchFamily="34" charset="0"/>
              </a:rPr>
            </a:b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CÂMARA DOS DEPUTADOS</a:t>
            </a:r>
            <a:br>
              <a:rPr lang="pt-BR" sz="2400" b="1" dirty="0" smtClean="0">
                <a:latin typeface="Arial" pitchFamily="34" charset="0"/>
                <a:cs typeface="Arial" pitchFamily="34" charset="0"/>
              </a:rPr>
            </a:b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COMISSÃO DE EDUCAÇÃO</a:t>
            </a:r>
            <a:endParaRPr lang="pt-BR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0" y="1357298"/>
            <a:ext cx="8858312" cy="5643602"/>
          </a:xfrm>
        </p:spPr>
        <p:txBody>
          <a:bodyPr>
            <a:normAutofit/>
          </a:bodyPr>
          <a:lstStyle/>
          <a:p>
            <a:endParaRPr lang="pt-BR" sz="2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pt-BR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FUNDEB: Indicadores referentes ao potencial de arrecadação tributária de cada ente federado</a:t>
            </a:r>
          </a:p>
          <a:p>
            <a:endParaRPr lang="pt-BR" sz="2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pt-BR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Brasília  -  agosto de 2021</a:t>
            </a:r>
          </a:p>
          <a:p>
            <a:endParaRPr lang="pt-BR" sz="2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pt-BR" sz="2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pt-BR" sz="2400" b="1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François E. J. de Bremaeker</a:t>
            </a:r>
          </a:p>
          <a:p>
            <a:endParaRPr lang="pt-BR" sz="2400" b="1" i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18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Gestor</a:t>
            </a:r>
            <a:r>
              <a:rPr lang="en-US" sz="1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do </a:t>
            </a:r>
            <a:r>
              <a:rPr lang="en-US" sz="18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Observatório</a:t>
            </a:r>
            <a:r>
              <a:rPr lang="en-US" sz="1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de </a:t>
            </a:r>
            <a:r>
              <a:rPr lang="en-US" sz="18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Informações</a:t>
            </a:r>
            <a:r>
              <a:rPr lang="en-US" sz="1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Municipais</a:t>
            </a:r>
            <a:endParaRPr lang="en-US" sz="18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pt-BR" sz="1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Membro do Núcleo de Estudos Urbanos da Associação Comercial de São Paulo</a:t>
            </a:r>
          </a:p>
          <a:p>
            <a:endParaRPr lang="pt-BR" sz="18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pt-BR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www.oim.tmunicipal.org.br</a:t>
            </a:r>
            <a:endParaRPr lang="pt-BR" sz="2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428603"/>
          </a:xfrm>
        </p:spPr>
        <p:txBody>
          <a:bodyPr>
            <a:normAutofit fontScale="90000"/>
          </a:bodyPr>
          <a:lstStyle/>
          <a:p>
            <a:r>
              <a:rPr lang="pt-BR" sz="2400" b="1" dirty="0" smtClean="0"/>
              <a:t/>
            </a:r>
            <a:br>
              <a:rPr lang="pt-BR" sz="2400" b="1" dirty="0" smtClean="0"/>
            </a:br>
            <a:r>
              <a:rPr lang="pt-BR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FINANÇAS MUNICIPAIS  -  2020</a:t>
            </a:r>
            <a:r>
              <a:rPr lang="pt-BR" sz="2400" dirty="0" smtClean="0"/>
              <a:t/>
            </a:r>
            <a:br>
              <a:rPr lang="pt-BR" sz="2400" dirty="0" smtClean="0"/>
            </a:br>
            <a:endParaRPr lang="pt-BR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42844" y="642918"/>
            <a:ext cx="8858312" cy="6072230"/>
          </a:xfrm>
        </p:spPr>
        <p:txBody>
          <a:bodyPr>
            <a:normAutofit fontScale="32500" lnSpcReduction="20000"/>
          </a:bodyPr>
          <a:lstStyle/>
          <a:p>
            <a:pPr algn="l"/>
            <a:r>
              <a:rPr lang="pt-BR" sz="6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     RECEITA PER CAPITA POR GRUPOS DE HABITANTES</a:t>
            </a:r>
          </a:p>
          <a:p>
            <a:pPr algn="l"/>
            <a:endParaRPr lang="pt-BR" sz="62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pt-BR" sz="6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                    IMPOSTOS                    TRANSFERÊNCIAS	</a:t>
            </a:r>
          </a:p>
          <a:p>
            <a:pPr algn="l"/>
            <a:r>
              <a:rPr lang="pt-BR" sz="6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                 (</a:t>
            </a:r>
            <a:r>
              <a:rPr lang="pt-BR" sz="62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iss</a:t>
            </a:r>
            <a:r>
              <a:rPr lang="pt-BR" sz="6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+</a:t>
            </a:r>
            <a:r>
              <a:rPr lang="pt-BR" sz="62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iptu</a:t>
            </a:r>
            <a:r>
              <a:rPr lang="pt-BR" sz="6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+</a:t>
            </a:r>
            <a:r>
              <a:rPr lang="pt-BR" sz="62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itbi</a:t>
            </a:r>
            <a:r>
              <a:rPr lang="pt-BR" sz="6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+</a:t>
            </a:r>
            <a:r>
              <a:rPr lang="pt-BR" sz="62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itr</a:t>
            </a:r>
            <a:r>
              <a:rPr lang="pt-BR" sz="6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                 (</a:t>
            </a:r>
            <a:r>
              <a:rPr lang="pt-BR" sz="62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fpm</a:t>
            </a:r>
            <a:r>
              <a:rPr lang="pt-BR" sz="6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+</a:t>
            </a:r>
            <a:r>
              <a:rPr lang="pt-BR" sz="62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icms</a:t>
            </a:r>
            <a:r>
              <a:rPr lang="pt-BR" sz="6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+</a:t>
            </a:r>
            <a:r>
              <a:rPr lang="pt-BR" sz="62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ipva</a:t>
            </a:r>
            <a:r>
              <a:rPr lang="pt-BR" sz="6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    </a:t>
            </a:r>
          </a:p>
          <a:p>
            <a:pPr algn="l"/>
            <a:r>
              <a:rPr lang="pt-BR" sz="6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    	              R$			      </a:t>
            </a:r>
            <a:r>
              <a:rPr lang="pt-BR" sz="62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R$</a:t>
            </a:r>
            <a:r>
              <a:rPr lang="pt-BR" sz="6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</a:t>
            </a:r>
          </a:p>
          <a:p>
            <a:pPr algn="l"/>
            <a:r>
              <a:rPr lang="pt-BR" sz="6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</a:t>
            </a:r>
          </a:p>
          <a:p>
            <a:pPr algn="l"/>
            <a:r>
              <a:rPr lang="pt-BR" sz="6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até   2	            356,84		               6.768,40</a:t>
            </a:r>
          </a:p>
          <a:p>
            <a:pPr algn="l"/>
            <a:r>
              <a:rPr lang="pt-BR" sz="6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2 I- 5	            287,99		               3.461,38</a:t>
            </a:r>
          </a:p>
          <a:p>
            <a:pPr algn="l"/>
            <a:r>
              <a:rPr lang="pt-BR" sz="6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5 I- 10	            249,88    	               2.022,80</a:t>
            </a:r>
          </a:p>
          <a:p>
            <a:pPr algn="l"/>
            <a:r>
              <a:rPr lang="pt-BR" sz="6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10 I- 20	            247,70		               1.573,43</a:t>
            </a:r>
          </a:p>
          <a:p>
            <a:pPr algn="l"/>
            <a:r>
              <a:rPr lang="pt-BR" sz="6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20 I- 50	            331,79		               1.323,71</a:t>
            </a:r>
          </a:p>
          <a:p>
            <a:pPr algn="l"/>
            <a:r>
              <a:rPr lang="pt-BR" sz="6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50 I- 100	            484,08		               1.144,87</a:t>
            </a:r>
            <a:endParaRPr lang="pt-BR" sz="62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pt-BR" sz="6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100 I- 200	            627,69		               1.168,86</a:t>
            </a:r>
            <a:endParaRPr lang="pt-BR" sz="6200" b="1" u="sng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pt-BR" sz="6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200 I- 500	            831,28		               1.101,30</a:t>
            </a:r>
            <a:endParaRPr lang="pt-BR" sz="62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pt-BR" sz="6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500 I- 1000	            904,59		                  959,98</a:t>
            </a:r>
          </a:p>
          <a:p>
            <a:pPr algn="l"/>
            <a:r>
              <a:rPr lang="pt-BR" sz="6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1000 I- 5000	         1.025,12		                  822,42</a:t>
            </a:r>
          </a:p>
          <a:p>
            <a:pPr algn="l"/>
            <a:r>
              <a:rPr lang="pt-BR" sz="6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5000 e mais	         2.465,96		                  740,55</a:t>
            </a:r>
          </a:p>
          <a:p>
            <a:pPr algn="l"/>
            <a:endParaRPr lang="pt-BR" sz="2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pt-BR" sz="2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pt-BR" sz="12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43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Observatório</a:t>
            </a:r>
            <a:r>
              <a:rPr lang="en-US" sz="43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de </a:t>
            </a:r>
            <a:r>
              <a:rPr lang="en-US" sz="43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Informações</a:t>
            </a:r>
            <a:r>
              <a:rPr lang="en-US" sz="43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Municipais (www.oim.tmunicipal.org.br)</a:t>
            </a:r>
            <a:endParaRPr lang="pt-BR" sz="43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428603"/>
          </a:xfrm>
        </p:spPr>
        <p:txBody>
          <a:bodyPr>
            <a:normAutofit fontScale="90000"/>
          </a:bodyPr>
          <a:lstStyle/>
          <a:p>
            <a:r>
              <a:rPr lang="pt-BR" sz="2400" b="1" dirty="0" smtClean="0"/>
              <a:t/>
            </a:r>
            <a:br>
              <a:rPr lang="pt-BR" sz="2400" b="1" dirty="0" smtClean="0"/>
            </a:br>
            <a:r>
              <a:rPr lang="pt-BR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ENCARGOS MUNICIPAIS NA ÁREA DA EDUCAÇÃO</a:t>
            </a:r>
            <a:r>
              <a:rPr lang="pt-BR" sz="2400" dirty="0" smtClean="0"/>
              <a:t/>
            </a:r>
            <a:br>
              <a:rPr lang="pt-BR" sz="2400" dirty="0" smtClean="0"/>
            </a:br>
            <a:endParaRPr lang="pt-BR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42844" y="642918"/>
            <a:ext cx="8858312" cy="6072230"/>
          </a:xfrm>
        </p:spPr>
        <p:txBody>
          <a:bodyPr>
            <a:normAutofit fontScale="62500" lnSpcReduction="20000"/>
          </a:bodyPr>
          <a:lstStyle/>
          <a:p>
            <a:pPr algn="l"/>
            <a:endParaRPr lang="pt-BR" sz="2400" b="1" dirty="0" smtClean="0">
              <a:latin typeface="Arial" pitchFamily="34" charset="0"/>
              <a:cs typeface="Arial" pitchFamily="34" charset="0"/>
            </a:endParaRPr>
          </a:p>
          <a:p>
            <a:pPr algn="l">
              <a:buFont typeface="Arial" pitchFamily="34" charset="0"/>
              <a:buChar char="•"/>
            </a:pPr>
            <a:r>
              <a:rPr lang="pt-BR" sz="3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EC 24 / 1983  -  25% impostos</a:t>
            </a:r>
          </a:p>
          <a:p>
            <a:pPr algn="l">
              <a:buFont typeface="Arial" pitchFamily="34" charset="0"/>
              <a:buChar char="•"/>
            </a:pPr>
            <a:r>
              <a:rPr lang="pt-BR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3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CF 1988  -  25% impostos + transferências constitucionais</a:t>
            </a:r>
            <a:endParaRPr lang="pt-BR" sz="3400" b="1" dirty="0" smtClean="0">
              <a:latin typeface="Arial" pitchFamily="34" charset="0"/>
              <a:cs typeface="Arial" pitchFamily="34" charset="0"/>
            </a:endParaRPr>
          </a:p>
          <a:p>
            <a:pPr algn="l"/>
            <a:endParaRPr lang="pt-BR" sz="1400" b="1" dirty="0" smtClean="0">
              <a:latin typeface="Arial" pitchFamily="34" charset="0"/>
              <a:cs typeface="Arial" pitchFamily="34" charset="0"/>
            </a:endParaRPr>
          </a:p>
          <a:p>
            <a:pPr algn="l"/>
            <a:endParaRPr lang="pt-BR" sz="1400" b="1" dirty="0" smtClean="0">
              <a:latin typeface="Arial" pitchFamily="34" charset="0"/>
              <a:cs typeface="Arial" pitchFamily="34" charset="0"/>
            </a:endParaRPr>
          </a:p>
          <a:p>
            <a:pPr algn="l"/>
            <a:endParaRPr lang="pt-BR" sz="1400" b="1" dirty="0" smtClean="0">
              <a:latin typeface="Arial" pitchFamily="34" charset="0"/>
              <a:cs typeface="Arial" pitchFamily="34" charset="0"/>
            </a:endParaRPr>
          </a:p>
          <a:p>
            <a:pPr algn="l">
              <a:buFont typeface="Arial" pitchFamily="34" charset="0"/>
              <a:buChar char="•"/>
            </a:pPr>
            <a:r>
              <a:rPr lang="en-US" sz="2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Transição</a:t>
            </a:r>
            <a:r>
              <a:rPr lang="en-US" sz="3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do </a:t>
            </a:r>
            <a:r>
              <a:rPr lang="en-US" sz="3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Fundef</a:t>
            </a:r>
            <a:r>
              <a:rPr lang="en-US" sz="3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para</a:t>
            </a:r>
            <a:r>
              <a:rPr lang="en-US" sz="3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o </a:t>
            </a:r>
            <a:r>
              <a:rPr lang="en-US" sz="3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Fundeb</a:t>
            </a:r>
            <a:r>
              <a:rPr lang="en-US" sz="3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en-US" sz="3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aumento</a:t>
            </a:r>
            <a:r>
              <a:rPr lang="en-US" sz="3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de 37% dos </a:t>
            </a:r>
          </a:p>
          <a:p>
            <a:pPr algn="l"/>
            <a:r>
              <a:rPr lang="en-US" sz="3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recursos e de 62% do </a:t>
            </a:r>
            <a:r>
              <a:rPr lang="en-US" sz="3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número</a:t>
            </a:r>
            <a:r>
              <a:rPr lang="en-US" sz="3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de </a:t>
            </a:r>
            <a:r>
              <a:rPr lang="en-US" sz="3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alunos</a:t>
            </a:r>
            <a:r>
              <a:rPr lang="en-US" sz="3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pPr algn="l"/>
            <a:endParaRPr lang="en-US" sz="18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>
              <a:buFont typeface="Arial" pitchFamily="34" charset="0"/>
              <a:buChar char="•"/>
            </a:pPr>
            <a:r>
              <a:rPr lang="en-U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Crescimento</a:t>
            </a:r>
            <a:r>
              <a:rPr lang="en-US" sz="3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das </a:t>
            </a:r>
            <a:r>
              <a:rPr lang="en-US" sz="3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matrículas</a:t>
            </a:r>
            <a:r>
              <a:rPr lang="en-US" sz="3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entre 2008 e 2012</a:t>
            </a:r>
          </a:p>
          <a:p>
            <a:pPr algn="l"/>
            <a:endParaRPr lang="en-US" sz="16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2" algn="l">
              <a:buFont typeface="Arial" pitchFamily="34" charset="0"/>
              <a:buChar char="•"/>
            </a:pPr>
            <a:r>
              <a:rPr lang="en-US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pré-escola</a:t>
            </a:r>
            <a:r>
              <a:rPr lang="en-US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	  59%</a:t>
            </a:r>
          </a:p>
          <a:p>
            <a:pPr lvl="2" algn="l">
              <a:buFont typeface="Arial" pitchFamily="34" charset="0"/>
              <a:buChar char="•"/>
            </a:pPr>
            <a:r>
              <a:rPr lang="en-US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fundamental		  37%</a:t>
            </a:r>
          </a:p>
          <a:p>
            <a:pPr lvl="2" algn="l">
              <a:buFont typeface="Arial" pitchFamily="34" charset="0"/>
              <a:buChar char="•"/>
            </a:pPr>
            <a:r>
              <a:rPr lang="en-US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médio</a:t>
            </a:r>
            <a:r>
              <a:rPr lang="en-US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		232%</a:t>
            </a:r>
          </a:p>
          <a:p>
            <a:pPr algn="l"/>
            <a:endParaRPr lang="en-US" sz="1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n-US" sz="1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>
              <a:buFont typeface="Arial" pitchFamily="34" charset="0"/>
              <a:buChar char="•"/>
            </a:pPr>
            <a:r>
              <a:rPr lang="en-U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400" b="1" dirty="0" err="1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Piso</a:t>
            </a:r>
            <a:r>
              <a:rPr lang="en-US" sz="34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400" b="1" dirty="0" err="1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salarial</a:t>
            </a:r>
            <a:r>
              <a:rPr lang="en-US" sz="34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400" b="1" dirty="0" err="1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nacional</a:t>
            </a:r>
            <a:r>
              <a:rPr lang="en-US" sz="34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dos </a:t>
            </a:r>
            <a:r>
              <a:rPr lang="en-US" sz="3400" b="1" dirty="0" err="1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professores</a:t>
            </a:r>
            <a:endParaRPr lang="en-US" sz="3400" b="1" dirty="0" smtClean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n-US" sz="1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>
              <a:buFont typeface="Arial" pitchFamily="34" charset="0"/>
              <a:buChar char="•"/>
            </a:pPr>
            <a:r>
              <a:rPr lang="en-U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400" b="1" dirty="0" err="1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Programa</a:t>
            </a:r>
            <a:r>
              <a:rPr lang="en-US" sz="34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400" b="1" dirty="0" err="1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Criança</a:t>
            </a:r>
            <a:r>
              <a:rPr lang="en-US" sz="34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400" b="1" dirty="0" err="1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Feliz</a:t>
            </a:r>
            <a:endParaRPr lang="en-US" sz="3400" b="1" dirty="0" smtClean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n-US" sz="1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>
              <a:buFont typeface="Arial" pitchFamily="34" charset="0"/>
              <a:buChar char="•"/>
            </a:pPr>
            <a:r>
              <a:rPr lang="en-U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400" b="1" dirty="0" err="1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Programa</a:t>
            </a:r>
            <a:r>
              <a:rPr lang="en-US" sz="34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das </a:t>
            </a:r>
            <a:r>
              <a:rPr lang="en-US" sz="3400" b="1" dirty="0" err="1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Creches</a:t>
            </a:r>
            <a:r>
              <a:rPr lang="en-US" sz="34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/ </a:t>
            </a:r>
            <a:r>
              <a:rPr lang="en-US" sz="3400" b="1" dirty="0" err="1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Brasil</a:t>
            </a:r>
            <a:r>
              <a:rPr lang="en-US" sz="34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400" b="1" dirty="0" err="1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Carinhoso</a:t>
            </a:r>
            <a:endParaRPr lang="en-US" sz="3400" b="1" dirty="0" smtClean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pt-BR" sz="2600" b="1" dirty="0" smtClean="0">
              <a:solidFill>
                <a:schemeClr val="tx1"/>
              </a:solidFill>
            </a:endParaRPr>
          </a:p>
          <a:p>
            <a:pPr algn="l"/>
            <a:endParaRPr lang="pt-BR" sz="2600" b="1" dirty="0" smtClean="0">
              <a:solidFill>
                <a:schemeClr val="tx1"/>
              </a:solidFill>
            </a:endParaRPr>
          </a:p>
          <a:p>
            <a:pPr algn="l"/>
            <a:endParaRPr lang="pt-BR" sz="1600" b="1" dirty="0" smtClean="0">
              <a:solidFill>
                <a:schemeClr val="tx1"/>
              </a:solidFill>
            </a:endParaRPr>
          </a:p>
          <a:p>
            <a:r>
              <a:rPr lang="en-US" sz="22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Observatório</a:t>
            </a:r>
            <a:r>
              <a:rPr lang="en-US" sz="2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de </a:t>
            </a:r>
            <a:r>
              <a:rPr lang="en-US" sz="22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Informações</a:t>
            </a:r>
            <a:r>
              <a:rPr lang="en-US" sz="2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Municipais</a:t>
            </a:r>
            <a:r>
              <a:rPr lang="en-US" sz="2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(www.oim.tmunicipal.org.br)</a:t>
            </a:r>
            <a:endParaRPr lang="pt-BR" sz="22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428603"/>
          </a:xfrm>
        </p:spPr>
        <p:txBody>
          <a:bodyPr>
            <a:normAutofit fontScale="90000"/>
          </a:bodyPr>
          <a:lstStyle/>
          <a:p>
            <a:r>
              <a:rPr lang="pt-BR" sz="2400" b="1" dirty="0" smtClean="0"/>
              <a:t/>
            </a:r>
            <a:br>
              <a:rPr lang="pt-BR" sz="2400" b="1" dirty="0" smtClean="0"/>
            </a:br>
            <a:r>
              <a:rPr lang="pt-BR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EFEITO DO  FUNDEB  NAS FINANÇAS MUNICIPAIS – 2017</a:t>
            </a:r>
            <a:r>
              <a:rPr lang="pt-BR" sz="2400" dirty="0" smtClean="0"/>
              <a:t/>
            </a:r>
            <a:br>
              <a:rPr lang="pt-BR" sz="2400" dirty="0" smtClean="0"/>
            </a:br>
            <a:endParaRPr lang="pt-BR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42844" y="642918"/>
            <a:ext cx="8858312" cy="6072230"/>
          </a:xfrm>
        </p:spPr>
        <p:txBody>
          <a:bodyPr>
            <a:normAutofit/>
          </a:bodyPr>
          <a:lstStyle/>
          <a:p>
            <a:pPr algn="l"/>
            <a:endParaRPr lang="pt-BR" sz="1400" b="1" dirty="0" smtClean="0">
              <a:latin typeface="Arial" pitchFamily="34" charset="0"/>
              <a:cs typeface="Arial" pitchFamily="34" charset="0"/>
            </a:endParaRPr>
          </a:p>
          <a:p>
            <a:pPr algn="l">
              <a:buFont typeface="Arial" pitchFamily="34" charset="0"/>
              <a:buChar char="•"/>
            </a:pPr>
            <a:r>
              <a:rPr lang="en-US" sz="2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Saldo</a:t>
            </a:r>
            <a:r>
              <a:rPr lang="en-U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entre </a:t>
            </a:r>
            <a:r>
              <a:rPr lang="en-US" sz="2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débitos</a:t>
            </a:r>
            <a:r>
              <a:rPr lang="en-U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e </a:t>
            </a:r>
            <a:r>
              <a:rPr lang="en-US" sz="2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créditos</a:t>
            </a:r>
            <a:r>
              <a:rPr lang="en-U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do </a:t>
            </a:r>
            <a:r>
              <a:rPr lang="en-US" sz="2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Fundeb</a:t>
            </a:r>
            <a:endParaRPr lang="en-US" sz="1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pt-BR" sz="12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pt-BR" sz="2400" b="1" dirty="0" smtClean="0">
                <a:solidFill>
                  <a:schemeClr val="tx1"/>
                </a:solidFill>
              </a:rPr>
              <a:t>		</a:t>
            </a:r>
            <a:r>
              <a:rPr lang="pt-BR" sz="2000" b="1" dirty="0" smtClean="0">
                <a:solidFill>
                  <a:schemeClr val="tx1"/>
                </a:solidFill>
              </a:rPr>
              <a:t>TOTAL	      perda c/       % com        c/ perda         % perda – 10 mil</a:t>
            </a:r>
          </a:p>
          <a:p>
            <a:pPr algn="l"/>
            <a:r>
              <a:rPr lang="pt-BR" sz="1400" b="1" dirty="0" smtClean="0">
                <a:solidFill>
                  <a:schemeClr val="tx1"/>
                </a:solidFill>
              </a:rPr>
              <a:t>	               </a:t>
            </a:r>
            <a:r>
              <a:rPr lang="pt-BR" sz="2000" b="1" dirty="0" smtClean="0">
                <a:solidFill>
                  <a:schemeClr val="tx1"/>
                </a:solidFill>
              </a:rPr>
              <a:t> Municípios      FUNDEB        perda     - 10 mil </a:t>
            </a:r>
            <a:r>
              <a:rPr lang="pt-BR" sz="2000" b="1" dirty="0" err="1" smtClean="0">
                <a:solidFill>
                  <a:schemeClr val="tx1"/>
                </a:solidFill>
              </a:rPr>
              <a:t>hab</a:t>
            </a:r>
            <a:r>
              <a:rPr lang="pt-BR" sz="2000" b="1" dirty="0" smtClean="0">
                <a:solidFill>
                  <a:schemeClr val="tx1"/>
                </a:solidFill>
              </a:rPr>
              <a:t>       s/ </a:t>
            </a:r>
            <a:r>
              <a:rPr lang="pt-BR" sz="2000" b="1" dirty="0" err="1" smtClean="0">
                <a:solidFill>
                  <a:schemeClr val="tx1"/>
                </a:solidFill>
              </a:rPr>
              <a:t>Mun</a:t>
            </a:r>
            <a:r>
              <a:rPr lang="pt-BR" sz="2000" b="1" dirty="0" smtClean="0">
                <a:solidFill>
                  <a:schemeClr val="tx1"/>
                </a:solidFill>
              </a:rPr>
              <a:t> c/ perda</a:t>
            </a:r>
          </a:p>
          <a:p>
            <a:pPr algn="l"/>
            <a:endParaRPr lang="pt-BR" sz="1400" b="1" dirty="0" smtClean="0">
              <a:solidFill>
                <a:schemeClr val="tx1"/>
              </a:solidFill>
            </a:endParaRPr>
          </a:p>
          <a:p>
            <a:pPr algn="l"/>
            <a:r>
              <a:rPr lang="pt-BR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BRASIL	5.568	    1.724      </a:t>
            </a:r>
            <a:r>
              <a:rPr lang="pt-BR" sz="24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30,96</a:t>
            </a:r>
            <a:r>
              <a:rPr lang="pt-BR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 1.375		 </a:t>
            </a:r>
            <a:r>
              <a:rPr lang="pt-BR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79,76</a:t>
            </a:r>
          </a:p>
          <a:p>
            <a:pPr algn="l"/>
            <a:endParaRPr lang="pt-BR" sz="1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pt-BR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Norte		   450	         42        </a:t>
            </a:r>
            <a:r>
              <a:rPr lang="pt-BR" sz="24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9,33</a:t>
            </a:r>
            <a:r>
              <a:rPr lang="pt-BR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      36		 </a:t>
            </a:r>
            <a:r>
              <a:rPr lang="pt-BR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85,71</a:t>
            </a:r>
          </a:p>
          <a:p>
            <a:pPr algn="l"/>
            <a:r>
              <a:rPr lang="pt-BR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Nordeste	1.793           58        </a:t>
            </a:r>
            <a:r>
              <a:rPr lang="pt-BR" sz="24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3,23</a:t>
            </a:r>
            <a:r>
              <a:rPr lang="pt-BR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      43		 </a:t>
            </a:r>
            <a:r>
              <a:rPr lang="pt-BR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74,14</a:t>
            </a:r>
          </a:p>
          <a:p>
            <a:pPr algn="l"/>
            <a:r>
              <a:rPr lang="pt-BR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Sudeste	1.668         759      </a:t>
            </a:r>
            <a:r>
              <a:rPr lang="pt-BR" sz="24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45,50</a:t>
            </a:r>
            <a:r>
              <a:rPr lang="pt-BR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    549		 </a:t>
            </a:r>
            <a:r>
              <a:rPr lang="pt-BR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72,33</a:t>
            </a:r>
          </a:p>
          <a:p>
            <a:pPr algn="l"/>
            <a:r>
              <a:rPr lang="pt-BR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Sul		1.191         648      </a:t>
            </a:r>
            <a:r>
              <a:rPr lang="pt-BR" sz="24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54,41</a:t>
            </a:r>
            <a:r>
              <a:rPr lang="pt-BR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    564		 </a:t>
            </a:r>
            <a:r>
              <a:rPr lang="pt-BR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87,04</a:t>
            </a:r>
          </a:p>
          <a:p>
            <a:pPr algn="l"/>
            <a:r>
              <a:rPr lang="pt-BR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C.-oeste	   466         217      </a:t>
            </a:r>
            <a:r>
              <a:rPr lang="pt-BR" sz="24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46,57</a:t>
            </a:r>
            <a:r>
              <a:rPr lang="pt-BR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    183		 </a:t>
            </a:r>
            <a:r>
              <a:rPr lang="pt-BR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84,33</a:t>
            </a:r>
          </a:p>
          <a:p>
            <a:pPr algn="l"/>
            <a:endParaRPr lang="pt-BR" sz="2600" b="1" dirty="0" smtClean="0">
              <a:solidFill>
                <a:schemeClr val="tx1"/>
              </a:solidFill>
            </a:endParaRPr>
          </a:p>
          <a:p>
            <a:r>
              <a:rPr lang="en-US" sz="14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Observatório</a:t>
            </a:r>
            <a:r>
              <a:rPr lang="en-US" sz="1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de </a:t>
            </a:r>
            <a:r>
              <a:rPr lang="en-US" sz="14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Informações</a:t>
            </a:r>
            <a:r>
              <a:rPr lang="en-US" sz="1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Municipais</a:t>
            </a:r>
            <a:r>
              <a:rPr lang="en-US" sz="1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(www.oim.tmunicipal.org.br)</a:t>
            </a:r>
            <a:endParaRPr lang="pt-BR" sz="14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428603"/>
          </a:xfrm>
        </p:spPr>
        <p:txBody>
          <a:bodyPr>
            <a:normAutofit fontScale="90000"/>
          </a:bodyPr>
          <a:lstStyle/>
          <a:p>
            <a:r>
              <a:rPr lang="pt-BR" sz="2400" b="1" dirty="0" smtClean="0"/>
              <a:t/>
            </a:r>
            <a:br>
              <a:rPr lang="pt-BR" sz="2400" b="1" dirty="0" smtClean="0"/>
            </a:br>
            <a:r>
              <a:rPr lang="pt-BR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PROPOSTAS</a:t>
            </a:r>
            <a:r>
              <a:rPr lang="pt-BR" sz="2400" dirty="0" smtClean="0"/>
              <a:t/>
            </a:r>
            <a:br>
              <a:rPr lang="pt-BR" sz="2400" dirty="0" smtClean="0"/>
            </a:br>
            <a:endParaRPr lang="pt-BR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42844" y="642918"/>
            <a:ext cx="8858312" cy="6072230"/>
          </a:xfrm>
        </p:spPr>
        <p:txBody>
          <a:bodyPr>
            <a:normAutofit/>
          </a:bodyPr>
          <a:lstStyle/>
          <a:p>
            <a:endParaRPr lang="pt-BR" sz="3400" b="1" u="sng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pt-BR" sz="34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INCLUSÃO</a:t>
            </a:r>
          </a:p>
          <a:p>
            <a:endParaRPr lang="pt-BR" sz="1300" b="1" u="sng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endParaRPr lang="pt-BR" sz="1300" b="1" u="sng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pt-BR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DAS RECEITAS DE IMPOSTOS DOS MUNICÍPIOS</a:t>
            </a:r>
          </a:p>
          <a:p>
            <a:r>
              <a:rPr lang="pt-BR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NA BASE DE CÁLCULO DO FUNDEB</a:t>
            </a:r>
          </a:p>
          <a:p>
            <a:endParaRPr lang="pt-BR" sz="1300" b="1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endParaRPr lang="pt-BR" sz="13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pt-BR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OBJETIVANDO FAZER JUSTIÇA COM OS </a:t>
            </a:r>
          </a:p>
          <a:p>
            <a:r>
              <a:rPr lang="pt-BR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MUNICÍPIOS DE MENOR PORTE DEMOGRÁFICO</a:t>
            </a:r>
          </a:p>
          <a:p>
            <a:pPr algn="l"/>
            <a:endParaRPr lang="pt-BR" sz="12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pt-BR" sz="12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pt-BR" sz="12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endParaRPr lang="pt-BR" sz="1200" b="1" dirty="0" smtClean="0">
              <a:solidFill>
                <a:schemeClr val="tx1"/>
              </a:solidFill>
            </a:endParaRPr>
          </a:p>
          <a:p>
            <a:r>
              <a:rPr lang="en-US" sz="12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Observatório</a:t>
            </a:r>
            <a:r>
              <a:rPr lang="en-US" sz="1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de </a:t>
            </a:r>
            <a:r>
              <a:rPr lang="en-US" sz="12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Informações</a:t>
            </a:r>
            <a:r>
              <a:rPr lang="en-US" sz="1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Municipais</a:t>
            </a:r>
            <a:r>
              <a:rPr lang="en-US" sz="1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(www.oim.tmunicipal.org.br)</a:t>
            </a:r>
            <a:endParaRPr lang="pt-BR" sz="12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42844" y="1"/>
            <a:ext cx="8786874" cy="714355"/>
          </a:xfrm>
        </p:spPr>
        <p:txBody>
          <a:bodyPr>
            <a:noAutofit/>
          </a:bodyPr>
          <a:lstStyle/>
          <a:p>
            <a:r>
              <a:rPr lang="pt-BR" sz="2400" b="1" dirty="0" smtClean="0">
                <a:latin typeface="Arial" pitchFamily="34" charset="0"/>
                <a:cs typeface="Arial" pitchFamily="34" charset="0"/>
              </a:rPr>
              <a:t>AUDIÊNCIA PÚBLICA </a:t>
            </a:r>
            <a:r>
              <a:rPr lang="pt-BR" sz="2400" b="1" dirty="0" err="1" smtClean="0">
                <a:latin typeface="Arial" pitchFamily="34" charset="0"/>
                <a:cs typeface="Arial" pitchFamily="34" charset="0"/>
              </a:rPr>
              <a:t>C.E.</a:t>
            </a: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 CÂMARA DOS DEPUTADOS</a:t>
            </a:r>
            <a:endParaRPr lang="pt-BR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42844" y="1000108"/>
            <a:ext cx="8858312" cy="5643602"/>
          </a:xfrm>
        </p:spPr>
        <p:txBody>
          <a:bodyPr>
            <a:normAutofit/>
          </a:bodyPr>
          <a:lstStyle/>
          <a:p>
            <a:r>
              <a:rPr lang="pt-BR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Brasília – agosto de 2017</a:t>
            </a:r>
          </a:p>
          <a:p>
            <a:endParaRPr lang="pt-BR" sz="2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pt-BR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RECURSOS PARA O FUNDEB PERMANENTE</a:t>
            </a:r>
          </a:p>
          <a:p>
            <a:r>
              <a:rPr lang="pt-BR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(PEC 15 / 2015)</a:t>
            </a:r>
          </a:p>
          <a:p>
            <a:endParaRPr lang="pt-BR" sz="2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pt-BR" sz="2400" b="1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François E. J. de Bremaeker</a:t>
            </a:r>
          </a:p>
          <a:p>
            <a:endParaRPr lang="pt-BR" sz="2400" b="1" i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pt-BR" sz="2400" b="1" i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18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Gestor</a:t>
            </a:r>
            <a:r>
              <a:rPr lang="en-US" sz="1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do </a:t>
            </a:r>
            <a:r>
              <a:rPr lang="en-US" sz="18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Observatório</a:t>
            </a:r>
            <a:r>
              <a:rPr lang="en-US" sz="1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de </a:t>
            </a:r>
            <a:r>
              <a:rPr lang="en-US" sz="18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Informações</a:t>
            </a:r>
            <a:r>
              <a:rPr lang="en-US" sz="1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Municipais</a:t>
            </a:r>
            <a:endParaRPr lang="en-US" sz="18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pt-BR" sz="1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Membro do Núcleo de Estudos Urbanos da Associação Comercial de São Paulo</a:t>
            </a:r>
          </a:p>
          <a:p>
            <a:endParaRPr lang="pt-BR" sz="18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pt-BR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www.oim.tmunicipal.org.br</a:t>
            </a:r>
            <a:endParaRPr lang="pt-BR" sz="2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428603"/>
          </a:xfrm>
        </p:spPr>
        <p:txBody>
          <a:bodyPr>
            <a:normAutofit fontScale="90000"/>
          </a:bodyPr>
          <a:lstStyle/>
          <a:p>
            <a:r>
              <a:rPr lang="en-US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EVOLUÇÃO DESPESAS  EDUCAÇÃO + CULTURA</a:t>
            </a:r>
            <a:endParaRPr lang="pt-BR" sz="24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42844" y="642918"/>
            <a:ext cx="9001156" cy="6072230"/>
          </a:xfrm>
        </p:spPr>
        <p:txBody>
          <a:bodyPr>
            <a:normAutofit/>
          </a:bodyPr>
          <a:lstStyle/>
          <a:p>
            <a:pPr algn="l"/>
            <a:endParaRPr lang="en-US" sz="12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REGIÕES         </a:t>
            </a:r>
            <a:r>
              <a:rPr lang="en-US" sz="2400" b="1" u="sng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Educação</a:t>
            </a:r>
            <a:r>
              <a:rPr lang="en-US" sz="2400" b="1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e </a:t>
            </a:r>
            <a:r>
              <a:rPr lang="en-US" sz="2400" b="1" u="sng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Cultura</a:t>
            </a:r>
            <a:r>
              <a:rPr lang="en-U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 </a:t>
            </a:r>
            <a:r>
              <a:rPr lang="en-US" sz="2400" b="1" u="sng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Saúde</a:t>
            </a:r>
            <a:r>
              <a:rPr lang="en-US" sz="2400" b="1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e San</a:t>
            </a:r>
          </a:p>
          <a:p>
            <a:pPr algn="l"/>
            <a:r>
              <a:rPr lang="en-U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		</a:t>
            </a:r>
            <a:r>
              <a:rPr lang="en-US" sz="2400" b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1972</a:t>
            </a:r>
            <a:r>
              <a:rPr lang="en-U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  2012                  </a:t>
            </a:r>
            <a:r>
              <a:rPr lang="en-US" sz="2400" b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1972</a:t>
            </a:r>
            <a:r>
              <a:rPr lang="en-U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2012</a:t>
            </a:r>
          </a:p>
          <a:p>
            <a:pPr algn="l"/>
            <a:endParaRPr lang="en-US" sz="9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BRASIL	          </a:t>
            </a:r>
            <a:r>
              <a:rPr lang="en-US" sz="2400" b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13,29</a:t>
            </a:r>
            <a:r>
              <a:rPr lang="en-U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27,49                   </a:t>
            </a:r>
            <a:r>
              <a:rPr lang="en-US" sz="2400" b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5,67</a:t>
            </a:r>
            <a:r>
              <a:rPr lang="en-U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25,42</a:t>
            </a:r>
          </a:p>
          <a:p>
            <a:pPr algn="l"/>
            <a:endParaRPr lang="en-US" sz="9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Norte                      </a:t>
            </a:r>
            <a:r>
              <a:rPr lang="en-US" sz="2400" b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12,75</a:t>
            </a:r>
            <a:r>
              <a:rPr lang="en-U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33,21                   </a:t>
            </a:r>
            <a:r>
              <a:rPr lang="en-US" sz="2400" b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0,90</a:t>
            </a:r>
            <a:r>
              <a:rPr lang="en-US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23,56</a:t>
            </a:r>
          </a:p>
          <a:p>
            <a:pPr algn="l"/>
            <a:r>
              <a:rPr lang="en-US" sz="2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Nordeste</a:t>
            </a:r>
            <a:r>
              <a:rPr lang="en-U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     </a:t>
            </a:r>
            <a:r>
              <a:rPr lang="en-US" sz="2400" b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17,95  </a:t>
            </a:r>
            <a:r>
              <a:rPr lang="en-U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33,78                   </a:t>
            </a:r>
            <a:r>
              <a:rPr lang="en-US" sz="2400" b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6,42</a:t>
            </a:r>
            <a:r>
              <a:rPr lang="en-U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26,01</a:t>
            </a:r>
          </a:p>
          <a:p>
            <a:pPr algn="l"/>
            <a:r>
              <a:rPr lang="en-US" sz="2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Sudeste</a:t>
            </a:r>
            <a:r>
              <a:rPr lang="en-U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       </a:t>
            </a:r>
            <a:r>
              <a:rPr lang="en-US" sz="2400" b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11,67</a:t>
            </a:r>
            <a:r>
              <a:rPr lang="en-U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24,99                   </a:t>
            </a:r>
            <a:r>
              <a:rPr lang="en-US" sz="2400" b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5,33</a:t>
            </a:r>
            <a:r>
              <a:rPr lang="en-U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25,57</a:t>
            </a:r>
          </a:p>
          <a:p>
            <a:pPr algn="l"/>
            <a:r>
              <a:rPr lang="en-US" sz="2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Sul</a:t>
            </a:r>
            <a:r>
              <a:rPr lang="en-U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               </a:t>
            </a:r>
            <a:r>
              <a:rPr lang="en-US" sz="2400" b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16,12</a:t>
            </a:r>
            <a:r>
              <a:rPr lang="en-U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25,15                   </a:t>
            </a:r>
            <a:r>
              <a:rPr lang="en-US" sz="2400" b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5,03</a:t>
            </a:r>
            <a:r>
              <a:rPr lang="en-U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26,05</a:t>
            </a:r>
          </a:p>
          <a:p>
            <a:pPr algn="l"/>
            <a:r>
              <a:rPr lang="en-US" sz="2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C.-oeste</a:t>
            </a:r>
            <a:r>
              <a:rPr lang="en-U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      </a:t>
            </a:r>
            <a:r>
              <a:rPr lang="en-US" sz="2400" b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12,15</a:t>
            </a:r>
            <a:r>
              <a:rPr lang="en-U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26,18                   </a:t>
            </a:r>
            <a:r>
              <a:rPr lang="en-US" sz="2400" b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1,30</a:t>
            </a:r>
            <a:r>
              <a:rPr lang="en-U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28,57</a:t>
            </a:r>
          </a:p>
          <a:p>
            <a:pPr algn="l"/>
            <a:endParaRPr lang="en-US" sz="9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n-US" sz="12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pt-BR" sz="15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FONTE: Ministério da Fazenda / STN - FINBRA - 2012</a:t>
            </a:r>
          </a:p>
          <a:p>
            <a:pPr algn="l"/>
            <a:r>
              <a:rPr lang="pt-BR" sz="15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   Ministério do Planejamento / IBGE / IBAM – 1972</a:t>
            </a:r>
          </a:p>
          <a:p>
            <a:pPr algn="l"/>
            <a:endParaRPr lang="pt-BR" sz="9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sz="15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Cálculos</a:t>
            </a:r>
            <a:r>
              <a:rPr lang="en-US" sz="15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e </a:t>
            </a:r>
            <a:r>
              <a:rPr lang="en-US" sz="15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organização</a:t>
            </a:r>
            <a:r>
              <a:rPr lang="en-US" sz="15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dos dados:  François E. J. de </a:t>
            </a:r>
            <a:r>
              <a:rPr lang="en-US" sz="15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Bremaeker</a:t>
            </a:r>
            <a:endParaRPr lang="pt-BR" sz="15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14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Observatório</a:t>
            </a:r>
            <a:r>
              <a:rPr lang="en-US" sz="1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de </a:t>
            </a:r>
            <a:r>
              <a:rPr lang="en-US" sz="14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Informações</a:t>
            </a:r>
            <a:r>
              <a:rPr lang="en-US" sz="1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Municipais (www.oim.tmunicipal.org.br)</a:t>
            </a:r>
            <a:endParaRPr lang="pt-BR" sz="14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428603"/>
          </a:xfrm>
        </p:spPr>
        <p:txBody>
          <a:bodyPr>
            <a:normAutofit fontScale="90000"/>
          </a:bodyPr>
          <a:lstStyle/>
          <a:p>
            <a:endParaRPr lang="pt-BR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42844" y="642918"/>
            <a:ext cx="8858312" cy="6072230"/>
          </a:xfrm>
        </p:spPr>
        <p:txBody>
          <a:bodyPr>
            <a:normAutofit/>
          </a:bodyPr>
          <a:lstStyle/>
          <a:p>
            <a:pPr algn="l"/>
            <a:endParaRPr lang="en-US" sz="2400" b="1" u="sng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pt-BR" sz="2400" b="1" u="sng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800" b="1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OBSERVATÓRIO DE INFORMAÇÕES MUNICIPAIS</a:t>
            </a:r>
            <a:endParaRPr lang="pt-BR" sz="2800" b="1" u="sng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pt-BR" sz="2400" b="1" u="sng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pt-BR" sz="2400" b="1" u="sng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pt-BR" sz="2400" b="1" u="sng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pt-BR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WWW.OIM.TMUNICIPAL.ORG.BR</a:t>
            </a:r>
          </a:p>
          <a:p>
            <a:endParaRPr lang="pt-BR" sz="2400" b="1" u="sng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pt-BR" sz="800" b="1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l"/>
            <a:endParaRPr lang="en-US" sz="800" b="1" u="sng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n-US" sz="800" b="1" u="sng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pt-BR" sz="800" b="1" u="sng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pt-BR" sz="800" b="1" u="sng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pt-BR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bremaeker@gmail.com</a:t>
            </a:r>
            <a:endParaRPr lang="pt-BR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pt-BR" sz="12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n-US" sz="12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Papel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3469</TotalTime>
  <Words>214</Words>
  <Application>Microsoft Office PowerPoint</Application>
  <PresentationFormat>Apresentação na tela (4:3)</PresentationFormat>
  <Paragraphs>139</Paragraphs>
  <Slides>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11" baseType="lpstr">
      <vt:lpstr>Arial</vt:lpstr>
      <vt:lpstr>Calibri</vt:lpstr>
      <vt:lpstr>Tema do Office</vt:lpstr>
      <vt:lpstr>AUDIÊNCIA PÚBLICA  CÂMARA DOS DEPUTADOS COMISSÃO DE EDUCAÇÃO</vt:lpstr>
      <vt:lpstr>  FINANÇAS MUNICIPAIS  -  2020 </vt:lpstr>
      <vt:lpstr> ENCARGOS MUNICIPAIS NA ÁREA DA EDUCAÇÃO </vt:lpstr>
      <vt:lpstr> EFEITO DO  FUNDEB  NAS FINANÇAS MUNICIPAIS – 2017 </vt:lpstr>
      <vt:lpstr> PROPOSTAS </vt:lpstr>
      <vt:lpstr>AUDIÊNCIA PÚBLICA C.E. CÂMARA DOS DEPUTADOS</vt:lpstr>
      <vt:lpstr>EVOLUÇÃO DESPESAS  EDUCAÇÃO + CULTURA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bremaeker</dc:creator>
  <cp:lastModifiedBy>Luciana Rezende da Rocha Andrade</cp:lastModifiedBy>
  <cp:revision>352</cp:revision>
  <dcterms:created xsi:type="dcterms:W3CDTF">2013-10-02T11:58:24Z</dcterms:created>
  <dcterms:modified xsi:type="dcterms:W3CDTF">2021-08-12T20:02:27Z</dcterms:modified>
</cp:coreProperties>
</file>