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1"/>
  </p:notesMasterIdLst>
  <p:sldIdLst>
    <p:sldId id="256" r:id="rId2"/>
    <p:sldId id="269" r:id="rId3"/>
    <p:sldId id="268" r:id="rId4"/>
    <p:sldId id="278" r:id="rId5"/>
    <p:sldId id="271" r:id="rId6"/>
    <p:sldId id="272" r:id="rId7"/>
    <p:sldId id="273" r:id="rId8"/>
    <p:sldId id="275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icagonsalvescorrea@outlook.com" initials="a" lastIdx="2" clrIdx="0">
    <p:extLst>
      <p:ext uri="{19B8F6BF-5375-455C-9EA6-DF929625EA0E}">
        <p15:presenceInfo xmlns:p15="http://schemas.microsoft.com/office/powerpoint/2012/main" userId="e57849e7754aa5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90" autoAdjust="0"/>
    <p:restoredTop sz="94255" autoAdjust="0"/>
  </p:normalViewPr>
  <p:slideViewPr>
    <p:cSldViewPr snapToGrid="0">
      <p:cViewPr varScale="1">
        <p:scale>
          <a:sx n="75" d="100"/>
          <a:sy n="75" d="100"/>
        </p:scale>
        <p:origin x="84" y="312"/>
      </p:cViewPr>
      <p:guideLst/>
    </p:cSldViewPr>
  </p:slideViewPr>
  <p:outlineViewPr>
    <p:cViewPr>
      <p:scale>
        <a:sx n="33" d="100"/>
        <a:sy n="33" d="100"/>
      </p:scale>
      <p:origin x="0" y="-49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6639E-491E-40BE-AC4B-FDD42D6DECC7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9FCFC-951C-43AE-B8CD-A9A29B9C2C3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1442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504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82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007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733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368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558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017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4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762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00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65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116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BF89010-D107-4950-9B81-BE9FCF54D558}" type="datetimeFigureOut">
              <a:rPr lang="pt-BR" smtClean="0"/>
              <a:t>01/09/2021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90683A-3A6F-4C93-A807-0076E4B965F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67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xmlns="" id="{419501C6-F015-4273-AF88-E0F6C85389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CA677DB7-5829-45BD-9754-5EC484CC42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DF04ACB-6889-44EF-A4F2-EF5E5A0AC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7879" y="1019013"/>
            <a:ext cx="5997844" cy="481997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  <a:p>
            <a:pPr>
              <a:lnSpc>
                <a:spcPct val="90000"/>
              </a:lnSpc>
            </a:pPr>
            <a:r>
              <a:rPr lang="pt-BR" sz="2600" b="1" dirty="0"/>
              <a:t>FUNDEB</a:t>
            </a:r>
          </a:p>
          <a:p>
            <a:pPr>
              <a:lnSpc>
                <a:spcPct val="90000"/>
              </a:lnSpc>
            </a:pPr>
            <a:r>
              <a:rPr lang="pt-BR" sz="2600" b="1" dirty="0"/>
              <a:t>Fundo de Desenvolvimento da Educação Básica e de Valorização dos Profissionais da Educação</a:t>
            </a:r>
            <a:endParaRPr lang="en-US" sz="2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  <a:p>
            <a:pPr>
              <a:lnSpc>
                <a:spcPct val="90000"/>
              </a:lnSpc>
            </a:pPr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sz="2400" b="1" dirty="0"/>
              <a:t>Operacionalização e Acompanhamento</a:t>
            </a:r>
            <a:endParaRPr lang="en-US" sz="24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</p:txBody>
      </p:sp>
      <p:pic>
        <p:nvPicPr>
          <p:cNvPr id="1026" name="Picture 2" descr="FNDE Logo - logo cdr vector">
            <a:extLst>
              <a:ext uri="{FF2B5EF4-FFF2-40B4-BE49-F238E27FC236}">
                <a16:creationId xmlns:a16="http://schemas.microsoft.com/office/drawing/2014/main" xmlns="" id="{5A41F52F-3E39-5E4B-BCC7-8DD2768F1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93" y="1844299"/>
            <a:ext cx="4841378" cy="254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85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3178582"/>
            <a:ext cx="10709395" cy="3246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calcular, atualizar e ajustar os parâmetros referenciais anuais do Fundo;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pt-BR" sz="2000" dirty="0"/>
              <a:t>executar o cronograma de desembolso da complementação da União devida aos Fundos;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prestar apoio técnico aos entes federados e às instâncias responsáveis pelo acompanhamento, pela fiscalização e pelo controle dos recursos dos Fundos;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criar e manter redes de conhecimento dos conselheiros;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efetuar o acompanhamento e monitoramento dos recursos do Fundeb por meio do SIOPE; 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exercer as competências relacionadas ao cadastro dos Conselhos do Fundeb.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Picture 2" descr="FNDE Logo - logo cdr vector">
            <a:extLst>
              <a:ext uri="{FF2B5EF4-FFF2-40B4-BE49-F238E27FC236}">
                <a16:creationId xmlns:a16="http://schemas.microsoft.com/office/drawing/2014/main" xmlns="" id="{397B3C16-BA02-D14A-81F8-908C6DB76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ço Reservado para Texto 2">
            <a:extLst>
              <a:ext uri="{FF2B5EF4-FFF2-40B4-BE49-F238E27FC236}">
                <a16:creationId xmlns:a16="http://schemas.microsoft.com/office/drawing/2014/main" xmlns="" id="{42E223A4-234B-6C41-83EE-D65037351EE4}"/>
              </a:ext>
            </a:extLst>
          </p:cNvPr>
          <p:cNvSpPr txBox="1">
            <a:spLocks/>
          </p:cNvSpPr>
          <p:nvPr/>
        </p:nvSpPr>
        <p:spPr>
          <a:xfrm>
            <a:off x="1422684" y="2552166"/>
            <a:ext cx="9068487" cy="559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COMPETÊNCIAS do FNDE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3959B5D9-087A-5940-B022-A883D42F1B29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2/9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CDC366D5-90D1-4772-B0BD-7735D7DEE14F}"/>
              </a:ext>
            </a:extLst>
          </p:cNvPr>
          <p:cNvSpPr txBox="1"/>
          <p:nvPr/>
        </p:nvSpPr>
        <p:spPr>
          <a:xfrm>
            <a:off x="3090582" y="3326388"/>
            <a:ext cx="61811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F7C11168-946E-4C35-B8DF-D9FEB4C562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96" y="415991"/>
            <a:ext cx="3634036" cy="1255253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B1CF3051-5DBA-435D-96F9-F5789053055E}"/>
              </a:ext>
            </a:extLst>
          </p:cNvPr>
          <p:cNvSpPr txBox="1"/>
          <p:nvPr/>
        </p:nvSpPr>
        <p:spPr>
          <a:xfrm>
            <a:off x="710272" y="1547992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9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442" y="2594321"/>
            <a:ext cx="5455134" cy="3935711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200" b="1" dirty="0"/>
              <a:t>IMPLEMENTAÇÕES REALIZADAS</a:t>
            </a:r>
          </a:p>
          <a:p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Portaria Interministerial MEC/ME nº 4, de 30.12.20 (Parâmetros VAAF/1º TRIM/2021);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Portaria Interministerial MEC/ME nº 1, de 31.3.21 (Parâmetros VAAF/2021);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 Portaria Interministerial MEC/ME nº 3, de 24.5.21 (Acerto e ajuste Parâmetros VAAF/2021);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Portaria Conjunta FNDE/SEB nº 15, de 11.6.21 (Programas de distribuição universal);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Portaria Interministerial MEC/ME nº 4, de 29.6.21 (Parâmetros VAAT/2021); 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Portaria Conjunta FNDE/SEB nº 16, de 9.8.21 (Prorrogação prazo adesão VAAT/2021).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3642" y="2216820"/>
            <a:ext cx="4118675" cy="1109074"/>
          </a:xfrm>
        </p:spPr>
        <p:txBody>
          <a:bodyPr>
            <a:normAutofit fontScale="92500" lnSpcReduction="20000"/>
          </a:bodyPr>
          <a:lstStyle/>
          <a:p>
            <a:endParaRPr lang="pt-BR" sz="2400" dirty="0"/>
          </a:p>
          <a:p>
            <a:endParaRPr lang="pt-BR" sz="2400" dirty="0"/>
          </a:p>
          <a:p>
            <a:r>
              <a:rPr lang="pt-BR" sz="1500" dirty="0"/>
              <a:t>       </a:t>
            </a:r>
            <a:r>
              <a:rPr lang="pt-B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</a:t>
            </a:r>
            <a:r>
              <a:rPr lang="pt-BR" sz="1500" dirty="0"/>
              <a:t> </a:t>
            </a:r>
            <a:r>
              <a:rPr lang="pt-B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 ANDAMENTO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690" y="3006672"/>
            <a:ext cx="5183188" cy="319790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publicação de portaria interministerial destinada à atualização quadrimestral dos parâmetros do VAAF - 2º quadrimestre de 2021; 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4300" dirty="0"/>
              <a:t> publicação de portaria interministerial destinada à atualização quadrimestral dos parâmetros do VAAT - 3º quadrimestre de 2021.</a:t>
            </a:r>
            <a:endParaRPr lang="pt-BR" sz="3800" b="1" dirty="0"/>
          </a:p>
          <a:p>
            <a:pPr marL="457200" lvl="1" indent="0" algn="ctr">
              <a:buNone/>
            </a:pPr>
            <a:r>
              <a:rPr lang="pt-BR" sz="4200" b="1" dirty="0"/>
              <a:t>IMPLEMETAÇÕES FUTURAS 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4300" dirty="0"/>
              <a:t>publicação de portaria interministerial destinada à atualização quadrimestral dos parâmetros do VAAF/VAAT - 3º quadrimestre de 2021;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4300" dirty="0"/>
              <a:t>publicação de portaria interministerial destinada à divulgação dos parâmetros referenciais anuais do VAAR para o ano de 2023.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pic>
        <p:nvPicPr>
          <p:cNvPr id="10" name="Picture 2" descr="FNDE Logo - logo cdr vector">
            <a:extLst>
              <a:ext uri="{FF2B5EF4-FFF2-40B4-BE49-F238E27FC236}">
                <a16:creationId xmlns:a16="http://schemas.microsoft.com/office/drawing/2014/main" xmlns="" id="{EBB2AF5F-525D-7E49-B299-A0D288816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ço Reservado para Texto 2">
            <a:extLst>
              <a:ext uri="{FF2B5EF4-FFF2-40B4-BE49-F238E27FC236}">
                <a16:creationId xmlns:a16="http://schemas.microsoft.com/office/drawing/2014/main" xmlns="" id="{1F636298-C5D9-2F4F-B90E-6CE02BB8E4A0}"/>
              </a:ext>
            </a:extLst>
          </p:cNvPr>
          <p:cNvSpPr txBox="1">
            <a:spLocks/>
          </p:cNvSpPr>
          <p:nvPr/>
        </p:nvSpPr>
        <p:spPr>
          <a:xfrm>
            <a:off x="1039825" y="2178598"/>
            <a:ext cx="10419729" cy="6639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cap="none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cap="none" dirty="0">
                <a:solidFill>
                  <a:srgbClr val="000000">
                    <a:lumMod val="85000"/>
                    <a:lumOff val="15000"/>
                  </a:srgbClr>
                </a:solidFill>
              </a:rPr>
              <a:t>calcular, atualizar e ajustar os parâmetros referenciais anuais do Fundo</a:t>
            </a:r>
          </a:p>
          <a:p>
            <a:pPr algn="ctr">
              <a:lnSpc>
                <a:spcPct val="90000"/>
              </a:lnSpc>
              <a:buClr>
                <a:srgbClr val="9BAFB5"/>
              </a:buClr>
            </a:pPr>
            <a:r>
              <a:rPr lang="pt-BR" sz="2000" b="1" cap="none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endParaRPr lang="en-US" sz="2000" b="1" cap="none" dirty="0"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4A241EAC-0521-6544-A0E3-14C12486D227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3/9</a:t>
            </a:r>
          </a:p>
        </p:txBody>
      </p:sp>
      <p:pic>
        <p:nvPicPr>
          <p:cNvPr id="16" name="Imagem 15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A6B18130-8352-48A0-818B-846FBECE0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3" y="327968"/>
            <a:ext cx="3634036" cy="1255253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089E90FB-677F-4944-A209-245C42C1A7B2}"/>
              </a:ext>
            </a:extLst>
          </p:cNvPr>
          <p:cNvSpPr txBox="1"/>
          <p:nvPr/>
        </p:nvSpPr>
        <p:spPr>
          <a:xfrm>
            <a:off x="506126" y="1418590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8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33618"/>
            <a:ext cx="5026756" cy="32567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dirty="0"/>
              <a:t>IMPLEMENTAÇÕES REALIZADAS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600" dirty="0"/>
              <a:t> </a:t>
            </a:r>
            <a:r>
              <a:rPr lang="pt-BR" sz="2000" dirty="0"/>
              <a:t>pagamento das parcelas referentes ao VAAF dos meses de janeiro a agosto de 2021 e ao VAAT dos meses de julho a agosto de 2021, totalizando </a:t>
            </a:r>
            <a:r>
              <a:rPr lang="pt-BR" sz="2000" b="1" dirty="0"/>
              <a:t>R$ 10.198.419.247,59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710" y="3224571"/>
            <a:ext cx="5183188" cy="743272"/>
          </a:xfrm>
        </p:spPr>
        <p:txBody>
          <a:bodyPr>
            <a:normAutofit fontScale="25000" lnSpcReduction="20000"/>
          </a:bodyPr>
          <a:lstStyle/>
          <a:p>
            <a:endParaRPr lang="pt-BR" sz="2400" dirty="0"/>
          </a:p>
          <a:p>
            <a:endParaRPr lang="pt-BR" sz="2400" dirty="0"/>
          </a:p>
          <a:p>
            <a:r>
              <a:rPr lang="pt-BR" sz="3800" dirty="0"/>
              <a:t>              </a:t>
            </a:r>
            <a:r>
              <a:rPr lang="pt-BR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</a:t>
            </a:r>
            <a:r>
              <a:rPr lang="pt-BR" sz="7200" dirty="0"/>
              <a:t> </a:t>
            </a:r>
            <a:r>
              <a:rPr lang="pt-BR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FUTURAS</a:t>
            </a:r>
            <a:r>
              <a:rPr lang="pt-BR" sz="7200" dirty="0"/>
              <a:t>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7449" y="3967843"/>
            <a:ext cx="5029930" cy="24535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 pagamento das parcelas referentes ao VAAF e ao VAAT dos meses de setembro de 2021 a janeiro de 2022, totalizando </a:t>
            </a:r>
            <a:r>
              <a:rPr lang="pt-BR" sz="2000" b="1" dirty="0"/>
              <a:t>R$  9.043.881.219,58</a:t>
            </a:r>
          </a:p>
          <a:p>
            <a:pPr marL="0" indent="0">
              <a:buNone/>
            </a:pPr>
            <a:endParaRPr lang="pt-BR" sz="26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pic>
        <p:nvPicPr>
          <p:cNvPr id="10" name="Picture 2" descr="FNDE Logo - logo cdr vector">
            <a:extLst>
              <a:ext uri="{FF2B5EF4-FFF2-40B4-BE49-F238E27FC236}">
                <a16:creationId xmlns:a16="http://schemas.microsoft.com/office/drawing/2014/main" xmlns="" id="{8EC09F95-E734-0F45-87F8-65F33BE2B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ço Reservado para Texto 2">
            <a:extLst>
              <a:ext uri="{FF2B5EF4-FFF2-40B4-BE49-F238E27FC236}">
                <a16:creationId xmlns:a16="http://schemas.microsoft.com/office/drawing/2014/main" xmlns="" id="{8B3CF7B4-B920-9F44-A5E0-51AC1D51734F}"/>
              </a:ext>
            </a:extLst>
          </p:cNvPr>
          <p:cNvSpPr txBox="1">
            <a:spLocks/>
          </p:cNvSpPr>
          <p:nvPr/>
        </p:nvSpPr>
        <p:spPr>
          <a:xfrm>
            <a:off x="858169" y="2278911"/>
            <a:ext cx="10419729" cy="6639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cap="none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sz="2000" cap="none" dirty="0">
                <a:solidFill>
                  <a:srgbClr val="000000">
                    <a:lumMod val="85000"/>
                    <a:lumOff val="15000"/>
                  </a:srgbClr>
                </a:solidFill>
              </a:rPr>
              <a:t>executar o cronograma de desembolso da complementação da União devida aos Fundos</a:t>
            </a:r>
            <a:r>
              <a:rPr lang="pt-BR" sz="2000" b="1" cap="none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endParaRPr lang="en-US" sz="2000" b="1" cap="none" dirty="0"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67B50567-5F3C-3F43-874C-EBD8867EE9DA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4/9</a:t>
            </a:r>
          </a:p>
        </p:txBody>
      </p:sp>
      <p:pic>
        <p:nvPicPr>
          <p:cNvPr id="14" name="Imagem 13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EFCC8F2A-0F25-4B1E-956B-EA5B4E664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74" y="361347"/>
            <a:ext cx="3634036" cy="1255253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70A56EF3-EC28-48B2-AC71-C3201386862B}"/>
              </a:ext>
            </a:extLst>
          </p:cNvPr>
          <p:cNvSpPr txBox="1"/>
          <p:nvPr/>
        </p:nvSpPr>
        <p:spPr>
          <a:xfrm>
            <a:off x="710273" y="1452040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61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159" y="2847266"/>
            <a:ext cx="5157787" cy="427114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pt-BR" sz="3600" b="1" dirty="0"/>
              <a:t>IMPLEMENTAÇÕES REALIZADAS </a:t>
            </a:r>
          </a:p>
          <a:p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/>
              <a:t>realização de 2 capacitações destinadas a técnicos e gestores educacionais, objetivando orientar e tirar dúvidas sobre a operacionalização do novo Fundeb e do SIOPE - fevereiro e agosto de 2021;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/>
              <a:t>elaboração e publicação de Manual, Cartilha e Caderno de Perguntas e Respostas, objetivando orientar gestores, técnicos, conselheiros de controle social e demais públicos envolvidos com a fiscalização e prestação de contas do Fundeb – março/2021;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/>
              <a:t>13 participações em eventos, na condição de promotor ou convidado, sobre a operacionalização do novo Fundeb – período de fevereiro a agosto/2021;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/>
              <a:t>1.500 assistências técnicas realizadas por meio dos canais e-</a:t>
            </a:r>
            <a:r>
              <a:rPr lang="pt-BR" sz="3200" dirty="0" err="1"/>
              <a:t>Ouv</a:t>
            </a:r>
            <a:r>
              <a:rPr lang="pt-BR" sz="3200" dirty="0"/>
              <a:t> e e-mail institucional do Fundeb.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320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313771"/>
            <a:ext cx="5183188" cy="1026994"/>
          </a:xfrm>
        </p:spPr>
        <p:txBody>
          <a:bodyPr>
            <a:normAutofit fontScale="47500" lnSpcReduction="20000"/>
          </a:bodyPr>
          <a:lstStyle/>
          <a:p>
            <a:endParaRPr lang="pt-BR" sz="2400" dirty="0"/>
          </a:p>
          <a:p>
            <a:endParaRPr lang="pt-BR" sz="2400" dirty="0"/>
          </a:p>
          <a:p>
            <a:r>
              <a:rPr lang="pt-BR" sz="3200" dirty="0"/>
              <a:t>           </a:t>
            </a:r>
            <a:r>
              <a:rPr lang="pt-BR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</a:t>
            </a:r>
            <a:r>
              <a:rPr lang="pt-BR" sz="3600" dirty="0"/>
              <a:t> </a:t>
            </a:r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 ANDAMENTO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090" y="3030869"/>
            <a:ext cx="5157787" cy="3417657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/>
              <a:t>realização da </a:t>
            </a:r>
            <a:r>
              <a:rPr lang="pt-BR" sz="3200" i="1" dirty="0"/>
              <a:t>Jornada de Aprendizagem sobre o Fundeb,</a:t>
            </a:r>
            <a:r>
              <a:rPr lang="pt-BR" sz="3200" dirty="0"/>
              <a:t> voltado para gestores públicos, conselheiros de controle social e demais agentes envolvidos com a execução dos recursos do Fundeb – Período de 30/8 a 1/9/21. </a:t>
            </a:r>
          </a:p>
          <a:p>
            <a:pPr marL="457200" lvl="1" indent="0">
              <a:buNone/>
            </a:pPr>
            <a:r>
              <a:rPr lang="pt-BR" sz="3200" b="1" dirty="0"/>
              <a:t> </a:t>
            </a:r>
          </a:p>
          <a:p>
            <a:pPr marL="457200" lvl="1" indent="0">
              <a:buNone/>
            </a:pPr>
            <a:r>
              <a:rPr lang="pt-BR" sz="3600" b="1" dirty="0"/>
              <a:t>         IMPLEMENTAÇÕES FUTURAS 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200" dirty="0"/>
              <a:t>lançamento do Curso a Distância sobre o novo Fundeb – Previsão: outubro/2021; 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200" dirty="0"/>
              <a:t>lançamento do Curso a Distância sobre o SIOPE – Previsão: dezembro/2021.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pic>
        <p:nvPicPr>
          <p:cNvPr id="11" name="Picture 2" descr="FNDE Logo - logo cdr vector">
            <a:extLst>
              <a:ext uri="{FF2B5EF4-FFF2-40B4-BE49-F238E27FC236}">
                <a16:creationId xmlns:a16="http://schemas.microsoft.com/office/drawing/2014/main" xmlns="" id="{BE0CCD6C-0E3D-3C4F-B1BC-6305DB658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468B5739-0F58-1D42-B3D7-7CA81DB84598}"/>
              </a:ext>
            </a:extLst>
          </p:cNvPr>
          <p:cNvSpPr/>
          <p:nvPr/>
        </p:nvSpPr>
        <p:spPr>
          <a:xfrm>
            <a:off x="676159" y="1960868"/>
            <a:ext cx="112672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dirty="0"/>
              <a:t>prestar apoio técnico aos entes federados e às instâncias responsáveis pelo acompanhamento, pela fiscalização e pelo controle dos recursos dos Fundos</a:t>
            </a:r>
          </a:p>
          <a:p>
            <a:pPr marL="228600" lvl="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endParaRPr lang="en-US" b="1" dirty="0"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E73FF8DF-9811-324D-BCC5-4DA27E20B98C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5/9</a:t>
            </a:r>
          </a:p>
        </p:txBody>
      </p:sp>
      <p:pic>
        <p:nvPicPr>
          <p:cNvPr id="13" name="Imagem 12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5D349AFA-074C-403A-90CD-28D562825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80" y="116108"/>
            <a:ext cx="3634036" cy="125525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8721F38C-1DFB-49EB-B658-5EB2BCD4A8BD}"/>
              </a:ext>
            </a:extLst>
          </p:cNvPr>
          <p:cNvSpPr txBox="1"/>
          <p:nvPr/>
        </p:nvSpPr>
        <p:spPr>
          <a:xfrm>
            <a:off x="566837" y="1246687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6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7424" y="3185403"/>
            <a:ext cx="5157787" cy="2750447"/>
          </a:xfrm>
        </p:spPr>
        <p:txBody>
          <a:bodyPr>
            <a:normAutofit fontScale="47500" lnSpcReduction="20000"/>
          </a:bodyPr>
          <a:lstStyle/>
          <a:p>
            <a:endParaRPr lang="pt-BR" dirty="0"/>
          </a:p>
          <a:p>
            <a:pPr marL="0" indent="0">
              <a:buNone/>
            </a:pPr>
            <a:r>
              <a:rPr lang="pt-BR" sz="3200" b="1" dirty="0"/>
              <a:t>           </a:t>
            </a:r>
            <a:r>
              <a:rPr lang="pt-BR" sz="3600" b="1" dirty="0"/>
              <a:t>IMPLEMENTAÇÕES REALIZADAS 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/>
              <a:t> elaboração da minuta da portaria que institui e regulamenta a atuação da Rede de Conhecimento do </a:t>
            </a:r>
            <a:r>
              <a:rPr lang="pt-BR" sz="3600" dirty="0" err="1"/>
              <a:t>Fundeb</a:t>
            </a:r>
            <a:r>
              <a:rPr lang="pt-BR" sz="3600" dirty="0"/>
              <a:t>; 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/>
              <a:t> realização de consulta à Procuradoria Federal no FNDE sobre a regularidade jurídica da minuta da portaria.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360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402007"/>
            <a:ext cx="5183188" cy="1026994"/>
          </a:xfrm>
        </p:spPr>
        <p:txBody>
          <a:bodyPr>
            <a:normAutofit fontScale="25000" lnSpcReduction="20000"/>
          </a:bodyPr>
          <a:lstStyle/>
          <a:p>
            <a:endParaRPr lang="pt-BR" sz="2400" dirty="0"/>
          </a:p>
          <a:p>
            <a:endParaRPr lang="pt-BR" sz="2400" dirty="0"/>
          </a:p>
          <a:p>
            <a:r>
              <a:rPr lang="pt-BR" sz="8000" dirty="0"/>
              <a:t>        </a:t>
            </a:r>
            <a:r>
              <a:rPr lang="pt-BR" sz="6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 EM ANDAMENTO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5807"/>
            <a:ext cx="5180012" cy="33457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/>
              <a:t> análise jurídica da minuta da Portaria que institui e regulamenta a Rede de Conhecimento do </a:t>
            </a:r>
            <a:r>
              <a:rPr lang="pt-BR" sz="3600" dirty="0" err="1"/>
              <a:t>Fundeb</a:t>
            </a:r>
            <a:r>
              <a:rPr lang="pt-BR" sz="3600" dirty="0"/>
              <a:t>.</a:t>
            </a:r>
          </a:p>
          <a:p>
            <a:pPr marL="457200" lvl="1" indent="0">
              <a:buNone/>
            </a:pPr>
            <a:r>
              <a:rPr lang="pt-BR" sz="3800" b="1" dirty="0"/>
              <a:t> </a:t>
            </a:r>
          </a:p>
          <a:p>
            <a:pPr marL="457200" lvl="1" indent="0">
              <a:buNone/>
            </a:pPr>
            <a:r>
              <a:rPr lang="pt-BR" sz="3600" b="1" dirty="0"/>
              <a:t>         </a:t>
            </a:r>
            <a:r>
              <a:rPr lang="pt-BR" sz="3600" b="1" cap="all" dirty="0"/>
              <a:t>IMPLEMENTAÇÕES FUTURAS </a:t>
            </a:r>
          </a:p>
          <a:p>
            <a:pPr marL="457200" lvl="1" indent="0">
              <a:buNone/>
            </a:pPr>
            <a:endParaRPr lang="pt-BR" sz="3200" b="1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400" dirty="0"/>
              <a:t> </a:t>
            </a:r>
            <a:r>
              <a:rPr lang="pt-BR" sz="3600" dirty="0"/>
              <a:t>publicação da Portaria na imprensa oficial da União – setembro/2021; 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600" dirty="0"/>
              <a:t> disponibilização da Plataforma Tecnológica destinada a operacionalização da Rede de Conhecimento – outubro/2021.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pic>
        <p:nvPicPr>
          <p:cNvPr id="10" name="Picture 2" descr="FNDE Logo - logo cdr vector">
            <a:extLst>
              <a:ext uri="{FF2B5EF4-FFF2-40B4-BE49-F238E27FC236}">
                <a16:creationId xmlns:a16="http://schemas.microsoft.com/office/drawing/2014/main" xmlns="" id="{A6A9ED88-2BD9-A941-8585-7E9B08C70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FF9E6CB8-A1CC-764B-84BE-C829D4EB6B0A}"/>
              </a:ext>
            </a:extLst>
          </p:cNvPr>
          <p:cNvSpPr/>
          <p:nvPr/>
        </p:nvSpPr>
        <p:spPr>
          <a:xfrm>
            <a:off x="697424" y="2207735"/>
            <a:ext cx="112672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dirty="0"/>
              <a:t>criar e manter redes de conhecimento dos conselheiros</a:t>
            </a:r>
            <a:endParaRPr lang="en-US" b="1" dirty="0"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solidFill>
                <a:srgbClr val="FFFFFF"/>
              </a:solidFill>
              <a:latin typeface="American Typewriter" panose="02090604020004020304" pitchFamily="18" charset="77"/>
              <a:cs typeface="Al Bayan Plain" pitchFamily="2" charset="-78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FF16179F-1F53-124A-A3B0-8E8D8B07DC84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6/9</a:t>
            </a:r>
          </a:p>
        </p:txBody>
      </p:sp>
      <p:pic>
        <p:nvPicPr>
          <p:cNvPr id="13" name="Imagem 12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E1000C42-95EF-4320-B4C8-29C972980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3" y="186947"/>
            <a:ext cx="3634036" cy="125525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A455F187-A728-4D27-A74B-DE38801BAE37}"/>
              </a:ext>
            </a:extLst>
          </p:cNvPr>
          <p:cNvSpPr txBox="1"/>
          <p:nvPr/>
        </p:nvSpPr>
        <p:spPr>
          <a:xfrm>
            <a:off x="697424" y="1320632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5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97081"/>
            <a:ext cx="5157787" cy="401355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pPr marL="0" indent="0" algn="ctr">
              <a:buNone/>
            </a:pPr>
            <a:r>
              <a:rPr lang="pt-BR" sz="6800" b="1" dirty="0"/>
              <a:t>IMPLEMENTAÇÕES REALIZADAS 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7200" dirty="0"/>
              <a:t> </a:t>
            </a:r>
            <a:r>
              <a:rPr lang="pt-BR" sz="6400" dirty="0"/>
              <a:t>adequação das telas do sistema destinadas à captação dos dados de despesas por modalidade da complementação da União (VAAF/VAAT/VAAR);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6400" dirty="0">
                <a:effectLst/>
                <a:ea typeface="Calibri" panose="020F0502020204030204" pitchFamily="34" charset="0"/>
              </a:rPr>
              <a:t>ajustes nos indicadores das despesas com profissionais da educação (60% para 70%) e dos saldos de recursos para aplicação em exercício seguinte (5% para 10%); 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6400" dirty="0"/>
              <a:t>adequação da tela do sistema destinada à captação da qualificação dos profissionais da educação, conforme  inciso II do art. 26 da Lei n. 14.113/20 (art. 61 LDB e art. 1º da Lei n. 13.935/2020);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3600" dirty="0"/>
          </a:p>
          <a:p>
            <a:pPr marL="0" indent="0">
              <a:buNone/>
            </a:pPr>
            <a:r>
              <a:rPr lang="pt-BR" sz="36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34038" y="2280069"/>
            <a:ext cx="5183188" cy="906272"/>
          </a:xfrm>
        </p:spPr>
        <p:txBody>
          <a:bodyPr>
            <a:normAutofit fontScale="25000" lnSpcReduction="20000"/>
          </a:bodyPr>
          <a:lstStyle/>
          <a:p>
            <a:endParaRPr lang="pt-BR" sz="2400" dirty="0"/>
          </a:p>
          <a:p>
            <a:endParaRPr lang="pt-BR" sz="2400" dirty="0"/>
          </a:p>
          <a:p>
            <a:r>
              <a:rPr lang="pt-BR" sz="6800" dirty="0"/>
              <a:t>        </a:t>
            </a:r>
            <a:r>
              <a:rPr lang="pt-BR" sz="6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 EM ANDAMENTO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1646" y="2821579"/>
            <a:ext cx="5807991" cy="353604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7200" dirty="0"/>
              <a:t> </a:t>
            </a:r>
            <a:r>
              <a:rPr lang="pt-BR" sz="6400" dirty="0"/>
              <a:t>c</a:t>
            </a:r>
            <a:r>
              <a:rPr lang="pt-BR" sz="6400" dirty="0">
                <a:effectLst/>
                <a:ea typeface="Times New Roman" panose="02020603050405020304" pitchFamily="18" charset="0"/>
              </a:rPr>
              <a:t>riação dos indicadores de aplicação dos recursos do VAAT em Educação Infantil (50%) e em despesas de Capital (15% ); e</a:t>
            </a:r>
            <a:endParaRPr lang="pt-BR" sz="6400" dirty="0">
              <a:effectLst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6400" dirty="0">
                <a:effectLst/>
                <a:ea typeface="Times New Roman" panose="02020603050405020304" pitchFamily="18" charset="0"/>
              </a:rPr>
              <a:t>criação de módulo no sistema destinado ao cadastramento dos convênios formalizados com as entidades conveniadas e informação das despesas realizadas à conta desses instrumentos.</a:t>
            </a:r>
            <a:endParaRPr lang="pt-BR" sz="3800" b="1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3800" b="1" dirty="0"/>
          </a:p>
          <a:p>
            <a:pPr marL="0" indent="0" algn="ctr">
              <a:buNone/>
            </a:pPr>
            <a:r>
              <a:rPr lang="pt-BR" sz="6800" b="1" dirty="0"/>
              <a:t>IMPLEMENTAÇÕES FUTURAS 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6400" dirty="0">
                <a:effectLst/>
                <a:ea typeface="Times New Roman" panose="02020603050405020304" pitchFamily="18" charset="0"/>
              </a:rPr>
              <a:t>integração do SIOPE com o Banco do Brasil e a Caixa Econômica Federal para acompanhamento e validação dos saldos das contas específicas do </a:t>
            </a:r>
            <a:r>
              <a:rPr lang="pt-BR" sz="6400" dirty="0" err="1">
                <a:effectLst/>
                <a:ea typeface="Times New Roman" panose="02020603050405020304" pitchFamily="18" charset="0"/>
              </a:rPr>
              <a:t>Fundeb</a:t>
            </a:r>
            <a:r>
              <a:rPr lang="pt-BR" sz="6400" dirty="0">
                <a:effectLst/>
                <a:ea typeface="Times New Roman" panose="02020603050405020304" pitchFamily="18" charset="0"/>
              </a:rPr>
              <a:t> – Previsão: dezembro/2021; e</a:t>
            </a:r>
            <a:endParaRPr lang="pt-BR" sz="6400" dirty="0">
              <a:effectLst/>
              <a:ea typeface="Calibri" panose="020F0502020204030204" pitchFamily="34" charset="0"/>
            </a:endParaRP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6400" dirty="0"/>
              <a:t> implementação dos painéis de indicadores do SIOPE – Previsão: janeiro/2022.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6D0F1496-B43C-FA45-9EFA-6D3EB6CC0191}"/>
              </a:ext>
            </a:extLst>
          </p:cNvPr>
          <p:cNvSpPr/>
          <p:nvPr/>
        </p:nvSpPr>
        <p:spPr>
          <a:xfrm>
            <a:off x="462366" y="1983482"/>
            <a:ext cx="112672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dirty="0"/>
              <a:t>efetuar o acompanhamento e monitoramento dos recursos do </a:t>
            </a:r>
            <a:r>
              <a:rPr lang="pt-BR" dirty="0" err="1"/>
              <a:t>Fundeb</a:t>
            </a:r>
            <a:r>
              <a:rPr lang="pt-BR" dirty="0"/>
              <a:t> por meio do SIOPE</a:t>
            </a:r>
          </a:p>
        </p:txBody>
      </p:sp>
      <p:pic>
        <p:nvPicPr>
          <p:cNvPr id="11" name="Picture 2" descr="FNDE Logo - logo cdr vector">
            <a:extLst>
              <a:ext uri="{FF2B5EF4-FFF2-40B4-BE49-F238E27FC236}">
                <a16:creationId xmlns:a16="http://schemas.microsoft.com/office/drawing/2014/main" xmlns="" id="{8BC41BAE-F4B1-0A4F-96C0-2A4D88B96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C6023FF5-44E2-DD46-93FB-EC11BB013AC1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7/9</a:t>
            </a:r>
          </a:p>
        </p:txBody>
      </p:sp>
      <p:pic>
        <p:nvPicPr>
          <p:cNvPr id="13" name="Imagem 12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E47090E2-2C78-472F-9625-E4FC55AE7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7" y="259464"/>
            <a:ext cx="3634036" cy="125525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AD84DE0A-1E68-4115-BF05-5010E431FE79}"/>
              </a:ext>
            </a:extLst>
          </p:cNvPr>
          <p:cNvSpPr txBox="1"/>
          <p:nvPr/>
        </p:nvSpPr>
        <p:spPr>
          <a:xfrm>
            <a:off x="620625" y="1408802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426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B52B537-7872-44AB-AB9C-186652AF1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40458"/>
            <a:ext cx="5157787" cy="401355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pPr marL="0" indent="0">
              <a:buNone/>
            </a:pPr>
            <a:r>
              <a:rPr lang="pt-BR" sz="8000" b="1" dirty="0"/>
              <a:t>           </a:t>
            </a:r>
          </a:p>
          <a:p>
            <a:pPr marL="0" indent="0" algn="ctr">
              <a:buNone/>
            </a:pPr>
            <a:r>
              <a:rPr lang="pt-BR" sz="6800" b="1" dirty="0"/>
              <a:t>IMPLEMENTAÇÕES REALIZADAS 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6800" dirty="0"/>
              <a:t>disponibilização do Sistema de Cadastro dos Conselhos do Fundeb (SisCACS), em módulo simplificado, destinado ao cadastramento </a:t>
            </a:r>
            <a:r>
              <a:rPr lang="pt-BR" sz="6800" dirty="0">
                <a:effectLst/>
                <a:ea typeface="Calibri" panose="020F0502020204030204" pitchFamily="34" charset="0"/>
              </a:rPr>
              <a:t>dos atos de criação do Conselho, de nomeação dos seus membros e de eleição do presidente e vice-presidente do colegiado, além do número do CPF, nome e endereço eletrônico dos conselheiros eleitos para os referidos cargos. </a:t>
            </a:r>
            <a:r>
              <a:rPr lang="pt-BR" sz="6800" i="1" dirty="0">
                <a:noFill/>
                <a:effectLst/>
              </a:rPr>
              <a:t>e</a:t>
            </a:r>
            <a:endParaRPr lang="pt-BR" sz="6800" dirty="0"/>
          </a:p>
          <a:p>
            <a:pPr marL="0" indent="0">
              <a:buNone/>
            </a:pPr>
            <a:r>
              <a:rPr lang="pt-BR" sz="36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5A7C92-1B36-492E-B4CE-5075CC5A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1169" y="2816585"/>
            <a:ext cx="5157787" cy="961776"/>
          </a:xfrm>
        </p:spPr>
        <p:txBody>
          <a:bodyPr>
            <a:normAutofit fontScale="92500" lnSpcReduction="10000"/>
          </a:bodyPr>
          <a:lstStyle/>
          <a:p>
            <a:endParaRPr lang="pt-BR" sz="2400" dirty="0"/>
          </a:p>
          <a:p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IMPLEMENTAÇÕES</a:t>
            </a:r>
            <a:r>
              <a:rPr lang="pt-BR" sz="3100" dirty="0"/>
              <a:t> </a:t>
            </a:r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 ANDAMENTO 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E39716-29C8-4700-A172-3B7C860C6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197" y="3462751"/>
            <a:ext cx="5180012" cy="325576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sz="6800" b="1" dirty="0"/>
          </a:p>
          <a:p>
            <a:pPr marL="0" indent="0">
              <a:buNone/>
            </a:pPr>
            <a:r>
              <a:rPr lang="pt-BR" sz="72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6400" dirty="0"/>
              <a:t>disponibilização da versão completa do SisCACS para o cadastramento de todos os membros integrantes dos Conselhos do </a:t>
            </a:r>
            <a:r>
              <a:rPr lang="pt-BR" sz="6400" dirty="0" err="1"/>
              <a:t>Fundeb</a:t>
            </a:r>
            <a:r>
              <a:rPr lang="pt-BR" sz="6400" dirty="0"/>
              <a:t> – Previsão: março/2022.</a:t>
            </a:r>
            <a:endParaRPr lang="pt-BR" sz="6400" dirty="0">
              <a:effectLst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t-BR" sz="3800" b="1" dirty="0"/>
              <a:t> </a:t>
            </a:r>
          </a:p>
          <a:p>
            <a:pPr marL="457200" lvl="1" indent="0">
              <a:buNone/>
            </a:pPr>
            <a:r>
              <a:rPr lang="pt-BR" sz="3200" b="1" dirty="0"/>
              <a:t>                   </a:t>
            </a: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3400" dirty="0"/>
          </a:p>
          <a:p>
            <a:pPr marL="457200" lvl="1" indent="0">
              <a:buNone/>
            </a:pPr>
            <a:endParaRPr lang="pt-BR" sz="3800" b="1" dirty="0"/>
          </a:p>
        </p:txBody>
      </p:sp>
      <p:pic>
        <p:nvPicPr>
          <p:cNvPr id="10" name="Picture 2" descr="FNDE Logo - logo cdr vector">
            <a:extLst>
              <a:ext uri="{FF2B5EF4-FFF2-40B4-BE49-F238E27FC236}">
                <a16:creationId xmlns:a16="http://schemas.microsoft.com/office/drawing/2014/main" xmlns="" id="{D476B264-3BB5-F54F-B5CB-503F07B86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AF99582A-BE04-8543-ACF9-CDD345BA90CB}"/>
              </a:ext>
            </a:extLst>
          </p:cNvPr>
          <p:cNvSpPr/>
          <p:nvPr/>
        </p:nvSpPr>
        <p:spPr>
          <a:xfrm>
            <a:off x="363941" y="2197859"/>
            <a:ext cx="11267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Competência: </a:t>
            </a:r>
            <a:r>
              <a:rPr lang="pt-BR" dirty="0"/>
              <a:t>exercer as competências relacionadas ao cadastro dos Conselhos do </a:t>
            </a:r>
            <a:r>
              <a:rPr lang="pt-BR" dirty="0" err="1"/>
              <a:t>Fundeb</a:t>
            </a:r>
            <a:endParaRPr lang="pt-BR" dirty="0"/>
          </a:p>
          <a:p>
            <a:pPr marL="228600" indent="-228600" algn="ctr">
              <a:buClr>
                <a:srgbClr val="9BAFB5"/>
              </a:buCl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7C9D05C6-FCD5-794E-89B0-C61CF455B107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8/9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D917804C-09AA-4CDF-973C-A2837DBC8D07}"/>
              </a:ext>
            </a:extLst>
          </p:cNvPr>
          <p:cNvSpPr txBox="1"/>
          <p:nvPr/>
        </p:nvSpPr>
        <p:spPr>
          <a:xfrm>
            <a:off x="575802" y="1219019"/>
            <a:ext cx="61775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Operacionalização e Acompanhamento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m 13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22D1ECF0-57F2-437E-AD6B-0DE167EE6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94" y="98488"/>
            <a:ext cx="3634036" cy="125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BCA6B9-4406-4894-88E7-93FF9051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011" y="1812877"/>
            <a:ext cx="6029461" cy="65092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números de 2021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30C0C1C-F836-48EE-AE54-5AFD7B4AF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8011" y="2716775"/>
            <a:ext cx="6029461" cy="3132979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Receitas totais (art.3°): R$ 160.352.503.893,14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Receitas VAAT (art.13): R$ 308.197.237.767,72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Matrículas consideradas: 38.986.136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Complementação-VAAF: R$ 16.035.250.389,31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Complementação-VAAT: R$ 3.207.050.077,86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VAAF:               	        |  VAAF-MIN: R$ 3.755,59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VAAT:     	        |  VAAT-MIN: R$ 4.821,99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Picture 2" descr="FNDE Logo - logo cdr vector">
            <a:extLst>
              <a:ext uri="{FF2B5EF4-FFF2-40B4-BE49-F238E27FC236}">
                <a16:creationId xmlns:a16="http://schemas.microsoft.com/office/drawing/2014/main" xmlns="" id="{A5EB5358-9307-8C40-BB3C-45331B494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84" y="5271995"/>
            <a:ext cx="3516978" cy="18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xmlns="" id="{62E4D240-D41D-8547-AC9A-FB1A0698D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087" y="176486"/>
            <a:ext cx="4005486" cy="138342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330FCAEB-FDB9-6340-9E8B-CEEE416DFA23}"/>
              </a:ext>
            </a:extLst>
          </p:cNvPr>
          <p:cNvSpPr txBox="1"/>
          <p:nvPr/>
        </p:nvSpPr>
        <p:spPr>
          <a:xfrm>
            <a:off x="11546006" y="6488668"/>
            <a:ext cx="54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>
                <a:solidFill>
                  <a:schemeClr val="accent2">
                    <a:lumMod val="75000"/>
                  </a:schemeClr>
                </a:solidFill>
              </a:rPr>
              <a:t>9/9</a:t>
            </a:r>
          </a:p>
        </p:txBody>
      </p:sp>
    </p:spTree>
    <p:extLst>
      <p:ext uri="{BB962C8B-B14F-4D97-AF65-F5344CB8AC3E}">
        <p14:creationId xmlns:p14="http://schemas.microsoft.com/office/powerpoint/2010/main" val="4168376923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{43474914-FCAD-504E-B76B-491A6A9C1340}tf10001120</Template>
  <TotalTime>1369</TotalTime>
  <Words>1004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Al Bayan Plain</vt:lpstr>
      <vt:lpstr>American Typewriter</vt:lpstr>
      <vt:lpstr>Arial</vt:lpstr>
      <vt:lpstr>Calibri</vt:lpstr>
      <vt:lpstr>Gill Sans MT</vt:lpstr>
      <vt:lpstr>Times New Roman</vt:lpstr>
      <vt:lpstr>Wingdings</vt:lpstr>
      <vt:lpstr>Pacote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números de 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FNDE</dc:title>
  <dc:creator>angelicagonsalvescorrea@outlook.com</dc:creator>
  <cp:lastModifiedBy>Elizabeth Gomes de Lima Santos</cp:lastModifiedBy>
  <cp:revision>14</cp:revision>
  <dcterms:created xsi:type="dcterms:W3CDTF">2021-08-30T14:03:01Z</dcterms:created>
  <dcterms:modified xsi:type="dcterms:W3CDTF">2021-09-01T22:27:10Z</dcterms:modified>
</cp:coreProperties>
</file>