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B407B2C-174F-4F18-8AFB-176CC83CC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1B2D522-0FB0-4926-829D-1C2A15926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1589BE3-F28E-49F6-AFEC-4BFE17263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D7544EC-6F7E-43C5-8590-22E9C563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17F2F79-BC59-4DE0-8CBF-F04FF106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42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4CE44D-DD2E-40CC-B482-8108990C8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C5DE8E4-7BB3-4BCE-84BA-170017700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F9C376D-BDFD-4867-89DE-5F52A8638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237D5CD-528A-421B-B8C3-61461DA1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237C3FF-43CE-44A6-BB12-693C12FA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64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CF4BAB2-500D-42FC-94F6-9640B5444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D5567C9-914A-45E0-B901-B5A32B45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0BEFB0F-6946-4A0B-AAD6-A5F68885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C4D82DD-8E1B-4ED8-8C56-F1DD548C6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9F3BA81-E6D2-45F4-BD9C-150A3AAB3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3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BC4062-A6F7-4373-94E8-1A20F3E2C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C1794AF-4E71-4668-B368-1C6361A5E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B465ABD-EA2E-4162-AFB8-F17EECF8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ED2A7FC-40BC-44A1-AFB0-523931ED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1E68C05-1415-44CA-BA46-46F42A03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63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E8CF68-3052-4090-A14A-F87F8354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E4D9A62-BD79-4E60-8739-7CDF33387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B074FC5-1A2A-4E2E-AE84-8F4ED9D35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CC39139-561F-4DAC-B5BF-90E7233A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9419912-1D46-40C2-B584-3A783DA8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8C6053-46DD-43EA-8147-242164F8C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CAF46E9-4DA2-4047-9C1B-B0ABF95B2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C65E400-1A12-4CE8-8385-675A0CF1C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66885E7-C736-4152-B037-1C4FCCDBE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90CAEEC-29D5-4B7D-831C-364C230A6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A1A0546-574F-4D9E-8937-C6B91FA4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02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5784FA-75D1-4004-AACC-5189B407E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71C34A4-70DF-4EC1-9D7B-BFB8E4DBB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500CB6B-17AB-4A7C-AF81-FD734975B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9B437024-B665-4B0C-BB14-1E3FDD175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C95B780-2A0F-47D4-BDEC-C74907C44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422CEB7F-C766-484F-93B2-1C5DD53C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C12DAACF-C75A-4771-92B2-FE7D90C6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97117FD3-65D6-478F-A0C9-04644616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70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431E8E-CCBB-4BBB-8A7B-95B297BAA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A1795E1A-5685-459F-A9B2-CE98B6F4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408A18AA-47A5-479A-8B56-0C27097A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5E3B5894-A3E3-449F-87AB-C3DCBFC0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7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EA993669-7B6B-4188-89FE-F57E77242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4FDE19CD-EE3A-4435-8BFF-CC387381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681B65BD-9F9F-44C2-AC91-72023344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09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E42286-3504-4E2F-B51E-F7B9448B6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9698666-0293-4A1D-96BD-B31118212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12A2258-E788-4BC2-B095-CC5206482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4775FC6-8106-4962-A249-5A557E621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D9FECCD-398B-4764-AD8D-E546EA51B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ABFAB0D-11AC-43C9-9FDB-A05156E0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59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38F14D-7DFE-430F-A39B-1C2FB301A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BD135C84-BA57-4080-AD79-8D0C44C75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CC86757-D013-4447-B8D3-A518B6946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9030734-1A40-4C45-A78F-0A5D822F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FC2589D-B8A9-4456-8B89-0848962A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0DD5FB6-BFFF-4B0F-87FD-588296A5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03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C0169908-09A6-4708-A56B-C768E45A4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8B16DF0-E7E8-4CC3-A6C2-9E6FEB79F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BD5D5B4-1316-4B64-9706-42C8E3ECC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6381D-DEAE-42E2-92D3-5E8C213101A2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89BC011-1944-42A8-A9C9-2F304FB76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B12E84A-4D13-402F-B5DB-B46C1A88D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5B34-A0BF-4854-B33A-E16DF0E95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fdc.ufl.edu/AA00017640/00001/1x" TargetMode="External"/><Relationship Id="rId2" Type="http://schemas.openxmlformats.org/officeDocument/2006/relationships/hyperlink" Target="https://www.nheri.org/research-facts-on-homeschool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heri.org/home-school-researcher-home-schooled-and-conventionally-schooled-high-school-graduates-a-comparison-of-aptitude-for-and/" TargetMode="External"/><Relationship Id="rId5" Type="http://schemas.openxmlformats.org/officeDocument/2006/relationships/hyperlink" Target="https://search.proquest.com/openview/59ad6fb3f0ed6bd093cf85ac47fac583/1.pdf?pq-origsite=gscholar&amp;cbl=18750&amp;diss=y" TargetMode="External"/><Relationship Id="rId4" Type="http://schemas.openxmlformats.org/officeDocument/2006/relationships/hyperlink" Target="https://files.eric.ed.gov/fulltext/ED361784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eri.org/wp-content/uploads/2018/03/Ray-2010-Academic-Achievement-and-Demographic-Traits-of-Homeschool-Students.pdf" TargetMode="External"/><Relationship Id="rId2" Type="http://schemas.openxmlformats.org/officeDocument/2006/relationships/hyperlink" Target="https://epaa.asu.edu/ojs/article/view/54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gate.net/publication/232544669_The_Impact_of_Schooling_on_Academic_Achievement_Evidence_From_Homeschooled_and_Traditionally_Schooled_Student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hslda.org/content/docs/nche/000010/200410250.asp" TargetMode="External"/><Relationship Id="rId2" Type="http://schemas.openxmlformats.org/officeDocument/2006/relationships/hyperlink" Target="https://www.researchgate.net/publication/23780039_Home_Schooling_An_Alternative_School_Cho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264784492_Predictors_of_academic_achievement_and_retention_among_college_freshmen_A_longitudinal_study" TargetMode="External"/><Relationship Id="rId5" Type="http://schemas.openxmlformats.org/officeDocument/2006/relationships/hyperlink" Target="https://files.eric.ed.gov/fulltext/EJ893891.pdf" TargetMode="External"/><Relationship Id="rId4" Type="http://schemas.openxmlformats.org/officeDocument/2006/relationships/hyperlink" Target="https://pdfs.semanticscholar.org/7063/2e2150f5ef670a7cb74a60baf3f69c412458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28871851_How_Does_the_New_SAT_Predict_Academic_Achievement_in_College" TargetMode="External"/><Relationship Id="rId2" Type="http://schemas.openxmlformats.org/officeDocument/2006/relationships/hyperlink" Target="https://www.researchgate.net/publication/260124913_Personal_Factors_Impacting_College_Student_Success_Constructing_College_Learning_Effectiveness_Inventory_CLE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les.eric.ed.gov/fulltext/EJ682484.pdf" TargetMode="External"/><Relationship Id="rId4" Type="http://schemas.openxmlformats.org/officeDocument/2006/relationships/hyperlink" Target="https://www.researchgate.net/publication/267954770_Validity_of_the_SAT_R_for_Predicting_First-Year_College_Grade_Point_Averag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commons.unl.edu/cgi/viewcontent.cgi?article=1038&amp;context=cehsedaddiss" TargetMode="External"/><Relationship Id="rId7" Type="http://schemas.openxmlformats.org/officeDocument/2006/relationships/hyperlink" Target="https://files.eric.ed.gov/fulltext/EJ682479.pdf" TargetMode="External"/><Relationship Id="rId2" Type="http://schemas.openxmlformats.org/officeDocument/2006/relationships/hyperlink" Target="https://files.eric.ed.gov/fulltext/EJ68248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her.org/blog/?p=532" TargetMode="External"/><Relationship Id="rId5" Type="http://schemas.openxmlformats.org/officeDocument/2006/relationships/hyperlink" Target="https://files.eric.ed.gov/fulltext/EJ1098414.pdf" TargetMode="External"/><Relationship Id="rId4" Type="http://schemas.openxmlformats.org/officeDocument/2006/relationships/hyperlink" Target="https://files.eric.ed.gov/fulltext/EJ1005657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CE6159-1080-4DAD-8333-D006039B12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liberdade educacional e as diversas formas de aprendizagem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86CCF5E-4AF4-4051-B6CC-82C8AF9790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 liberdade como condição </a:t>
            </a:r>
            <a:r>
              <a:rPr lang="pt-BR" i="1" dirty="0" err="1"/>
              <a:t>sine</a:t>
            </a:r>
            <a:r>
              <a:rPr lang="pt-BR" i="1" dirty="0"/>
              <a:t> </a:t>
            </a:r>
            <a:r>
              <a:rPr lang="pt-BR" i="1" dirty="0" err="1"/>
              <a:t>qua</a:t>
            </a:r>
            <a:r>
              <a:rPr lang="pt-BR" i="1" dirty="0"/>
              <a:t> non </a:t>
            </a:r>
            <a:r>
              <a:rPr lang="pt-BR" dirty="0"/>
              <a:t>para a existência da educação</a:t>
            </a:r>
          </a:p>
        </p:txBody>
      </p:sp>
    </p:spTree>
    <p:extLst>
      <p:ext uri="{BB962C8B-B14F-4D97-AF65-F5344CB8AC3E}">
        <p14:creationId xmlns:p14="http://schemas.microsoft.com/office/powerpoint/2010/main" val="1567522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245D3C9-FA8F-41B9-985D-C8FD19674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 lnSpcReduction="10000"/>
          </a:bodyPr>
          <a:lstStyle/>
          <a:p>
            <a:r>
              <a:rPr lang="pt-BR" sz="2800" kern="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pt-BR" sz="2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Um olhar para a realidade da educação domiciliar, nos diversos países onde a modalidade é regulamentada, revela que os resultados </a:t>
            </a:r>
            <a:r>
              <a:rPr lang="pt-BR" sz="2800" kern="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acadêmicos são</a:t>
            </a:r>
            <a:r>
              <a:rPr lang="pt-BR" kern="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:</a:t>
            </a:r>
            <a:endParaRPr lang="pt-BR" sz="2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r>
              <a:rPr lang="pt-BR" dirty="0"/>
              <a:t>geralmente superiores aos alunos das escolas públicas em todas as áreas; </a:t>
            </a:r>
          </a:p>
          <a:p>
            <a:r>
              <a:rPr lang="pt-BR" dirty="0"/>
              <a:t>homogêneos entre brancos e minorias, ao contrário do que ocorre nas escolas regulares; </a:t>
            </a:r>
          </a:p>
          <a:p>
            <a:r>
              <a:rPr lang="pt-BR" dirty="0"/>
              <a:t>elevados tanto nos estados com alta regulação, como naqueles em que ela é quase inexistente; </a:t>
            </a:r>
          </a:p>
          <a:p>
            <a:r>
              <a:rPr lang="pt-BR"/>
              <a:t>consistentes </a:t>
            </a:r>
            <a:r>
              <a:rPr lang="pt-BR" dirty="0"/>
              <a:t>mesmo em famílias cujos pais não possuem ensino superior;</a:t>
            </a:r>
          </a:p>
          <a:p>
            <a:r>
              <a:rPr lang="pt-BR"/>
              <a:t>são </a:t>
            </a:r>
            <a:r>
              <a:rPr lang="pt-BR" dirty="0"/>
              <a:t>homogêneos entre meninos e meninas e famílias com diferentes níveis de renda.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459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3335523-A82F-403D-B963-2A8D52DA0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18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Bibliografia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sobre o desempenho de homeschoolers com </a:t>
            </a:r>
            <a:r>
              <a:rPr lang="pt-BR" sz="18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link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para acesso</a:t>
            </a:r>
          </a:p>
          <a:p>
            <a:pPr algn="just">
              <a:lnSpc>
                <a:spcPct val="150000"/>
              </a:lnSpc>
            </a:pPr>
            <a:r>
              <a:rPr lang="pt-BR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Research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pt-BR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facts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pt-BR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on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homeschooling: 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2"/>
              </a:rPr>
              <a:t>https://www.nheri.org/research-facts-on-homeschooling/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</a:p>
          <a:p>
            <a:pPr marL="179705" indent="-179705" algn="just"/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Shyers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Larry Edward. "Comparison of social adjustment between home and traditionally schooled students." </a:t>
            </a:r>
            <a:r>
              <a:rPr lang="pt-BR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University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pt-BR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of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Florida, Ph.D. (1992). Disponível em </a:t>
            </a:r>
            <a:r>
              <a:rPr lang="pt-BR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3"/>
              </a:rPr>
              <a:t>https://ufdc.ufl.edu/AA00017640/00001/1x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</a:t>
            </a: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Chatham‐Carpenter. “Home vs. Public Schoolers’ Relationships: Differences in Social Networks.” Home School Researcher, 1994. 10(1): 15–24.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4"/>
              </a:rPr>
              <a:t>https://files.eric.ed.gov/fulltext/ED361784.pdf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 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Haugen, Denise Lopez. </a:t>
            </a:r>
            <a:r>
              <a:rPr lang="en-US" sz="1800" i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The Social Competence of Homeschooled and Conventionally Schooled Adolescents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George Fox University, 2004.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5"/>
              </a:rPr>
              <a:t>https://search.proquest.com/openview/59ad6fb3f0ed6bd093cf85ac47fac583/1.pdf?pq-origsite=gscholar&amp;cbl=18750&amp;diss=y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>
              <a:lnSpc>
                <a:spcPct val="150000"/>
              </a:lnSpc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Galloway, Rhonda A., and Joe P. Sutton. 1995. “Home Schooled and Conventionally Schooled High School Graduates: A Comparison of Aptitude for and Achievement in College English.” Home School Researcher, 11(1): 1–9.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6"/>
              </a:rPr>
              <a:t>https://www.nheri.org/home-school-researcher-home-schooled-and-conventionally-schooled-high-school-graduates-a-comparison-of-aptitude-for-and/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0027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F61C291-604D-474C-BF15-12919481E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/>
          <a:lstStyle/>
          <a:p>
            <a:pPr marL="179705" indent="-179705" algn="just">
              <a:lnSpc>
                <a:spcPct val="150000"/>
              </a:lnSpc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Rudner, L.M. 1999. “The Scholastic Achievement and Demographic Characteristics of Home School Students in 1998.” Education Policy Analysis Archives, 7 (8).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2"/>
              </a:rPr>
              <a:t>https://epaa.asu.edu/ojs/article/view/543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Ray, B.D. 2010. “Academic Achievement and Demographic Traits of Homeschool Students: A Nationwide Study.” Academic Leadership, 8(1): 1–44.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3"/>
              </a:rPr>
              <a:t>https://www.nheri.org/wp-content/uploads/2018/03/Ray-2010-Academic-Achievement-and-Demographic-Traits-of-Homeschool-Students.pdf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Martin‐Chang, Sandra, Odette N. Gould, and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Reanne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E. Meuse. 2011. “The Impact of Schooling on Academic Achievement: Evidence from Homeschooled and Traditionally Schooled Students.” Canadian Journal of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Behavioural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Science, 43: 195–202.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4"/>
              </a:rPr>
              <a:t>https://www.researchgate.net/publication/232544669_The_Impact_of_Schooling_on_Academic_Achievement_Evidence_From_Homeschooled_and_Traditionally_Schooled_Students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5822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085B904-16B9-4A3D-8983-828A18A84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/>
          <a:lstStyle/>
          <a:p>
            <a:pPr marL="179705" indent="-179705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Houston, G.R., and Toma. “Home Schooling: An Alternative School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Choice.”Southern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Economic Journal, 2003, 69(4), 920–935.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2"/>
              </a:rPr>
              <a:t>https://www.researchgate.net/publication/23780039_Home_Schooling_An_Alternative_School_Choice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Academic Statistics on Homeschooling,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3"/>
              </a:rPr>
              <a:t>https://hslda.org/content/docs/nche/000010/200410250.asp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Ray, Brian D, and Bruce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Eagleson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2008. “State Regulation of Homeschooling and Homeschoolers’ SAT Scores.” Academic Leadership: The Online Journal, 6.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4"/>
              </a:rPr>
              <a:t>https://pdfs.semanticscholar.org/7063/2e2150f5ef670a7cb74a60baf3f69c412458.pdf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Cogan, Michael F. “Exploring Academic Outcomes of Homeschooled Students.” Journal of College Admission, 2010, 208: 18–25.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5"/>
              </a:rPr>
              <a:t>https://files.eric.ed.gov/fulltext/EJ893891.pdf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DeBerard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M. Scott, Glen I.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Spielmans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and Deana L.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Julka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D. “Predictors of Academic Achievement and Retention Among College Freshman: A Longitudinal Study.” College Student Journal, 2004, 38: 66–80.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6"/>
              </a:rPr>
              <a:t>https://www.researchgate.net/publication/264784492_Predictors_of_academic_achievement_and_retention_among_college_freshmen_A_longitudinal_study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313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940FA46-51F0-44E6-AA29-CB81F27A1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Kim,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Eunhee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Fred B. Newton, Ronald G. Downey, and Stephen L. Benton. “Personal Factors Impacting College Student Success: Constructing College Learning Effectiveness Inventory.” College Student Journal, 2010, 44: 112–125.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2"/>
              </a:rPr>
              <a:t>https://www.researchgate.net/publication/260124913_Personal_Factors_Impacting_College_Student_Success_Constructing_College_Learning_Effectiveness_Inventory_CLEI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Cornwell, Christopher M., David B. Mustard, and Jessica V. Parys. “How Does the New SAT Predict Academic Achievement in College?”. 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2008 Disponível em  </a:t>
            </a:r>
            <a:r>
              <a:rPr lang="pt-BR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3"/>
              </a:rPr>
              <a:t>https://www.researchgate.net/</a:t>
            </a:r>
            <a:r>
              <a:rPr lang="pt-BR" sz="1800" u="sng" kern="50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3"/>
              </a:rPr>
              <a:t>publication</a:t>
            </a:r>
            <a:r>
              <a:rPr lang="pt-BR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3"/>
              </a:rPr>
              <a:t>/228871851_How_Does_the_New_SAT_Predict_Academic_Achievement_in_College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</a:p>
          <a:p>
            <a:pPr marL="179705" indent="-179705" algn="just"/>
            <a:r>
              <a:rPr lang="fr-FR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Kobrin</a:t>
            </a:r>
            <a:r>
              <a:rPr lang="fr-F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Jennifer L., et al. 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Validity of the SAT for Predicting First‐Year Grade‐Point Average (College Board Research Report No. 2008–5). 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2008. Disponível em </a:t>
            </a:r>
            <a:r>
              <a:rPr lang="pt-BR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4"/>
              </a:rPr>
              <a:t>https://www.researchgate.net/</a:t>
            </a:r>
            <a:r>
              <a:rPr lang="pt-BR" sz="1800" u="sng" kern="50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4"/>
              </a:rPr>
              <a:t>publication</a:t>
            </a:r>
            <a:r>
              <a:rPr lang="pt-BR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4"/>
              </a:rPr>
              <a:t>/267954770_Validity_of_the_SAT_R_for_Predicting_First-Year_College_Grade_Point_Average</a:t>
            </a:r>
            <a:r>
              <a:rPr lang="pt-BR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Jones, Paul, and Gene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Gloeckner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“First‐Year College Performance: A Study of Home School Graduates and Traditional School Graduates.” The Journal of College Admission, 2004, 183: 17–20.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5"/>
              </a:rPr>
              <a:t>https://files.eric.ed.gov/fulltext/EJ682484.pdf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1603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FB2CC7B-B36C-4CB9-8B0C-525DB93A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Jones, Paul, and Gene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Gloeckner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“First‐Year College Performance: A Study of Home School Graduates and Traditional School Graduates.” The Journal of College Admission, 2004, 183: 17–20.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2"/>
              </a:rPr>
              <a:t>https://files.eric.ed.gov/fulltext/EJ682484.pdf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Bagwell, Jack. 2010. “The Academic Success of Homeschooled Students in a South Carolina Technical College.” PhD diss., University of Nebraska.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3"/>
              </a:rPr>
              <a:t>https://digitalcommons.unl.edu/cgi/viewcontent.cgi?article=1038&amp;context=cehsedaddiss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Snyder, Marc. “An Evaluative Study of the Academic Achievement of Homeschooled Students Versus Traditionally Schooled Students Attending a Catholic University.” EdD diss., Nova Southeastern University, 2013.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4"/>
              </a:rPr>
              <a:t>https://files.eric.ed.gov/fulltext/EJ1005657.pdf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Bolle‐Brummond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Mary Beth, and Roger D. Wessel. 2012. “Homeschooled Students in College: Background Influences, College Integration, and Environmental Pull Factors.” Journal of Research in Education, 22: 223–249.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5"/>
              </a:rPr>
              <a:t>https://files.eric.ed.gov/fulltext/EJ1098414.pdf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/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Drenovsky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, Cynthia K., and Isaiah Cohen. 2012. “The Impact of Homeschooling on the Adjustment of College Students.” International Social Science Review, 87: 19–34.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6"/>
              </a:rPr>
              <a:t>https://icher.org/blog/?p=532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9705" indent="-179705" algn="just">
              <a:lnSpc>
                <a:spcPct val="150000"/>
              </a:lnSpc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Jones, Paul, and Gene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Gloeckner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 2004b. “Perceptions of and Attitudes Toward Homeschool Students.” The Journal of College Admission, 185: 12–21.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Disponível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kern="5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em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en-US" sz="1800" u="sng" kern="5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  <a:hlinkClick r:id="rId7"/>
              </a:rPr>
              <a:t>https://files.eric.ed.gov/fulltext/EJ682479.pdf</a:t>
            </a:r>
            <a:r>
              <a:rPr lang="en-US" sz="18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.</a:t>
            </a:r>
            <a:endParaRPr lang="pt-BR" sz="18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389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D418ED-D375-4E51-8D90-D3CA9F52F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Significado da educação nas sua origem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B71F343-91AC-4E8E-A2C4-EA92AA079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70000"/>
              </a:lnSpc>
              <a:defRPr/>
            </a:pPr>
            <a:r>
              <a:rPr lang="en-US" altLang="pt-BR" sz="8600" b="1" dirty="0" err="1">
                <a:latin typeface="Georgia" panose="02040502050405020303" pitchFamily="18" charset="0"/>
              </a:rPr>
              <a:t>Grécia</a:t>
            </a:r>
            <a:r>
              <a:rPr lang="en-US" altLang="pt-BR" sz="8600" b="1" dirty="0">
                <a:latin typeface="Georgia" panose="02040502050405020303" pitchFamily="18" charset="0"/>
              </a:rPr>
              <a:t> </a:t>
            </a:r>
            <a:r>
              <a:rPr lang="en-US" altLang="pt-BR" sz="8600" b="1" dirty="0" err="1">
                <a:latin typeface="Georgia" panose="02040502050405020303" pitchFamily="18" charset="0"/>
              </a:rPr>
              <a:t>antiga</a:t>
            </a:r>
            <a:r>
              <a:rPr lang="en-US" altLang="pt-BR" sz="8600" b="1" dirty="0">
                <a:latin typeface="Georgia" panose="02040502050405020303" pitchFamily="18" charset="0"/>
              </a:rPr>
              <a:t>: </a:t>
            </a:r>
            <a:r>
              <a:rPr lang="en-US" altLang="pt-BR" sz="8600" dirty="0">
                <a:latin typeface="Georgia" panose="02040502050405020303" pitchFamily="18" charset="0"/>
              </a:rPr>
              <a:t>O </a:t>
            </a:r>
            <a:r>
              <a:rPr lang="en-US" altLang="pt-BR" sz="8600" dirty="0" err="1">
                <a:latin typeface="Georgia" panose="02040502050405020303" pitchFamily="18" charset="0"/>
              </a:rPr>
              <a:t>termo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b="1" dirty="0">
                <a:latin typeface="Georgia" panose="02040502050405020303" pitchFamily="18" charset="0"/>
              </a:rPr>
              <a:t>ESCOLA</a:t>
            </a:r>
            <a:r>
              <a:rPr lang="en-US" altLang="pt-BR" sz="8600" dirty="0">
                <a:latin typeface="Georgia" panose="02040502050405020303" pitchFamily="18" charset="0"/>
              </a:rPr>
              <a:t> - </a:t>
            </a:r>
            <a:r>
              <a:rPr lang="en-US" altLang="pt-BR" sz="8600" dirty="0" err="1">
                <a:latin typeface="Georgia" panose="02040502050405020303" pitchFamily="18" charset="0"/>
              </a:rPr>
              <a:t>em</a:t>
            </a:r>
            <a:r>
              <a:rPr lang="en-US" altLang="pt-BR" sz="8600" dirty="0">
                <a:latin typeface="Georgia" panose="02040502050405020303" pitchFamily="18" charset="0"/>
              </a:rPr>
              <a:t> grego, </a:t>
            </a:r>
            <a:r>
              <a:rPr lang="en-US" altLang="pt-BR" sz="8600" i="1" dirty="0" err="1">
                <a:latin typeface="Georgia" panose="02040502050405020303" pitchFamily="18" charset="0"/>
              </a:rPr>
              <a:t>skole</a:t>
            </a:r>
            <a:r>
              <a:rPr lang="en-US" altLang="pt-BR" sz="8600" dirty="0">
                <a:latin typeface="Georgia" panose="02040502050405020303" pitchFamily="18" charset="0"/>
              </a:rPr>
              <a:t> - “</a:t>
            </a:r>
            <a:r>
              <a:rPr lang="en-US" altLang="pt-BR" sz="8600" dirty="0" err="1">
                <a:latin typeface="Georgia" panose="02040502050405020303" pitchFamily="18" charset="0"/>
              </a:rPr>
              <a:t>designava</a:t>
            </a:r>
            <a:r>
              <a:rPr lang="en-US" altLang="pt-BR" sz="8600" dirty="0">
                <a:latin typeface="Georgia" panose="02040502050405020303" pitchFamily="18" charset="0"/>
              </a:rPr>
              <a:t> o tempo livre de </a:t>
            </a:r>
            <a:r>
              <a:rPr lang="en-US" altLang="pt-BR" sz="8600" dirty="0" err="1">
                <a:latin typeface="Georgia" panose="02040502050405020303" pitchFamily="18" charset="0"/>
              </a:rPr>
              <a:t>ocupações</a:t>
            </a:r>
            <a:r>
              <a:rPr lang="en-US" altLang="pt-BR" sz="8600" dirty="0">
                <a:latin typeface="Georgia" panose="02040502050405020303" pitchFamily="18" charset="0"/>
              </a:rPr>
              <a:t>, […] </a:t>
            </a:r>
            <a:r>
              <a:rPr lang="en-US" altLang="pt-BR" sz="8600" dirty="0" err="1">
                <a:latin typeface="Georgia" panose="02040502050405020303" pitchFamily="18" charset="0"/>
              </a:rPr>
              <a:t>dedicado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dirty="0" err="1">
                <a:latin typeface="Georgia" panose="02040502050405020303" pitchFamily="18" charset="0"/>
              </a:rPr>
              <a:t>livremente</a:t>
            </a:r>
            <a:r>
              <a:rPr lang="en-US" altLang="pt-BR" sz="8600" dirty="0">
                <a:latin typeface="Georgia" panose="02040502050405020303" pitchFamily="18" charset="0"/>
              </a:rPr>
              <a:t> à </a:t>
            </a:r>
            <a:r>
              <a:rPr lang="en-US" altLang="pt-BR" sz="8600" dirty="0" err="1">
                <a:latin typeface="Georgia" panose="02040502050405020303" pitchFamily="18" charset="0"/>
              </a:rPr>
              <a:t>amizade</a:t>
            </a:r>
            <a:r>
              <a:rPr lang="en-US" altLang="pt-BR" sz="8600" dirty="0">
                <a:latin typeface="Georgia" panose="02040502050405020303" pitchFamily="18" charset="0"/>
              </a:rPr>
              <a:t> e à </a:t>
            </a:r>
            <a:r>
              <a:rPr lang="en-US" altLang="pt-BR" sz="8600" dirty="0" err="1">
                <a:latin typeface="Georgia" panose="02040502050405020303" pitchFamily="18" charset="0"/>
              </a:rPr>
              <a:t>cultura</a:t>
            </a:r>
            <a:r>
              <a:rPr lang="en-US" altLang="pt-BR" sz="8600" dirty="0">
                <a:latin typeface="Georgia" panose="02040502050405020303" pitchFamily="18" charset="0"/>
              </a:rPr>
              <a:t> do </a:t>
            </a:r>
            <a:r>
              <a:rPr lang="en-US" altLang="pt-BR" sz="8600" dirty="0" err="1">
                <a:latin typeface="Georgia" panose="02040502050405020303" pitchFamily="18" charset="0"/>
              </a:rPr>
              <a:t>espírito</a:t>
            </a:r>
            <a:r>
              <a:rPr lang="en-US" altLang="pt-BR" sz="8600" dirty="0">
                <a:latin typeface="Georgia" panose="02040502050405020303" pitchFamily="18" charset="0"/>
              </a:rPr>
              <a:t>, </a:t>
            </a:r>
            <a:r>
              <a:rPr lang="en-US" altLang="pt-BR" sz="8600" dirty="0" err="1">
                <a:latin typeface="Georgia" panose="02040502050405020303" pitchFamily="18" charset="0"/>
              </a:rPr>
              <a:t>como</a:t>
            </a:r>
            <a:r>
              <a:rPr lang="en-US" altLang="pt-BR" sz="8600" dirty="0">
                <a:latin typeface="Georgia" panose="02040502050405020303" pitchFamily="18" charset="0"/>
              </a:rPr>
              <a:t> o </a:t>
            </a:r>
            <a:r>
              <a:rPr lang="en-US" altLang="pt-BR" sz="8600" dirty="0" err="1">
                <a:latin typeface="Georgia" panose="02040502050405020303" pitchFamily="18" charset="0"/>
              </a:rPr>
              <a:t>correspondente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dirty="0" err="1">
                <a:latin typeface="Georgia" panose="02040502050405020303" pitchFamily="18" charset="0"/>
              </a:rPr>
              <a:t>latino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i="1" dirty="0" err="1">
                <a:latin typeface="Georgia" panose="02040502050405020303" pitchFamily="18" charset="0"/>
              </a:rPr>
              <a:t>otium</a:t>
            </a:r>
            <a:r>
              <a:rPr lang="en-US" altLang="pt-BR" sz="8600" dirty="0">
                <a:latin typeface="Georgia" panose="02040502050405020303" pitchFamily="18" charset="0"/>
              </a:rPr>
              <a:t>” (Josef Pieper).</a:t>
            </a:r>
          </a:p>
          <a:p>
            <a:pPr algn="just" eaLnBrk="1" hangingPunct="1">
              <a:lnSpc>
                <a:spcPct val="17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altLang="pt-BR" sz="8600" b="1" dirty="0">
                <a:latin typeface="Georgia" panose="02040502050405020303" pitchFamily="18" charset="0"/>
              </a:rPr>
              <a:t>Aristoteles: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dirty="0" err="1">
                <a:latin typeface="Georgia" panose="02040502050405020303" pitchFamily="18" charset="0"/>
              </a:rPr>
              <a:t>sem</a:t>
            </a:r>
            <a:r>
              <a:rPr lang="en-US" altLang="pt-BR" sz="8600" dirty="0">
                <a:latin typeface="Georgia" panose="02040502050405020303" pitchFamily="18" charset="0"/>
              </a:rPr>
              <a:t> o </a:t>
            </a:r>
            <a:r>
              <a:rPr lang="en-US" altLang="pt-BR" sz="8600" dirty="0" err="1">
                <a:latin typeface="Georgia" panose="02040502050405020303" pitchFamily="18" charset="0"/>
              </a:rPr>
              <a:t>ócio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dirty="0" err="1">
                <a:latin typeface="Georgia" panose="02040502050405020303" pitchFamily="18" charset="0"/>
              </a:rPr>
              <a:t>não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dirty="0" err="1">
                <a:latin typeface="Georgia" panose="02040502050405020303" pitchFamily="18" charset="0"/>
              </a:rPr>
              <a:t>teriam</a:t>
            </a:r>
            <a:r>
              <a:rPr lang="en-US" altLang="pt-BR" sz="8600" dirty="0">
                <a:latin typeface="Georgia" panose="02040502050405020303" pitchFamily="18" charset="0"/>
              </a:rPr>
              <a:t> </a:t>
            </a:r>
            <a:r>
              <a:rPr lang="en-US" altLang="pt-BR" sz="8600" dirty="0" err="1">
                <a:latin typeface="Georgia" panose="02040502050405020303" pitchFamily="18" charset="0"/>
              </a:rPr>
              <a:t>surgido</a:t>
            </a:r>
            <a:r>
              <a:rPr lang="en-US" altLang="pt-BR" sz="8600" dirty="0">
                <a:latin typeface="Georgia" panose="02040502050405020303" pitchFamily="18" charset="0"/>
              </a:rPr>
              <a:t> as </a:t>
            </a:r>
            <a:r>
              <a:rPr lang="en-US" altLang="pt-BR" sz="8600" dirty="0" err="1">
                <a:latin typeface="Georgia" panose="02040502050405020303" pitchFamily="18" charset="0"/>
              </a:rPr>
              <a:t>ciencias</a:t>
            </a:r>
            <a:r>
              <a:rPr lang="en-US" altLang="pt-BR" sz="8600" dirty="0">
                <a:latin typeface="Georgia" panose="02040502050405020303" pitchFamily="18" charset="0"/>
              </a:rPr>
              <a:t> e a </a:t>
            </a:r>
            <a:r>
              <a:rPr lang="en-US" altLang="pt-BR" sz="8600" dirty="0" err="1">
                <a:latin typeface="Georgia" panose="02040502050405020303" pitchFamily="18" charset="0"/>
              </a:rPr>
              <a:t>filosofia</a:t>
            </a:r>
            <a:r>
              <a:rPr lang="en-US" altLang="pt-BR" sz="8600" dirty="0">
                <a:latin typeface="Georgia" panose="02040502050405020303" pitchFamily="18" charset="0"/>
              </a:rPr>
              <a:t>.</a:t>
            </a:r>
          </a:p>
          <a:p>
            <a:pPr algn="just" eaLnBrk="1" hangingPunct="1">
              <a:lnSpc>
                <a:spcPct val="170000"/>
              </a:lnSpc>
              <a:spcBef>
                <a:spcPts val="600"/>
              </a:spcBef>
              <a:defRPr/>
            </a:pPr>
            <a:r>
              <a:rPr lang="pt-BR" altLang="pt-BR" sz="8600" b="1" dirty="0">
                <a:latin typeface="Georgia" panose="02040502050405020303" pitchFamily="18" charset="0"/>
              </a:rPr>
              <a:t>Roma</a:t>
            </a:r>
            <a:r>
              <a:rPr lang="pt-BR" altLang="pt-BR" sz="8600" dirty="0">
                <a:latin typeface="Georgia" panose="02040502050405020303" pitchFamily="18" charset="0"/>
              </a:rPr>
              <a:t> – </a:t>
            </a:r>
            <a:r>
              <a:rPr lang="pt-BR" altLang="pt-BR" sz="8600" i="1" dirty="0" err="1">
                <a:latin typeface="Georgia" panose="02040502050405020303" pitchFamily="18" charset="0"/>
              </a:rPr>
              <a:t>otium</a:t>
            </a:r>
            <a:r>
              <a:rPr lang="pt-BR" altLang="pt-BR" sz="8600" dirty="0">
                <a:latin typeface="Georgia" panose="02040502050405020303" pitchFamily="18" charset="0"/>
              </a:rPr>
              <a:t> (realização) e </a:t>
            </a:r>
            <a:r>
              <a:rPr lang="pt-BR" altLang="pt-BR" sz="8600" i="1" dirty="0" err="1">
                <a:latin typeface="Georgia" panose="02040502050405020303" pitchFamily="18" charset="0"/>
              </a:rPr>
              <a:t>negotium</a:t>
            </a:r>
            <a:r>
              <a:rPr lang="pt-BR" altLang="pt-BR" sz="8600" dirty="0">
                <a:latin typeface="Georgia" panose="02040502050405020303" pitchFamily="18" charset="0"/>
              </a:rPr>
              <a:t> (necessidade)</a:t>
            </a:r>
            <a:endParaRPr lang="en-US" altLang="pt-BR" sz="8600" dirty="0">
              <a:latin typeface="Georgia" panose="02040502050405020303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128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020CF7D-C7EA-42F1-9CE0-95776B56C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24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Podemos distinguir entre </a:t>
            </a:r>
            <a:r>
              <a:rPr lang="pt-BR" sz="24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dois tipos da educação</a:t>
            </a:r>
            <a:r>
              <a:rPr lang="pt-BR" sz="24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lang="pt-BR" sz="24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24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Baseada no ócio</a:t>
            </a:r>
            <a:r>
              <a:rPr lang="pt-BR" sz="24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– tem o objetivo de fortalecer a amizade, a virtude, e a vida do espírito (as ciências e a filosofia), e de produzir cidadãos que são senhores de si, livres.</a:t>
            </a:r>
            <a:endParaRPr lang="pt-BR" sz="24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24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Baseada no negócio</a:t>
            </a:r>
            <a:r>
              <a:rPr lang="pt-BR" sz="24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– concebe a vocação como a busca de um trabalho, no qual o trabalhador vai ser modelado de modo a melhor servir a outrem. Não é a realização humana que importa: o que importa é tornar-se uma mão-de-obra útil e maleável nas mãos do empreendedor e do governante.</a:t>
            </a:r>
            <a:endParaRPr lang="pt-BR" sz="24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200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11365D9-7BFD-441A-B56B-370A412A0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EDUCAÇÃO HOJE TEM, CADA VEZ MAIS, O NEGÓCIO COMO A SUA BASE, NÃO O ÓCIO</a:t>
            </a:r>
            <a:endParaRPr lang="pt-BR" sz="32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realização humana é deixada em segundo plano, e a vida começa a perder o sentido, tende a desumanizar-se.</a:t>
            </a:r>
            <a:endParaRPr lang="pt-BR" sz="32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1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B6DABF8-19FF-4701-A9FA-E30897D7A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BR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QUE É UMA AÇÃO HUMANA?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 Animais: impulsos e necessidades externas</a:t>
            </a:r>
            <a:endParaRPr lang="pt-BR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- Ser humano: pode resistir aos impulsos e necessidades externas por uma decisão racional.</a:t>
            </a:r>
          </a:p>
          <a:p>
            <a:pPr algn="just"/>
            <a:r>
              <a:rPr lang="pt-BR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São propriamente humanas as ações das quais o homem é senhor dos seus atos</a:t>
            </a:r>
            <a:r>
              <a:rPr lang="pt-BR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agindo pela razão e pela vontade deliberada</a:t>
            </a:r>
            <a:r>
              <a:rPr lang="pt-BR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pt-BR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809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AEBAFB9-21E1-46F3-B434-201CE3E68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/>
          <a:lstStyle/>
          <a:p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Educação (liberdade) x Adestramento</a:t>
            </a:r>
            <a:endParaRPr lang="pt-BR" sz="32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 cidadão é obrigado a transferir a responsabilidade pelo planejamento da sua vida a gestores educacionais</a:t>
            </a:r>
          </a:p>
          <a:p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Deixa de ser sujeito e torna-se um objeto a ser plasmado, que responde ao adestramento.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4935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4308911-686C-4B06-84A6-DFE3A6394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Consequência: pessoas desumanizadas, controláveis e manipuláveis.</a:t>
            </a:r>
            <a:endParaRPr lang="pt-BR" sz="32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Duas castas: os gestores e o homem comum.</a:t>
            </a:r>
            <a:endParaRPr lang="pt-BR" sz="3200" kern="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2598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0F60495-85E5-4966-9E0A-BD4152F1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/>
          <a:lstStyle/>
          <a:p>
            <a:pPr algn="just"/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Ao </a:t>
            </a:r>
            <a:r>
              <a:rPr lang="pt-BR" sz="3200" kern="50" dirty="0">
                <a:latin typeface="Times New Roman" panose="02020603050405020304" pitchFamily="18" charset="0"/>
                <a:ea typeface="SimSun" panose="02010600030101010101" pitchFamily="2" charset="-122"/>
              </a:rPr>
              <a:t>cidadão comum não cabe decidir sobre os princípios da  educação à qual ele adere. </a:t>
            </a:r>
          </a:p>
          <a:p>
            <a:pPr algn="just"/>
            <a:endParaRPr lang="pt-BR" sz="3200" kern="5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Possíveis mudanças estão fora do seu alcance.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9618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6FBC792-0153-401F-A078-AB35C032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nada é mais urgente do que reverter esse curso</a:t>
            </a:r>
            <a:r>
              <a:rPr lang="pt-BR" sz="3200" kern="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perverso e desumano.</a:t>
            </a:r>
          </a:p>
          <a:p>
            <a:r>
              <a:rPr lang="pt-BR" sz="3200" kern="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Quero destacar, em especial, os ótimos resultados que a educação domiciliar, uma modalidade que se caracteriza pela grande liberdade de escolha de princípios, métodos e materiais.</a:t>
            </a:r>
          </a:p>
          <a:p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Muitos temem que famílias sem o devido preparo possam prejudicar a formação dos seus filhos. </a:t>
            </a:r>
          </a:p>
          <a:p>
            <a:r>
              <a:rPr lang="pt-BR" sz="3200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Acreditam que a modalidade só poderia ser aceita com muitas regras e restrições, que descaracterizariam a prática e  a tornaria idêntica (ou quase) à educação escolar.</a:t>
            </a:r>
          </a:p>
          <a:p>
            <a:endParaRPr lang="pt-BR" sz="3200" kern="50" dirty="0"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41000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1255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SimSun</vt:lpstr>
      <vt:lpstr>Arial</vt:lpstr>
      <vt:lpstr>Calibri</vt:lpstr>
      <vt:lpstr>Calibri Light</vt:lpstr>
      <vt:lpstr>Georgia</vt:lpstr>
      <vt:lpstr>Tahoma</vt:lpstr>
      <vt:lpstr>Times New Roman</vt:lpstr>
      <vt:lpstr>Tema do Office</vt:lpstr>
      <vt:lpstr>A liberdade educacional e as diversas formas de aprendizagem</vt:lpstr>
      <vt:lpstr>Significado da educação nas sua origem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Fausto Zamboni</dc:creator>
  <cp:lastModifiedBy>Elizabeth Gomes de Lima Santos</cp:lastModifiedBy>
  <cp:revision>2</cp:revision>
  <dcterms:created xsi:type="dcterms:W3CDTF">2021-12-06T03:16:37Z</dcterms:created>
  <dcterms:modified xsi:type="dcterms:W3CDTF">2021-12-06T12:42:24Z</dcterms:modified>
</cp:coreProperties>
</file>