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2" r:id="rId4"/>
    <p:sldId id="269" r:id="rId5"/>
    <p:sldId id="257" r:id="rId6"/>
    <p:sldId id="273" r:id="rId7"/>
    <p:sldId id="260" r:id="rId8"/>
    <p:sldId id="27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662482"/>
    <a:srgbClr val="E95A0C"/>
    <a:srgbClr val="44C2D3"/>
    <a:srgbClr val="96B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4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206CB4-489B-4722-A246-28874A222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5634318-0949-421F-9423-F8C9221EB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70E51CD-23F9-4A15-A58D-8700D27FB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D49F617-F415-4891-A4A0-CDDEC437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501EDB6-6988-4D3E-9EE1-D2FEB9E9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5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60227E-CEA0-4B76-8AF7-269CDD59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8EF49CC-4899-4D56-BA7E-BAF25A631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135479B-FECD-4064-A93B-3FAF547A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F57B448-1C37-497D-B70B-6A577CE5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DABD836-3C37-407D-967B-896D1849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10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5EAA175-D435-45A0-BF17-16691CC56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E52F5AEF-B90F-4B6C-8FCC-CEF401174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25610C8-85A9-446E-850F-5F1E267F4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808FA11-D5AF-471B-A4A6-909C9DA4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B456783-C717-4FA9-993B-F9C3BE80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10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1E53DE-57F1-4590-8223-19AFA3CD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12ACD5B-0222-4DA0-84D3-273D0CF6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3F9AD9-2E95-48FF-B11E-9F90AC9F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0B1C7C4-17DE-4D64-974F-112E8DA3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A51D6D4-0270-4A5A-A22F-FCD0EBD9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30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57E2DC-B437-4FC8-8FAA-D54E8A8D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4460EA1-5CCA-472C-8A49-752B24F08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C2D3B7-FF6A-4B2F-BD2A-478AE868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D988944-530B-43A7-A950-D4FC5DE0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3EF065A-051D-4500-A5BE-066CAEB1E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04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AD7179-E2D6-4F0D-A63C-1FC68C2B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D898264-35AA-4504-9B40-9E1BD53AE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FADA339-4179-4C08-B44F-8A0159C50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4461C2B-0B2A-43B5-897E-4BF4EDC99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6CD3086-EC90-4CEA-A87B-CD639F66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246808A-51F0-4BFE-A86F-2E29DD3B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60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9F3702-2C05-40F0-82A2-4A92642D7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2B6D18C-E9E5-4451-8DA8-80F1B11A9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27796A5-A68F-44A3-A920-130565754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FD82AF3-88CB-48B3-A5DC-3372D8FF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F7929567-08FC-4AE3-B331-757DEFD6A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B4025D3C-5F83-4D0E-A1C4-235E0BD5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EA9AF857-F64B-46FF-9B01-FB91C0CE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F68499C-4381-4922-8384-C3E927AA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55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DBE04F-E842-4656-B005-B6035FB0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5DA768D-67CA-412E-B28B-07D222C6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E9F9311-696F-4166-8438-155C6ACC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30D3969-AB80-47D2-8FAF-87E56A61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20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BD0A6E07-2F05-4438-B164-7C498B3C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C704936E-06C5-4D83-936D-30D3F087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227FF91B-2C8E-48AB-8060-35266915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44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8CA680-BB50-4323-A6DE-9085D50C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F259CFD-DCD9-40B0-820F-CE2635F94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205B117-D78F-4249-BD73-95260E575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368BF60-6C8C-4D22-9F9C-A0527F98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D6E903A-BFCA-43BC-9A04-4CB361FE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8DDF1B5-EC41-4C5F-A16D-28688A40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72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4C3E07-E0AE-4C5D-9220-0E9146D72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404AD4E9-7541-48C6-A7B7-86A0C8AAA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4C28E02-8C76-4D76-AE79-16388FFB3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A0E8464-C07B-41E8-AA09-B25AD714E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714AFD8-261E-46D8-A24E-834308A2A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EBB0B10-D53C-4DE6-BB63-2D649C81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95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FDE4D955-F3C4-4FAA-9839-441EC216D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EFF155B-C658-4325-86D1-73B0B2E0C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A815E5F-8DDC-4ADC-9D11-4F1689387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EA878-923C-4DDC-92B0-72AE6FEE5E82}" type="datetimeFigureOut">
              <a:rPr lang="pt-BR" smtClean="0"/>
              <a:t>05/07/2021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134CB75-D259-4483-860F-DBB003EFF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0108195-29D1-457A-8A46-E6F7D960B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E3D9-5385-4E71-AC96-8957990C40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97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esc.org.b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nesc.org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4F07BB15-A19E-4D24-ADBA-E2407DF72E37}"/>
              </a:ext>
            </a:extLst>
          </p:cNvPr>
          <p:cNvSpPr/>
          <p:nvPr/>
        </p:nvSpPr>
        <p:spPr>
          <a:xfrm>
            <a:off x="6153149" y="0"/>
            <a:ext cx="6038851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32DACD4B-5842-4059-B666-68E7AC93441F}"/>
              </a:ext>
            </a:extLst>
          </p:cNvPr>
          <p:cNvSpPr/>
          <p:nvPr/>
        </p:nvSpPr>
        <p:spPr>
          <a:xfrm>
            <a:off x="5535837" y="0"/>
            <a:ext cx="617312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BEEC98-9EE4-4BCF-B421-FCEEC1F3F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335314"/>
            <a:ext cx="5254170" cy="2387600"/>
          </a:xfrm>
        </p:spPr>
        <p:txBody>
          <a:bodyPr>
            <a:normAutofit/>
          </a:bodyPr>
          <a:lstStyle/>
          <a:p>
            <a:pPr algn="r"/>
            <a:r>
              <a:rPr lang="pt-BR" sz="4400" b="1" dirty="0">
                <a:solidFill>
                  <a:schemeClr val="bg1"/>
                </a:solidFill>
                <a:latin typeface="Montserrat" panose="00000500000000000000" pitchFamily="2" charset="0"/>
              </a:rPr>
              <a:t>Educação e Desigualdades na Pandemia</a:t>
            </a:r>
          </a:p>
        </p:txBody>
      </p:sp>
      <p:pic>
        <p:nvPicPr>
          <p:cNvPr id="6" name="Imagem 5">
            <a:hlinkClick r:id="rId2"/>
            <a:extLst>
              <a:ext uri="{FF2B5EF4-FFF2-40B4-BE49-F238E27FC236}">
                <a16:creationId xmlns:a16="http://schemas.microsoft.com/office/drawing/2014/main" xmlns="" id="{EE25FD80-230C-4C0E-80F5-B5A0570657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3" y="2222500"/>
            <a:ext cx="2819415" cy="1859316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DD9D9B5B-B139-44D1-A74B-A5327950E88F}"/>
              </a:ext>
            </a:extLst>
          </p:cNvPr>
          <p:cNvSpPr/>
          <p:nvPr/>
        </p:nvSpPr>
        <p:spPr>
          <a:xfrm>
            <a:off x="4889043" y="0"/>
            <a:ext cx="646794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EF17086A-BD07-416E-9B60-944C4BBC2687}"/>
              </a:ext>
            </a:extLst>
          </p:cNvPr>
          <p:cNvSpPr/>
          <p:nvPr/>
        </p:nvSpPr>
        <p:spPr>
          <a:xfrm>
            <a:off x="4271731" y="0"/>
            <a:ext cx="646794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C31AD1BE-B474-4F2F-9BC2-DA4B4F80B8A9}"/>
              </a:ext>
            </a:extLst>
          </p:cNvPr>
          <p:cNvSpPr/>
          <p:nvPr/>
        </p:nvSpPr>
        <p:spPr>
          <a:xfrm>
            <a:off x="3624937" y="0"/>
            <a:ext cx="646794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44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B8FA34-87BF-422A-86D9-765DDC13F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51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662482"/>
                </a:solidFill>
                <a:latin typeface="Montserrat" panose="00000500000000000000" pitchFamily="2" charset="0"/>
              </a:rPr>
              <a:t>O Brasil já era muito desigual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4974C99-7291-439B-B009-F3A4FC32D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68127"/>
            <a:ext cx="9119532" cy="381882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u="sng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De acordo com o Programa Internacional de Avaliação de Estudantes, Pisa</a:t>
            </a:r>
            <a:r>
              <a:rPr lang="pt-BR" sz="2000" u="sng" dirty="0"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/OCDE</a:t>
            </a:r>
            <a:r>
              <a:rPr lang="pt-BR" sz="2000" u="sng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, que avaliou 79 países em 2018, o Brasil é uma das cinco economias mais desiguais do mundo em relação à educação</a:t>
            </a:r>
            <a:r>
              <a:rPr lang="pt-BR" sz="2000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000" b="1" dirty="0">
                <a:solidFill>
                  <a:srgbClr val="993366"/>
                </a:solidFill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A desigualdade socioeconômica do país é a terceira maior do mundo em ciências e leitura</a:t>
            </a:r>
            <a:r>
              <a:rPr lang="pt-BR" sz="2000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2000" b="1" dirty="0">
                <a:solidFill>
                  <a:srgbClr val="993366"/>
                </a:solidFill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e a quinta, em matemática</a:t>
            </a:r>
            <a:r>
              <a:rPr lang="pt-BR" sz="2000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000" b="1" dirty="0">
                <a:solidFill>
                  <a:srgbClr val="7030A0"/>
                </a:solidFill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Estudantes de maior poder aquisitivo tiveram um resultado de 100 pontos a mais do que os alunos mais pobres.</a:t>
            </a:r>
            <a:r>
              <a:rPr lang="pt-BR" sz="2000" dirty="0">
                <a:effectLst/>
                <a:latin typeface="Monserra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200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030BA5FB-D1A8-49C4-8CCF-C3258562707B}"/>
              </a:ext>
            </a:extLst>
          </p:cNvPr>
          <p:cNvSpPr txBox="1">
            <a:spLocks/>
          </p:cNvSpPr>
          <p:nvPr/>
        </p:nvSpPr>
        <p:spPr>
          <a:xfrm>
            <a:off x="874485" y="1897078"/>
            <a:ext cx="7426136" cy="4602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Montserrat" panose="00000500000000000000" pitchFamily="2" charset="0"/>
              </a:rPr>
              <a:t>Vejamos esta informação de 2018, antes da pandemia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E2511B82-C907-4A29-8BCB-E37AEFA8A696}"/>
              </a:ext>
            </a:extLst>
          </p:cNvPr>
          <p:cNvSpPr/>
          <p:nvPr/>
        </p:nvSpPr>
        <p:spPr>
          <a:xfrm>
            <a:off x="11811633" y="0"/>
            <a:ext cx="380367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0A38549-A35E-4F95-9A23-41ABC4423A78}"/>
              </a:ext>
            </a:extLst>
          </p:cNvPr>
          <p:cNvSpPr/>
          <p:nvPr/>
        </p:nvSpPr>
        <p:spPr>
          <a:xfrm>
            <a:off x="11434194" y="0"/>
            <a:ext cx="380367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E1CC3847-A3E5-43D0-BAB9-E70DF95DF52A}"/>
              </a:ext>
            </a:extLst>
          </p:cNvPr>
          <p:cNvSpPr/>
          <p:nvPr/>
        </p:nvSpPr>
        <p:spPr>
          <a:xfrm>
            <a:off x="10673460" y="0"/>
            <a:ext cx="380367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3C9908FA-40AE-48E5-B2F6-F866C12010DC}"/>
              </a:ext>
            </a:extLst>
          </p:cNvPr>
          <p:cNvSpPr/>
          <p:nvPr/>
        </p:nvSpPr>
        <p:spPr>
          <a:xfrm>
            <a:off x="11053827" y="0"/>
            <a:ext cx="380367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593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3C85E34-C82B-4198-9535-1D8D4C23BBBA}"/>
              </a:ext>
            </a:extLst>
          </p:cNvPr>
          <p:cNvSpPr/>
          <p:nvPr/>
        </p:nvSpPr>
        <p:spPr>
          <a:xfrm>
            <a:off x="6810999" y="0"/>
            <a:ext cx="5381002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C83346-FF4E-4829-9376-65C32F7A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922" y="619241"/>
            <a:ext cx="5142271" cy="1209559"/>
          </a:xfrm>
        </p:spPr>
        <p:txBody>
          <a:bodyPr>
            <a:noAutofit/>
          </a:bodyPr>
          <a:lstStyle/>
          <a:p>
            <a:r>
              <a:rPr lang="pt-BR" sz="4000" b="1" dirty="0">
                <a:latin typeface="Montserrat" panose="00000500000000000000" pitchFamily="2" charset="0"/>
              </a:rPr>
              <a:t>PNAD Covid-19/IBGE aponta que:</a:t>
            </a:r>
            <a:endParaRPr lang="pt-BR" sz="400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F342C98-1051-4655-B9FD-61C272D89760}"/>
              </a:ext>
            </a:extLst>
          </p:cNvPr>
          <p:cNvSpPr txBox="1">
            <a:spLocks/>
          </p:cNvSpPr>
          <p:nvPr/>
        </p:nvSpPr>
        <p:spPr>
          <a:xfrm>
            <a:off x="707923" y="2507226"/>
            <a:ext cx="4776442" cy="3731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Cerca de 6,5 milhões de estudantes entre 6 e 17 anos ficaram distantes do aprendizado desde o início da pandemia, somando os que não se matricularam em 2020 (1,4 milhão) com aqueles que, mesmo matriculados, não tiveram acesso ao ensino (5,5 milhões). </a:t>
            </a:r>
          </a:p>
          <a:p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que equivale a cerca de 15% da população de crianças e adolescentes na citada faixa etária.</a:t>
            </a:r>
          </a:p>
          <a:p>
            <a:endParaRPr lang="pt-BR" sz="1800" dirty="0">
              <a:latin typeface="Montserrat" panose="00000500000000000000" pitchFamily="2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xmlns="" id="{F48697FF-6D34-4158-A133-5141E8752064}"/>
              </a:ext>
            </a:extLst>
          </p:cNvPr>
          <p:cNvSpPr txBox="1">
            <a:spLocks/>
          </p:cNvSpPr>
          <p:nvPr/>
        </p:nvSpPr>
        <p:spPr>
          <a:xfrm>
            <a:off x="9251036" y="6395276"/>
            <a:ext cx="2819395" cy="3003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t-BR" sz="1100" i="1" dirty="0">
                <a:solidFill>
                  <a:schemeClr val="bg1"/>
                </a:solidFill>
                <a:latin typeface="Montserrat" panose="00000500000000000000" pitchFamily="2" charset="0"/>
              </a:rPr>
              <a:t>Fonte: Jornal </a:t>
            </a:r>
            <a:r>
              <a:rPr lang="pt-BR" sz="1100" i="1" dirty="0" err="1">
                <a:solidFill>
                  <a:schemeClr val="bg1"/>
                </a:solidFill>
                <a:latin typeface="Montserrat" panose="00000500000000000000" pitchFamily="2" charset="0"/>
              </a:rPr>
              <a:t>Crizeiro</a:t>
            </a:r>
            <a:endParaRPr lang="pt-BR" sz="1100" i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16" name="Espaço Reservado para Imagem 15" descr="escrição gerada automaticamente com confiança média">
            <a:extLst>
              <a:ext uri="{FF2B5EF4-FFF2-40B4-BE49-F238E27FC236}">
                <a16:creationId xmlns:a16="http://schemas.microsoft.com/office/drawing/2014/main" xmlns="" id="{30782586-BDA5-4772-9329-5EC22660C07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1" r="21751"/>
          <a:stretch>
            <a:fillRect/>
          </a:stretch>
        </p:blipFill>
        <p:spPr>
          <a:xfrm>
            <a:off x="7472363" y="1287463"/>
            <a:ext cx="3883025" cy="4573587"/>
          </a:xfrm>
        </p:spPr>
      </p:pic>
    </p:spTree>
    <p:extLst>
      <p:ext uri="{BB962C8B-B14F-4D97-AF65-F5344CB8AC3E}">
        <p14:creationId xmlns:p14="http://schemas.microsoft.com/office/powerpoint/2010/main" val="283138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C83346-FF4E-4829-9376-65C32F7A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Ensino remoto e suas múltiplas realidades: mais recursos são necessários</a:t>
            </a:r>
            <a:endParaRPr lang="en-US" sz="2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oluna | Maternância/Ensino remoto: a | Brasil de Fato - Paraíba">
            <a:extLst>
              <a:ext uri="{FF2B5EF4-FFF2-40B4-BE49-F238E27FC236}">
                <a16:creationId xmlns:a16="http://schemas.microsoft.com/office/drawing/2014/main" xmlns="" id="{379DEECB-1FA9-43B2-BE46-2EA9E104C9BE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"/>
          <a:stretch/>
        </p:blipFill>
        <p:spPr bwMode="auto">
          <a:xfrm>
            <a:off x="4777316" y="1152048"/>
            <a:ext cx="6780700" cy="455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2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CA67B2-5265-409F-BE99-19E9C0B8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515"/>
            <a:ext cx="878812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dirty="0" err="1">
                <a:solidFill>
                  <a:srgbClr val="E95A0C"/>
                </a:solidFill>
                <a:latin typeface="Montserrat" panose="00000500000000000000" pitchFamily="2" charset="0"/>
              </a:rPr>
              <a:t>Desfinanciamento</a:t>
            </a: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> da educação em nível subnacional</a:t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/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endParaRPr lang="pt-BR" sz="3200" dirty="0">
              <a:solidFill>
                <a:srgbClr val="E95A0C"/>
              </a:solidFill>
            </a:endParaRP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8FAE9C56-548A-41B3-BE59-82BA8A49B4A0}"/>
              </a:ext>
            </a:extLst>
          </p:cNvPr>
          <p:cNvSpPr txBox="1">
            <a:spLocks/>
          </p:cNvSpPr>
          <p:nvPr/>
        </p:nvSpPr>
        <p:spPr>
          <a:xfrm>
            <a:off x="874485" y="1635827"/>
            <a:ext cx="6079988" cy="411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Montserrat" panose="00000500000000000000" pitchFamily="2" charset="0"/>
              </a:rPr>
              <a:t>Alguns Exemplos: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570A6003-5474-4CA5-9C08-1A8790757BBE}"/>
              </a:ext>
            </a:extLst>
          </p:cNvPr>
          <p:cNvSpPr/>
          <p:nvPr/>
        </p:nvSpPr>
        <p:spPr>
          <a:xfrm>
            <a:off x="11811633" y="0"/>
            <a:ext cx="380367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28CCB5ED-4A28-4BCB-AA0B-C0B0EA48EBA1}"/>
              </a:ext>
            </a:extLst>
          </p:cNvPr>
          <p:cNvSpPr/>
          <p:nvPr/>
        </p:nvSpPr>
        <p:spPr>
          <a:xfrm>
            <a:off x="11434194" y="0"/>
            <a:ext cx="380367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1DC94A19-9271-4631-9B23-0C2A881BA4A3}"/>
              </a:ext>
            </a:extLst>
          </p:cNvPr>
          <p:cNvSpPr/>
          <p:nvPr/>
        </p:nvSpPr>
        <p:spPr>
          <a:xfrm>
            <a:off x="10673460" y="0"/>
            <a:ext cx="380367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CCD699EE-0B5B-498C-9E7C-74658306DC8B}"/>
              </a:ext>
            </a:extLst>
          </p:cNvPr>
          <p:cNvSpPr/>
          <p:nvPr/>
        </p:nvSpPr>
        <p:spPr>
          <a:xfrm>
            <a:off x="11053827" y="0"/>
            <a:ext cx="380367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2" name="Espaço Reservado para Conteúdo 11">
            <a:extLst>
              <a:ext uri="{FF2B5EF4-FFF2-40B4-BE49-F238E27FC236}">
                <a16:creationId xmlns:a16="http://schemas.microsoft.com/office/drawing/2014/main" xmlns="" id="{FDAC84FB-516D-4AB1-B997-5C887A8CB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818569"/>
              </p:ext>
            </p:extLst>
          </p:nvPr>
        </p:nvGraphicFramePr>
        <p:xfrm>
          <a:off x="1457011" y="2468593"/>
          <a:ext cx="7394028" cy="2902395"/>
        </p:xfrm>
        <a:graphic>
          <a:graphicData uri="http://schemas.openxmlformats.org/drawingml/2006/table">
            <a:tbl>
              <a:tblPr/>
              <a:tblGrid>
                <a:gridCol w="1397436">
                  <a:extLst>
                    <a:ext uri="{9D8B030D-6E8A-4147-A177-3AD203B41FA5}">
                      <a16:colId xmlns:a16="http://schemas.microsoft.com/office/drawing/2014/main" xmlns="" val="3993351002"/>
                    </a:ext>
                  </a:extLst>
                </a:gridCol>
                <a:gridCol w="1998864">
                  <a:extLst>
                    <a:ext uri="{9D8B030D-6E8A-4147-A177-3AD203B41FA5}">
                      <a16:colId xmlns:a16="http://schemas.microsoft.com/office/drawing/2014/main" xmlns="" val="3134803569"/>
                    </a:ext>
                  </a:extLst>
                </a:gridCol>
                <a:gridCol w="1998864">
                  <a:extLst>
                    <a:ext uri="{9D8B030D-6E8A-4147-A177-3AD203B41FA5}">
                      <a16:colId xmlns:a16="http://schemas.microsoft.com/office/drawing/2014/main" xmlns="" val="2682676207"/>
                    </a:ext>
                  </a:extLst>
                </a:gridCol>
                <a:gridCol w="1998864">
                  <a:extLst>
                    <a:ext uri="{9D8B030D-6E8A-4147-A177-3AD203B41FA5}">
                      <a16:colId xmlns:a16="http://schemas.microsoft.com/office/drawing/2014/main" xmlns="" val="463174834"/>
                    </a:ext>
                  </a:extLst>
                </a:gridCol>
              </a:tblGrid>
              <a:tr h="45232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Santa Catarina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Mato Grosso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Paraná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4219425"/>
                  </a:ext>
                </a:extLst>
              </a:tr>
              <a:tr h="4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Dotação inicial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1534549"/>
                  </a:ext>
                </a:extLst>
              </a:tr>
              <a:tr h="4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2019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4.844.453.532,46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3.523.336.124,00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10.715.307.396,00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1643211"/>
                  </a:ext>
                </a:extLst>
              </a:tr>
              <a:tr h="4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2020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5.139.763.366,51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3.545.834.675,00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9.906.338.541,00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5760833"/>
                  </a:ext>
                </a:extLst>
              </a:tr>
              <a:tr h="4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2021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4.806.000.345,00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3.442.490.480,00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9.877.101.224,00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6174465"/>
                  </a:ext>
                </a:extLst>
              </a:tr>
              <a:tr h="56540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5.782.233.787,32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3.989.064.009,38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11.144.630.858,63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3320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90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CA67B2-5265-409F-BE99-19E9C0B8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515"/>
            <a:ext cx="8788121" cy="576713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/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>Orçamento Federal 1 :</a:t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> </a:t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r>
              <a:rPr lang="pt-BR" sz="2200" b="1" dirty="0">
                <a:solidFill>
                  <a:srgbClr val="E95A0C"/>
                </a:solidFill>
                <a:latin typeface="Montserrat" panose="00000500000000000000" pitchFamily="2" charset="0"/>
              </a:rPr>
              <a:t>Ministério da Educação</a:t>
            </a: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/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  <a:t/>
            </a:r>
            <a:br>
              <a:rPr lang="pt-BR" sz="3200" b="1" dirty="0">
                <a:solidFill>
                  <a:srgbClr val="E95A0C"/>
                </a:solidFill>
                <a:latin typeface="Montserrat" panose="00000500000000000000" pitchFamily="2" charset="0"/>
              </a:rPr>
            </a:br>
            <a:endParaRPr lang="pt-BR" sz="3200" dirty="0">
              <a:solidFill>
                <a:srgbClr val="E95A0C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570A6003-5474-4CA5-9C08-1A8790757BBE}"/>
              </a:ext>
            </a:extLst>
          </p:cNvPr>
          <p:cNvSpPr/>
          <p:nvPr/>
        </p:nvSpPr>
        <p:spPr>
          <a:xfrm>
            <a:off x="11811633" y="0"/>
            <a:ext cx="380367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28CCB5ED-4A28-4BCB-AA0B-C0B0EA48EBA1}"/>
              </a:ext>
            </a:extLst>
          </p:cNvPr>
          <p:cNvSpPr/>
          <p:nvPr/>
        </p:nvSpPr>
        <p:spPr>
          <a:xfrm>
            <a:off x="11434194" y="0"/>
            <a:ext cx="380367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1DC94A19-9271-4631-9B23-0C2A881BA4A3}"/>
              </a:ext>
            </a:extLst>
          </p:cNvPr>
          <p:cNvSpPr/>
          <p:nvPr/>
        </p:nvSpPr>
        <p:spPr>
          <a:xfrm>
            <a:off x="10673460" y="0"/>
            <a:ext cx="380367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CCD699EE-0B5B-498C-9E7C-74658306DC8B}"/>
              </a:ext>
            </a:extLst>
          </p:cNvPr>
          <p:cNvSpPr/>
          <p:nvPr/>
        </p:nvSpPr>
        <p:spPr>
          <a:xfrm>
            <a:off x="11053827" y="0"/>
            <a:ext cx="380367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564E6CB4-C564-4EAC-BA91-973703796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363299"/>
              </p:ext>
            </p:extLst>
          </p:nvPr>
        </p:nvGraphicFramePr>
        <p:xfrm>
          <a:off x="757806" y="1465008"/>
          <a:ext cx="9043037" cy="1620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5510">
                  <a:extLst>
                    <a:ext uri="{9D8B030D-6E8A-4147-A177-3AD203B41FA5}">
                      <a16:colId xmlns:a16="http://schemas.microsoft.com/office/drawing/2014/main" xmlns="" val="2000314031"/>
                    </a:ext>
                  </a:extLst>
                </a:gridCol>
                <a:gridCol w="2236532">
                  <a:extLst>
                    <a:ext uri="{9D8B030D-6E8A-4147-A177-3AD203B41FA5}">
                      <a16:colId xmlns:a16="http://schemas.microsoft.com/office/drawing/2014/main" xmlns="" val="1973541727"/>
                    </a:ext>
                  </a:extLst>
                </a:gridCol>
                <a:gridCol w="2100513">
                  <a:extLst>
                    <a:ext uri="{9D8B030D-6E8A-4147-A177-3AD203B41FA5}">
                      <a16:colId xmlns:a16="http://schemas.microsoft.com/office/drawing/2014/main" xmlns="" val="2571553316"/>
                    </a:ext>
                  </a:extLst>
                </a:gridCol>
                <a:gridCol w="1784544">
                  <a:extLst>
                    <a:ext uri="{9D8B030D-6E8A-4147-A177-3AD203B41FA5}">
                      <a16:colId xmlns:a16="http://schemas.microsoft.com/office/drawing/2014/main" xmlns="" val="2685630356"/>
                    </a:ext>
                  </a:extLst>
                </a:gridCol>
                <a:gridCol w="2175938">
                  <a:extLst>
                    <a:ext uri="{9D8B030D-6E8A-4147-A177-3AD203B41FA5}">
                      <a16:colId xmlns:a16="http://schemas.microsoft.com/office/drawing/2014/main" xmlns="" val="2708113582"/>
                    </a:ext>
                  </a:extLst>
                </a:gridCol>
              </a:tblGrid>
              <a:tr h="3905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Execução Orçamentária do MEC entre 2019 e 2020 </a:t>
                      </a:r>
                    </a:p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869589681"/>
                  </a:ext>
                </a:extLst>
              </a:tr>
              <a:tr h="33270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>
                          <a:effectLst/>
                          <a:latin typeface="Monserrat"/>
                        </a:rPr>
                        <a:t>Autorizado (IPCA)</a:t>
                      </a:r>
                      <a:endParaRPr lang="pt-BR" sz="1800" b="1" i="0" u="none" strike="noStrike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Pago (IPCA)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RP Pago (IPCA)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Pago + RP Pago (IPCA)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704896"/>
                  </a:ext>
                </a:extLst>
              </a:tr>
              <a:tr h="33270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</a:rPr>
                        <a:t>2019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136.645.310.655,68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108.813.764.420,82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11.921.737.483,20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120.735.501.904,02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954289"/>
                  </a:ext>
                </a:extLst>
              </a:tr>
              <a:tr h="399251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</a:rPr>
                        <a:t>2020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125.947.265.267,34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103.742.453.454,73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14.494.941.780,20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Monserrat"/>
                        </a:rPr>
                        <a:t>118.237.395.234,93</a:t>
                      </a:r>
                      <a:endParaRPr lang="pt-BR" sz="1800" b="1" i="0" u="none" strike="noStrike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9132243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xmlns="" id="{83579D94-5C5F-4F93-A516-C31F80E40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94619"/>
              </p:ext>
            </p:extLst>
          </p:nvPr>
        </p:nvGraphicFramePr>
        <p:xfrm>
          <a:off x="757804" y="3932903"/>
          <a:ext cx="9043036" cy="1253248"/>
        </p:xfrm>
        <a:graphic>
          <a:graphicData uri="http://schemas.openxmlformats.org/drawingml/2006/table">
            <a:tbl>
              <a:tblPr/>
              <a:tblGrid>
                <a:gridCol w="776026">
                  <a:extLst>
                    <a:ext uri="{9D8B030D-6E8A-4147-A177-3AD203B41FA5}">
                      <a16:colId xmlns:a16="http://schemas.microsoft.com/office/drawing/2014/main" xmlns="" val="2207288182"/>
                    </a:ext>
                  </a:extLst>
                </a:gridCol>
                <a:gridCol w="2163098">
                  <a:extLst>
                    <a:ext uri="{9D8B030D-6E8A-4147-A177-3AD203B41FA5}">
                      <a16:colId xmlns:a16="http://schemas.microsoft.com/office/drawing/2014/main" xmlns="" val="1224048808"/>
                    </a:ext>
                  </a:extLst>
                </a:gridCol>
                <a:gridCol w="2163097">
                  <a:extLst>
                    <a:ext uri="{9D8B030D-6E8A-4147-A177-3AD203B41FA5}">
                      <a16:colId xmlns:a16="http://schemas.microsoft.com/office/drawing/2014/main" xmlns="" val="2815927561"/>
                    </a:ext>
                  </a:extLst>
                </a:gridCol>
                <a:gridCol w="1897627">
                  <a:extLst>
                    <a:ext uri="{9D8B030D-6E8A-4147-A177-3AD203B41FA5}">
                      <a16:colId xmlns:a16="http://schemas.microsoft.com/office/drawing/2014/main" xmlns="" val="1082544112"/>
                    </a:ext>
                  </a:extLst>
                </a:gridCol>
                <a:gridCol w="2043188">
                  <a:extLst>
                    <a:ext uri="{9D8B030D-6E8A-4147-A177-3AD203B41FA5}">
                      <a16:colId xmlns:a16="http://schemas.microsoft.com/office/drawing/2014/main" xmlns="" val="1807599929"/>
                    </a:ext>
                  </a:extLst>
                </a:gridCol>
              </a:tblGrid>
              <a:tr h="161614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pt-BR" sz="1800" b="1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Execução financeira função educação</a:t>
                      </a:r>
                    </a:p>
                  </a:txBody>
                  <a:tcPr marL="22860" marR="22860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pt-BR" sz="1800" b="1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22860" marR="22860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pt-BR" sz="1800" b="1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22860" marR="22860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pt-BR" sz="1800" b="1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22860" marR="22860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pt-BR" sz="1800" b="1" dirty="0">
                        <a:solidFill>
                          <a:srgbClr val="333333"/>
                        </a:solidFill>
                        <a:effectLst/>
                        <a:latin typeface="Monserrat"/>
                      </a:endParaRPr>
                    </a:p>
                  </a:txBody>
                  <a:tcPr marL="22860" marR="22860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8215260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rtl="0" fontAlgn="t"/>
                      <a:r>
                        <a:rPr lang="pt-BR" sz="1800" b="1">
                          <a:solidFill>
                            <a:srgbClr val="000000"/>
                          </a:solidFill>
                          <a:effectLst/>
                          <a:latin typeface="Monserrat"/>
                        </a:rPr>
                        <a:t>2019</a:t>
                      </a:r>
                    </a:p>
                  </a:txBody>
                  <a:tcPr marL="22860" marR="22860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129.998.041.693,12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101.678.293.619,42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11.088.547.092,14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112.766.840.711,56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387541"/>
                  </a:ext>
                </a:extLst>
              </a:tr>
              <a:tr h="489464">
                <a:tc>
                  <a:txBody>
                    <a:bodyPr/>
                    <a:lstStyle/>
                    <a:p>
                      <a:pPr rtl="0" fontAlgn="t"/>
                      <a:r>
                        <a:rPr lang="pt-BR" sz="1800" b="1">
                          <a:solidFill>
                            <a:srgbClr val="000000"/>
                          </a:solidFill>
                          <a:effectLst/>
                          <a:latin typeface="Monserrat"/>
                        </a:rPr>
                        <a:t>2020</a:t>
                      </a:r>
                    </a:p>
                  </a:txBody>
                  <a:tcPr marL="22860" marR="22860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116.637.751.458,53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91.864.557.556,75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13.693.805.697,59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dirty="0">
                          <a:solidFill>
                            <a:srgbClr val="333333"/>
                          </a:solidFill>
                          <a:effectLst/>
                          <a:latin typeface="Monserrat"/>
                        </a:rPr>
                        <a:t>105.558.363.254,34</a:t>
                      </a:r>
                    </a:p>
                  </a:txBody>
                  <a:tcPr marL="22860" marR="22860" marT="0" marB="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1194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7175EDB3-28A8-4B81-B0AA-6F0D04D98E27}"/>
              </a:ext>
            </a:extLst>
          </p:cNvPr>
          <p:cNvSpPr txBox="1"/>
          <p:nvPr/>
        </p:nvSpPr>
        <p:spPr>
          <a:xfrm>
            <a:off x="757804" y="3246792"/>
            <a:ext cx="48367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solidFill>
                  <a:srgbClr val="E95A0C"/>
                </a:solidFill>
                <a:latin typeface="Montserrat" panose="00000500000000000000" pitchFamily="2" charset="0"/>
              </a:rPr>
              <a:t>Função </a:t>
            </a:r>
            <a:r>
              <a:rPr lang="pt-BR" sz="2000" b="1" dirty="0">
                <a:solidFill>
                  <a:srgbClr val="E95A0C"/>
                </a:solidFill>
                <a:latin typeface="Montserrat" panose="00000500000000000000" pitchFamily="2" charset="0"/>
              </a:rPr>
              <a:t>Educação</a:t>
            </a:r>
            <a:endParaRPr lang="pt-BR" sz="2000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0D707244-C89A-443F-81FF-C0B0E0B68155}"/>
              </a:ext>
            </a:extLst>
          </p:cNvPr>
          <p:cNvSpPr/>
          <p:nvPr/>
        </p:nvSpPr>
        <p:spPr>
          <a:xfrm>
            <a:off x="5289755" y="5761703"/>
            <a:ext cx="4511085" cy="629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Fonte: Balanço Geral do Orçamento da União 2020- </a:t>
            </a:r>
            <a:r>
              <a:rPr lang="pt-BR" dirty="0" err="1"/>
              <a:t>Inesc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28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7C2871-2431-4AFF-8F9A-DA53A6BC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51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E95A0C"/>
                </a:solidFill>
                <a:latin typeface="Montserrat" panose="00000500000000000000" pitchFamily="2" charset="0"/>
              </a:rPr>
              <a:t>Orçamento Federal 2</a:t>
            </a:r>
            <a:endParaRPr lang="pt-BR" sz="4000" dirty="0">
              <a:solidFill>
                <a:srgbClr val="E95A0C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472AE8B-ACF9-42C7-92D7-A243978D0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484" y="2212258"/>
            <a:ext cx="4778477" cy="4354792"/>
          </a:xfrm>
        </p:spPr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Montserrat" panose="00000500000000000000"/>
              </a:rPr>
              <a:t>Em razão da regra de ouro, ficou para ser aprovado em crédito suplementar cerca de R$ 55 bilhões para a educação.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Montserrat" panose="0000050000000000000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0000"/>
              </a:solidFill>
              <a:latin typeface="Montserrat" panose="0000050000000000000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Montserrat" panose="00000500000000000000"/>
              </a:rPr>
              <a:t>A ação orçamentária da educação com um dos maiores cortes orçamentários na LOA 2021, foi “Apoio à Infraestrutura da Educação Básica”, que tem como objetivo fornecer apoio técnico, material e financeiro para construção, ampliação, reforma e adequação de espaços escolares e para aquisição de mobiliário e equipamentos para todas as etapas e modalidades da educação básica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05E5927E-4F28-424D-8341-4B348DBAE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5312" y="1897078"/>
            <a:ext cx="5568148" cy="4669972"/>
          </a:xfrm>
        </p:spPr>
        <p:txBody>
          <a:bodyPr>
            <a:norm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Montserrat" panose="0000050000000000000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Montserrat" panose="00000500000000000000"/>
            </a:endParaRPr>
          </a:p>
          <a:p>
            <a:pPr fontAlgn="base">
              <a:spcBef>
                <a:spcPts val="0"/>
              </a:spcBef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Montserrat" panose="00000500000000000000"/>
              </a:rPr>
              <a:t>Houve um bloqueio geral de R$ 9,2 bilhões, dos quais R$ 2,7 bilhões apenas na educação, ou seja, cerca de 30% do total de vetos.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0000"/>
              </a:solidFill>
              <a:latin typeface="Montserrat" panose="0000050000000000000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Montserrat" panose="00000500000000000000"/>
              </a:rPr>
              <a:t>Mesmo com todos esses cortes para a educação, principalmente para a ação de recursos necessários para garantir escolas seguras, a Câmara dos Deputados achou prudente aprovar o Projeto de Lei 5595/2020, que obriga a volta às aulas presenciais, que segue para apreciação do Senado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D6CC1BAF-A562-4256-9EE4-A5D57A22EB35}"/>
              </a:ext>
            </a:extLst>
          </p:cNvPr>
          <p:cNvSpPr/>
          <p:nvPr/>
        </p:nvSpPr>
        <p:spPr>
          <a:xfrm>
            <a:off x="11811633" y="0"/>
            <a:ext cx="380367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24278B86-A544-45DE-8557-84D05C6345B7}"/>
              </a:ext>
            </a:extLst>
          </p:cNvPr>
          <p:cNvSpPr/>
          <p:nvPr/>
        </p:nvSpPr>
        <p:spPr>
          <a:xfrm>
            <a:off x="11434194" y="0"/>
            <a:ext cx="380367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A6056DC6-DA04-4BCD-BC69-C0D701D1E0C4}"/>
              </a:ext>
            </a:extLst>
          </p:cNvPr>
          <p:cNvSpPr/>
          <p:nvPr/>
        </p:nvSpPr>
        <p:spPr>
          <a:xfrm>
            <a:off x="10673460" y="0"/>
            <a:ext cx="380367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7068B189-66CD-40BB-887A-EBB29485EB00}"/>
              </a:ext>
            </a:extLst>
          </p:cNvPr>
          <p:cNvSpPr/>
          <p:nvPr/>
        </p:nvSpPr>
        <p:spPr>
          <a:xfrm>
            <a:off x="11053827" y="0"/>
            <a:ext cx="380367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024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E983EE12-0EFC-4C1C-BEC0-7906E8CFCEBD}"/>
              </a:ext>
            </a:extLst>
          </p:cNvPr>
          <p:cNvSpPr/>
          <p:nvPr/>
        </p:nvSpPr>
        <p:spPr>
          <a:xfrm>
            <a:off x="5651500" y="0"/>
            <a:ext cx="65405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BEEC98-9EE4-4BCF-B421-FCEEC1F3F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8442" y="2450473"/>
            <a:ext cx="3425371" cy="810306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bg1"/>
                </a:solidFill>
                <a:latin typeface="Montserrat" panose="00000500000000000000" pitchFamily="2" charset="0"/>
              </a:rPr>
              <a:t>Obrigada!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A87747A-9663-4DB6-B8BD-417DB2553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5357" y="5263104"/>
            <a:ext cx="3802743" cy="1333955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1600" i="1" dirty="0">
                <a:solidFill>
                  <a:schemeClr val="bg1"/>
                </a:solidFill>
                <a:latin typeface="Montserrat" panose="00000500000000000000" pitchFamily="2" charset="0"/>
              </a:rPr>
              <a:t>Para nos conhecer melhor,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1600" i="1" dirty="0">
                <a:solidFill>
                  <a:schemeClr val="bg1"/>
                </a:solidFill>
                <a:latin typeface="Montserrat" panose="00000500000000000000" pitchFamily="2" charset="0"/>
              </a:rPr>
              <a:t>acesse nosso site:</a:t>
            </a:r>
          </a:p>
          <a:p>
            <a:pPr algn="r"/>
            <a:r>
              <a:rPr lang="pt-BR" sz="1600" i="1" dirty="0">
                <a:solidFill>
                  <a:schemeClr val="accent2"/>
                </a:solidFill>
                <a:latin typeface="Montserrat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www.Inesc.org.br</a:t>
            </a:r>
            <a:r>
              <a:rPr lang="pt-BR" sz="1600" i="1" dirty="0">
                <a:solidFill>
                  <a:schemeClr val="accent2"/>
                </a:solidFill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53A16C45-679F-40C5-A052-7FC0B5873673}"/>
              </a:ext>
            </a:extLst>
          </p:cNvPr>
          <p:cNvSpPr/>
          <p:nvPr/>
        </p:nvSpPr>
        <p:spPr>
          <a:xfrm>
            <a:off x="5535837" y="0"/>
            <a:ext cx="617312" cy="6858000"/>
          </a:xfrm>
          <a:prstGeom prst="rect">
            <a:avLst/>
          </a:prstGeom>
          <a:solidFill>
            <a:srgbClr val="96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xmlns="" id="{5114EE73-9D41-4F83-9E22-C325180FBB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73" y="5010703"/>
            <a:ext cx="2284916" cy="1506831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131FD28F-6732-4F0F-BDF6-45C77286F597}"/>
              </a:ext>
            </a:extLst>
          </p:cNvPr>
          <p:cNvSpPr/>
          <p:nvPr/>
        </p:nvSpPr>
        <p:spPr>
          <a:xfrm>
            <a:off x="4889043" y="0"/>
            <a:ext cx="646794" cy="6858000"/>
          </a:xfrm>
          <a:prstGeom prst="rect">
            <a:avLst/>
          </a:prstGeom>
          <a:solidFill>
            <a:srgbClr val="E95A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4C90BB62-128D-4DDB-A8CF-DEBD85A23217}"/>
              </a:ext>
            </a:extLst>
          </p:cNvPr>
          <p:cNvSpPr/>
          <p:nvPr/>
        </p:nvSpPr>
        <p:spPr>
          <a:xfrm>
            <a:off x="4271731" y="0"/>
            <a:ext cx="646794" cy="6858000"/>
          </a:xfrm>
          <a:prstGeom prst="rect">
            <a:avLst/>
          </a:prstGeom>
          <a:solidFill>
            <a:srgbClr val="44C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F5545CF3-E4D8-4209-A32F-A4BE4ED3B5E0}"/>
              </a:ext>
            </a:extLst>
          </p:cNvPr>
          <p:cNvSpPr/>
          <p:nvPr/>
        </p:nvSpPr>
        <p:spPr>
          <a:xfrm>
            <a:off x="3624937" y="0"/>
            <a:ext cx="646794" cy="6858000"/>
          </a:xfrm>
          <a:prstGeom prst="rect">
            <a:avLst/>
          </a:prstGeom>
          <a:solidFill>
            <a:srgbClr val="662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xmlns="" id="{73F278E8-FCB8-4572-A246-2384C2313FEF}"/>
              </a:ext>
            </a:extLst>
          </p:cNvPr>
          <p:cNvSpPr txBox="1">
            <a:spLocks/>
          </p:cNvSpPr>
          <p:nvPr/>
        </p:nvSpPr>
        <p:spPr>
          <a:xfrm>
            <a:off x="6770462" y="3336280"/>
            <a:ext cx="4697638" cy="133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i="1" dirty="0">
                <a:solidFill>
                  <a:schemeClr val="bg1"/>
                </a:solidFill>
                <a:latin typeface="Montserrat" panose="00000500000000000000" pitchFamily="2" charset="0"/>
              </a:rPr>
              <a:t>Cleo Manhas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i="1" dirty="0">
                <a:solidFill>
                  <a:schemeClr val="accent2"/>
                </a:solidFill>
                <a:latin typeface="Montserrat" panose="00000500000000000000" pitchFamily="2" charset="0"/>
              </a:rPr>
              <a:t>cleo@Inesc.org.br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F8FE3A25-F4C0-4844-BD9C-4B7D3A3A3C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73" y="436512"/>
            <a:ext cx="1844934" cy="150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163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407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Monserrat</vt:lpstr>
      <vt:lpstr>Montserrat</vt:lpstr>
      <vt:lpstr>Times New Roman</vt:lpstr>
      <vt:lpstr>Tema do Office</vt:lpstr>
      <vt:lpstr>Educação e Desigualdades na Pandemia</vt:lpstr>
      <vt:lpstr>O Brasil já era muito desigual</vt:lpstr>
      <vt:lpstr>PNAD Covid-19/IBGE aponta que:</vt:lpstr>
      <vt:lpstr>O Ensino remoto e suas múltiplas realidades: mais recursos são necessários</vt:lpstr>
      <vt:lpstr>Desfinanciamento da educação em nível subnacional  </vt:lpstr>
      <vt:lpstr> Orçamento Federal 1 :   Ministério da Educação  </vt:lpstr>
      <vt:lpstr>Orçamento Federal 2</vt:lpstr>
      <vt:lpstr>Obrigada!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apresentação do Inesc</dc:title>
  <dc:creator>Thaís Andrade Vivas</dc:creator>
  <cp:lastModifiedBy>Mariana Menezes dos Reis</cp:lastModifiedBy>
  <cp:revision>28</cp:revision>
  <dcterms:created xsi:type="dcterms:W3CDTF">2019-07-16T16:55:19Z</dcterms:created>
  <dcterms:modified xsi:type="dcterms:W3CDTF">2021-07-05T12:03:19Z</dcterms:modified>
</cp:coreProperties>
</file>