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9" r:id="rId5"/>
  </p:sldMasterIdLst>
  <p:notesMasterIdLst>
    <p:notesMasterId r:id="rId24"/>
  </p:notesMasterIdLst>
  <p:sldIdLst>
    <p:sldId id="1077317225" r:id="rId6"/>
    <p:sldId id="1077317254" r:id="rId7"/>
    <p:sldId id="1077317064" r:id="rId8"/>
    <p:sldId id="1077317065" r:id="rId9"/>
    <p:sldId id="1077317070" r:id="rId10"/>
    <p:sldId id="1077317072" r:id="rId11"/>
    <p:sldId id="1077317075" r:id="rId12"/>
    <p:sldId id="1077317240" r:id="rId13"/>
    <p:sldId id="1077317241" r:id="rId14"/>
    <p:sldId id="1077317242" r:id="rId15"/>
    <p:sldId id="1077317243" r:id="rId16"/>
    <p:sldId id="1077317250" r:id="rId17"/>
    <p:sldId id="1077317251" r:id="rId18"/>
    <p:sldId id="1077317253" r:id="rId19"/>
    <p:sldId id="1077317206" r:id="rId20"/>
    <p:sldId id="1077317255" r:id="rId21"/>
    <p:sldId id="1077317136" r:id="rId22"/>
    <p:sldId id="1077317252" r:id="rId23"/>
  </p:sldIdLst>
  <p:sldSz cx="12192000" cy="6858000"/>
  <p:notesSz cx="6858000" cy="9144000"/>
  <p:defaultTextStyle>
    <a:defPPr>
      <a:defRPr lang="pt-B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rmatite atopica" id="{3D29FDB6-D59C-46DA-80F2-4C3F4FDFCF79}">
          <p14:sldIdLst>
            <p14:sldId id="1077317225"/>
            <p14:sldId id="1077317254"/>
          </p14:sldIdLst>
        </p14:section>
        <p14:section name="Burden da DA" id="{67F19C54-969C-4915-8388-4DC9C3244358}">
          <p14:sldIdLst>
            <p14:sldId id="1077317064"/>
            <p14:sldId id="1077317065"/>
            <p14:sldId id="1077317070"/>
            <p14:sldId id="1077317072"/>
            <p14:sldId id="1077317075"/>
            <p14:sldId id="1077317240"/>
            <p14:sldId id="1077317241"/>
            <p14:sldId id="1077317242"/>
            <p14:sldId id="1077317243"/>
            <p14:sldId id="1077317250"/>
            <p14:sldId id="1077317251"/>
            <p14:sldId id="1077317253"/>
          </p14:sldIdLst>
        </p14:section>
        <p14:section name="Diagnóstico da DA" id="{E09C6C67-3D61-42FD-BA96-AA6FB140EF74}">
          <p14:sldIdLst/>
        </p14:section>
        <p14:section name="Avaliando a gravidade da DA" id="{8A913416-5BCB-4721-96D9-63BE034E0167}">
          <p14:sldIdLst/>
        </p14:section>
        <p14:section name="Avaliando o Controle da D.A" id="{AF35590C-99E6-4418-AEA2-5CB89B02927F}">
          <p14:sldIdLst>
            <p14:sldId id="1077317206"/>
            <p14:sldId id="1077317255"/>
          </p14:sldIdLst>
        </p14:section>
        <p14:section name="Manejo da DA" id="{282C5022-66E6-4E93-BE36-F54B346AC1FB}">
          <p14:sldIdLst>
            <p14:sldId id="1077317136"/>
            <p14:sldId id="1077317252"/>
          </p14:sldIdLst>
        </p14:section>
        <p14:section name="Dupilumabe dados clinicos" id="{A9CBC49F-DEC0-4A46-8DDB-45293B708AF7}">
          <p14:sldIdLst/>
        </p14:section>
        <p14:section name="Dupilumabe &amp; Pediatria" id="{5A08372E-3589-445D-B4DC-6C7C6F0B6631}">
          <p14:sldIdLst/>
        </p14:section>
        <p14:section name="Caso Clínico" id="{9826E008-F92A-4ADE-B60C-2FFCAE0DA2FD}">
          <p14:sldIdLst/>
        </p14:section>
        <p14:section name="Indicações" id="{79417A15-04D2-4321-A3FA-5A5FBA71046B}">
          <p14:sldIdLst/>
        </p14:section>
        <p14:section name="Minibula" id="{C25959F8-D63C-4DEC-9438-9A26166F59CD}">
          <p14:sldIdLst/>
        </p14:section>
      </p14:sectionLst>
    </p:ext>
    <p:ext uri="{EFAFB233-063F-42B5-8137-9DF3F51BA10A}">
      <p15:sldGuideLst xmlns:p15="http://schemas.microsoft.com/office/powerpoint/2012/main">
        <p15:guide id="1" orient="horz" pos="323" userDrawn="1">
          <p15:clr>
            <a:srgbClr val="A4A3A4"/>
          </p15:clr>
        </p15:guide>
        <p15:guide id="2" pos="64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bouisson, Isabelle" initials="MI" lastIdx="11" clrIdx="0">
    <p:extLst>
      <p:ext uri="{19B8F6BF-5375-455C-9EA6-DF929625EA0E}">
        <p15:presenceInfo xmlns:p15="http://schemas.microsoft.com/office/powerpoint/2012/main" userId="S::Isabelle.Malbouisson@sanofi.com::1c52323f-9bf9-47a8-91a1-f495fa5b4a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A1C"/>
    <a:srgbClr val="347E03"/>
    <a:srgbClr val="1C615E"/>
    <a:srgbClr val="145742"/>
    <a:srgbClr val="E6FFF4"/>
    <a:srgbClr val="5CD7AA"/>
    <a:srgbClr val="2F6563"/>
    <a:srgbClr val="2C5744"/>
    <a:srgbClr val="A49C99"/>
    <a:srgbClr val="00A8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D7E49E-3E28-48D2-8ED1-7B331B983488}" v="2" dt="2021-02-24T19:09:55.152"/>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Estilo Claro 1 - Ênfas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68" autoAdjust="0"/>
    <p:restoredTop sz="96224" autoAdjust="0"/>
  </p:normalViewPr>
  <p:slideViewPr>
    <p:cSldViewPr snapToGrid="0">
      <p:cViewPr varScale="1">
        <p:scale>
          <a:sx n="116" d="100"/>
          <a:sy n="116" d="100"/>
        </p:scale>
        <p:origin x="516" y="108"/>
      </p:cViewPr>
      <p:guideLst>
        <p:guide orient="horz" pos="323"/>
        <p:guide pos="642"/>
      </p:guideLst>
    </p:cSldViewPr>
  </p:slideViewPr>
  <p:notesTextViewPr>
    <p:cViewPr>
      <p:scale>
        <a:sx n="1" d="1"/>
        <a:sy n="1" d="1"/>
      </p:scale>
      <p:origin x="0" y="0"/>
    </p:cViewPr>
  </p:notesTextViewPr>
  <p:sorterViewPr>
    <p:cViewPr>
      <p:scale>
        <a:sx n="44" d="100"/>
        <a:sy n="4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81"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Planilha_do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Planilha_do_Microsoft_Excel2.xlsx"/></Relationships>
</file>

<file path=ppt/charts/_rels/chart3.xml.rels><?xml version="1.0" encoding="UTF-8" standalone="yes"?>
<Relationships xmlns="http://schemas.openxmlformats.org/package/2006/relationships"><Relationship Id="rId2" Type="http://schemas.openxmlformats.org/officeDocument/2006/relationships/package" Target="../embeddings/Planilha_do_Microsoft_Excel3.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5.xml.rels><?xml version="1.0" encoding="UTF-8" standalone="yes"?>
<Relationships xmlns="http://schemas.openxmlformats.org/package/2006/relationships"><Relationship Id="rId1" Type="http://schemas.openxmlformats.org/officeDocument/2006/relationships/package" Target="../embeddings/Planilha_do_Microsoft_Excel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Planilha_do_Microsoft_Excel5.xlsx"/></Relationships>
</file>

<file path=ppt/charts/_rels/chart7.xml.rels><?xml version="1.0" encoding="UTF-8" standalone="yes"?>
<Relationships xmlns="http://schemas.openxmlformats.org/package/2006/relationships"><Relationship Id="rId1" Type="http://schemas.openxmlformats.org/officeDocument/2006/relationships/package" Target="../embeddings/Planilha_do_Microsoft_Excel6.xlsx"/></Relationships>
</file>

<file path=ppt/charts/_rels/chart8.xml.rels><?xml version="1.0" encoding="UTF-8" standalone="yes"?>
<Relationships xmlns="http://schemas.openxmlformats.org/package/2006/relationships"><Relationship Id="rId1" Type="http://schemas.openxmlformats.org/officeDocument/2006/relationships/package" Target="../embeddings/Planilha_do_Microsoft_Excel7.xlsx"/></Relationships>
</file>

<file path=ppt/charts/_rels/chart9.xml.rels><?xml version="1.0" encoding="UTF-8" standalone="yes"?>
<Relationships xmlns="http://schemas.openxmlformats.org/package/2006/relationships"><Relationship Id="rId2" Type="http://schemas.openxmlformats.org/officeDocument/2006/relationships/package" Target="../embeddings/Planilha_do_Microsoft_Excel8.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200304567085302"/>
          <c:y val="3.91314334373477E-2"/>
          <c:w val="0.63285436514577897"/>
          <c:h val="0.92173713312530503"/>
        </c:manualLayout>
      </c:layout>
      <c:barChart>
        <c:barDir val="bar"/>
        <c:grouping val="percentStacked"/>
        <c:varyColors val="0"/>
        <c:ser>
          <c:idx val="0"/>
          <c:order val="0"/>
          <c:tx>
            <c:strRef>
              <c:f>Planilha1!$B$1</c:f>
              <c:strCache>
                <c:ptCount val="1"/>
                <c:pt idx="0">
                  <c:v>Série 1</c:v>
                </c:pt>
              </c:strCache>
            </c:strRef>
          </c:tx>
          <c:spPr>
            <a:solidFill>
              <a:srgbClr val="00A77F"/>
            </a:solidFill>
            <a:ln>
              <a:noFill/>
            </a:ln>
            <a:effectLst/>
          </c:spPr>
          <c:invertIfNegative val="0"/>
          <c:cat>
            <c:strRef>
              <c:f>Planilha1!$A$2:$A$6</c:f>
              <c:strCache>
                <c:ptCount val="5"/>
                <c:pt idx="0">
                  <c:v>Pele com esxudato</c:v>
                </c:pt>
                <c:pt idx="1">
                  <c:v>Pele sangrando</c:v>
                </c:pt>
                <c:pt idx="2">
                  <c:v>Pele rachada</c:v>
                </c:pt>
                <c:pt idx="3">
                  <c:v>Pele descamando</c:v>
                </c:pt>
                <c:pt idx="4">
                  <c:v>Pele seca</c:v>
                </c:pt>
              </c:strCache>
            </c:strRef>
          </c:cat>
          <c:val>
            <c:numRef>
              <c:f>Planilha1!$B$2:$B$6</c:f>
              <c:numCache>
                <c:formatCode>General</c:formatCode>
                <c:ptCount val="5"/>
                <c:pt idx="0">
                  <c:v>34.200000000000003</c:v>
                </c:pt>
                <c:pt idx="1">
                  <c:v>51.1</c:v>
                </c:pt>
                <c:pt idx="2">
                  <c:v>66.599999999999994</c:v>
                </c:pt>
                <c:pt idx="3">
                  <c:v>77.599999999999994</c:v>
                </c:pt>
                <c:pt idx="4">
                  <c:v>91.1</c:v>
                </c:pt>
              </c:numCache>
            </c:numRef>
          </c:val>
          <c:extLst xmlns:c16r2="http://schemas.microsoft.com/office/drawing/2015/06/chart">
            <c:ext xmlns:c16="http://schemas.microsoft.com/office/drawing/2014/chart" uri="{C3380CC4-5D6E-409C-BE32-E72D297353CC}">
              <c16:uniqueId val="{00000000-26A5-412A-9E22-04CB149B2387}"/>
            </c:ext>
          </c:extLst>
        </c:ser>
        <c:ser>
          <c:idx val="1"/>
          <c:order val="1"/>
          <c:tx>
            <c:strRef>
              <c:f>Planilha1!$C$1</c:f>
              <c:strCache>
                <c:ptCount val="1"/>
                <c:pt idx="0">
                  <c:v>Série 2</c:v>
                </c:pt>
              </c:strCache>
            </c:strRef>
          </c:tx>
          <c:spPr>
            <a:pattFill prst="pct40">
              <a:fgClr>
                <a:schemeClr val="bg1">
                  <a:lumMod val="95000"/>
                </a:schemeClr>
              </a:fgClr>
              <a:bgClr>
                <a:schemeClr val="bg1">
                  <a:lumMod val="85000"/>
                </a:schemeClr>
              </a:bgClr>
            </a:pattFill>
            <a:ln>
              <a:noFill/>
            </a:ln>
            <a:effectLst/>
          </c:spPr>
          <c:invertIfNegative val="0"/>
          <c:cat>
            <c:strRef>
              <c:f>Planilha1!$A$2:$A$6</c:f>
              <c:strCache>
                <c:ptCount val="5"/>
                <c:pt idx="0">
                  <c:v>Pele com esxudato</c:v>
                </c:pt>
                <c:pt idx="1">
                  <c:v>Pele sangrando</c:v>
                </c:pt>
                <c:pt idx="2">
                  <c:v>Pele rachada</c:v>
                </c:pt>
                <c:pt idx="3">
                  <c:v>Pele descamando</c:v>
                </c:pt>
                <c:pt idx="4">
                  <c:v>Pele seca</c:v>
                </c:pt>
              </c:strCache>
            </c:strRef>
          </c:cat>
          <c:val>
            <c:numRef>
              <c:f>Planilha1!$C$2:$C$6</c:f>
              <c:numCache>
                <c:formatCode>General</c:formatCode>
                <c:ptCount val="5"/>
                <c:pt idx="0">
                  <c:v>65.8</c:v>
                </c:pt>
                <c:pt idx="1">
                  <c:v>48.9</c:v>
                </c:pt>
                <c:pt idx="2">
                  <c:v>33.4</c:v>
                </c:pt>
                <c:pt idx="3">
                  <c:v>22.4</c:v>
                </c:pt>
                <c:pt idx="4">
                  <c:v>8.9</c:v>
                </c:pt>
              </c:numCache>
            </c:numRef>
          </c:val>
          <c:extLst xmlns:c16r2="http://schemas.microsoft.com/office/drawing/2015/06/chart">
            <c:ext xmlns:c16="http://schemas.microsoft.com/office/drawing/2014/chart" uri="{C3380CC4-5D6E-409C-BE32-E72D297353CC}">
              <c16:uniqueId val="{00000003-26A5-412A-9E22-04CB149B2387}"/>
            </c:ext>
          </c:extLst>
        </c:ser>
        <c:dLbls>
          <c:showLegendKey val="0"/>
          <c:showVal val="0"/>
          <c:showCatName val="0"/>
          <c:showSerName val="0"/>
          <c:showPercent val="0"/>
          <c:showBubbleSize val="0"/>
        </c:dLbls>
        <c:gapWidth val="61"/>
        <c:overlap val="100"/>
        <c:axId val="203874248"/>
        <c:axId val="203874640"/>
      </c:barChart>
      <c:catAx>
        <c:axId val="203874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00A77F"/>
                </a:solidFill>
                <a:latin typeface="Century Gothic" panose="020B0502020202020204" pitchFamily="34" charset="0"/>
                <a:ea typeface="+mn-ea"/>
                <a:cs typeface="+mn-cs"/>
              </a:defRPr>
            </a:pPr>
            <a:endParaRPr lang="pt-BR"/>
          </a:p>
        </c:txPr>
        <c:crossAx val="203874640"/>
        <c:crosses val="autoZero"/>
        <c:auto val="1"/>
        <c:lblAlgn val="ctr"/>
        <c:lblOffset val="100"/>
        <c:noMultiLvlLbl val="0"/>
      </c:catAx>
      <c:valAx>
        <c:axId val="203874640"/>
        <c:scaling>
          <c:orientation val="minMax"/>
        </c:scaling>
        <c:delete val="1"/>
        <c:axPos val="b"/>
        <c:numFmt formatCode="0%" sourceLinked="1"/>
        <c:majorTickMark val="none"/>
        <c:minorTickMark val="none"/>
        <c:tickLblPos val="nextTo"/>
        <c:crossAx val="2038742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308346924817"/>
          <c:y val="0.26447482467772498"/>
          <c:w val="0.844924401757563"/>
          <c:h val="0.56650493834526205"/>
        </c:manualLayout>
      </c:layout>
      <c:barChart>
        <c:barDir val="col"/>
        <c:grouping val="clustered"/>
        <c:varyColors val="0"/>
        <c:ser>
          <c:idx val="0"/>
          <c:order val="0"/>
          <c:tx>
            <c:strRef>
              <c:f>Sheet1!$B$1</c:f>
              <c:strCache>
                <c:ptCount val="1"/>
                <c:pt idx="0">
                  <c:v>Column1</c:v>
                </c:pt>
              </c:strCache>
            </c:strRef>
          </c:tx>
          <c:spPr>
            <a:solidFill>
              <a:schemeClr val="accent1">
                <a:lumMod val="40000"/>
                <a:lumOff val="60000"/>
              </a:schemeClr>
            </a:solidFill>
            <a:ln w="0">
              <a:noFill/>
            </a:ln>
            <a:effectLst/>
          </c:spPr>
          <c:invertIfNegative val="0"/>
          <c:dPt>
            <c:idx val="0"/>
            <c:invertIfNegative val="0"/>
            <c:bubble3D val="0"/>
            <c:spPr>
              <a:solidFill>
                <a:srgbClr val="96CA4F"/>
              </a:solidFill>
              <a:ln w="0">
                <a:noFill/>
              </a:ln>
              <a:effectLst/>
            </c:spPr>
            <c:extLst xmlns:c16r2="http://schemas.microsoft.com/office/drawing/2015/06/chart">
              <c:ext xmlns:c16="http://schemas.microsoft.com/office/drawing/2014/chart" uri="{C3380CC4-5D6E-409C-BE32-E72D297353CC}">
                <c16:uniqueId val="{00000000-68B1-4A90-A670-35E7CC8C850F}"/>
              </c:ext>
            </c:extLst>
          </c:dPt>
          <c:dPt>
            <c:idx val="1"/>
            <c:invertIfNegative val="0"/>
            <c:bubble3D val="0"/>
            <c:spPr>
              <a:solidFill>
                <a:srgbClr val="00A77F"/>
              </a:solidFill>
              <a:ln w="0">
                <a:noFill/>
              </a:ln>
              <a:effectLst/>
            </c:spPr>
            <c:extLst xmlns:c16r2="http://schemas.microsoft.com/office/drawing/2015/06/chart">
              <c:ext xmlns:c16="http://schemas.microsoft.com/office/drawing/2014/chart" uri="{C3380CC4-5D6E-409C-BE32-E72D297353CC}">
                <c16:uniqueId val="{00000002-68B1-4A90-A670-35E7CC8C850F}"/>
              </c:ext>
            </c:extLst>
          </c:dPt>
          <c:dPt>
            <c:idx val="2"/>
            <c:invertIfNegative val="0"/>
            <c:bubble3D val="0"/>
            <c:spPr>
              <a:solidFill>
                <a:srgbClr val="96CA4F"/>
              </a:solidFill>
              <a:ln w="0">
                <a:noFill/>
              </a:ln>
              <a:effectLst/>
            </c:spPr>
            <c:extLst xmlns:c16r2="http://schemas.microsoft.com/office/drawing/2015/06/chart">
              <c:ext xmlns:c16="http://schemas.microsoft.com/office/drawing/2014/chart" uri="{C3380CC4-5D6E-409C-BE32-E72D297353CC}">
                <c16:uniqueId val="{00000003-68B1-4A90-A670-35E7CC8C850F}"/>
              </c:ext>
            </c:extLst>
          </c:dPt>
          <c:dPt>
            <c:idx val="3"/>
            <c:invertIfNegative val="0"/>
            <c:bubble3D val="0"/>
            <c:spPr>
              <a:solidFill>
                <a:srgbClr val="96CA4F"/>
              </a:solidFill>
              <a:ln w="0">
                <a:noFill/>
              </a:ln>
              <a:effectLst/>
            </c:spPr>
            <c:extLst xmlns:c16r2="http://schemas.microsoft.com/office/drawing/2015/06/chart">
              <c:ext xmlns:c16="http://schemas.microsoft.com/office/drawing/2014/chart" uri="{C3380CC4-5D6E-409C-BE32-E72D297353CC}">
                <c16:uniqueId val="{00000004-68B1-4A90-A670-35E7CC8C850F}"/>
              </c:ext>
            </c:extLst>
          </c:dPt>
          <c:dPt>
            <c:idx val="4"/>
            <c:invertIfNegative val="0"/>
            <c:bubble3D val="0"/>
            <c:spPr>
              <a:solidFill>
                <a:srgbClr val="00A77F"/>
              </a:solidFill>
              <a:ln w="0">
                <a:noFill/>
              </a:ln>
              <a:effectLst/>
            </c:spPr>
            <c:extLst xmlns:c16r2="http://schemas.microsoft.com/office/drawing/2015/06/chart">
              <c:ext xmlns:c16="http://schemas.microsoft.com/office/drawing/2014/chart" uri="{C3380CC4-5D6E-409C-BE32-E72D297353CC}">
                <c16:uniqueId val="{00000006-68B1-4A90-A670-35E7CC8C850F}"/>
              </c:ext>
            </c:extLst>
          </c:dPt>
          <c:dLbls>
            <c:numFmt formatCode="#,##0.0" sourceLinked="0"/>
            <c:spPr>
              <a:noFill/>
              <a:ln>
                <a:noFill/>
              </a:ln>
              <a:effectLst/>
            </c:spPr>
            <c:txPr>
              <a:bodyPr rot="0" spcFirstLastPara="1" vertOverflow="ellipsis" vert="horz" wrap="square" anchor="ctr" anchorCtr="1"/>
              <a:lstStyle/>
              <a:p>
                <a:pPr>
                  <a:defRPr sz="1400" b="1" i="0" u="none" strike="noStrike" kern="1200" baseline="0">
                    <a:solidFill>
                      <a:srgbClr val="63554F"/>
                    </a:solidFill>
                    <a:latin typeface="Century Gothic" panose="020B0502020202020204" pitchFamily="34" charset="0"/>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Occassionally or frequency delays falling asleep</c:v>
                </c:pt>
                <c:pt idx="1">
                  <c:v>Delays falling asleep and occassionally/frequently results in awakening at night</c:v>
                </c:pt>
                <c:pt idx="2">
                  <c:v>Sleep disturbed every night</c:v>
                </c:pt>
                <c:pt idx="3">
                  <c:v>Sleep disturbed 5–7 nights/week</c:v>
                </c:pt>
                <c:pt idx="4">
                  <c:v>Sleep disturbed 1–4 nights/week</c:v>
                </c:pt>
              </c:strCache>
            </c:strRef>
          </c:cat>
          <c:val>
            <c:numRef>
              <c:f>Sheet1!$B$2:$B$6</c:f>
              <c:numCache>
                <c:formatCode>General</c:formatCode>
                <c:ptCount val="5"/>
                <c:pt idx="0">
                  <c:v>25.6</c:v>
                </c:pt>
                <c:pt idx="1">
                  <c:v>68.2</c:v>
                </c:pt>
                <c:pt idx="2">
                  <c:v>36.1</c:v>
                </c:pt>
                <c:pt idx="3">
                  <c:v>55</c:v>
                </c:pt>
                <c:pt idx="4">
                  <c:v>32.4</c:v>
                </c:pt>
              </c:numCache>
            </c:numRef>
          </c:val>
          <c:extLst xmlns:c16r2="http://schemas.microsoft.com/office/drawing/2015/06/chart">
            <c:ext xmlns:c16="http://schemas.microsoft.com/office/drawing/2014/chart" uri="{C3380CC4-5D6E-409C-BE32-E72D297353CC}">
              <c16:uniqueId val="{00000007-68B1-4A90-A670-35E7CC8C850F}"/>
            </c:ext>
          </c:extLst>
        </c:ser>
        <c:dLbls>
          <c:showLegendKey val="0"/>
          <c:showVal val="0"/>
          <c:showCatName val="0"/>
          <c:showSerName val="0"/>
          <c:showPercent val="0"/>
          <c:showBubbleSize val="0"/>
        </c:dLbls>
        <c:gapWidth val="175"/>
        <c:overlap val="-50"/>
        <c:axId val="203871896"/>
        <c:axId val="203876992"/>
      </c:barChart>
      <c:catAx>
        <c:axId val="203871896"/>
        <c:scaling>
          <c:orientation val="minMax"/>
        </c:scaling>
        <c:delete val="1"/>
        <c:axPos val="b"/>
        <c:numFmt formatCode="General" sourceLinked="1"/>
        <c:majorTickMark val="none"/>
        <c:minorTickMark val="none"/>
        <c:tickLblPos val="nextTo"/>
        <c:crossAx val="203876992"/>
        <c:crosses val="autoZero"/>
        <c:auto val="1"/>
        <c:lblAlgn val="ctr"/>
        <c:lblOffset val="100"/>
        <c:noMultiLvlLbl val="0"/>
      </c:catAx>
      <c:valAx>
        <c:axId val="203876992"/>
        <c:scaling>
          <c:orientation val="minMax"/>
        </c:scaling>
        <c:delete val="0"/>
        <c:axPos val="l"/>
        <c:numFmt formatCode="General" sourceLinked="1"/>
        <c:majorTickMark val="none"/>
        <c:minorTickMark val="none"/>
        <c:tickLblPos val="nextTo"/>
        <c:spPr>
          <a:noFill/>
          <a:ln>
            <a:solidFill>
              <a:srgbClr val="63554F"/>
            </a:solidFill>
          </a:ln>
          <a:effectLst/>
        </c:spPr>
        <c:txPr>
          <a:bodyPr rot="-60000000" spcFirstLastPara="1" vertOverflow="ellipsis" vert="horz" wrap="square" anchor="ctr" anchorCtr="1"/>
          <a:lstStyle/>
          <a:p>
            <a:pPr>
              <a:defRPr sz="1400" b="0" i="0" u="none" strike="noStrike" kern="1200" baseline="0">
                <a:solidFill>
                  <a:srgbClr val="63554F"/>
                </a:solidFill>
                <a:latin typeface="Century Gothic" panose="020B0502020202020204" pitchFamily="34" charset="0"/>
                <a:ea typeface="+mn-ea"/>
                <a:cs typeface="+mn-cs"/>
              </a:defRPr>
            </a:pPr>
            <a:endParaRPr lang="pt-BR"/>
          </a:p>
        </c:txPr>
        <c:crossAx val="203871896"/>
        <c:crosses val="autoZero"/>
        <c:crossBetween val="between"/>
        <c:majorUnit val="20"/>
      </c:valAx>
      <c:spPr>
        <a:noFill/>
        <a:ln>
          <a:noFill/>
        </a:ln>
        <a:effectLst/>
      </c:spPr>
    </c:plotArea>
    <c:plotVisOnly val="1"/>
    <c:dispBlanksAs val="gap"/>
    <c:showDLblsOverMax val="0"/>
  </c:chart>
  <c:spPr>
    <a:noFill/>
    <a:ln>
      <a:noFill/>
    </a:ln>
    <a:effectLst/>
  </c:spPr>
  <c:txPr>
    <a:bodyPr anchor="t"/>
    <a:lstStyle/>
    <a:p>
      <a:pPr>
        <a:defRPr sz="1200">
          <a:solidFill>
            <a:schemeClr val="tx2"/>
          </a:solidFill>
        </a:defRPr>
      </a:pPr>
      <a:endParaRPr lang="pt-B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247417623054"/>
          <c:y val="7.2930247001273499E-2"/>
          <c:w val="0.83799046116775899"/>
          <c:h val="0.85463305152837599"/>
        </c:manualLayout>
      </c:layout>
      <c:barChart>
        <c:barDir val="col"/>
        <c:grouping val="clustered"/>
        <c:varyColors val="0"/>
        <c:ser>
          <c:idx val="0"/>
          <c:order val="0"/>
          <c:tx>
            <c:strRef>
              <c:f>Foglio1!$B$1</c:f>
              <c:strCache>
                <c:ptCount val="1"/>
              </c:strCache>
            </c:strRef>
          </c:tx>
          <c:spPr>
            <a:solidFill>
              <a:srgbClr val="978984"/>
            </a:solidFill>
            <a:ln w="15875" cap="rnd">
              <a:noFill/>
            </a:ln>
            <a:effectLst/>
          </c:spPr>
          <c:invertIfNegative val="0"/>
          <c:dPt>
            <c:idx val="0"/>
            <c:invertIfNegative val="0"/>
            <c:bubble3D val="0"/>
            <c:spPr>
              <a:solidFill>
                <a:srgbClr val="7DA064"/>
              </a:solidFill>
              <a:ln w="15875" cap="rnd">
                <a:noFill/>
              </a:ln>
              <a:effectLst/>
            </c:spPr>
            <c:extLst xmlns:c16r2="http://schemas.microsoft.com/office/drawing/2015/06/chart">
              <c:ext xmlns:c16="http://schemas.microsoft.com/office/drawing/2014/chart" uri="{C3380CC4-5D6E-409C-BE32-E72D297353CC}">
                <c16:uniqueId val="{00000001-A3E1-4508-BA4F-14D3EE29E1FD}"/>
              </c:ext>
            </c:extLst>
          </c:dPt>
          <c:dPt>
            <c:idx val="1"/>
            <c:invertIfNegative val="0"/>
            <c:bubble3D val="0"/>
            <c:spPr>
              <a:solidFill>
                <a:srgbClr val="EE7203"/>
              </a:solidFill>
              <a:ln w="15875" cap="rnd">
                <a:noFill/>
              </a:ln>
              <a:effectLst/>
            </c:spPr>
            <c:extLst xmlns:c16r2="http://schemas.microsoft.com/office/drawing/2015/06/chart">
              <c:ext xmlns:c16="http://schemas.microsoft.com/office/drawing/2014/chart" uri="{C3380CC4-5D6E-409C-BE32-E72D297353CC}">
                <c16:uniqueId val="{00000003-A3E1-4508-BA4F-14D3EE29E1FD}"/>
              </c:ext>
            </c:extLst>
          </c:dPt>
          <c:dPt>
            <c:idx val="5"/>
            <c:invertIfNegative val="0"/>
            <c:bubble3D val="0"/>
            <c:spPr>
              <a:solidFill>
                <a:srgbClr val="EE7203"/>
              </a:solidFill>
              <a:ln w="15875" cap="rnd">
                <a:noFill/>
              </a:ln>
              <a:effectLst/>
            </c:spPr>
            <c:extLst xmlns:c16r2="http://schemas.microsoft.com/office/drawing/2015/06/chart">
              <c:ext xmlns:c16="http://schemas.microsoft.com/office/drawing/2014/chart" uri="{C3380CC4-5D6E-409C-BE32-E72D297353CC}">
                <c16:uniqueId val="{00000005-A3E1-4508-BA4F-14D3EE29E1FD}"/>
              </c:ext>
            </c:extLst>
          </c:dPt>
          <c:dLbls>
            <c:dLbl>
              <c:idx val="0"/>
              <c:layout>
                <c:manualLayout>
                  <c:x val="-2.3541729114027398E-17"/>
                  <c:y val="0.10099344888346"/>
                </c:manualLayout>
              </c:layout>
              <c:tx>
                <c:rich>
                  <a:bodyPr wrap="square" lIns="38100" tIns="19050" rIns="38100" bIns="19050" anchor="ctr">
                    <a:spAutoFit/>
                  </a:bodyPr>
                  <a:lstStyle/>
                  <a:p>
                    <a:pPr>
                      <a:defRPr sz="1400" b="1">
                        <a:solidFill>
                          <a:schemeClr val="bg1"/>
                        </a:solidFill>
                      </a:defRPr>
                    </a:pPr>
                    <a:r>
                      <a:rPr lang="en-US">
                        <a:solidFill>
                          <a:schemeClr val="bg1"/>
                        </a:solidFill>
                      </a:rPr>
                      <a:t>0.79</a:t>
                    </a:r>
                  </a:p>
                </c:rich>
              </c:tx>
              <c:spPr>
                <a:noFill/>
                <a:ln>
                  <a:noFill/>
                </a:ln>
                <a:effectLst/>
              </c:sp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3E1-4508-BA4F-14D3EE29E1FD}"/>
                </c:ext>
                <c:ext xmlns:c15="http://schemas.microsoft.com/office/drawing/2012/chart" uri="{CE6537A1-D6FC-4f65-9D91-7224C49458BB}"/>
              </c:extLst>
            </c:dLbl>
            <c:dLbl>
              <c:idx val="1"/>
              <c:layout>
                <c:manualLayout>
                  <c:x val="0"/>
                  <c:y val="0.108762175720649"/>
                </c:manualLayout>
              </c:layout>
              <c:tx>
                <c:rich>
                  <a:bodyPr wrap="square" lIns="38100" tIns="19050" rIns="38100" bIns="19050" anchor="ctr">
                    <a:spAutoFit/>
                  </a:bodyPr>
                  <a:lstStyle/>
                  <a:p>
                    <a:pPr>
                      <a:defRPr sz="1400" b="1">
                        <a:solidFill>
                          <a:schemeClr val="bg1"/>
                        </a:solidFill>
                      </a:defRPr>
                    </a:pPr>
                    <a:r>
                      <a:rPr lang="en-US">
                        <a:solidFill>
                          <a:schemeClr val="bg1"/>
                        </a:solidFill>
                      </a:rPr>
                      <a:t>0.73</a:t>
                    </a:r>
                  </a:p>
                </c:rich>
              </c:tx>
              <c:spPr>
                <a:noFill/>
                <a:ln>
                  <a:noFill/>
                </a:ln>
                <a:effectLst/>
              </c:sp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3E1-4508-BA4F-14D3EE29E1FD}"/>
                </c:ext>
                <c:ext xmlns:c15="http://schemas.microsoft.com/office/drawing/2012/chart" uri="{CE6537A1-D6FC-4f65-9D91-7224C49458BB}"/>
              </c:extLst>
            </c:dLbl>
            <c:dLbl>
              <c:idx val="2"/>
              <c:layout>
                <c:manualLayout>
                  <c:x val="-4.7083458228054902E-17"/>
                  <c:y val="9.7109085464865005E-2"/>
                </c:manualLayout>
              </c:layout>
              <c:tx>
                <c:rich>
                  <a:bodyPr wrap="square" lIns="38100" tIns="19050" rIns="38100" bIns="19050" anchor="ctr">
                    <a:spAutoFit/>
                  </a:bodyPr>
                  <a:lstStyle/>
                  <a:p>
                    <a:pPr>
                      <a:defRPr sz="1400" b="1">
                        <a:solidFill>
                          <a:schemeClr val="bg1"/>
                        </a:solidFill>
                      </a:defRPr>
                    </a:pPr>
                    <a:r>
                      <a:rPr lang="en-US">
                        <a:solidFill>
                          <a:schemeClr val="bg1"/>
                        </a:solidFill>
                      </a:rPr>
                      <a:t>0.67</a:t>
                    </a:r>
                  </a:p>
                </c:rich>
              </c:tx>
              <c:spPr>
                <a:noFill/>
                <a:ln>
                  <a:noFill/>
                </a:ln>
                <a:effectLst/>
              </c:sp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A3E1-4508-BA4F-14D3EE29E1FD}"/>
                </c:ext>
                <c:ext xmlns:c15="http://schemas.microsoft.com/office/drawing/2012/chart" uri="{CE6537A1-D6FC-4f65-9D91-7224C49458BB}"/>
              </c:extLst>
            </c:dLbl>
            <c:dLbl>
              <c:idx val="3"/>
              <c:layout>
                <c:manualLayout>
                  <c:x val="-4.7083458228054902E-17"/>
                  <c:y val="9.7109085464865005E-2"/>
                </c:manualLayout>
              </c:layout>
              <c:tx>
                <c:rich>
                  <a:bodyPr wrap="square" lIns="38100" tIns="19050" rIns="38100" bIns="19050" anchor="ctr">
                    <a:spAutoFit/>
                  </a:bodyPr>
                  <a:lstStyle/>
                  <a:p>
                    <a:pPr>
                      <a:defRPr sz="1400" b="1">
                        <a:solidFill>
                          <a:schemeClr val="bg1"/>
                        </a:solidFill>
                      </a:defRPr>
                    </a:pPr>
                    <a:r>
                      <a:rPr lang="en-US">
                        <a:solidFill>
                          <a:schemeClr val="bg1"/>
                        </a:solidFill>
                      </a:rPr>
                      <a:t>0.67</a:t>
                    </a:r>
                  </a:p>
                </c:rich>
              </c:tx>
              <c:spPr>
                <a:noFill/>
                <a:ln>
                  <a:noFill/>
                </a:ln>
                <a:effectLst/>
              </c:sp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3E1-4508-BA4F-14D3EE29E1FD}"/>
                </c:ext>
                <c:ext xmlns:c15="http://schemas.microsoft.com/office/drawing/2012/chart" uri="{CE6537A1-D6FC-4f65-9D91-7224C49458BB}"/>
              </c:extLst>
            </c:dLbl>
            <c:dLbl>
              <c:idx val="4"/>
              <c:layout>
                <c:manualLayout>
                  <c:x val="0"/>
                  <c:y val="0.10099344888346"/>
                </c:manualLayout>
              </c:layout>
              <c:tx>
                <c:rich>
                  <a:bodyPr wrap="square" lIns="38100" tIns="19050" rIns="38100" bIns="19050" anchor="ctr">
                    <a:spAutoFit/>
                  </a:bodyPr>
                  <a:lstStyle/>
                  <a:p>
                    <a:pPr>
                      <a:defRPr sz="1400" b="1">
                        <a:solidFill>
                          <a:schemeClr val="bg1"/>
                        </a:solidFill>
                      </a:defRPr>
                    </a:pPr>
                    <a:r>
                      <a:rPr lang="en-US">
                        <a:solidFill>
                          <a:schemeClr val="bg1"/>
                        </a:solidFill>
                      </a:rPr>
                      <a:t>0.65</a:t>
                    </a:r>
                  </a:p>
                </c:rich>
              </c:tx>
              <c:spPr>
                <a:noFill/>
                <a:ln>
                  <a:noFill/>
                </a:ln>
                <a:effectLst/>
              </c:sp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A3E1-4508-BA4F-14D3EE29E1FD}"/>
                </c:ext>
                <c:ext xmlns:c15="http://schemas.microsoft.com/office/drawing/2012/chart" uri="{CE6537A1-D6FC-4f65-9D91-7224C49458BB}"/>
              </c:extLst>
            </c:dLbl>
            <c:dLbl>
              <c:idx val="5"/>
              <c:layout>
                <c:manualLayout>
                  <c:x val="0"/>
                  <c:y val="9.7109085464865005E-2"/>
                </c:manualLayout>
              </c:layout>
              <c:tx>
                <c:rich>
                  <a:bodyPr wrap="square" lIns="38100" tIns="19050" rIns="38100" bIns="19050" anchor="ctr">
                    <a:spAutoFit/>
                  </a:bodyPr>
                  <a:lstStyle/>
                  <a:p>
                    <a:pPr>
                      <a:defRPr sz="1400" b="1">
                        <a:solidFill>
                          <a:schemeClr val="bg1"/>
                        </a:solidFill>
                      </a:defRPr>
                    </a:pPr>
                    <a:r>
                      <a:rPr lang="en-US">
                        <a:solidFill>
                          <a:schemeClr val="bg1"/>
                        </a:solidFill>
                      </a:rPr>
                      <a:t>0.63</a:t>
                    </a:r>
                  </a:p>
                </c:rich>
              </c:tx>
              <c:spPr>
                <a:noFill/>
                <a:ln>
                  <a:noFill/>
                </a:ln>
                <a:effectLst/>
              </c:sp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3E1-4508-BA4F-14D3EE29E1FD}"/>
                </c:ext>
                <c:ext xmlns:c15="http://schemas.microsoft.com/office/drawing/2012/chart" uri="{CE6537A1-D6FC-4f65-9D91-7224C49458BB}"/>
              </c:extLst>
            </c:dLbl>
            <c:dLbl>
              <c:idx val="6"/>
              <c:layout>
                <c:manualLayout>
                  <c:x val="0"/>
                  <c:y val="0.10099344888346"/>
                </c:manualLayout>
              </c:layout>
              <c:tx>
                <c:rich>
                  <a:bodyPr wrap="square" lIns="38100" tIns="19050" rIns="38100" bIns="19050" anchor="ctr">
                    <a:spAutoFit/>
                  </a:bodyPr>
                  <a:lstStyle/>
                  <a:p>
                    <a:pPr>
                      <a:defRPr sz="1400" b="1">
                        <a:solidFill>
                          <a:schemeClr val="bg1"/>
                        </a:solidFill>
                      </a:defRPr>
                    </a:pPr>
                    <a:r>
                      <a:rPr lang="en-US">
                        <a:solidFill>
                          <a:schemeClr val="bg1"/>
                        </a:solidFill>
                      </a:rPr>
                      <a:t>0.63</a:t>
                    </a:r>
                  </a:p>
                </c:rich>
              </c:tx>
              <c:spPr>
                <a:noFill/>
                <a:ln>
                  <a:noFill/>
                </a:ln>
                <a:effectLst/>
              </c:sp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A3E1-4508-BA4F-14D3EE29E1FD}"/>
                </c:ext>
                <c:ext xmlns:c15="http://schemas.microsoft.com/office/drawing/2012/chart" uri="{CE6537A1-D6FC-4f65-9D91-7224C49458BB}"/>
              </c:extLst>
            </c:dLbl>
            <c:dLbl>
              <c:idx val="7"/>
              <c:layout>
                <c:manualLayout>
                  <c:x val="-9.4166916456110099E-17"/>
                  <c:y val="0.10099344888346"/>
                </c:manualLayout>
              </c:layout>
              <c:tx>
                <c:rich>
                  <a:bodyPr wrap="square" lIns="38100" tIns="19050" rIns="38100" bIns="19050" anchor="ctr">
                    <a:spAutoFit/>
                  </a:bodyPr>
                  <a:lstStyle/>
                  <a:p>
                    <a:pPr>
                      <a:defRPr sz="1400" b="1">
                        <a:solidFill>
                          <a:schemeClr val="bg1"/>
                        </a:solidFill>
                      </a:defRPr>
                    </a:pPr>
                    <a:r>
                      <a:rPr lang="en-US">
                        <a:solidFill>
                          <a:schemeClr val="bg1"/>
                        </a:solidFill>
                      </a:rPr>
                      <a:t>0.63</a:t>
                    </a:r>
                  </a:p>
                </c:rich>
              </c:tx>
              <c:spPr>
                <a:noFill/>
                <a:ln>
                  <a:noFill/>
                </a:ln>
                <a:effectLst/>
              </c:sp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A3E1-4508-BA4F-14D3EE29E1FD}"/>
                </c:ext>
                <c:ext xmlns:c15="http://schemas.microsoft.com/office/drawing/2012/chart" uri="{CE6537A1-D6FC-4f65-9D91-7224C49458BB}"/>
              </c:extLst>
            </c:dLbl>
            <c:dLbl>
              <c:idx val="8"/>
              <c:layout>
                <c:manualLayout>
                  <c:x val="-9.4166916456110099E-17"/>
                  <c:y val="0.10099344888346"/>
                </c:manualLayout>
              </c:layout>
              <c:tx>
                <c:rich>
                  <a:bodyPr wrap="square" lIns="38100" tIns="19050" rIns="38100" bIns="19050" anchor="ctr">
                    <a:spAutoFit/>
                  </a:bodyPr>
                  <a:lstStyle/>
                  <a:p>
                    <a:pPr>
                      <a:defRPr sz="1400" b="1">
                        <a:solidFill>
                          <a:schemeClr val="bg1"/>
                        </a:solidFill>
                      </a:defRPr>
                    </a:pPr>
                    <a:r>
                      <a:rPr lang="en-US">
                        <a:solidFill>
                          <a:schemeClr val="bg1"/>
                        </a:solidFill>
                      </a:rPr>
                      <a:t>0.61</a:t>
                    </a:r>
                  </a:p>
                </c:rich>
              </c:tx>
              <c:spPr>
                <a:noFill/>
                <a:ln>
                  <a:noFill/>
                </a:ln>
                <a:effectLst/>
              </c:sp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A3E1-4508-BA4F-14D3EE29E1FD}"/>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b="1"/>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Foglio1!$A$2:$A$10</c:f>
              <c:numCache>
                <c:formatCode>General</c:formatCode>
                <c:ptCount val="9"/>
              </c:numCache>
            </c:numRef>
          </c:cat>
          <c:val>
            <c:numRef>
              <c:f>Foglio1!$B$2:$B$10</c:f>
              <c:numCache>
                <c:formatCode>General</c:formatCode>
                <c:ptCount val="9"/>
              </c:numCache>
            </c:numRef>
          </c:val>
          <c:extLst xmlns:c16r2="http://schemas.microsoft.com/office/drawing/2015/06/chart">
            <c:ext xmlns:c16="http://schemas.microsoft.com/office/drawing/2014/chart" uri="{C3380CC4-5D6E-409C-BE32-E72D297353CC}">
              <c16:uniqueId val="{0000000C-A3E1-4508-BA4F-14D3EE29E1FD}"/>
            </c:ext>
          </c:extLst>
        </c:ser>
        <c:dLbls>
          <c:showLegendKey val="0"/>
          <c:showVal val="1"/>
          <c:showCatName val="0"/>
          <c:showSerName val="0"/>
          <c:showPercent val="0"/>
          <c:showBubbleSize val="0"/>
        </c:dLbls>
        <c:gapWidth val="80"/>
        <c:axId val="203871504"/>
        <c:axId val="203877776"/>
      </c:barChart>
      <c:catAx>
        <c:axId val="203871504"/>
        <c:scaling>
          <c:orientation val="minMax"/>
        </c:scaling>
        <c:delete val="0"/>
        <c:axPos val="b"/>
        <c:numFmt formatCode="General" sourceLinked="1"/>
        <c:majorTickMark val="none"/>
        <c:minorTickMark val="none"/>
        <c:tickLblPos val="nextTo"/>
        <c:spPr>
          <a:noFill/>
          <a:ln w="9525" cap="flat" cmpd="sng" algn="ctr">
            <a:solidFill>
              <a:srgbClr val="978984">
                <a:lumMod val="60000"/>
                <a:lumOff val="40000"/>
              </a:srgbClr>
            </a:solidFill>
            <a:round/>
          </a:ln>
          <a:effectLst/>
        </c:spPr>
        <c:txPr>
          <a:bodyPr rot="-60000000" spcFirstLastPara="1" vertOverflow="ellipsis" vert="horz" wrap="square" anchor="ctr" anchorCtr="1"/>
          <a:lstStyle/>
          <a:p>
            <a:pPr>
              <a:lnSpc>
                <a:spcPct val="90000"/>
              </a:lnSpc>
              <a:defRPr sz="1400" b="1" i="0" u="none" strike="noStrike" kern="1200" baseline="0">
                <a:solidFill>
                  <a:schemeClr val="accent2">
                    <a:lumMod val="75000"/>
                  </a:schemeClr>
                </a:solidFill>
                <a:latin typeface="+mn-lt"/>
                <a:ea typeface="+mn-ea"/>
                <a:cs typeface="+mn-cs"/>
              </a:defRPr>
            </a:pPr>
            <a:endParaRPr lang="pt-BR"/>
          </a:p>
        </c:txPr>
        <c:crossAx val="203877776"/>
        <c:crosses val="autoZero"/>
        <c:auto val="1"/>
        <c:lblAlgn val="ctr"/>
        <c:lblOffset val="100"/>
        <c:noMultiLvlLbl val="0"/>
      </c:catAx>
      <c:valAx>
        <c:axId val="203877776"/>
        <c:scaling>
          <c:orientation val="minMax"/>
          <c:max val="14"/>
          <c:min val="0"/>
        </c:scaling>
        <c:delete val="0"/>
        <c:axPos val="l"/>
        <c:majorGridlines>
          <c:spPr>
            <a:ln w="9525" cap="flat" cmpd="sng" algn="ctr">
              <a:solidFill>
                <a:sysClr val="window" lastClr="FFFFFF">
                  <a:lumMod val="85000"/>
                </a:sysClr>
              </a:solidFill>
              <a:prstDash val="dash"/>
              <a:round/>
            </a:ln>
            <a:effectLst/>
          </c:spPr>
        </c:majorGridlines>
        <c:numFmt formatCode="#,##0" sourceLinked="0"/>
        <c:majorTickMark val="none"/>
        <c:minorTickMark val="none"/>
        <c:tickLblPos val="nextTo"/>
        <c:spPr>
          <a:noFill/>
          <a:ln w="9525">
            <a:noFill/>
          </a:ln>
          <a:effectLst/>
        </c:spPr>
        <c:txPr>
          <a:bodyPr rot="-60000000" spcFirstLastPara="1" vertOverflow="ellipsis" vert="horz" wrap="square" anchor="ctr" anchorCtr="1"/>
          <a:lstStyle/>
          <a:p>
            <a:pPr>
              <a:defRPr sz="1400" b="0" i="0" u="none" strike="noStrike" kern="1200" baseline="0">
                <a:solidFill>
                  <a:schemeClr val="accent2">
                    <a:lumMod val="50000"/>
                  </a:schemeClr>
                </a:solidFill>
                <a:latin typeface="Century Gothic" panose="020B0502020202020204" pitchFamily="34" charset="0"/>
                <a:ea typeface="+mn-ea"/>
                <a:cs typeface="+mn-cs"/>
              </a:defRPr>
            </a:pPr>
            <a:endParaRPr lang="pt-BR"/>
          </a:p>
        </c:txPr>
        <c:crossAx val="203871504"/>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sz="1200">
          <a:solidFill>
            <a:schemeClr val="accent2">
              <a:lumMod val="75000"/>
            </a:schemeClr>
          </a:solidFill>
        </a:defRPr>
      </a:pPr>
      <a:endParaRPr lang="pt-B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pt-BR" b="1">
                <a:solidFill>
                  <a:schemeClr val="tx1"/>
                </a:solidFill>
              </a:rPr>
              <a:t>Média de Adesão Diária</a:t>
            </a:r>
          </a:p>
        </c:rich>
      </c:tx>
      <c:layout>
        <c:manualLayout>
          <c:xMode val="edge"/>
          <c:yMode val="edge"/>
          <c:x val="0.32238474254392901"/>
          <c:y val="5.65795389114108E-2"/>
        </c:manualLayout>
      </c:layout>
      <c:overlay val="0"/>
      <c:spPr>
        <a:noFill/>
        <a:ln>
          <a:noFill/>
        </a:ln>
        <a:effectLst/>
      </c:spPr>
    </c:title>
    <c:autoTitleDeleted val="0"/>
    <c:plotArea>
      <c:layout>
        <c:manualLayout>
          <c:layoutTarget val="inner"/>
          <c:xMode val="edge"/>
          <c:yMode val="edge"/>
          <c:x val="0.10766070261388"/>
          <c:y val="0.17559772402695101"/>
          <c:w val="0.85791048423058802"/>
          <c:h val="0.61958313741409998"/>
        </c:manualLayout>
      </c:layout>
      <c:scatterChart>
        <c:scatterStyle val="lineMarker"/>
        <c:varyColors val="0"/>
        <c:ser>
          <c:idx val="0"/>
          <c:order val="0"/>
          <c:tx>
            <c:v>Mems Cap Adherence</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name>Linear</c:name>
            <c:spPr>
              <a:ln w="19050" cap="rnd">
                <a:solidFill>
                  <a:schemeClr val="accent1"/>
                </a:solidFill>
                <a:prstDash val="sysDot"/>
              </a:ln>
              <a:effectLst/>
            </c:spPr>
            <c:trendlineType val="linear"/>
            <c:dispRSqr val="0"/>
            <c:dispEq val="0"/>
          </c:trendline>
          <c:trendline>
            <c:name>Moving Average</c:name>
            <c:spPr>
              <a:ln w="19050" cap="rnd">
                <a:solidFill>
                  <a:schemeClr val="accent1"/>
                </a:solidFill>
                <a:prstDash val="sysDot"/>
              </a:ln>
              <a:effectLst/>
            </c:spPr>
            <c:trendlineType val="movingAvg"/>
            <c:period val="2"/>
            <c:dispRSqr val="0"/>
            <c:dispEq val="0"/>
          </c:trendline>
          <c:xVal>
            <c:numRef>
              <c:f>Sheet1!$B$20:$BF$20</c:f>
              <c:numCache>
                <c:formatCode>General</c:formatCode>
                <c:ptCount val="5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numCache>
            </c:numRef>
          </c:xVal>
          <c:yVal>
            <c:numRef>
              <c:f>Sheet1!$B$19:$BF$19</c:f>
              <c:numCache>
                <c:formatCode>General</c:formatCode>
                <c:ptCount val="57"/>
                <c:pt idx="0">
                  <c:v>0.875</c:v>
                </c:pt>
                <c:pt idx="1">
                  <c:v>0.65625</c:v>
                </c:pt>
                <c:pt idx="2">
                  <c:v>0.28125</c:v>
                </c:pt>
                <c:pt idx="3">
                  <c:v>0.34375</c:v>
                </c:pt>
                <c:pt idx="4">
                  <c:v>0.28125</c:v>
                </c:pt>
                <c:pt idx="5">
                  <c:v>0.40625</c:v>
                </c:pt>
                <c:pt idx="6">
                  <c:v>0.375</c:v>
                </c:pt>
                <c:pt idx="7">
                  <c:v>0.34375</c:v>
                </c:pt>
                <c:pt idx="8">
                  <c:v>0.46875</c:v>
                </c:pt>
                <c:pt idx="9">
                  <c:v>0.4375</c:v>
                </c:pt>
                <c:pt idx="10">
                  <c:v>0.21875</c:v>
                </c:pt>
                <c:pt idx="11">
                  <c:v>0.34375</c:v>
                </c:pt>
                <c:pt idx="12">
                  <c:v>0.34375</c:v>
                </c:pt>
                <c:pt idx="13">
                  <c:v>0.3125</c:v>
                </c:pt>
                <c:pt idx="14">
                  <c:v>0.28125</c:v>
                </c:pt>
                <c:pt idx="15">
                  <c:v>0.21875</c:v>
                </c:pt>
                <c:pt idx="16">
                  <c:v>0.21875</c:v>
                </c:pt>
                <c:pt idx="17">
                  <c:v>0.1875</c:v>
                </c:pt>
                <c:pt idx="18">
                  <c:v>0.3125</c:v>
                </c:pt>
                <c:pt idx="19">
                  <c:v>0.40625</c:v>
                </c:pt>
                <c:pt idx="20">
                  <c:v>0.28125</c:v>
                </c:pt>
                <c:pt idx="21">
                  <c:v>0.21875</c:v>
                </c:pt>
                <c:pt idx="22">
                  <c:v>0.1875</c:v>
                </c:pt>
                <c:pt idx="23">
                  <c:v>0.1875</c:v>
                </c:pt>
                <c:pt idx="24">
                  <c:v>0.21875</c:v>
                </c:pt>
                <c:pt idx="25">
                  <c:v>0.25</c:v>
                </c:pt>
                <c:pt idx="26">
                  <c:v>0.21875</c:v>
                </c:pt>
                <c:pt idx="27">
                  <c:v>0.46875</c:v>
                </c:pt>
                <c:pt idx="28">
                  <c:v>0.5</c:v>
                </c:pt>
                <c:pt idx="29">
                  <c:v>0.46875</c:v>
                </c:pt>
                <c:pt idx="30">
                  <c:v>0.4375</c:v>
                </c:pt>
                <c:pt idx="31">
                  <c:v>0.3125</c:v>
                </c:pt>
                <c:pt idx="32">
                  <c:v>0.34375</c:v>
                </c:pt>
                <c:pt idx="33">
                  <c:v>0.3125</c:v>
                </c:pt>
                <c:pt idx="34">
                  <c:v>0.4375</c:v>
                </c:pt>
                <c:pt idx="35">
                  <c:v>0.34375</c:v>
                </c:pt>
                <c:pt idx="36">
                  <c:v>0.375</c:v>
                </c:pt>
                <c:pt idx="37">
                  <c:v>0.3125</c:v>
                </c:pt>
                <c:pt idx="38">
                  <c:v>0.40625</c:v>
                </c:pt>
                <c:pt idx="39">
                  <c:v>0.375</c:v>
                </c:pt>
                <c:pt idx="40">
                  <c:v>0.53125</c:v>
                </c:pt>
                <c:pt idx="41">
                  <c:v>0.25</c:v>
                </c:pt>
                <c:pt idx="42">
                  <c:v>0.34375</c:v>
                </c:pt>
                <c:pt idx="43">
                  <c:v>0.3125</c:v>
                </c:pt>
                <c:pt idx="44">
                  <c:v>0.375</c:v>
                </c:pt>
                <c:pt idx="45">
                  <c:v>0.1875</c:v>
                </c:pt>
                <c:pt idx="46">
                  <c:v>0.125</c:v>
                </c:pt>
                <c:pt idx="47">
                  <c:v>0.34375</c:v>
                </c:pt>
                <c:pt idx="48">
                  <c:v>0.375</c:v>
                </c:pt>
                <c:pt idx="49">
                  <c:v>0.28125</c:v>
                </c:pt>
                <c:pt idx="50">
                  <c:v>0.25</c:v>
                </c:pt>
                <c:pt idx="51">
                  <c:v>0.375</c:v>
                </c:pt>
                <c:pt idx="52">
                  <c:v>0.34375</c:v>
                </c:pt>
                <c:pt idx="53">
                  <c:v>0.34375</c:v>
                </c:pt>
                <c:pt idx="54">
                  <c:v>0.3125</c:v>
                </c:pt>
                <c:pt idx="55">
                  <c:v>0.46666666666666701</c:v>
                </c:pt>
                <c:pt idx="56">
                  <c:v>0.28571428571428598</c:v>
                </c:pt>
              </c:numCache>
            </c:numRef>
          </c:yVal>
          <c:smooth val="0"/>
          <c:extLst xmlns:c16r2="http://schemas.microsoft.com/office/drawing/2015/06/chart">
            <c:ext xmlns:c16="http://schemas.microsoft.com/office/drawing/2014/chart" uri="{C3380CC4-5D6E-409C-BE32-E72D297353CC}">
              <c16:uniqueId val="{00000002-A621-4FC6-80C0-474D4995CD95}"/>
            </c:ext>
          </c:extLst>
        </c:ser>
        <c:dLbls>
          <c:showLegendKey val="0"/>
          <c:showVal val="0"/>
          <c:showCatName val="0"/>
          <c:showSerName val="0"/>
          <c:showPercent val="0"/>
          <c:showBubbleSize val="0"/>
        </c:dLbls>
        <c:axId val="210382608"/>
        <c:axId val="210384960"/>
      </c:scatterChart>
      <c:valAx>
        <c:axId val="2103826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Dias</a:t>
                </a:r>
              </a:p>
            </c:rich>
          </c:tx>
          <c:layout>
            <c:manualLayout>
              <c:xMode val="edge"/>
              <c:yMode val="edge"/>
              <c:x val="0.50721150764457201"/>
              <c:y val="0.8545546827969390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10384960"/>
        <c:crosses val="autoZero"/>
        <c:crossBetween val="midCat"/>
        <c:majorUnit val="7"/>
      </c:valAx>
      <c:valAx>
        <c:axId val="210384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Taxa de </a:t>
                </a:r>
                <a:r>
                  <a:rPr lang="en-US" sz="1800" dirty="0" err="1">
                    <a:solidFill>
                      <a:schemeClr val="tx1"/>
                    </a:solidFill>
                  </a:rPr>
                  <a:t>adesão</a:t>
                </a:r>
                <a:endParaRPr lang="en-US" sz="1800" dirty="0">
                  <a:solidFill>
                    <a:schemeClr val="tx1"/>
                  </a:solidFill>
                </a:endParaRPr>
              </a:p>
            </c:rich>
          </c:tx>
          <c:layout>
            <c:manualLayout>
              <c:xMode val="edge"/>
              <c:yMode val="edge"/>
              <c:x val="5.29342761738755E-4"/>
              <c:y val="0.3433706730578189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1038260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Quite important and very important</c:v>
                </c:pt>
              </c:strCache>
            </c:strRef>
          </c:tx>
          <c:spPr>
            <a:solidFill>
              <a:schemeClr val="accent6"/>
            </a:solidFill>
            <a:ln>
              <a:noFill/>
            </a:ln>
            <a:effectLst/>
          </c:spPr>
          <c:invertIfNegative val="0"/>
          <c:cat>
            <c:strRef>
              <c:f>Sheet1!$A$2:$A$19</c:f>
              <c:strCache>
                <c:ptCount val="18"/>
                <c:pt idx="0">
                  <c:v>Itch</c:v>
                </c:pt>
                <c:pt idx="1">
                  <c:v>Visible body sites</c:v>
                </c:pt>
                <c:pt idx="2">
                  <c:v>Cracks in skin</c:v>
                </c:pt>
                <c:pt idx="3">
                  <c:v>Skin feels hot</c:v>
                </c:pt>
                <c:pt idx="4">
                  <c:v>Amount of body site</c:v>
                </c:pt>
                <c:pt idx="5">
                  <c:v>Soreness/pain</c:v>
                </c:pt>
                <c:pt idx="6">
                  <c:v>Sensitive body sites</c:v>
                </c:pt>
                <c:pt idx="7">
                  <c:v>Dry/flaky skin</c:v>
                </c:pt>
                <c:pt idx="8">
                  <c:v>Tightness</c:v>
                </c:pt>
                <c:pt idx="9">
                  <c:v>Weeping/oozing</c:v>
                </c:pt>
                <c:pt idx="10">
                  <c:v>Redness</c:v>
                </c:pt>
                <c:pt idx="11">
                  <c:v>Bleeding</c:v>
                </c:pt>
                <c:pt idx="12">
                  <c:v>Sleeping difficulties</c:v>
                </c:pt>
                <c:pt idx="13">
                  <c:v>Crusts on lesions</c:v>
                </c:pt>
                <c:pt idx="14">
                  <c:v>Thickening</c:v>
                </c:pt>
                <c:pt idx="15">
                  <c:v>Scratch marks</c:v>
                </c:pt>
                <c:pt idx="16">
                  <c:v>Swelling</c:v>
                </c:pt>
                <c:pt idx="17">
                  <c:v>Blisters</c:v>
                </c:pt>
              </c:strCache>
            </c:strRef>
          </c:cat>
          <c:val>
            <c:numRef>
              <c:f>Sheet1!$B$2:$B$19</c:f>
              <c:numCache>
                <c:formatCode>General</c:formatCode>
                <c:ptCount val="18"/>
                <c:pt idx="0">
                  <c:v>94.9</c:v>
                </c:pt>
                <c:pt idx="1">
                  <c:v>88.93</c:v>
                </c:pt>
                <c:pt idx="2">
                  <c:v>88.78</c:v>
                </c:pt>
                <c:pt idx="3">
                  <c:v>86.97</c:v>
                </c:pt>
                <c:pt idx="4">
                  <c:v>86.669999999999973</c:v>
                </c:pt>
                <c:pt idx="5">
                  <c:v>86.4</c:v>
                </c:pt>
                <c:pt idx="6">
                  <c:v>84.73</c:v>
                </c:pt>
                <c:pt idx="7">
                  <c:v>84.3</c:v>
                </c:pt>
                <c:pt idx="8">
                  <c:v>82.19</c:v>
                </c:pt>
                <c:pt idx="9">
                  <c:v>82.19</c:v>
                </c:pt>
                <c:pt idx="10">
                  <c:v>81.14</c:v>
                </c:pt>
                <c:pt idx="11">
                  <c:v>79.3</c:v>
                </c:pt>
                <c:pt idx="12">
                  <c:v>78</c:v>
                </c:pt>
                <c:pt idx="13">
                  <c:v>75.45</c:v>
                </c:pt>
                <c:pt idx="14">
                  <c:v>68.42</c:v>
                </c:pt>
                <c:pt idx="15">
                  <c:v>67</c:v>
                </c:pt>
                <c:pt idx="16">
                  <c:v>66.169999999999973</c:v>
                </c:pt>
                <c:pt idx="17">
                  <c:v>63.32</c:v>
                </c:pt>
              </c:numCache>
            </c:numRef>
          </c:val>
          <c:extLst xmlns:c16r2="http://schemas.microsoft.com/office/drawing/2015/06/chart">
            <c:ext xmlns:c16="http://schemas.microsoft.com/office/drawing/2014/chart" uri="{C3380CC4-5D6E-409C-BE32-E72D297353CC}">
              <c16:uniqueId val="{00000000-824B-4E47-8EAF-0EB5626B89A5}"/>
            </c:ext>
          </c:extLst>
        </c:ser>
        <c:ser>
          <c:idx val="1"/>
          <c:order val="1"/>
          <c:tx>
            <c:strRef>
              <c:f>Sheet1!$C$1</c:f>
              <c:strCache>
                <c:ptCount val="1"/>
                <c:pt idx="0">
                  <c:v>Somewhat important, not important or not relevant</c:v>
                </c:pt>
              </c:strCache>
            </c:strRef>
          </c:tx>
          <c:spPr>
            <a:solidFill>
              <a:schemeClr val="accent2"/>
            </a:solidFill>
            <a:ln>
              <a:noFill/>
            </a:ln>
            <a:effectLst/>
          </c:spPr>
          <c:invertIfNegative val="0"/>
          <c:cat>
            <c:strRef>
              <c:f>Sheet1!$A$2:$A$19</c:f>
              <c:strCache>
                <c:ptCount val="18"/>
                <c:pt idx="0">
                  <c:v>Itch</c:v>
                </c:pt>
                <c:pt idx="1">
                  <c:v>Visible body sites</c:v>
                </c:pt>
                <c:pt idx="2">
                  <c:v>Cracks in skin</c:v>
                </c:pt>
                <c:pt idx="3">
                  <c:v>Skin feels hot</c:v>
                </c:pt>
                <c:pt idx="4">
                  <c:v>Amount of body site</c:v>
                </c:pt>
                <c:pt idx="5">
                  <c:v>Soreness/pain</c:v>
                </c:pt>
                <c:pt idx="6">
                  <c:v>Sensitive body sites</c:v>
                </c:pt>
                <c:pt idx="7">
                  <c:v>Dry/flaky skin</c:v>
                </c:pt>
                <c:pt idx="8">
                  <c:v>Tightness</c:v>
                </c:pt>
                <c:pt idx="9">
                  <c:v>Weeping/oozing</c:v>
                </c:pt>
                <c:pt idx="10">
                  <c:v>Redness</c:v>
                </c:pt>
                <c:pt idx="11">
                  <c:v>Bleeding</c:v>
                </c:pt>
                <c:pt idx="12">
                  <c:v>Sleeping difficulties</c:v>
                </c:pt>
                <c:pt idx="13">
                  <c:v>Crusts on lesions</c:v>
                </c:pt>
                <c:pt idx="14">
                  <c:v>Thickening</c:v>
                </c:pt>
                <c:pt idx="15">
                  <c:v>Scratch marks</c:v>
                </c:pt>
                <c:pt idx="16">
                  <c:v>Swelling</c:v>
                </c:pt>
                <c:pt idx="17">
                  <c:v>Blisters</c:v>
                </c:pt>
              </c:strCache>
            </c:strRef>
          </c:cat>
          <c:val>
            <c:numRef>
              <c:f>Sheet1!$C$2:$C$19</c:f>
              <c:numCache>
                <c:formatCode>General</c:formatCode>
                <c:ptCount val="18"/>
                <c:pt idx="0">
                  <c:v>5.0999999999999996</c:v>
                </c:pt>
                <c:pt idx="1">
                  <c:v>11.07</c:v>
                </c:pt>
                <c:pt idx="2">
                  <c:v>11.22</c:v>
                </c:pt>
                <c:pt idx="3">
                  <c:v>13.03</c:v>
                </c:pt>
                <c:pt idx="4">
                  <c:v>13.33</c:v>
                </c:pt>
                <c:pt idx="5">
                  <c:v>13.6</c:v>
                </c:pt>
                <c:pt idx="6">
                  <c:v>15.27</c:v>
                </c:pt>
                <c:pt idx="7">
                  <c:v>15.7</c:v>
                </c:pt>
                <c:pt idx="8">
                  <c:v>17.809999999999999</c:v>
                </c:pt>
                <c:pt idx="9">
                  <c:v>17.809999999999999</c:v>
                </c:pt>
                <c:pt idx="10">
                  <c:v>20.7</c:v>
                </c:pt>
                <c:pt idx="11">
                  <c:v>20.100000000000001</c:v>
                </c:pt>
                <c:pt idx="12">
                  <c:v>22</c:v>
                </c:pt>
                <c:pt idx="13">
                  <c:v>24.55</c:v>
                </c:pt>
                <c:pt idx="14">
                  <c:v>31.58</c:v>
                </c:pt>
                <c:pt idx="15">
                  <c:v>33</c:v>
                </c:pt>
                <c:pt idx="16">
                  <c:v>33.83</c:v>
                </c:pt>
                <c:pt idx="17">
                  <c:v>36.68</c:v>
                </c:pt>
              </c:numCache>
            </c:numRef>
          </c:val>
          <c:extLst xmlns:c16r2="http://schemas.microsoft.com/office/drawing/2015/06/chart">
            <c:ext xmlns:c16="http://schemas.microsoft.com/office/drawing/2014/chart" uri="{C3380CC4-5D6E-409C-BE32-E72D297353CC}">
              <c16:uniqueId val="{00000001-824B-4E47-8EAF-0EB5626B89A5}"/>
            </c:ext>
          </c:extLst>
        </c:ser>
        <c:dLbls>
          <c:showLegendKey val="0"/>
          <c:showVal val="0"/>
          <c:showCatName val="0"/>
          <c:showSerName val="0"/>
          <c:showPercent val="0"/>
          <c:showBubbleSize val="0"/>
        </c:dLbls>
        <c:gapWidth val="150"/>
        <c:overlap val="100"/>
        <c:axId val="210389272"/>
        <c:axId val="210384176"/>
      </c:barChart>
      <c:catAx>
        <c:axId val="210389272"/>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vert="horz"/>
          <a:lstStyle/>
          <a:p>
            <a:pPr>
              <a:defRPr/>
            </a:pPr>
            <a:endParaRPr lang="pt-BR"/>
          </a:p>
        </c:txPr>
        <c:crossAx val="210384176"/>
        <c:crosses val="autoZero"/>
        <c:auto val="1"/>
        <c:lblAlgn val="ctr"/>
        <c:lblOffset val="100"/>
        <c:noMultiLvlLbl val="0"/>
      </c:catAx>
      <c:valAx>
        <c:axId val="210384176"/>
        <c:scaling>
          <c:orientation val="minMax"/>
        </c:scaling>
        <c:delete val="0"/>
        <c:axPos val="l"/>
        <c:numFmt formatCode="0%" sourceLinked="1"/>
        <c:majorTickMark val="out"/>
        <c:minorTickMark val="none"/>
        <c:tickLblPos val="nextTo"/>
        <c:spPr>
          <a:noFill/>
          <a:ln w="12700">
            <a:solidFill>
              <a:schemeClr val="tx1"/>
            </a:solidFill>
          </a:ln>
          <a:effectLst/>
        </c:spPr>
        <c:txPr>
          <a:bodyPr rot="-60000000" vert="horz"/>
          <a:lstStyle/>
          <a:p>
            <a:pPr>
              <a:defRPr/>
            </a:pPr>
            <a:endParaRPr lang="pt-BR"/>
          </a:p>
        </c:txPr>
        <c:crossAx val="21038927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pPr>
      <a:endParaRPr lang="pt-B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3651332531534"/>
          <c:y val="0.19293694541657"/>
          <c:w val="0.592697334936931"/>
          <c:h val="0.71972965525386001"/>
        </c:manualLayout>
      </c:layout>
      <c:pieChart>
        <c:varyColors val="1"/>
        <c:ser>
          <c:idx val="0"/>
          <c:order val="0"/>
          <c:tx>
            <c:strRef>
              <c:f>Sheet1!$B$1</c:f>
              <c:strCache>
                <c:ptCount val="1"/>
                <c:pt idx="0">
                  <c:v>Column1</c:v>
                </c:pt>
              </c:strCache>
            </c:strRef>
          </c:tx>
          <c:spPr>
            <a:solidFill>
              <a:schemeClr val="tx2"/>
            </a:solidFill>
            <a:ln>
              <a:noFill/>
            </a:ln>
          </c:spPr>
          <c:dPt>
            <c:idx val="0"/>
            <c:bubble3D val="0"/>
            <c:spPr>
              <a:solidFill>
                <a:schemeClr val="accent3">
                  <a:lumMod val="60000"/>
                  <a:lumOff val="40000"/>
                </a:schemeClr>
              </a:solidFill>
              <a:ln w="19050">
                <a:noFill/>
              </a:ln>
              <a:effectLst/>
            </c:spPr>
            <c:extLst xmlns:c16r2="http://schemas.microsoft.com/office/drawing/2015/06/chart">
              <c:ext xmlns:c16="http://schemas.microsoft.com/office/drawing/2014/chart" uri="{C3380CC4-5D6E-409C-BE32-E72D297353CC}">
                <c16:uniqueId val="{00000001-31E4-4687-A3C9-5B2B677C44AC}"/>
              </c:ext>
            </c:extLst>
          </c:dPt>
          <c:dPt>
            <c:idx val="1"/>
            <c:bubble3D val="0"/>
            <c:spPr>
              <a:solidFill>
                <a:schemeClr val="accent6"/>
              </a:solidFill>
              <a:ln w="19050">
                <a:noFill/>
              </a:ln>
              <a:effectLst/>
            </c:spPr>
            <c:extLst xmlns:c16r2="http://schemas.microsoft.com/office/drawing/2015/06/chart">
              <c:ext xmlns:c16="http://schemas.microsoft.com/office/drawing/2014/chart" uri="{C3380CC4-5D6E-409C-BE32-E72D297353CC}">
                <c16:uniqueId val="{00000003-31E4-4687-A3C9-5B2B677C44AC}"/>
              </c:ext>
            </c:extLst>
          </c:dPt>
          <c:dPt>
            <c:idx val="2"/>
            <c:bubble3D val="0"/>
            <c:spPr>
              <a:solidFill>
                <a:schemeClr val="accent5"/>
              </a:solidFill>
              <a:ln w="19050">
                <a:noFill/>
              </a:ln>
              <a:effectLst/>
            </c:spPr>
            <c:extLst xmlns:c16r2="http://schemas.microsoft.com/office/drawing/2015/06/chart">
              <c:ext xmlns:c16="http://schemas.microsoft.com/office/drawing/2014/chart" uri="{C3380CC4-5D6E-409C-BE32-E72D297353CC}">
                <c16:uniqueId val="{00000005-31E4-4687-A3C9-5B2B677C44AC}"/>
              </c:ext>
            </c:extLst>
          </c:dPt>
          <c:dPt>
            <c:idx val="3"/>
            <c:bubble3D val="0"/>
            <c:spPr>
              <a:solidFill>
                <a:srgbClr val="7030A0"/>
              </a:solidFill>
              <a:ln w="19050">
                <a:noFill/>
              </a:ln>
              <a:effectLst/>
            </c:spPr>
            <c:extLst xmlns:c16r2="http://schemas.microsoft.com/office/drawing/2015/06/chart">
              <c:ext xmlns:c16="http://schemas.microsoft.com/office/drawing/2014/chart" uri="{C3380CC4-5D6E-409C-BE32-E72D297353CC}">
                <c16:uniqueId val="{00000007-31E4-4687-A3C9-5B2B677C44AC}"/>
              </c:ext>
            </c:extLst>
          </c:dPt>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pt-BR"/>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1–2</c:v>
                </c:pt>
                <c:pt idx="1">
                  <c:v>2–5</c:v>
                </c:pt>
                <c:pt idx="2">
                  <c:v>5–10</c:v>
                </c:pt>
                <c:pt idx="3">
                  <c:v>&gt;11</c:v>
                </c:pt>
              </c:strCache>
            </c:strRef>
          </c:cat>
          <c:val>
            <c:numRef>
              <c:f>Sheet1!$B$2:$B$5</c:f>
              <c:numCache>
                <c:formatCode>0%</c:formatCode>
                <c:ptCount val="4"/>
                <c:pt idx="0">
                  <c:v>0.19</c:v>
                </c:pt>
                <c:pt idx="1">
                  <c:v>0.37</c:v>
                </c:pt>
                <c:pt idx="2">
                  <c:v>0.24</c:v>
                </c:pt>
                <c:pt idx="3">
                  <c:v>0.2</c:v>
                </c:pt>
              </c:numCache>
            </c:numRef>
          </c:val>
          <c:extLst xmlns:c16r2="http://schemas.microsoft.com/office/drawing/2015/06/chart">
            <c:ext xmlns:c16="http://schemas.microsoft.com/office/drawing/2014/chart" uri="{C3380CC4-5D6E-409C-BE32-E72D297353CC}">
              <c16:uniqueId val="{00000008-31E4-4687-A3C9-5B2B677C44A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7.2776319062724998E-2"/>
          <c:y val="0.88546241548701898"/>
          <c:w val="0.85770521753594597"/>
          <c:h val="6.3567871464227002E-2"/>
        </c:manualLayout>
      </c:layout>
      <c:overlay val="0"/>
      <c:txPr>
        <a:bodyPr/>
        <a:lstStyle/>
        <a:p>
          <a:pPr>
            <a:defRPr sz="1500">
              <a:solidFill>
                <a:schemeClr val="tx1"/>
              </a:solidFill>
            </a:defRPr>
          </a:pPr>
          <a:endParaRPr lang="pt-BR"/>
        </a:p>
      </c:txPr>
    </c:legend>
    <c:plotVisOnly val="1"/>
    <c:dispBlanksAs val="gap"/>
    <c:showDLblsOverMax val="0"/>
  </c:chart>
  <c:spPr>
    <a:noFill/>
    <a:ln>
      <a:noFill/>
    </a:ln>
    <a:effectLst/>
  </c:spPr>
  <c:txPr>
    <a:bodyPr/>
    <a:lstStyle/>
    <a:p>
      <a:pPr>
        <a:defRPr/>
      </a:pPr>
      <a:endParaRPr lang="pt-BR"/>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chemeClr val="accent6"/>
            </a:solidFill>
            <a:ln>
              <a:noFill/>
            </a:ln>
          </c:spPr>
          <c:dPt>
            <c:idx val="0"/>
            <c:bubble3D val="0"/>
            <c:spPr>
              <a:solidFill>
                <a:schemeClr val="accent6"/>
              </a:solidFill>
              <a:ln w="19050">
                <a:noFill/>
              </a:ln>
              <a:effectLst/>
            </c:spPr>
            <c:extLst xmlns:c16r2="http://schemas.microsoft.com/office/drawing/2015/06/chart">
              <c:ext xmlns:c16="http://schemas.microsoft.com/office/drawing/2014/chart" uri="{C3380CC4-5D6E-409C-BE32-E72D297353CC}">
                <c16:uniqueId val="{00000001-1CFC-46F6-A6BF-2177976899A5}"/>
              </c:ext>
            </c:extLst>
          </c:dPt>
          <c:dPt>
            <c:idx val="1"/>
            <c:bubble3D val="0"/>
            <c:spPr>
              <a:solidFill>
                <a:srgbClr val="D7EDEA"/>
              </a:solidFill>
              <a:ln w="19050">
                <a:noFill/>
              </a:ln>
              <a:effectLst/>
            </c:spPr>
            <c:extLst xmlns:c16r2="http://schemas.microsoft.com/office/drawing/2015/06/chart">
              <c:ext xmlns:c16="http://schemas.microsoft.com/office/drawing/2014/chart" uri="{C3380CC4-5D6E-409C-BE32-E72D297353CC}">
                <c16:uniqueId val="{00000003-1CFC-46F6-A6BF-2177976899A5}"/>
              </c:ext>
            </c:extLst>
          </c:dPt>
          <c:dLbls>
            <c:dLbl>
              <c:idx val="0"/>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CFC-46F6-A6BF-2177976899A5}"/>
                </c:ext>
                <c:ext xmlns:c15="http://schemas.microsoft.com/office/drawing/2012/chart" uri="{CE6537A1-D6FC-4f65-9D91-7224C49458BB}"/>
              </c:extLst>
            </c:dLbl>
            <c:dLbl>
              <c:idx val="1"/>
              <c:layout>
                <c:manualLayout>
                  <c:x val="0.119200508607199"/>
                  <c:y val="-0.12810118530500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6ABAAE"/>
                      </a:solidFill>
                      <a:latin typeface="+mn-lt"/>
                      <a:ea typeface="+mn-ea"/>
                      <a:cs typeface="+mn-cs"/>
                    </a:defRPr>
                  </a:pPr>
                  <a:endParaRPr lang="pt-BR"/>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CFC-46F6-A6BF-2177976899A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pt-BR"/>
              </a:p>
            </c:txPr>
            <c:dLblPos val="inEnd"/>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0.09</c:v>
                </c:pt>
                <c:pt idx="1">
                  <c:v>0.91</c:v>
                </c:pt>
              </c:numCache>
            </c:numRef>
          </c:val>
          <c:extLst xmlns:c16r2="http://schemas.microsoft.com/office/drawing/2015/06/chart">
            <c:ext xmlns:c16="http://schemas.microsoft.com/office/drawing/2014/chart" uri="{C3380CC4-5D6E-409C-BE32-E72D297353CC}">
              <c16:uniqueId val="{00000004-1CFC-46F6-A6BF-2177976899A5}"/>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pt-B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25912860989899"/>
          <c:y val="0"/>
          <c:w val="0.49564661673871802"/>
          <c:h val="0.93546768461736296"/>
        </c:manualLayout>
      </c:layout>
      <c:pieChart>
        <c:varyColors val="1"/>
        <c:ser>
          <c:idx val="0"/>
          <c:order val="0"/>
          <c:tx>
            <c:strRef>
              <c:f>Sheet1!$B$1</c:f>
              <c:strCache>
                <c:ptCount val="1"/>
                <c:pt idx="0">
                  <c:v>Column1</c:v>
                </c:pt>
              </c:strCache>
            </c:strRef>
          </c:tx>
          <c:spPr>
            <a:solidFill>
              <a:schemeClr val="tx2"/>
            </a:solidFill>
            <a:ln>
              <a:noFill/>
            </a:ln>
          </c:spPr>
          <c:dPt>
            <c:idx val="0"/>
            <c:bubble3D val="0"/>
            <c:spPr>
              <a:solidFill>
                <a:schemeClr val="accent2"/>
              </a:solidFill>
              <a:ln w="19050">
                <a:noFill/>
              </a:ln>
              <a:effectLst/>
            </c:spPr>
            <c:extLst xmlns:c16r2="http://schemas.microsoft.com/office/drawing/2015/06/chart">
              <c:ext xmlns:c16="http://schemas.microsoft.com/office/drawing/2014/chart" uri="{C3380CC4-5D6E-409C-BE32-E72D297353CC}">
                <c16:uniqueId val="{00000001-1C42-4EFE-AF31-B1E51F751986}"/>
              </c:ext>
            </c:extLst>
          </c:dPt>
          <c:dPt>
            <c:idx val="1"/>
            <c:bubble3D val="0"/>
            <c:spPr>
              <a:solidFill>
                <a:schemeClr val="accent2">
                  <a:alpha val="22000"/>
                </a:schemeClr>
              </a:solidFill>
              <a:ln w="19050">
                <a:noFill/>
              </a:ln>
              <a:effectLst/>
            </c:spPr>
            <c:extLst xmlns:c16r2="http://schemas.microsoft.com/office/drawing/2015/06/chart">
              <c:ext xmlns:c16="http://schemas.microsoft.com/office/drawing/2014/chart" uri="{C3380CC4-5D6E-409C-BE32-E72D297353CC}">
                <c16:uniqueId val="{00000003-1C42-4EFE-AF31-B1E51F751986}"/>
              </c:ext>
            </c:extLst>
          </c:dPt>
          <c:dPt>
            <c:idx val="2"/>
            <c:bubble3D val="0"/>
            <c:spPr>
              <a:solidFill>
                <a:schemeClr val="tx2"/>
              </a:solidFill>
              <a:ln w="19050">
                <a:noFill/>
              </a:ln>
              <a:effectLst/>
            </c:spPr>
            <c:extLst xmlns:c16r2="http://schemas.microsoft.com/office/drawing/2015/06/chart">
              <c:ext xmlns:c16="http://schemas.microsoft.com/office/drawing/2014/chart" uri="{C3380CC4-5D6E-409C-BE32-E72D297353CC}">
                <c16:uniqueId val="{00000005-1C42-4EFE-AF31-B1E51F751986}"/>
              </c:ext>
            </c:extLst>
          </c:dPt>
          <c:dPt>
            <c:idx val="3"/>
            <c:bubble3D val="0"/>
            <c:spPr>
              <a:solidFill>
                <a:schemeClr val="tx2"/>
              </a:solidFill>
              <a:ln w="19050">
                <a:noFill/>
              </a:ln>
              <a:effectLst/>
            </c:spPr>
            <c:extLst xmlns:c16r2="http://schemas.microsoft.com/office/drawing/2015/06/chart">
              <c:ext xmlns:c16="http://schemas.microsoft.com/office/drawing/2014/chart" uri="{C3380CC4-5D6E-409C-BE32-E72D297353CC}">
                <c16:uniqueId val="{00000007-1C42-4EFE-AF31-B1E51F751986}"/>
              </c:ext>
            </c:extLst>
          </c:dPt>
          <c:dLbls>
            <c:dLbl>
              <c:idx val="1"/>
              <c:layout>
                <c:manualLayout>
                  <c:x val="0.15478282645526301"/>
                  <c:y val="-0.115256365741626"/>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702082"/>
                      </a:solidFill>
                      <a:latin typeface="+mn-lt"/>
                      <a:ea typeface="+mn-ea"/>
                      <a:cs typeface="+mn-cs"/>
                    </a:defRPr>
                  </a:pPr>
                  <a:endParaRPr lang="pt-BR"/>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C42-4EFE-AF31-B1E51F751986}"/>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pt-BR"/>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2"/>
                <c:pt idx="0">
                  <c:v>Yes</c:v>
                </c:pt>
                <c:pt idx="1">
                  <c:v>No</c:v>
                </c:pt>
              </c:strCache>
            </c:strRef>
          </c:cat>
          <c:val>
            <c:numRef>
              <c:f>Sheet1!$B$2:$B$5</c:f>
              <c:numCache>
                <c:formatCode>0%</c:formatCode>
                <c:ptCount val="4"/>
                <c:pt idx="0">
                  <c:v>0.14000000000000001</c:v>
                </c:pt>
                <c:pt idx="1">
                  <c:v>0.86</c:v>
                </c:pt>
              </c:numCache>
            </c:numRef>
          </c:val>
          <c:extLst xmlns:c16r2="http://schemas.microsoft.com/office/drawing/2015/06/chart">
            <c:ext xmlns:c16="http://schemas.microsoft.com/office/drawing/2014/chart" uri="{C3380CC4-5D6E-409C-BE32-E72D297353CC}">
              <c16:uniqueId val="{00000008-1C42-4EFE-AF31-B1E51F751986}"/>
            </c:ext>
          </c:extLst>
        </c:ser>
        <c:ser>
          <c:idx val="1"/>
          <c:order val="1"/>
          <c:tx>
            <c:strRef>
              <c:f>Sheet1!$C$1</c:f>
              <c:strCache>
                <c:ptCount val="1"/>
                <c:pt idx="0">
                  <c:v>Column2</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A-1C42-4EFE-AF31-B1E51F751986}"/>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C-1C42-4EFE-AF31-B1E51F751986}"/>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E-1C42-4EFE-AF31-B1E51F751986}"/>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10-1C42-4EFE-AF31-B1E51F751986}"/>
              </c:ext>
            </c:extLst>
          </c:dPt>
          <c:cat>
            <c:strRef>
              <c:f>Sheet1!$A$2:$A$5</c:f>
              <c:strCache>
                <c:ptCount val="2"/>
                <c:pt idx="0">
                  <c:v>Yes</c:v>
                </c:pt>
                <c:pt idx="1">
                  <c:v>No</c:v>
                </c:pt>
              </c:strCache>
            </c:strRef>
          </c:cat>
          <c:val>
            <c:numRef>
              <c:f>Sheet1!$C$2:$C$5</c:f>
              <c:numCache>
                <c:formatCode>General</c:formatCode>
                <c:ptCount val="4"/>
              </c:numCache>
            </c:numRef>
          </c:val>
          <c:extLst xmlns:c16r2="http://schemas.microsoft.com/office/drawing/2015/06/chart">
            <c:ext xmlns:c16="http://schemas.microsoft.com/office/drawing/2014/chart" uri="{C3380CC4-5D6E-409C-BE32-E72D297353CC}">
              <c16:uniqueId val="{00000011-1C42-4EFE-AF31-B1E51F75198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pt-B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884331130969"/>
          <c:y val="0.105476057982602"/>
          <c:w val="0.73089178809972799"/>
          <c:h val="0.64242681561161297"/>
        </c:manualLayout>
      </c:layout>
      <c:barChart>
        <c:barDir val="col"/>
        <c:grouping val="clustered"/>
        <c:varyColors val="0"/>
        <c:ser>
          <c:idx val="0"/>
          <c:order val="0"/>
          <c:tx>
            <c:strRef>
              <c:f>Foglio1!$B$1</c:f>
              <c:strCache>
                <c:ptCount val="1"/>
                <c:pt idx="0">
                  <c:v>Leve (n=491)</c:v>
                </c:pt>
              </c:strCache>
            </c:strRef>
          </c:tx>
          <c:spPr>
            <a:solidFill>
              <a:srgbClr val="00A77F"/>
            </a:solidFill>
            <a:ln w="15875" cap="rnd">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65C8-4638-918C-7F4CF8CF847A}"/>
              </c:ext>
            </c:extLst>
          </c:dPt>
          <c:dPt>
            <c:idx val="1"/>
            <c:invertIfNegative val="0"/>
            <c:bubble3D val="0"/>
            <c:extLst xmlns:c16r2="http://schemas.microsoft.com/office/drawing/2015/06/chart">
              <c:ext xmlns:c16="http://schemas.microsoft.com/office/drawing/2014/chart" uri="{C3380CC4-5D6E-409C-BE32-E72D297353CC}">
                <c16:uniqueId val="{00000001-65C8-4638-918C-7F4CF8CF847A}"/>
              </c:ext>
            </c:extLst>
          </c:dPt>
          <c:dPt>
            <c:idx val="2"/>
            <c:invertIfNegative val="0"/>
            <c:bubble3D val="0"/>
            <c:extLst xmlns:c16r2="http://schemas.microsoft.com/office/drawing/2015/06/chart">
              <c:ext xmlns:c16="http://schemas.microsoft.com/office/drawing/2014/chart" uri="{C3380CC4-5D6E-409C-BE32-E72D297353CC}">
                <c16:uniqueId val="{00000002-65C8-4638-918C-7F4CF8CF847A}"/>
              </c:ext>
            </c:extLst>
          </c:dPt>
          <c:dPt>
            <c:idx val="3"/>
            <c:invertIfNegative val="0"/>
            <c:bubble3D val="0"/>
            <c:extLst xmlns:c16r2="http://schemas.microsoft.com/office/drawing/2015/06/chart">
              <c:ext xmlns:c16="http://schemas.microsoft.com/office/drawing/2014/chart" uri="{C3380CC4-5D6E-409C-BE32-E72D297353CC}">
                <c16:uniqueId val="{00000003-65C8-4638-918C-7F4CF8CF847A}"/>
              </c:ext>
            </c:extLst>
          </c:dPt>
          <c:dLbls>
            <c:dLbl>
              <c:idx val="0"/>
              <c:tx>
                <c:rich>
                  <a:bodyPr/>
                  <a:lstStyle/>
                  <a:p>
                    <a:r>
                      <a:rPr lang="en-US"/>
                      <a:t>3.1</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5C8-4638-918C-7F4CF8CF847A}"/>
                </c:ext>
                <c:ext xmlns:c15="http://schemas.microsoft.com/office/drawing/2012/chart" uri="{CE6537A1-D6FC-4f65-9D91-7224C49458BB}"/>
              </c:extLst>
            </c:dLbl>
            <c:dLbl>
              <c:idx val="1"/>
              <c:tx>
                <c:rich>
                  <a:bodyPr/>
                  <a:lstStyle/>
                  <a:p>
                    <a:r>
                      <a:rPr lang="en-US"/>
                      <a:t>0.8</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5C8-4638-918C-7F4CF8CF847A}"/>
                </c:ext>
                <c:ext xmlns:c15="http://schemas.microsoft.com/office/drawing/2012/chart" uri="{CE6537A1-D6FC-4f65-9D91-7224C49458BB}"/>
              </c:extLst>
            </c:dLbl>
            <c:dLbl>
              <c:idx val="2"/>
              <c:tx>
                <c:rich>
                  <a:bodyPr/>
                  <a:lstStyle/>
                  <a:p>
                    <a:r>
                      <a:rPr lang="en-US"/>
                      <a:t>8.8</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5C8-4638-918C-7F4CF8CF847A}"/>
                </c:ext>
                <c:ext xmlns:c15="http://schemas.microsoft.com/office/drawing/2012/chart" uri="{CE6537A1-D6FC-4f65-9D91-7224C49458BB}"/>
              </c:extLst>
            </c:dLbl>
            <c:spPr>
              <a:noFill/>
              <a:ln>
                <a:noFill/>
              </a:ln>
              <a:effectLst/>
            </c:spPr>
            <c:txPr>
              <a:bodyPr/>
              <a:lstStyle/>
              <a:p>
                <a:pPr>
                  <a:defRPr sz="2000" b="1">
                    <a:solidFill>
                      <a:srgbClr val="00A77F"/>
                    </a:solidFill>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Foglio1!$A$2:$A$5</c:f>
              <c:strCache>
                <c:ptCount val="4"/>
                <c:pt idx="0">
                  <c:v>Escolha de carreira muito influenciada</c:v>
                </c:pt>
                <c:pt idx="1">
                  <c:v>Impacto muito negativo sobre a busca por educação</c:v>
                </c:pt>
                <c:pt idx="2">
                  <c:v>Desemprego por razões outras que estudo ou aposentadoria</c:v>
                </c:pt>
                <c:pt idx="3">
                  <c:v>Renda familiar anual &lt;$25,000</c:v>
                </c:pt>
              </c:strCache>
            </c:strRef>
          </c:cat>
          <c:val>
            <c:numRef>
              <c:f>Foglio1!$B$2:$B$5</c:f>
              <c:numCache>
                <c:formatCode>General</c:formatCode>
                <c:ptCount val="4"/>
                <c:pt idx="0">
                  <c:v>3.1</c:v>
                </c:pt>
                <c:pt idx="1">
                  <c:v>0.8</c:v>
                </c:pt>
                <c:pt idx="2">
                  <c:v>8.8000000000000007</c:v>
                </c:pt>
                <c:pt idx="3">
                  <c:v>10</c:v>
                </c:pt>
              </c:numCache>
            </c:numRef>
          </c:val>
          <c:extLst xmlns:c16r2="http://schemas.microsoft.com/office/drawing/2015/06/chart">
            <c:ext xmlns:c16="http://schemas.microsoft.com/office/drawing/2014/chart" uri="{C3380CC4-5D6E-409C-BE32-E72D297353CC}">
              <c16:uniqueId val="{00000004-65C8-4638-918C-7F4CF8CF847A}"/>
            </c:ext>
          </c:extLst>
        </c:ser>
        <c:ser>
          <c:idx val="1"/>
          <c:order val="1"/>
          <c:tx>
            <c:strRef>
              <c:f>Foglio1!$C$1</c:f>
              <c:strCache>
                <c:ptCount val="1"/>
                <c:pt idx="0">
                  <c:v>Moderado/Grave (n=1028)</c:v>
                </c:pt>
              </c:strCache>
            </c:strRef>
          </c:tx>
          <c:spPr>
            <a:solidFill>
              <a:srgbClr val="F7A916"/>
            </a:solidFill>
          </c:spPr>
          <c:invertIfNegative val="0"/>
          <c:dLbls>
            <c:dLbl>
              <c:idx val="0"/>
              <c:tx>
                <c:rich>
                  <a:bodyPr/>
                  <a:lstStyle/>
                  <a:p>
                    <a:r>
                      <a:rPr lang="en-US"/>
                      <a:t>10.7</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5C8-4638-918C-7F4CF8CF847A}"/>
                </c:ext>
                <c:ext xmlns:c15="http://schemas.microsoft.com/office/drawing/2012/chart" uri="{CE6537A1-D6FC-4f65-9D91-7224C49458BB}"/>
              </c:extLst>
            </c:dLbl>
            <c:dLbl>
              <c:idx val="1"/>
              <c:tx>
                <c:rich>
                  <a:bodyPr/>
                  <a:lstStyle/>
                  <a:p>
                    <a:r>
                      <a:rPr lang="en-US"/>
                      <a:t>7.5</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65C8-4638-918C-7F4CF8CF847A}"/>
                </c:ext>
                <c:ext xmlns:c15="http://schemas.microsoft.com/office/drawing/2012/chart" uri="{CE6537A1-D6FC-4f65-9D91-7224C49458BB}"/>
              </c:extLst>
            </c:dLbl>
            <c:dLbl>
              <c:idx val="2"/>
              <c:tx>
                <c:rich>
                  <a:bodyPr/>
                  <a:lstStyle/>
                  <a:p>
                    <a:r>
                      <a:rPr lang="en-US"/>
                      <a:t>13.3</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65C8-4638-918C-7F4CF8CF847A}"/>
                </c:ext>
                <c:ext xmlns:c15="http://schemas.microsoft.com/office/drawing/2012/chart" uri="{CE6537A1-D6FC-4f65-9D91-7224C49458BB}"/>
              </c:extLst>
            </c:dLbl>
            <c:dLbl>
              <c:idx val="3"/>
              <c:tx>
                <c:rich>
                  <a:bodyPr/>
                  <a:lstStyle/>
                  <a:p>
                    <a:r>
                      <a:rPr lang="en-US"/>
                      <a:t>17.1</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65C8-4638-918C-7F4CF8CF847A}"/>
                </c:ext>
                <c:ext xmlns:c15="http://schemas.microsoft.com/office/drawing/2012/chart" uri="{CE6537A1-D6FC-4f65-9D91-7224C49458BB}"/>
              </c:extLst>
            </c:dLbl>
            <c:spPr>
              <a:noFill/>
              <a:ln>
                <a:noFill/>
              </a:ln>
              <a:effectLst/>
            </c:spPr>
            <c:txPr>
              <a:bodyPr/>
              <a:lstStyle/>
              <a:p>
                <a:pPr>
                  <a:defRPr sz="2000" b="1">
                    <a:solidFill>
                      <a:srgbClr val="FFC000"/>
                    </a:solidFill>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Foglio1!$A$2:$A$5</c:f>
              <c:strCache>
                <c:ptCount val="4"/>
                <c:pt idx="0">
                  <c:v>Escolha de carreira muito influenciada</c:v>
                </c:pt>
                <c:pt idx="1">
                  <c:v>Impacto muito negativo sobre a busca por educação</c:v>
                </c:pt>
                <c:pt idx="2">
                  <c:v>Desemprego por razões outras que estudo ou aposentadoria</c:v>
                </c:pt>
                <c:pt idx="3">
                  <c:v>Renda familiar anual &lt;$25,000</c:v>
                </c:pt>
              </c:strCache>
            </c:strRef>
          </c:cat>
          <c:val>
            <c:numRef>
              <c:f>Foglio1!$C$2:$C$5</c:f>
              <c:numCache>
                <c:formatCode>General</c:formatCode>
                <c:ptCount val="4"/>
                <c:pt idx="0">
                  <c:v>10.7</c:v>
                </c:pt>
                <c:pt idx="1">
                  <c:v>7.5</c:v>
                </c:pt>
                <c:pt idx="2">
                  <c:v>13.3</c:v>
                </c:pt>
                <c:pt idx="3">
                  <c:v>17.100000000000001</c:v>
                </c:pt>
              </c:numCache>
            </c:numRef>
          </c:val>
          <c:extLst xmlns:c16r2="http://schemas.microsoft.com/office/drawing/2015/06/chart">
            <c:ext xmlns:c16="http://schemas.microsoft.com/office/drawing/2014/chart" uri="{C3380CC4-5D6E-409C-BE32-E72D297353CC}">
              <c16:uniqueId val="{00000009-65C8-4638-918C-7F4CF8CF847A}"/>
            </c:ext>
          </c:extLst>
        </c:ser>
        <c:dLbls>
          <c:showLegendKey val="0"/>
          <c:showVal val="0"/>
          <c:showCatName val="0"/>
          <c:showSerName val="0"/>
          <c:showPercent val="0"/>
          <c:showBubbleSize val="0"/>
        </c:dLbls>
        <c:gapWidth val="100"/>
        <c:axId val="210383392"/>
        <c:axId val="210383784"/>
      </c:barChart>
      <c:catAx>
        <c:axId val="210383392"/>
        <c:scaling>
          <c:orientation val="minMax"/>
        </c:scaling>
        <c:delete val="0"/>
        <c:axPos val="b"/>
        <c:numFmt formatCode="General" sourceLinked="1"/>
        <c:majorTickMark val="none"/>
        <c:minorTickMark val="none"/>
        <c:tickLblPos val="nextTo"/>
        <c:spPr>
          <a:noFill/>
          <a:ln w="9525" cap="flat" cmpd="sng" algn="ctr">
            <a:solidFill>
              <a:srgbClr val="978984">
                <a:lumMod val="60000"/>
                <a:lumOff val="40000"/>
              </a:srgbClr>
            </a:solidFill>
            <a:round/>
          </a:ln>
          <a:effectLst/>
        </c:spPr>
        <c:txPr>
          <a:bodyPr rot="-60000000" vert="horz"/>
          <a:lstStyle/>
          <a:p>
            <a:pPr>
              <a:defRPr sz="900" b="1"/>
            </a:pPr>
            <a:endParaRPr lang="pt-BR"/>
          </a:p>
        </c:txPr>
        <c:crossAx val="210383784"/>
        <c:crosses val="autoZero"/>
        <c:auto val="0"/>
        <c:lblAlgn val="ctr"/>
        <c:lblOffset val="100"/>
        <c:noMultiLvlLbl val="0"/>
      </c:catAx>
      <c:valAx>
        <c:axId val="210383784"/>
        <c:scaling>
          <c:orientation val="minMax"/>
          <c:max val="20"/>
          <c:min val="0"/>
        </c:scaling>
        <c:delete val="1"/>
        <c:axPos val="l"/>
        <c:title>
          <c:tx>
            <c:rich>
              <a:bodyPr/>
              <a:lstStyle/>
              <a:p>
                <a:pPr>
                  <a:defRPr/>
                </a:pPr>
                <a:r>
                  <a:rPr lang="en-US" dirty="0" err="1"/>
                  <a:t>Pacientes</a:t>
                </a:r>
                <a:r>
                  <a:rPr lang="en-US" dirty="0"/>
                  <a:t> (%)</a:t>
                </a:r>
              </a:p>
            </c:rich>
          </c:tx>
          <c:layout>
            <c:manualLayout>
              <c:xMode val="edge"/>
              <c:yMode val="edge"/>
              <c:x val="7.4221217994710001E-2"/>
              <c:y val="0.28538594139053802"/>
            </c:manualLayout>
          </c:layout>
          <c:overlay val="0"/>
        </c:title>
        <c:numFmt formatCode="General" sourceLinked="1"/>
        <c:majorTickMark val="none"/>
        <c:minorTickMark val="none"/>
        <c:tickLblPos val="nextTo"/>
        <c:crossAx val="210383392"/>
        <c:crosses val="autoZero"/>
        <c:crossBetween val="between"/>
        <c:majorUnit val="5"/>
      </c:valAx>
      <c:spPr>
        <a:noFill/>
        <a:ln w="25400">
          <a:noFill/>
        </a:ln>
        <a:effectLst/>
      </c:spPr>
    </c:plotArea>
    <c:plotVisOnly val="1"/>
    <c:dispBlanksAs val="gap"/>
    <c:showDLblsOverMax val="0"/>
  </c:chart>
  <c:spPr>
    <a:noFill/>
    <a:ln>
      <a:noFill/>
    </a:ln>
    <a:effectLst/>
  </c:spPr>
  <c:txPr>
    <a:bodyPr/>
    <a:lstStyle/>
    <a:p>
      <a:pPr>
        <a:defRPr sz="1200">
          <a:solidFill>
            <a:schemeClr val="accent2">
              <a:lumMod val="75000"/>
            </a:schemeClr>
          </a:solidFill>
          <a:latin typeface="Century Gothic (Body)"/>
        </a:defRPr>
      </a:pPr>
      <a:endParaRPr lang="pt-BR"/>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0.108</cdr:x>
      <cdr:y>0.54725</cdr:y>
    </cdr:from>
    <cdr:to>
      <cdr:x>0.887</cdr:x>
      <cdr:y>0.64625</cdr:y>
    </cdr:to>
    <cdr:grpSp>
      <cdr:nvGrpSpPr>
        <cdr:cNvPr id="1025" name="Group 3">
          <a:extLst xmlns:a="http://schemas.openxmlformats.org/drawingml/2006/main">
            <a:ext uri="{FF2B5EF4-FFF2-40B4-BE49-F238E27FC236}">
              <a16:creationId xmlns="" xmlns:a16="http://schemas.microsoft.com/office/drawing/2014/main" id="{6E6C148C-B26E-854D-99FA-83E53A71035C}"/>
            </a:ext>
          </a:extLst>
        </cdr:cNvPr>
        <cdr:cNvGrpSpPr>
          <a:grpSpLocks xmlns:a="http://schemas.openxmlformats.org/drawingml/2006/main"/>
        </cdr:cNvGrpSpPr>
      </cdr:nvGrpSpPr>
      <cdr:grpSpPr bwMode="auto">
        <a:xfrm xmlns:a="http://schemas.openxmlformats.org/drawingml/2006/main">
          <a:off x="899961" y="2809452"/>
          <a:ext cx="6491388" cy="508243"/>
          <a:chOff x="1021140" y="3103388"/>
          <a:chExt cx="7621304" cy="774397"/>
        </a:xfrm>
      </cdr:grpSpPr>
      <cdr:sp macro="" textlink="">
        <cdr:nvSpPr>
          <cdr:cNvPr id="2" name="Line 1"/>
          <cdr:cNvSpPr>
            <a:spLocks xmlns:a="http://schemas.openxmlformats.org/drawingml/2006/main" noChangeShapeType="1"/>
          </cdr:cNvSpPr>
        </cdr:nvSpPr>
        <cdr:spPr bwMode="auto">
          <a:xfrm xmlns:a="http://schemas.openxmlformats.org/drawingml/2006/main">
            <a:off x="1021140" y="3316565"/>
            <a:ext cx="3649672" cy="561220"/>
          </a:xfrm>
          <a:prstGeom xmlns:a="http://schemas.openxmlformats.org/drawingml/2006/main" prst="line">
            <a:avLst/>
          </a:prstGeom>
          <a:noFill xmlns:a="http://schemas.openxmlformats.org/drawingml/2006/main"/>
          <a:ln xmlns:a="http://schemas.openxmlformats.org/drawingml/2006/main" w="38100">
            <a:solidFill>
              <a:schemeClr val="accent3">
                <a:lumMod val="50000"/>
              </a:schemeClr>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sp macro="" textlink="">
        <cdr:nvSpPr>
          <cdr:cNvPr id="1026" name="Line 2"/>
          <cdr:cNvSpPr>
            <a:spLocks xmlns:a="http://schemas.openxmlformats.org/drawingml/2006/main" noChangeShapeType="1"/>
          </cdr:cNvSpPr>
        </cdr:nvSpPr>
        <cdr:spPr bwMode="auto">
          <a:xfrm xmlns:a="http://schemas.openxmlformats.org/drawingml/2006/main">
            <a:off x="4983161" y="3103388"/>
            <a:ext cx="3659283" cy="561220"/>
          </a:xfrm>
          <a:prstGeom xmlns:a="http://schemas.openxmlformats.org/drawingml/2006/main" prst="line">
            <a:avLst/>
          </a:prstGeom>
          <a:noFill xmlns:a="http://schemas.openxmlformats.org/drawingml/2006/main"/>
          <a:ln xmlns:a="http://schemas.openxmlformats.org/drawingml/2006/main" w="38100">
            <a:solidFill>
              <a:schemeClr val="accent3">
                <a:lumMod val="50000"/>
              </a:schemeClr>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grpSp>
  </cdr:relSizeAnchor>
</c:userShapes>
</file>

<file path=ppt/drawings/drawing2.xml><?xml version="1.0" encoding="utf-8"?>
<c:userShapes xmlns:c="http://schemas.openxmlformats.org/drawingml/2006/chart">
  <cdr:relSizeAnchor xmlns:cdr="http://schemas.openxmlformats.org/drawingml/2006/chartDrawing">
    <cdr:from>
      <cdr:x>0.05144</cdr:x>
      <cdr:y>0.04705</cdr:y>
    </cdr:from>
    <cdr:to>
      <cdr:x>0.96408</cdr:x>
      <cdr:y>0.17006</cdr:y>
    </cdr:to>
    <cdr:sp macro="" textlink="">
      <cdr:nvSpPr>
        <cdr:cNvPr id="2" name="CaixaDeTexto 1">
          <a:extLst xmlns:a="http://schemas.openxmlformats.org/drawingml/2006/main">
            <a:ext uri="{FF2B5EF4-FFF2-40B4-BE49-F238E27FC236}">
              <a16:creationId xmlns="" xmlns:a16="http://schemas.microsoft.com/office/drawing/2014/main" id="{B708103B-8FBB-431F-B41E-E61EFC519A19}"/>
            </a:ext>
          </a:extLst>
        </cdr:cNvPr>
        <cdr:cNvSpPr txBox="1"/>
      </cdr:nvSpPr>
      <cdr:spPr>
        <a:xfrm xmlns:a="http://schemas.openxmlformats.org/drawingml/2006/main">
          <a:off x="243395" y="213512"/>
          <a:ext cx="4317969" cy="558261"/>
        </a:xfrm>
        <a:prstGeom xmlns:a="http://schemas.openxmlformats.org/drawingml/2006/main" prst="rect">
          <a:avLst/>
        </a:prstGeom>
        <a:solidFill xmlns:a="http://schemas.openxmlformats.org/drawingml/2006/main">
          <a:srgbClr val="EBE9E8"/>
        </a:solidFill>
      </cdr:spPr>
      <cdr:txBody>
        <a:bodyPr xmlns:a="http://schemas.openxmlformats.org/drawingml/2006/main" vertOverflow="clip" wrap="none" lIns="0" tIns="0" rIns="0" bIns="0" rtlCol="0">
          <a:noAutofit/>
        </a:bodyPr>
        <a:lstStyle xmlns:a="http://schemas.openxmlformats.org/drawingml/2006/main"/>
        <a:p xmlns:a="http://schemas.openxmlformats.org/drawingml/2006/main">
          <a:pPr algn="ctr"/>
          <a:r>
            <a:rPr lang="pt-BR" sz="1600" b="1" dirty="0">
              <a:solidFill>
                <a:schemeClr val="tx2"/>
              </a:solidFill>
            </a:rPr>
            <a:t>Quantos médicos você já consultou devido a </a:t>
          </a:r>
        </a:p>
        <a:p xmlns:a="http://schemas.openxmlformats.org/drawingml/2006/main">
          <a:pPr algn="ctr"/>
          <a:r>
            <a:rPr lang="pt-BR" sz="1600" b="1" dirty="0">
              <a:solidFill>
                <a:schemeClr val="tx2"/>
              </a:solidFill>
            </a:rPr>
            <a:t>este problema?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46C86-2B47-4A5C-B352-94F83F160D54}" type="datetimeFigureOut">
              <a:rPr lang="pt-BR" smtClean="0"/>
              <a:t>19/11/2021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1D9149-1C5D-42AD-9470-7705D01C874F}" type="slidenum">
              <a:rPr lang="pt-BR" smtClean="0"/>
              <a:t>‹nº›</a:t>
            </a:fld>
            <a:endParaRPr lang="pt-BR"/>
          </a:p>
        </p:txBody>
      </p:sp>
    </p:spTree>
    <p:extLst>
      <p:ext uri="{BB962C8B-B14F-4D97-AF65-F5344CB8AC3E}">
        <p14:creationId xmlns:p14="http://schemas.microsoft.com/office/powerpoint/2010/main" val="2358736238"/>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FC1D9149-1C5D-42AD-9470-7705D01C874F}" type="slidenum">
              <a:rPr lang="pt-BR" smtClean="0"/>
              <a:t>4</a:t>
            </a:fld>
            <a:endParaRPr lang="pt-BR"/>
          </a:p>
        </p:txBody>
      </p:sp>
    </p:spTree>
    <p:extLst>
      <p:ext uri="{BB962C8B-B14F-4D97-AF65-F5344CB8AC3E}">
        <p14:creationId xmlns:p14="http://schemas.microsoft.com/office/powerpoint/2010/main" val="2665480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FC1D9149-1C5D-42AD-9470-7705D01C874F}" type="slidenum">
              <a:rPr lang="pt-BR" smtClean="0"/>
              <a:t>5</a:t>
            </a:fld>
            <a:endParaRPr lang="pt-BR"/>
          </a:p>
        </p:txBody>
      </p:sp>
    </p:spTree>
    <p:extLst>
      <p:ext uri="{BB962C8B-B14F-4D97-AF65-F5344CB8AC3E}">
        <p14:creationId xmlns:p14="http://schemas.microsoft.com/office/powerpoint/2010/main" val="2760091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FC1D9149-1C5D-42AD-9470-7705D01C874F}" type="slidenum">
              <a:rPr lang="pt-BR" smtClean="0"/>
              <a:t>6</a:t>
            </a:fld>
            <a:endParaRPr lang="pt-BR"/>
          </a:p>
        </p:txBody>
      </p:sp>
    </p:spTree>
    <p:extLst>
      <p:ext uri="{BB962C8B-B14F-4D97-AF65-F5344CB8AC3E}">
        <p14:creationId xmlns:p14="http://schemas.microsoft.com/office/powerpoint/2010/main" val="143667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FC1D9149-1C5D-42AD-9470-7705D01C874F}" type="slidenum">
              <a:rPr lang="pt-BR" smtClean="0"/>
              <a:t>7</a:t>
            </a:fld>
            <a:endParaRPr lang="pt-BR"/>
          </a:p>
        </p:txBody>
      </p:sp>
    </p:spTree>
    <p:extLst>
      <p:ext uri="{BB962C8B-B14F-4D97-AF65-F5344CB8AC3E}">
        <p14:creationId xmlns:p14="http://schemas.microsoft.com/office/powerpoint/2010/main" val="319180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Steven R. Feldman, MD</a:t>
            </a:r>
          </a:p>
          <a:p>
            <a:r>
              <a:rPr lang="en-US" dirty="0"/>
              <a:t>The goals of therapy include reducing the number and severity of flares, reducing the itching, and improving patient's quality of life, maintaining normal activities of daily living, maximizing disease free periods, preventing the infectious complications, and, of course, minimizing the side effects of treatment . Sometimes even just minimizing the perception of the side effects of treatment may help.</a:t>
            </a:r>
          </a:p>
          <a:p>
            <a:r>
              <a:rPr lang="en-US" dirty="0"/>
              <a:t> </a:t>
            </a:r>
          </a:p>
        </p:txBody>
      </p:sp>
      <p:sp>
        <p:nvSpPr>
          <p:cNvPr id="4" name="Slide Number Placeholder 3"/>
          <p:cNvSpPr>
            <a:spLocks noGrp="1"/>
          </p:cNvSpPr>
          <p:nvPr>
            <p:ph type="sldNum" sz="quarter" idx="5"/>
          </p:nvPr>
        </p:nvSpPr>
        <p:spPr/>
        <p:txBody>
          <a:bodyPr/>
          <a:lstStyle/>
          <a:p>
            <a:fld id="{B5366911-DA6D-40F4-B43D-07A11D91B64A}" type="slidenum">
              <a:rPr lang="en-US" smtClean="0"/>
              <a:t>9</a:t>
            </a:fld>
            <a:endParaRPr lang="en-US" dirty="0"/>
          </a:p>
        </p:txBody>
      </p:sp>
    </p:spTree>
    <p:extLst>
      <p:ext uri="{BB962C8B-B14F-4D97-AF65-F5344CB8AC3E}">
        <p14:creationId xmlns:p14="http://schemas.microsoft.com/office/powerpoint/2010/main" val="521778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CAF9C3B-1335-AB49-9154-0E3C879F1300}" type="slidenum">
              <a:rPr lang="en-US" smtClean="0"/>
              <a:pPr/>
              <a:t>10</a:t>
            </a:fld>
            <a:endParaRPr lang="en-US" dirty="0"/>
          </a:p>
        </p:txBody>
      </p:sp>
      <p:sp>
        <p:nvSpPr>
          <p:cNvPr id="5" name="Notes Placeholder 4"/>
          <p:cNvSpPr>
            <a:spLocks noGrp="1"/>
          </p:cNvSpPr>
          <p:nvPr>
            <p:ph type="body" sz="quarter" idx="11"/>
          </p:nvPr>
        </p:nvSpPr>
        <p:spPr/>
        <p:txBody>
          <a:bodyPr/>
          <a:lstStyle/>
          <a:p>
            <a:pPr defTabSz="887242">
              <a:defRPr/>
            </a:pPr>
            <a:r>
              <a:rPr lang="en-US" dirty="0"/>
              <a:t>Steven R. Feldman, MD</a:t>
            </a:r>
          </a:p>
          <a:p>
            <a:r>
              <a:rPr lang="en-US" dirty="0"/>
              <a:t>And in this graph we see what real-life patients do with triamcinolone when you give it to them.</a:t>
            </a:r>
          </a:p>
          <a:p>
            <a:endParaRPr lang="en-US" dirty="0"/>
          </a:p>
          <a:p>
            <a:r>
              <a:rPr lang="en-US" dirty="0"/>
              <a:t>The medication is applied pretty well the first day you give patients the medicine. And then within about 3 days their use of the medicine's dropping like a rock, down by about 70%. Now it continues to go down after that. And then at day 28 something strange happens. We bring them back for a 1-month return follow-up visit, the 4-week follow-up visit, and their use of the medicine jumps up again. And then it starts going down again.</a:t>
            </a:r>
          </a:p>
          <a:p>
            <a:r>
              <a:rPr lang="en-US" dirty="0"/>
              <a:t> </a:t>
            </a:r>
          </a:p>
        </p:txBody>
      </p:sp>
    </p:spTree>
    <p:extLst>
      <p:ext uri="{BB962C8B-B14F-4D97-AF65-F5344CB8AC3E}">
        <p14:creationId xmlns:p14="http://schemas.microsoft.com/office/powerpoint/2010/main" val="459079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075" y="669925"/>
            <a:ext cx="5930900" cy="3336925"/>
          </a:xfrm>
        </p:spPr>
      </p:sp>
      <p:sp>
        <p:nvSpPr>
          <p:cNvPr id="3" name="Notes Placeholder 2"/>
          <p:cNvSpPr>
            <a:spLocks noGrp="1"/>
          </p:cNvSpPr>
          <p:nvPr>
            <p:ph type="body" idx="1"/>
          </p:nvPr>
        </p:nvSpPr>
        <p:spPr/>
        <p:txBody>
          <a:bodyPr/>
          <a:lstStyle/>
          <a:p>
            <a:pPr defTabSz="887242">
              <a:defRPr/>
            </a:pPr>
            <a:r>
              <a:rPr lang="en-US" dirty="0"/>
              <a:t>Steven R. Feldman, MD</a:t>
            </a:r>
          </a:p>
          <a:p>
            <a:pPr defTabSz="887242">
              <a:defRPr/>
            </a:pPr>
            <a:r>
              <a:rPr lang="en-US" dirty="0"/>
              <a:t>Why are patients not using the medicine? Most of the focus on trying to learn why patients don't use the medicine have focused on the patients and the reasons they don't use the medicines. That they may be poorly motivated, or they may not trust their doctor, or they may be afraid of the medicine, they may be forgetful.</a:t>
            </a:r>
          </a:p>
        </p:txBody>
      </p:sp>
    </p:spTree>
    <p:extLst>
      <p:ext uri="{BB962C8B-B14F-4D97-AF65-F5344CB8AC3E}">
        <p14:creationId xmlns:p14="http://schemas.microsoft.com/office/powerpoint/2010/main" val="15290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C1D9149-1C5D-42AD-9470-7705D01C874F}"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590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AF8FD8-C960-4E71-B2CB-AF9C7754682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xmlns="" id="{83F43AB1-5AB6-4A2A-824C-9A91EE43550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A527E48E-E1F6-4373-880A-31D9F1E04D09}"/>
              </a:ext>
            </a:extLst>
          </p:cNvPr>
          <p:cNvSpPr>
            <a:spLocks noGrp="1"/>
          </p:cNvSpPr>
          <p:nvPr>
            <p:ph type="dt" sz="half" idx="10"/>
          </p:nvPr>
        </p:nvSpPr>
        <p:spPr/>
        <p:txBody>
          <a:bodyPr/>
          <a:lstStyle/>
          <a:p>
            <a:fld id="{256E3E67-124F-4D55-B4BA-37F0279F77CC}" type="datetimeFigureOut">
              <a:rPr lang="pt-BR" smtClean="0"/>
              <a:t>19/11/2021</a:t>
            </a:fld>
            <a:endParaRPr lang="pt-BR"/>
          </a:p>
        </p:txBody>
      </p:sp>
      <p:sp>
        <p:nvSpPr>
          <p:cNvPr id="5" name="Espaço Reservado para Rodapé 4">
            <a:extLst>
              <a:ext uri="{FF2B5EF4-FFF2-40B4-BE49-F238E27FC236}">
                <a16:creationId xmlns:a16="http://schemas.microsoft.com/office/drawing/2014/main" xmlns="" id="{1367B1F9-3946-4060-8C2A-7E59F5E04ED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65A76E05-06B0-4E3D-8763-C7B98E1FCB12}"/>
              </a:ext>
            </a:extLst>
          </p:cNvPr>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23385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CFFA58B-B14A-4119-816C-0F1F404C5FA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111D793B-3681-4E17-B5B5-FB787F838B1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1346B8E2-7DFF-4B4C-8E46-CF27AEB9F547}"/>
              </a:ext>
            </a:extLst>
          </p:cNvPr>
          <p:cNvSpPr>
            <a:spLocks noGrp="1"/>
          </p:cNvSpPr>
          <p:nvPr>
            <p:ph type="dt" sz="half" idx="10"/>
          </p:nvPr>
        </p:nvSpPr>
        <p:spPr/>
        <p:txBody>
          <a:bodyPr/>
          <a:lstStyle/>
          <a:p>
            <a:fld id="{256E3E67-124F-4D55-B4BA-37F0279F77CC}" type="datetimeFigureOut">
              <a:rPr lang="pt-BR" smtClean="0"/>
              <a:t>19/11/2021</a:t>
            </a:fld>
            <a:endParaRPr lang="pt-BR"/>
          </a:p>
        </p:txBody>
      </p:sp>
      <p:sp>
        <p:nvSpPr>
          <p:cNvPr id="5" name="Espaço Reservado para Rodapé 4">
            <a:extLst>
              <a:ext uri="{FF2B5EF4-FFF2-40B4-BE49-F238E27FC236}">
                <a16:creationId xmlns:a16="http://schemas.microsoft.com/office/drawing/2014/main" xmlns="" id="{B981DE2F-7344-4041-ACDF-BD326948FF3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E2304BB9-6FC2-4FAC-BA5A-E2F3FE07438A}"/>
              </a:ext>
            </a:extLst>
          </p:cNvPr>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167330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A4DE079D-84BA-44C4-B2D2-2A92A923F2C7}"/>
              </a:ext>
            </a:extLst>
          </p:cNvPr>
          <p:cNvSpPr>
            <a:spLocks noGrp="1"/>
          </p:cNvSpPr>
          <p:nvPr>
            <p:ph type="title" orient="vert"/>
          </p:nvPr>
        </p:nvSpPr>
        <p:spPr>
          <a:xfrm>
            <a:off x="8724901" y="365126"/>
            <a:ext cx="2628900" cy="5811839"/>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E8436F6F-E896-4AAE-8242-0D299753C712}"/>
              </a:ext>
            </a:extLst>
          </p:cNvPr>
          <p:cNvSpPr>
            <a:spLocks noGrp="1"/>
          </p:cNvSpPr>
          <p:nvPr>
            <p:ph type="body" orient="vert" idx="1"/>
          </p:nvPr>
        </p:nvSpPr>
        <p:spPr>
          <a:xfrm>
            <a:off x="838201" y="365126"/>
            <a:ext cx="7734300" cy="5811839"/>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903B7CBE-1765-4CE8-9D19-BEC9D3357889}"/>
              </a:ext>
            </a:extLst>
          </p:cNvPr>
          <p:cNvSpPr>
            <a:spLocks noGrp="1"/>
          </p:cNvSpPr>
          <p:nvPr>
            <p:ph type="dt" sz="half" idx="10"/>
          </p:nvPr>
        </p:nvSpPr>
        <p:spPr/>
        <p:txBody>
          <a:bodyPr/>
          <a:lstStyle/>
          <a:p>
            <a:fld id="{256E3E67-124F-4D55-B4BA-37F0279F77CC}" type="datetimeFigureOut">
              <a:rPr lang="pt-BR" smtClean="0"/>
              <a:t>19/11/2021</a:t>
            </a:fld>
            <a:endParaRPr lang="pt-BR"/>
          </a:p>
        </p:txBody>
      </p:sp>
      <p:sp>
        <p:nvSpPr>
          <p:cNvPr id="5" name="Espaço Reservado para Rodapé 4">
            <a:extLst>
              <a:ext uri="{FF2B5EF4-FFF2-40B4-BE49-F238E27FC236}">
                <a16:creationId xmlns:a16="http://schemas.microsoft.com/office/drawing/2014/main" xmlns="" id="{412825C1-C31A-4DB7-BCF9-59207F93931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C45E0BD2-5691-42E2-B759-1450AB5D62F6}"/>
              </a:ext>
            </a:extLst>
          </p:cNvPr>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153416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F70AE3B-D87C-4547-85DC-AC2917C9AE24}"/>
              </a:ext>
            </a:extLst>
          </p:cNvPr>
          <p:cNvSpPr>
            <a:spLocks noGrp="1"/>
          </p:cNvSpPr>
          <p:nvPr>
            <p:ph type="title" hasCustomPrompt="1"/>
          </p:nvPr>
        </p:nvSpPr>
        <p:spPr>
          <a:xfrm>
            <a:off x="1104901" y="145893"/>
            <a:ext cx="10560051" cy="741347"/>
          </a:xfrm>
        </p:spPr>
        <p:txBody>
          <a:bodyPr/>
          <a:lstStyle>
            <a:lvl1pPr>
              <a:defRPr/>
            </a:lvl1pPr>
          </a:lstStyle>
          <a:p>
            <a:r>
              <a:rPr lang="en-US" dirty="0"/>
              <a:t>CLICK TO EDIT MASTER TITLE STYLE</a:t>
            </a:r>
          </a:p>
        </p:txBody>
      </p:sp>
      <p:sp>
        <p:nvSpPr>
          <p:cNvPr id="3" name="Segnaposto numero diapositiva 4">
            <a:extLst>
              <a:ext uri="{FF2B5EF4-FFF2-40B4-BE49-F238E27FC236}">
                <a16:creationId xmlns:a16="http://schemas.microsoft.com/office/drawing/2014/main" xmlns="" id="{BDDE9603-3D62-4C9D-A1C9-A56D4299DF0E}"/>
              </a:ext>
            </a:extLst>
          </p:cNvPr>
          <p:cNvSpPr>
            <a:spLocks noGrp="1"/>
          </p:cNvSpPr>
          <p:nvPr>
            <p:ph type="sldNum" sz="quarter" idx="4"/>
          </p:nvPr>
        </p:nvSpPr>
        <p:spPr>
          <a:xfrm>
            <a:off x="11676063" y="6587624"/>
            <a:ext cx="346284" cy="169277"/>
          </a:xfrm>
          <a:prstGeom prst="rect">
            <a:avLst/>
          </a:prstGeom>
        </p:spPr>
        <p:txBody>
          <a:bodyPr vert="horz" wrap="square" lIns="0" tIns="0" rIns="0" bIns="0" anchor="ctr" anchorCtr="0">
            <a:spAutoFit/>
          </a:bodyPr>
          <a:lstStyle>
            <a:lvl1pPr algn="r" eaLnBrk="1" latinLnBrk="0" hangingPunct="1">
              <a:defRPr kumimoji="0" sz="1100">
                <a:solidFill>
                  <a:schemeClr val="accent2">
                    <a:lumMod val="75000"/>
                  </a:schemeClr>
                </a:solidFill>
              </a:defRPr>
            </a:lvl1pPr>
            <a:extLst/>
          </a:lstStyle>
          <a:p>
            <a:fld id="{91974DF9-AD47-4691-BA21-BBFCE3637A9A}" type="slidenum">
              <a:rPr lang="en-US" smtClean="0"/>
              <a:pPr/>
              <a:t>‹nº›</a:t>
            </a:fld>
            <a:endParaRPr lang="en-US" dirty="0"/>
          </a:p>
        </p:txBody>
      </p:sp>
      <p:sp>
        <p:nvSpPr>
          <p:cNvPr id="5" name="Text Placeholder 5">
            <a:extLst>
              <a:ext uri="{FF2B5EF4-FFF2-40B4-BE49-F238E27FC236}">
                <a16:creationId xmlns:a16="http://schemas.microsoft.com/office/drawing/2014/main" xmlns="" id="{43AA589E-36C2-41A3-AFBD-00E7D134B2C7}"/>
              </a:ext>
            </a:extLst>
          </p:cNvPr>
          <p:cNvSpPr>
            <a:spLocks noGrp="1"/>
          </p:cNvSpPr>
          <p:nvPr>
            <p:ph type="body" sz="quarter" idx="12"/>
          </p:nvPr>
        </p:nvSpPr>
        <p:spPr>
          <a:xfrm>
            <a:off x="587378" y="6503232"/>
            <a:ext cx="10261599" cy="230774"/>
          </a:xfrm>
        </p:spPr>
        <p:txBody>
          <a:bodyPr wrap="square" anchor="b">
            <a:spAutoFit/>
          </a:bodyPr>
          <a:lstStyle>
            <a:lvl1pPr>
              <a:lnSpc>
                <a:spcPct val="90000"/>
              </a:lnSpc>
              <a:spcBef>
                <a:spcPts val="300"/>
              </a:spcBef>
              <a:defRPr sz="1000">
                <a:solidFill>
                  <a:schemeClr val="accent2">
                    <a:lumMod val="75000"/>
                  </a:schemeClr>
                </a:solidFill>
              </a:defRPr>
            </a:lvl1pPr>
          </a:lstStyle>
          <a:p>
            <a:pPr lvl="0"/>
            <a:r>
              <a:rPr lang="en-US" dirty="0"/>
              <a:t>Edit Master text styles</a:t>
            </a:r>
          </a:p>
        </p:txBody>
      </p:sp>
    </p:spTree>
    <p:extLst>
      <p:ext uri="{BB962C8B-B14F-4D97-AF65-F5344CB8AC3E}">
        <p14:creationId xmlns:p14="http://schemas.microsoft.com/office/powerpoint/2010/main" val="370790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x-none"/>
              <a:t>Click to edit Master title style</a:t>
            </a:r>
            <a:endParaRPr lang="en-US"/>
          </a:p>
        </p:txBody>
      </p:sp>
    </p:spTree>
    <p:extLst>
      <p:ext uri="{BB962C8B-B14F-4D97-AF65-F5344CB8AC3E}">
        <p14:creationId xmlns:p14="http://schemas.microsoft.com/office/powerpoint/2010/main" val="3511701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5970" y="174882"/>
            <a:ext cx="11682153" cy="1143000"/>
          </a:xfrm>
        </p:spPr>
        <p:txBody>
          <a:bodyPr/>
          <a:lstStyle>
            <a:lvl1pPr>
              <a:lnSpc>
                <a:spcPct val="90000"/>
              </a:lnSpc>
              <a:defRPr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65970" y="1342498"/>
            <a:ext cx="11682153" cy="4310158"/>
          </a:xfrm>
        </p:spPr>
        <p:txBody>
          <a:bodyPr>
            <a:noAutofit/>
          </a:bodyPr>
          <a:lstStyle>
            <a:lvl1pPr>
              <a:lnSpc>
                <a:spcPct val="90000"/>
              </a:lnSpc>
              <a:spcBef>
                <a:spcPts val="0"/>
              </a:spcBef>
              <a:defRPr baseline="0">
                <a:solidFill>
                  <a:schemeClr val="tx1"/>
                </a:solidFill>
              </a:defRPr>
            </a:lvl1pPr>
            <a:lvl2pPr>
              <a:lnSpc>
                <a:spcPct val="90000"/>
              </a:lnSpc>
              <a:spcBef>
                <a:spcPts val="0"/>
              </a:spcBef>
              <a:defRPr baseline="0">
                <a:solidFill>
                  <a:schemeClr val="tx1"/>
                </a:solidFill>
              </a:defRPr>
            </a:lvl2pPr>
            <a:lvl3pPr>
              <a:lnSpc>
                <a:spcPct val="90000"/>
              </a:lnSpc>
              <a:spcBef>
                <a:spcPts val="0"/>
              </a:spcBef>
              <a:defRPr baseline="0">
                <a:solidFill>
                  <a:schemeClr val="tx1"/>
                </a:solidFill>
              </a:defRPr>
            </a:lvl3pPr>
            <a:lvl4pPr>
              <a:lnSpc>
                <a:spcPct val="90000"/>
              </a:lnSpc>
              <a:spcBef>
                <a:spcPts val="0"/>
              </a:spcBef>
              <a:defRPr baseline="0">
                <a:solidFill>
                  <a:schemeClr val="tx1"/>
                </a:solidFill>
              </a:defRPr>
            </a:lvl4pPr>
            <a:lvl5pPr>
              <a:lnSpc>
                <a:spcPct val="90000"/>
              </a:lnSpc>
              <a:spcBef>
                <a:spcPts val="0"/>
              </a:spcBef>
              <a:defRPr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hasCustomPrompt="1"/>
          </p:nvPr>
        </p:nvSpPr>
        <p:spPr>
          <a:xfrm>
            <a:off x="2880784" y="6010275"/>
            <a:ext cx="9067300" cy="731838"/>
          </a:xfrm>
        </p:spPr>
        <p:txBody>
          <a:bodyPr>
            <a:normAutofit/>
          </a:bodyPr>
          <a:lstStyle>
            <a:lvl1pPr marL="0" indent="0">
              <a:spcBef>
                <a:spcPts val="0"/>
              </a:spcBef>
              <a:buNone/>
              <a:defRPr sz="1100" baseline="0">
                <a:solidFill>
                  <a:schemeClr val="tx1"/>
                </a:solidFill>
              </a:defRPr>
            </a:lvl1pPr>
          </a:lstStyle>
          <a:p>
            <a:pPr lvl="0"/>
            <a:r>
              <a:rPr lang="en-US" sz="1100" dirty="0"/>
              <a:t>Click to add reference</a:t>
            </a:r>
          </a:p>
        </p:txBody>
      </p:sp>
      <p:sp>
        <p:nvSpPr>
          <p:cNvPr id="5" name="Text Placeholder 4"/>
          <p:cNvSpPr>
            <a:spLocks noGrp="1"/>
          </p:cNvSpPr>
          <p:nvPr>
            <p:ph type="body" sz="quarter" idx="11" hasCustomPrompt="1"/>
          </p:nvPr>
        </p:nvSpPr>
        <p:spPr>
          <a:xfrm>
            <a:off x="266007" y="5653088"/>
            <a:ext cx="11682077" cy="271462"/>
          </a:xfrm>
        </p:spPr>
        <p:txBody>
          <a:bodyPr/>
          <a:lstStyle>
            <a:lvl1pPr marL="0" indent="0">
              <a:spcBef>
                <a:spcPts val="0"/>
              </a:spcBef>
              <a:buNone/>
              <a:defRPr sz="1300" baseline="0">
                <a:solidFill>
                  <a:schemeClr val="tx1"/>
                </a:solidFill>
              </a:defRPr>
            </a:lvl1pPr>
            <a:lvl2pPr>
              <a:defRPr sz="1300"/>
            </a:lvl2pPr>
            <a:lvl3pPr>
              <a:defRPr sz="1300"/>
            </a:lvl3pPr>
            <a:lvl4pPr>
              <a:defRPr sz="1300"/>
            </a:lvl4pPr>
            <a:lvl5pPr>
              <a:defRPr sz="1300"/>
            </a:lvl5pPr>
          </a:lstStyle>
          <a:p>
            <a:pPr lvl="0"/>
            <a:r>
              <a:rPr lang="en-US" dirty="0"/>
              <a:t>Click to add footnote</a:t>
            </a:r>
          </a:p>
        </p:txBody>
      </p:sp>
    </p:spTree>
    <p:extLst>
      <p:ext uri="{BB962C8B-B14F-4D97-AF65-F5344CB8AC3E}">
        <p14:creationId xmlns:p14="http://schemas.microsoft.com/office/powerpoint/2010/main" val="2634988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LOGO]">
    <p:spTree>
      <p:nvGrpSpPr>
        <p:cNvPr id="1" name=""/>
        <p:cNvGrpSpPr/>
        <p:nvPr/>
      </p:nvGrpSpPr>
      <p:grpSpPr>
        <a:xfrm>
          <a:off x="0" y="0"/>
          <a:ext cx="0" cy="0"/>
          <a:chOff x="0" y="0"/>
          <a:chExt cx="0" cy="0"/>
        </a:xfrm>
      </p:grpSpPr>
      <p:sp>
        <p:nvSpPr>
          <p:cNvPr id="2" name="Title 1"/>
          <p:cNvSpPr>
            <a:spLocks noGrp="1"/>
          </p:cNvSpPr>
          <p:nvPr>
            <p:ph type="title"/>
          </p:nvPr>
        </p:nvSpPr>
        <p:spPr>
          <a:xfrm>
            <a:off x="552000" y="252000"/>
            <a:ext cx="11088000" cy="720000"/>
          </a:xfrm>
          <a:prstGeom prst="rect">
            <a:avLst/>
          </a:prstGeom>
        </p:spPr>
        <p:txBody>
          <a:bodyPr/>
          <a:lstStyle>
            <a:lvl1pPr>
              <a:defRPr sz="2400"/>
            </a:lvl1pPr>
          </a:lstStyle>
          <a:p>
            <a:r>
              <a:rPr lang="en-US" dirty="0"/>
              <a:t>Click to edit Master title style</a:t>
            </a:r>
          </a:p>
        </p:txBody>
      </p:sp>
      <p:sp>
        <p:nvSpPr>
          <p:cNvPr id="3" name="Content Placeholder 2"/>
          <p:cNvSpPr>
            <a:spLocks noGrp="1"/>
          </p:cNvSpPr>
          <p:nvPr>
            <p:ph idx="1"/>
          </p:nvPr>
        </p:nvSpPr>
        <p:spPr>
          <a:xfrm>
            <a:off x="552000" y="1279526"/>
            <a:ext cx="11088000" cy="4788000"/>
          </a:xfrm>
          <a:prstGeom prst="rect">
            <a:avLst/>
          </a:prstGeom>
        </p:spPr>
        <p:txBody>
          <a:bodyPr/>
          <a:lstStyle>
            <a:lvl2pPr marL="406400" indent="-292100">
              <a:tabLs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11196321" y="6607176"/>
            <a:ext cx="443231" cy="182563"/>
          </a:xfrm>
          <a:prstGeom prst="rect">
            <a:avLst/>
          </a:prstGeom>
          <a:ln/>
        </p:spPr>
        <p:txBody>
          <a:bodyPr/>
          <a:lstStyle>
            <a:lvl1pPr>
              <a:defRPr/>
            </a:lvl1pPr>
          </a:lstStyle>
          <a:p>
            <a:pPr>
              <a:defRPr/>
            </a:pPr>
            <a:fld id="{66343C42-5080-CA49-83D2-1194B1D87341}" type="slidenum">
              <a:rPr lang="en-US"/>
              <a:pPr>
                <a:defRPr/>
              </a:pPr>
              <a:t>‹nº›</a:t>
            </a:fld>
            <a:endParaRPr lang="en-US" dirty="0"/>
          </a:p>
        </p:txBody>
      </p:sp>
      <p:sp>
        <p:nvSpPr>
          <p:cNvPr id="5" name="Footer Placeholder 4">
            <a:extLst>
              <a:ext uri="{FF2B5EF4-FFF2-40B4-BE49-F238E27FC236}">
                <a16:creationId xmlns="" xmlns:a16="http://schemas.microsoft.com/office/drawing/2014/main" id="{6404DE9F-58D4-4DAD-8402-8DD16C87354D}"/>
              </a:ext>
            </a:extLst>
          </p:cNvPr>
          <p:cNvSpPr>
            <a:spLocks noGrp="1"/>
          </p:cNvSpPr>
          <p:nvPr>
            <p:ph type="ftr" sz="quarter" idx="11"/>
          </p:nvPr>
        </p:nvSpPr>
        <p:spPr>
          <a:xfrm>
            <a:off x="6216000" y="6120000"/>
            <a:ext cx="5424000" cy="360000"/>
          </a:xfrm>
          <a:prstGeom prst="rect">
            <a:avLst/>
          </a:prstGeom>
        </p:spPr>
        <p:txBody>
          <a:bodyPr/>
          <a:lstStyle/>
          <a:p>
            <a:endParaRPr lang="en-GB" dirty="0"/>
          </a:p>
        </p:txBody>
      </p:sp>
      <p:sp>
        <p:nvSpPr>
          <p:cNvPr id="11" name="Text Placeholder 6">
            <a:extLst>
              <a:ext uri="{FF2B5EF4-FFF2-40B4-BE49-F238E27FC236}">
                <a16:creationId xmlns="" xmlns:a16="http://schemas.microsoft.com/office/drawing/2014/main" id="{8D091597-F325-A743-B6F0-58E3C6DCBA7F}"/>
              </a:ext>
            </a:extLst>
          </p:cNvPr>
          <p:cNvSpPr>
            <a:spLocks noGrp="1"/>
          </p:cNvSpPr>
          <p:nvPr>
            <p:ph type="body" sz="quarter" idx="13"/>
          </p:nvPr>
        </p:nvSpPr>
        <p:spPr>
          <a:xfrm>
            <a:off x="550333" y="6120000"/>
            <a:ext cx="5424000" cy="360000"/>
          </a:xfrm>
          <a:prstGeom prst="rect">
            <a:avLst/>
          </a:prstGeom>
        </p:spPr>
        <p:txBody>
          <a:bodyPr anchor="b"/>
          <a:lstStyle>
            <a:lvl1pPr>
              <a:defRPr sz="1000">
                <a:solidFill>
                  <a:schemeClr val="tx2"/>
                </a:solidFill>
              </a:defRPr>
            </a:lvl1pPr>
          </a:lstStyle>
          <a:p>
            <a:pPr lvl="0"/>
            <a:r>
              <a:rPr lang="en-GB" dirty="0"/>
              <a:t>Click to edit Master text styles</a:t>
            </a:r>
          </a:p>
        </p:txBody>
      </p:sp>
    </p:spTree>
    <p:extLst>
      <p:ext uri="{BB962C8B-B14F-4D97-AF65-F5344CB8AC3E}">
        <p14:creationId xmlns:p14="http://schemas.microsoft.com/office/powerpoint/2010/main" val="2964212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52000" y="252000"/>
            <a:ext cx="11088000" cy="720000"/>
          </a:xfrm>
          <a:prstGeom prst="rect">
            <a:avLst/>
          </a:prstGeom>
        </p:spPr>
        <p:txBody>
          <a:bodyPr/>
          <a:lstStyle/>
          <a:p>
            <a:r>
              <a:rPr lang="en-US" dirty="0"/>
              <a:t>Click to edit Master title style</a:t>
            </a:r>
          </a:p>
        </p:txBody>
      </p:sp>
      <p:sp>
        <p:nvSpPr>
          <p:cNvPr id="3" name="Slide Number Placeholder 5"/>
          <p:cNvSpPr>
            <a:spLocks noGrp="1"/>
          </p:cNvSpPr>
          <p:nvPr>
            <p:ph type="sldNum" sz="quarter" idx="10"/>
          </p:nvPr>
        </p:nvSpPr>
        <p:spPr>
          <a:xfrm>
            <a:off x="11196321" y="6607176"/>
            <a:ext cx="443231" cy="182563"/>
          </a:xfrm>
          <a:prstGeom prst="rect">
            <a:avLst/>
          </a:prstGeom>
          <a:ln/>
        </p:spPr>
        <p:txBody>
          <a:bodyPr/>
          <a:lstStyle>
            <a:lvl1pPr>
              <a:defRPr/>
            </a:lvl1pPr>
          </a:lstStyle>
          <a:p>
            <a:pPr>
              <a:defRPr/>
            </a:pPr>
            <a:fld id="{20A8E716-FA28-7441-8F7F-65FB76AF0FDE}" type="slidenum">
              <a:rPr lang="en-US"/>
              <a:pPr>
                <a:defRPr/>
              </a:pPr>
              <a:t>‹nº›</a:t>
            </a:fld>
            <a:endParaRPr lang="en-US" dirty="0"/>
          </a:p>
        </p:txBody>
      </p:sp>
      <p:sp>
        <p:nvSpPr>
          <p:cNvPr id="5" name="Footer Placeholder 4">
            <a:extLst>
              <a:ext uri="{FF2B5EF4-FFF2-40B4-BE49-F238E27FC236}">
                <a16:creationId xmlns="" xmlns:a16="http://schemas.microsoft.com/office/drawing/2014/main" id="{071F93A8-F96F-49D6-BB87-6720C189D5CB}"/>
              </a:ext>
            </a:extLst>
          </p:cNvPr>
          <p:cNvSpPr>
            <a:spLocks noGrp="1"/>
          </p:cNvSpPr>
          <p:nvPr>
            <p:ph type="ftr" sz="quarter" idx="11"/>
          </p:nvPr>
        </p:nvSpPr>
        <p:spPr>
          <a:xfrm>
            <a:off x="6216000" y="6120000"/>
            <a:ext cx="5424000" cy="360000"/>
          </a:xfrm>
          <a:prstGeom prst="rect">
            <a:avLst/>
          </a:prstGeom>
        </p:spPr>
        <p:txBody>
          <a:bodyPr/>
          <a:lstStyle/>
          <a:p>
            <a:endParaRPr lang="en-GB" dirty="0"/>
          </a:p>
        </p:txBody>
      </p:sp>
      <p:sp>
        <p:nvSpPr>
          <p:cNvPr id="6" name="Text Placeholder 6">
            <a:extLst>
              <a:ext uri="{FF2B5EF4-FFF2-40B4-BE49-F238E27FC236}">
                <a16:creationId xmlns="" xmlns:a16="http://schemas.microsoft.com/office/drawing/2014/main" id="{2DD0F720-566E-BD40-90CA-69EC13D8B49A}"/>
              </a:ext>
            </a:extLst>
          </p:cNvPr>
          <p:cNvSpPr>
            <a:spLocks noGrp="1"/>
          </p:cNvSpPr>
          <p:nvPr>
            <p:ph type="body" sz="quarter" idx="13"/>
          </p:nvPr>
        </p:nvSpPr>
        <p:spPr>
          <a:xfrm>
            <a:off x="550333" y="6120000"/>
            <a:ext cx="5424000" cy="360000"/>
          </a:xfrm>
          <a:prstGeom prst="rect">
            <a:avLst/>
          </a:prstGeom>
        </p:spPr>
        <p:txBody>
          <a:bodyPr anchor="b"/>
          <a:lstStyle>
            <a:lvl1pPr>
              <a:defRPr sz="1000">
                <a:solidFill>
                  <a:schemeClr val="tx2"/>
                </a:solidFill>
              </a:defRPr>
            </a:lvl1pPr>
          </a:lstStyle>
          <a:p>
            <a:pPr lvl="0"/>
            <a:r>
              <a:rPr lang="en-GB" dirty="0"/>
              <a:t>Click to edit Master text styles</a:t>
            </a:r>
          </a:p>
        </p:txBody>
      </p:sp>
    </p:spTree>
    <p:extLst>
      <p:ext uri="{BB962C8B-B14F-4D97-AF65-F5344CB8AC3E}">
        <p14:creationId xmlns:p14="http://schemas.microsoft.com/office/powerpoint/2010/main" val="2460566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upix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1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56E3E67-124F-4D55-B4BA-37F0279F77CC}" type="datetimeFigureOut">
              <a:rPr lang="pt-BR" smtClean="0"/>
              <a:t>19/11/2021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243199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56E3E67-124F-4D55-B4BA-37F0279F77CC}" type="datetimeFigureOut">
              <a:rPr lang="pt-BR" smtClean="0"/>
              <a:t>19/11/2021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37861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E9DE64-D184-43BA-A48A-615D5621A60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8E945B74-67DE-47CB-B4ED-737F772447D1}"/>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0AB99174-485C-4709-AEC8-625834CC6D50}"/>
              </a:ext>
            </a:extLst>
          </p:cNvPr>
          <p:cNvSpPr>
            <a:spLocks noGrp="1"/>
          </p:cNvSpPr>
          <p:nvPr>
            <p:ph type="dt" sz="half" idx="10"/>
          </p:nvPr>
        </p:nvSpPr>
        <p:spPr/>
        <p:txBody>
          <a:bodyPr/>
          <a:lstStyle/>
          <a:p>
            <a:fld id="{256E3E67-124F-4D55-B4BA-37F0279F77CC}" type="datetimeFigureOut">
              <a:rPr lang="pt-BR" smtClean="0"/>
              <a:t>19/11/2021</a:t>
            </a:fld>
            <a:endParaRPr lang="pt-BR"/>
          </a:p>
        </p:txBody>
      </p:sp>
      <p:sp>
        <p:nvSpPr>
          <p:cNvPr id="5" name="Espaço Reservado para Rodapé 4">
            <a:extLst>
              <a:ext uri="{FF2B5EF4-FFF2-40B4-BE49-F238E27FC236}">
                <a16:creationId xmlns:a16="http://schemas.microsoft.com/office/drawing/2014/main" xmlns="" id="{8AD7A469-D2E7-43E4-AE67-EF7B701895C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B8C0C483-76E3-432F-8ABD-7822E704D4BA}"/>
              </a:ext>
            </a:extLst>
          </p:cNvPr>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14976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56E3E67-124F-4D55-B4BA-37F0279F77CC}" type="datetimeFigureOut">
              <a:rPr lang="pt-BR" smtClean="0"/>
              <a:t>19/11/2021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426831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56E3E67-124F-4D55-B4BA-37F0279F77CC}" type="datetimeFigureOut">
              <a:rPr lang="pt-BR" smtClean="0"/>
              <a:t>19/11/2021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304605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9"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1"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256E3E67-124F-4D55-B4BA-37F0279F77CC}" type="datetimeFigureOut">
              <a:rPr lang="pt-BR" smtClean="0"/>
              <a:t>19/11/2021</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140395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56E3E67-124F-4D55-B4BA-37F0279F77CC}" type="datetimeFigureOut">
              <a:rPr lang="pt-BR" smtClean="0"/>
              <a:t>19/11/2021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343250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6E3E67-124F-4D55-B4BA-37F0279F77CC}" type="datetimeFigureOut">
              <a:rPr lang="pt-BR" smtClean="0"/>
              <a:t>19/11/2021</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112441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56E3E67-124F-4D55-B4BA-37F0279F77CC}" type="datetimeFigureOut">
              <a:rPr lang="pt-BR" smtClean="0"/>
              <a:t>19/11/2021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314842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56E3E67-124F-4D55-B4BA-37F0279F77CC}" type="datetimeFigureOut">
              <a:rPr lang="pt-BR" smtClean="0"/>
              <a:t>19/11/2021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256460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56E3E67-124F-4D55-B4BA-37F0279F77CC}" type="datetimeFigureOut">
              <a:rPr lang="pt-BR" smtClean="0"/>
              <a:t>19/11/2021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122893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56E3E67-124F-4D55-B4BA-37F0279F77CC}" type="datetimeFigureOut">
              <a:rPr lang="pt-BR" smtClean="0"/>
              <a:t>19/11/2021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386689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upix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09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E8A00BE-C36B-4AF5-8011-28BCC4C673E8}"/>
              </a:ext>
            </a:extLst>
          </p:cNvPr>
          <p:cNvSpPr>
            <a:spLocks noGrp="1"/>
          </p:cNvSpPr>
          <p:nvPr>
            <p:ph type="title"/>
          </p:nvPr>
        </p:nvSpPr>
        <p:spPr>
          <a:xfrm>
            <a:off x="831851" y="1709740"/>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xmlns="" id="{EB959AC5-BD9F-4D7E-99C5-5F7DC9F3EE7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xmlns="" id="{6B37C201-392F-439A-9AB7-3F2E4AC650E3}"/>
              </a:ext>
            </a:extLst>
          </p:cNvPr>
          <p:cNvSpPr>
            <a:spLocks noGrp="1"/>
          </p:cNvSpPr>
          <p:nvPr>
            <p:ph type="dt" sz="half" idx="10"/>
          </p:nvPr>
        </p:nvSpPr>
        <p:spPr/>
        <p:txBody>
          <a:bodyPr/>
          <a:lstStyle/>
          <a:p>
            <a:fld id="{256E3E67-124F-4D55-B4BA-37F0279F77CC}" type="datetimeFigureOut">
              <a:rPr lang="pt-BR" smtClean="0"/>
              <a:t>19/11/2021</a:t>
            </a:fld>
            <a:endParaRPr lang="pt-BR"/>
          </a:p>
        </p:txBody>
      </p:sp>
      <p:sp>
        <p:nvSpPr>
          <p:cNvPr id="5" name="Espaço Reservado para Rodapé 4">
            <a:extLst>
              <a:ext uri="{FF2B5EF4-FFF2-40B4-BE49-F238E27FC236}">
                <a16:creationId xmlns:a16="http://schemas.microsoft.com/office/drawing/2014/main" xmlns="" id="{2CA5C05F-02E9-43FC-9EED-FABF176587B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A9EFCB53-AA1D-45D2-816A-1A0EFC1D526E}"/>
              </a:ext>
            </a:extLst>
          </p:cNvPr>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479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6DCBF1E-F170-4C43-9138-7682152965F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474F98A7-8792-4F8D-BE70-7EE20A6CA49C}"/>
              </a:ext>
            </a:extLst>
          </p:cNvPr>
          <p:cNvSpPr>
            <a:spLocks noGrp="1"/>
          </p:cNvSpPr>
          <p:nvPr>
            <p:ph sz="half" idx="1"/>
          </p:nvPr>
        </p:nvSpPr>
        <p:spPr>
          <a:xfrm>
            <a:off x="838200" y="1825625"/>
            <a:ext cx="5181600" cy="435133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xmlns="" id="{46250F63-E2F8-4204-A5A3-CD6962203639}"/>
              </a:ext>
            </a:extLst>
          </p:cNvPr>
          <p:cNvSpPr>
            <a:spLocks noGrp="1"/>
          </p:cNvSpPr>
          <p:nvPr>
            <p:ph sz="half" idx="2"/>
          </p:nvPr>
        </p:nvSpPr>
        <p:spPr>
          <a:xfrm>
            <a:off x="6172200" y="1825625"/>
            <a:ext cx="5181600" cy="435133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xmlns="" id="{4105EAFC-89B8-4269-A759-E2676178D840}"/>
              </a:ext>
            </a:extLst>
          </p:cNvPr>
          <p:cNvSpPr>
            <a:spLocks noGrp="1"/>
          </p:cNvSpPr>
          <p:nvPr>
            <p:ph type="dt" sz="half" idx="10"/>
          </p:nvPr>
        </p:nvSpPr>
        <p:spPr/>
        <p:txBody>
          <a:bodyPr/>
          <a:lstStyle/>
          <a:p>
            <a:fld id="{256E3E67-124F-4D55-B4BA-37F0279F77CC}" type="datetimeFigureOut">
              <a:rPr lang="pt-BR" smtClean="0"/>
              <a:t>19/11/2021</a:t>
            </a:fld>
            <a:endParaRPr lang="pt-BR"/>
          </a:p>
        </p:txBody>
      </p:sp>
      <p:sp>
        <p:nvSpPr>
          <p:cNvPr id="6" name="Espaço Reservado para Rodapé 5">
            <a:extLst>
              <a:ext uri="{FF2B5EF4-FFF2-40B4-BE49-F238E27FC236}">
                <a16:creationId xmlns:a16="http://schemas.microsoft.com/office/drawing/2014/main" xmlns="" id="{6734B549-4FAF-4961-91D0-DE3F09ED870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510F8D5B-B11B-4145-B0E6-8D1E262BD05F}"/>
              </a:ext>
            </a:extLst>
          </p:cNvPr>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165495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761EF06-14E4-4875-A92A-044058FE6D3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xmlns="" id="{7F21256C-522B-4470-909A-C57F158FF80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xmlns="" id="{51DB3D00-FB75-4DAD-B94B-B99143E75ABE}"/>
              </a:ext>
            </a:extLst>
          </p:cNvPr>
          <p:cNvSpPr>
            <a:spLocks noGrp="1"/>
          </p:cNvSpPr>
          <p:nvPr>
            <p:ph sz="half" idx="2"/>
          </p:nvPr>
        </p:nvSpPr>
        <p:spPr>
          <a:xfrm>
            <a:off x="839789"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xmlns="" id="{D3FD5AAE-41E2-42FF-A00D-81FD8E0D130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xmlns="" id="{D087817D-1C55-47E7-936B-D90684D21317}"/>
              </a:ext>
            </a:extLst>
          </p:cNvPr>
          <p:cNvSpPr>
            <a:spLocks noGrp="1"/>
          </p:cNvSpPr>
          <p:nvPr>
            <p:ph sz="quarter" idx="4"/>
          </p:nvPr>
        </p:nvSpPr>
        <p:spPr>
          <a:xfrm>
            <a:off x="6172201"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xmlns="" id="{3F7A38B4-9B95-410F-85BF-7A621B2C02FB}"/>
              </a:ext>
            </a:extLst>
          </p:cNvPr>
          <p:cNvSpPr>
            <a:spLocks noGrp="1"/>
          </p:cNvSpPr>
          <p:nvPr>
            <p:ph type="dt" sz="half" idx="10"/>
          </p:nvPr>
        </p:nvSpPr>
        <p:spPr/>
        <p:txBody>
          <a:bodyPr/>
          <a:lstStyle/>
          <a:p>
            <a:fld id="{256E3E67-124F-4D55-B4BA-37F0279F77CC}" type="datetimeFigureOut">
              <a:rPr lang="pt-BR" smtClean="0"/>
              <a:t>19/11/2021</a:t>
            </a:fld>
            <a:endParaRPr lang="pt-BR"/>
          </a:p>
        </p:txBody>
      </p:sp>
      <p:sp>
        <p:nvSpPr>
          <p:cNvPr id="8" name="Espaço Reservado para Rodapé 7">
            <a:extLst>
              <a:ext uri="{FF2B5EF4-FFF2-40B4-BE49-F238E27FC236}">
                <a16:creationId xmlns:a16="http://schemas.microsoft.com/office/drawing/2014/main" xmlns="" id="{A5A32AC5-80E1-4AD2-BFB6-D54C3699A551}"/>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xmlns="" id="{D48DCF20-B587-454D-91EB-B08C01EA5E8D}"/>
              </a:ext>
            </a:extLst>
          </p:cNvPr>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245814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A46782-4EC0-4674-8035-62136AACA82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xmlns="" id="{8574C2B9-2000-47D4-801B-6958E4A676ED}"/>
              </a:ext>
            </a:extLst>
          </p:cNvPr>
          <p:cNvSpPr>
            <a:spLocks noGrp="1"/>
          </p:cNvSpPr>
          <p:nvPr>
            <p:ph type="dt" sz="half" idx="10"/>
          </p:nvPr>
        </p:nvSpPr>
        <p:spPr/>
        <p:txBody>
          <a:bodyPr/>
          <a:lstStyle/>
          <a:p>
            <a:fld id="{256E3E67-124F-4D55-B4BA-37F0279F77CC}" type="datetimeFigureOut">
              <a:rPr lang="pt-BR" smtClean="0"/>
              <a:t>19/11/2021</a:t>
            </a:fld>
            <a:endParaRPr lang="pt-BR"/>
          </a:p>
        </p:txBody>
      </p:sp>
      <p:sp>
        <p:nvSpPr>
          <p:cNvPr id="4" name="Espaço Reservado para Rodapé 3">
            <a:extLst>
              <a:ext uri="{FF2B5EF4-FFF2-40B4-BE49-F238E27FC236}">
                <a16:creationId xmlns:a16="http://schemas.microsoft.com/office/drawing/2014/main" xmlns="" id="{B84386AD-95DB-4913-8040-69C875CF442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xmlns="" id="{2655A284-6DA0-40B4-A04D-6DBB6990889A}"/>
              </a:ext>
            </a:extLst>
          </p:cNvPr>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82339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8C3463B2-430F-40CF-8681-B18C2227C880}"/>
              </a:ext>
            </a:extLst>
          </p:cNvPr>
          <p:cNvSpPr>
            <a:spLocks noGrp="1"/>
          </p:cNvSpPr>
          <p:nvPr>
            <p:ph type="dt" sz="half" idx="10"/>
          </p:nvPr>
        </p:nvSpPr>
        <p:spPr/>
        <p:txBody>
          <a:bodyPr/>
          <a:lstStyle/>
          <a:p>
            <a:fld id="{256E3E67-124F-4D55-B4BA-37F0279F77CC}" type="datetimeFigureOut">
              <a:rPr lang="pt-BR" smtClean="0"/>
              <a:t>19/11/2021</a:t>
            </a:fld>
            <a:endParaRPr lang="pt-BR"/>
          </a:p>
        </p:txBody>
      </p:sp>
      <p:sp>
        <p:nvSpPr>
          <p:cNvPr id="3" name="Espaço Reservado para Rodapé 2">
            <a:extLst>
              <a:ext uri="{FF2B5EF4-FFF2-40B4-BE49-F238E27FC236}">
                <a16:creationId xmlns:a16="http://schemas.microsoft.com/office/drawing/2014/main" xmlns="" id="{32CB5346-C226-4A90-A3C2-0986818873E5}"/>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xmlns="" id="{5F27A93F-2ED4-4825-B031-749128DE1BFC}"/>
              </a:ext>
            </a:extLst>
          </p:cNvPr>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283582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70A0ACC-271E-4D25-9475-CC1639E1723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xmlns="" id="{B573AD45-780C-40B6-834C-DF66FB50069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xmlns="" id="{00A12748-38FF-4196-97A4-00DDB81DF12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xmlns="" id="{2D8CC70C-5628-4DE5-B2EA-2DB6E68B4060}"/>
              </a:ext>
            </a:extLst>
          </p:cNvPr>
          <p:cNvSpPr>
            <a:spLocks noGrp="1"/>
          </p:cNvSpPr>
          <p:nvPr>
            <p:ph type="dt" sz="half" idx="10"/>
          </p:nvPr>
        </p:nvSpPr>
        <p:spPr/>
        <p:txBody>
          <a:bodyPr/>
          <a:lstStyle/>
          <a:p>
            <a:fld id="{256E3E67-124F-4D55-B4BA-37F0279F77CC}" type="datetimeFigureOut">
              <a:rPr lang="pt-BR" smtClean="0"/>
              <a:t>19/11/2021</a:t>
            </a:fld>
            <a:endParaRPr lang="pt-BR"/>
          </a:p>
        </p:txBody>
      </p:sp>
      <p:sp>
        <p:nvSpPr>
          <p:cNvPr id="6" name="Espaço Reservado para Rodapé 5">
            <a:extLst>
              <a:ext uri="{FF2B5EF4-FFF2-40B4-BE49-F238E27FC236}">
                <a16:creationId xmlns:a16="http://schemas.microsoft.com/office/drawing/2014/main" xmlns="" id="{0FD0BF1F-E52B-4CF6-970C-72C3B1F8456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C73B8369-2FDD-4E98-A71A-91194E12C3E6}"/>
              </a:ext>
            </a:extLst>
          </p:cNvPr>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1434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21115DC-D3F0-476C-82E3-E3615219E4F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xmlns="" id="{05D0B944-D200-4C91-9A1C-30BDCC318BA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pt-BR"/>
          </a:p>
        </p:txBody>
      </p:sp>
      <p:sp>
        <p:nvSpPr>
          <p:cNvPr id="4" name="Espaço Reservado para Texto 3">
            <a:extLst>
              <a:ext uri="{FF2B5EF4-FFF2-40B4-BE49-F238E27FC236}">
                <a16:creationId xmlns:a16="http://schemas.microsoft.com/office/drawing/2014/main" xmlns="" id="{AF1B1776-412C-4FDE-B54C-8AA562A6F0C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xmlns="" id="{BCA3AB3E-B62F-43D3-B083-19B274351AFB}"/>
              </a:ext>
            </a:extLst>
          </p:cNvPr>
          <p:cNvSpPr>
            <a:spLocks noGrp="1"/>
          </p:cNvSpPr>
          <p:nvPr>
            <p:ph type="dt" sz="half" idx="10"/>
          </p:nvPr>
        </p:nvSpPr>
        <p:spPr/>
        <p:txBody>
          <a:bodyPr/>
          <a:lstStyle/>
          <a:p>
            <a:fld id="{256E3E67-124F-4D55-B4BA-37F0279F77CC}" type="datetimeFigureOut">
              <a:rPr lang="pt-BR" smtClean="0"/>
              <a:t>19/11/2021</a:t>
            </a:fld>
            <a:endParaRPr lang="pt-BR"/>
          </a:p>
        </p:txBody>
      </p:sp>
      <p:sp>
        <p:nvSpPr>
          <p:cNvPr id="6" name="Espaço Reservado para Rodapé 5">
            <a:extLst>
              <a:ext uri="{FF2B5EF4-FFF2-40B4-BE49-F238E27FC236}">
                <a16:creationId xmlns:a16="http://schemas.microsoft.com/office/drawing/2014/main" xmlns="" id="{9534F7EA-1DF6-4524-8080-9E83D045D48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B96ACD88-FE3A-4361-8EBA-196B3185CA0D}"/>
              </a:ext>
            </a:extLst>
          </p:cNvPr>
          <p:cNvSpPr>
            <a:spLocks noGrp="1"/>
          </p:cNvSpPr>
          <p:nvPr>
            <p:ph type="sldNum" sz="quarter" idx="12"/>
          </p:nvPr>
        </p:nvSpPr>
        <p:spPr/>
        <p:txBody>
          <a:bodyPr/>
          <a:lstStyle/>
          <a:p>
            <a:fld id="{24709C8F-22A6-4C28-B6C8-6B1F81D8C55B}" type="slidenum">
              <a:rPr lang="pt-BR" smtClean="0"/>
              <a:t>‹nº›</a:t>
            </a:fld>
            <a:endParaRPr lang="pt-BR"/>
          </a:p>
        </p:txBody>
      </p:sp>
    </p:spTree>
    <p:extLst>
      <p:ext uri="{BB962C8B-B14F-4D97-AF65-F5344CB8AC3E}">
        <p14:creationId xmlns:p14="http://schemas.microsoft.com/office/powerpoint/2010/main" val="398718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xmlns="" id="{2DDB6381-546B-4988-8525-D6C58108DA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xmlns="" id="{D1ECB6B4-327E-4F6E-8C8A-26DA1F64D75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F562B679-C510-4732-8A25-DEE29B5FB59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E3E67-124F-4D55-B4BA-37F0279F77CC}" type="datetimeFigureOut">
              <a:rPr lang="pt-BR" smtClean="0"/>
              <a:t>19/11/2021</a:t>
            </a:fld>
            <a:endParaRPr lang="pt-BR"/>
          </a:p>
        </p:txBody>
      </p:sp>
      <p:sp>
        <p:nvSpPr>
          <p:cNvPr id="5" name="Espaço Reservado para Rodapé 4">
            <a:extLst>
              <a:ext uri="{FF2B5EF4-FFF2-40B4-BE49-F238E27FC236}">
                <a16:creationId xmlns:a16="http://schemas.microsoft.com/office/drawing/2014/main" xmlns="" id="{8DE2015F-E0E2-4168-9953-27A85ED7E2A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xmlns="" id="{904493E0-B7B0-4FD7-A53B-8F69DFF76BA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09C8F-22A6-4C28-B6C8-6B1F81D8C55B}" type="slidenum">
              <a:rPr lang="pt-BR" smtClean="0"/>
              <a:t>‹nº›</a:t>
            </a:fld>
            <a:endParaRPr lang="pt-BR"/>
          </a:p>
        </p:txBody>
      </p:sp>
    </p:spTree>
    <p:extLst>
      <p:ext uri="{BB962C8B-B14F-4D97-AF65-F5344CB8AC3E}">
        <p14:creationId xmlns:p14="http://schemas.microsoft.com/office/powerpoint/2010/main" val="1272224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94" r:id="rId13"/>
    <p:sldLayoutId id="2147483695" r:id="rId14"/>
    <p:sldLayoutId id="2147483697" r:id="rId15"/>
    <p:sldLayoutId id="2147483698" r:id="rId16"/>
    <p:sldLayoutId id="214748369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E3E67-124F-4D55-B4BA-37F0279F77CC}" type="datetimeFigureOut">
              <a:rPr lang="pt-BR" smtClean="0"/>
              <a:t>19/11/2021</a:t>
            </a:fld>
            <a:endParaRPr lang="pt-B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09C8F-22A6-4C28-B6C8-6B1F81D8C55B}" type="slidenum">
              <a:rPr lang="pt-BR" smtClean="0"/>
              <a:t>‹nº›</a:t>
            </a:fld>
            <a:endParaRPr lang="pt-BR"/>
          </a:p>
        </p:txBody>
      </p:sp>
    </p:spTree>
    <p:extLst>
      <p:ext uri="{BB962C8B-B14F-4D97-AF65-F5344CB8AC3E}">
        <p14:creationId xmlns:p14="http://schemas.microsoft.com/office/powerpoint/2010/main" val="12545705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hyperlink" Target="https://nationaleczema.org/in-your-words/" TargetMode="External"/><Relationship Id="rId1" Type="http://schemas.openxmlformats.org/officeDocument/2006/relationships/slideLayout" Target="../slideLayouts/slideLayout15.xml"/><Relationship Id="rId5" Type="http://schemas.openxmlformats.org/officeDocument/2006/relationships/chart" Target="../charts/chart8.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chart" Target="../charts/chart2.xml"/><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Agrupar 63">
            <a:extLst>
              <a:ext uri="{FF2B5EF4-FFF2-40B4-BE49-F238E27FC236}">
                <a16:creationId xmlns:a16="http://schemas.microsoft.com/office/drawing/2014/main" xmlns="" id="{5D1C088E-CF2B-4A90-BDDF-A49EF07663DE}"/>
              </a:ext>
            </a:extLst>
          </p:cNvPr>
          <p:cNvGrpSpPr/>
          <p:nvPr/>
        </p:nvGrpSpPr>
        <p:grpSpPr>
          <a:xfrm>
            <a:off x="0" y="1107535"/>
            <a:ext cx="6432602" cy="2082105"/>
            <a:chOff x="1" y="1665806"/>
            <a:chExt cx="6432602" cy="2082105"/>
          </a:xfrm>
        </p:grpSpPr>
        <p:sp>
          <p:nvSpPr>
            <p:cNvPr id="63" name="Forma Livre: Forma 62">
              <a:extLst>
                <a:ext uri="{FF2B5EF4-FFF2-40B4-BE49-F238E27FC236}">
                  <a16:creationId xmlns:a16="http://schemas.microsoft.com/office/drawing/2014/main" xmlns="" id="{2C8718D3-2AB9-4420-BB51-47EE04EED501}"/>
                </a:ext>
              </a:extLst>
            </p:cNvPr>
            <p:cNvSpPr/>
            <p:nvPr/>
          </p:nvSpPr>
          <p:spPr>
            <a:xfrm>
              <a:off x="1" y="2670693"/>
              <a:ext cx="6432602" cy="1077218"/>
            </a:xfrm>
            <a:custGeom>
              <a:avLst/>
              <a:gdLst>
                <a:gd name="connsiteX0" fmla="*/ 0 w 6432602"/>
                <a:gd name="connsiteY0" fmla="*/ 0 h 1077218"/>
                <a:gd name="connsiteX1" fmla="*/ 6432602 w 6432602"/>
                <a:gd name="connsiteY1" fmla="*/ 0 h 1077218"/>
                <a:gd name="connsiteX2" fmla="*/ 5452582 w 6432602"/>
                <a:gd name="connsiteY2" fmla="*/ 1077218 h 1077218"/>
                <a:gd name="connsiteX3" fmla="*/ 0 w 6432602"/>
                <a:gd name="connsiteY3" fmla="*/ 1077218 h 1077218"/>
              </a:gdLst>
              <a:ahLst/>
              <a:cxnLst>
                <a:cxn ang="0">
                  <a:pos x="connsiteX0" y="connsiteY0"/>
                </a:cxn>
                <a:cxn ang="0">
                  <a:pos x="connsiteX1" y="connsiteY1"/>
                </a:cxn>
                <a:cxn ang="0">
                  <a:pos x="connsiteX2" y="connsiteY2"/>
                </a:cxn>
                <a:cxn ang="0">
                  <a:pos x="connsiteX3" y="connsiteY3"/>
                </a:cxn>
              </a:cxnLst>
              <a:rect l="l" t="t" r="r" b="b"/>
              <a:pathLst>
                <a:path w="6432602" h="1077218">
                  <a:moveTo>
                    <a:pt x="0" y="0"/>
                  </a:moveTo>
                  <a:lnTo>
                    <a:pt x="6432602" y="0"/>
                  </a:lnTo>
                  <a:lnTo>
                    <a:pt x="5452582" y="1077218"/>
                  </a:lnTo>
                  <a:lnTo>
                    <a:pt x="0" y="1077218"/>
                  </a:lnTo>
                  <a:close/>
                </a:path>
              </a:pathLst>
            </a:custGeom>
            <a:gradFill>
              <a:gsLst>
                <a:gs pos="0">
                  <a:srgbClr val="94CA56"/>
                </a:gs>
                <a:gs pos="56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sz="1351"/>
            </a:p>
          </p:txBody>
        </p:sp>
        <p:sp>
          <p:nvSpPr>
            <p:cNvPr id="8" name="CaixaDeTexto 7">
              <a:extLst>
                <a:ext uri="{FF2B5EF4-FFF2-40B4-BE49-F238E27FC236}">
                  <a16:creationId xmlns:a16="http://schemas.microsoft.com/office/drawing/2014/main" xmlns="" id="{152B591E-D502-457E-8A2C-E5B44A6AC6AB}"/>
                </a:ext>
              </a:extLst>
            </p:cNvPr>
            <p:cNvSpPr txBox="1"/>
            <p:nvPr/>
          </p:nvSpPr>
          <p:spPr>
            <a:xfrm>
              <a:off x="389385" y="1665806"/>
              <a:ext cx="5223589" cy="1077218"/>
            </a:xfrm>
            <a:prstGeom prst="rect">
              <a:avLst/>
            </a:prstGeom>
            <a:noFill/>
          </p:spPr>
          <p:txBody>
            <a:bodyPr wrap="square" rtlCol="0">
              <a:spAutoFit/>
            </a:bodyPr>
            <a:lstStyle/>
            <a:p>
              <a:r>
                <a:rPr lang="pt-BR" sz="3200" dirty="0">
                  <a:solidFill>
                    <a:schemeClr val="bg1"/>
                  </a:solidFill>
                  <a:latin typeface="Century Gothic" panose="020B0502020202020204" pitchFamily="34" charset="0"/>
                </a:rPr>
                <a:t>NOVA ERA NO </a:t>
              </a:r>
              <a:r>
                <a:rPr lang="pt-BR" sz="3200" b="1" dirty="0">
                  <a:solidFill>
                    <a:schemeClr val="bg1"/>
                  </a:solidFill>
                  <a:latin typeface="Century Gothic" panose="020B0502020202020204" pitchFamily="34" charset="0"/>
                </a:rPr>
                <a:t>TRATAMENTO DA D.A.</a:t>
              </a:r>
            </a:p>
          </p:txBody>
        </p:sp>
      </p:grpSp>
      <p:pic>
        <p:nvPicPr>
          <p:cNvPr id="61" name="Imagem 60">
            <a:extLst>
              <a:ext uri="{FF2B5EF4-FFF2-40B4-BE49-F238E27FC236}">
                <a16:creationId xmlns:a16="http://schemas.microsoft.com/office/drawing/2014/main" xmlns="" id="{23FB2FBF-0AF2-4998-8352-677E300E9999}"/>
              </a:ext>
            </a:extLst>
          </p:cNvPr>
          <p:cNvPicPr>
            <a:picLocks noChangeAspect="1"/>
          </p:cNvPicPr>
          <p:nvPr/>
        </p:nvPicPr>
        <p:blipFill rotWithShape="1">
          <a:blip r:embed="rId2">
            <a:extLst>
              <a:ext uri="{28A0092B-C50C-407E-A947-70E740481C1C}">
                <a14:useLocalDpi xmlns:a14="http://schemas.microsoft.com/office/drawing/2010/main" val="0"/>
              </a:ext>
            </a:extLst>
          </a:blip>
          <a:srcRect l="36666"/>
          <a:stretch/>
        </p:blipFill>
        <p:spPr>
          <a:xfrm>
            <a:off x="4910004" y="1071"/>
            <a:ext cx="7721600" cy="6855858"/>
          </a:xfrm>
          <a:prstGeom prst="rect">
            <a:avLst/>
          </a:prstGeom>
        </p:spPr>
      </p:pic>
      <p:sp>
        <p:nvSpPr>
          <p:cNvPr id="7" name="TextBox 6"/>
          <p:cNvSpPr txBox="1"/>
          <p:nvPr/>
        </p:nvSpPr>
        <p:spPr>
          <a:xfrm>
            <a:off x="59818" y="3956291"/>
            <a:ext cx="5787595" cy="2185214"/>
          </a:xfrm>
          <a:prstGeom prst="rect">
            <a:avLst/>
          </a:prstGeom>
          <a:noFill/>
        </p:spPr>
        <p:txBody>
          <a:bodyPr wrap="square" rtlCol="0">
            <a:spAutoFit/>
          </a:bodyPr>
          <a:lstStyle/>
          <a:p>
            <a:endParaRPr lang="en-US" dirty="0">
              <a:solidFill>
                <a:srgbClr val="2F6563"/>
              </a:solidFill>
            </a:endParaRPr>
          </a:p>
          <a:p>
            <a:r>
              <a:rPr lang="en-US" sz="2800" b="1" dirty="0" err="1" smtClean="0">
                <a:solidFill>
                  <a:srgbClr val="2F6563"/>
                </a:solidFill>
              </a:rPr>
              <a:t>Ariana</a:t>
            </a:r>
            <a:r>
              <a:rPr lang="en-US" sz="2800" b="1" dirty="0" smtClean="0">
                <a:solidFill>
                  <a:srgbClr val="2F6563"/>
                </a:solidFill>
              </a:rPr>
              <a:t> Yang</a:t>
            </a:r>
          </a:p>
          <a:p>
            <a:r>
              <a:rPr lang="en-US" dirty="0" smtClean="0">
                <a:solidFill>
                  <a:srgbClr val="2F6563"/>
                </a:solidFill>
              </a:rPr>
              <a:t>CRM-SP 95235</a:t>
            </a:r>
          </a:p>
          <a:p>
            <a:r>
              <a:rPr lang="en-US" dirty="0" err="1" smtClean="0">
                <a:solidFill>
                  <a:srgbClr val="2F6563"/>
                </a:solidFill>
              </a:rPr>
              <a:t>Doutora</a:t>
            </a:r>
            <a:r>
              <a:rPr lang="en-US" dirty="0" smtClean="0">
                <a:solidFill>
                  <a:srgbClr val="2F6563"/>
                </a:solidFill>
              </a:rPr>
              <a:t> </a:t>
            </a:r>
            <a:r>
              <a:rPr lang="en-US" dirty="0" err="1" smtClean="0">
                <a:solidFill>
                  <a:srgbClr val="2F6563"/>
                </a:solidFill>
              </a:rPr>
              <a:t>em</a:t>
            </a:r>
            <a:r>
              <a:rPr lang="en-US" dirty="0" smtClean="0">
                <a:solidFill>
                  <a:srgbClr val="2F6563"/>
                </a:solidFill>
              </a:rPr>
              <a:t> </a:t>
            </a:r>
            <a:r>
              <a:rPr lang="en-US" dirty="0" err="1" smtClean="0">
                <a:solidFill>
                  <a:srgbClr val="2F6563"/>
                </a:solidFill>
              </a:rPr>
              <a:t>Ciências</a:t>
            </a:r>
            <a:r>
              <a:rPr lang="en-US" dirty="0">
                <a:solidFill>
                  <a:srgbClr val="2F6563"/>
                </a:solidFill>
              </a:rPr>
              <a:t> </a:t>
            </a:r>
            <a:r>
              <a:rPr lang="en-US" dirty="0" err="1" smtClean="0">
                <a:solidFill>
                  <a:srgbClr val="2F6563"/>
                </a:solidFill>
              </a:rPr>
              <a:t>pela</a:t>
            </a:r>
            <a:r>
              <a:rPr lang="en-US" dirty="0" smtClean="0">
                <a:solidFill>
                  <a:srgbClr val="2F6563"/>
                </a:solidFill>
              </a:rPr>
              <a:t> USP</a:t>
            </a:r>
          </a:p>
          <a:p>
            <a:r>
              <a:rPr lang="en-US" dirty="0" err="1" smtClean="0">
                <a:solidFill>
                  <a:srgbClr val="2F6563"/>
                </a:solidFill>
              </a:rPr>
              <a:t>Coordenadora</a:t>
            </a:r>
            <a:r>
              <a:rPr lang="en-US" dirty="0" smtClean="0">
                <a:solidFill>
                  <a:srgbClr val="2F6563"/>
                </a:solidFill>
              </a:rPr>
              <a:t> dos </a:t>
            </a:r>
            <a:r>
              <a:rPr lang="en-US" dirty="0" err="1" smtClean="0">
                <a:solidFill>
                  <a:srgbClr val="2F6563"/>
                </a:solidFill>
              </a:rPr>
              <a:t>ambulatórios</a:t>
            </a:r>
            <a:r>
              <a:rPr lang="en-US" dirty="0" smtClean="0">
                <a:solidFill>
                  <a:srgbClr val="2F6563"/>
                </a:solidFill>
              </a:rPr>
              <a:t> de </a:t>
            </a:r>
            <a:r>
              <a:rPr lang="en-US" dirty="0" err="1" smtClean="0">
                <a:solidFill>
                  <a:srgbClr val="2F6563"/>
                </a:solidFill>
              </a:rPr>
              <a:t>Dermatite</a:t>
            </a:r>
            <a:r>
              <a:rPr lang="en-US" dirty="0" smtClean="0">
                <a:solidFill>
                  <a:srgbClr val="2F6563"/>
                </a:solidFill>
              </a:rPr>
              <a:t> </a:t>
            </a:r>
            <a:r>
              <a:rPr lang="en-US" dirty="0" err="1" smtClean="0">
                <a:solidFill>
                  <a:srgbClr val="2F6563"/>
                </a:solidFill>
              </a:rPr>
              <a:t>atópica</a:t>
            </a:r>
            <a:r>
              <a:rPr lang="en-US" dirty="0" smtClean="0">
                <a:solidFill>
                  <a:srgbClr val="2F6563"/>
                </a:solidFill>
              </a:rPr>
              <a:t>, </a:t>
            </a:r>
            <a:r>
              <a:rPr lang="en-US" dirty="0" err="1" smtClean="0">
                <a:solidFill>
                  <a:srgbClr val="2F6563"/>
                </a:solidFill>
              </a:rPr>
              <a:t>Esofagite</a:t>
            </a:r>
            <a:r>
              <a:rPr lang="en-US" dirty="0" smtClean="0">
                <a:solidFill>
                  <a:srgbClr val="2F6563"/>
                </a:solidFill>
              </a:rPr>
              <a:t> </a:t>
            </a:r>
            <a:r>
              <a:rPr lang="en-US" dirty="0" err="1" smtClean="0">
                <a:solidFill>
                  <a:srgbClr val="2F6563"/>
                </a:solidFill>
              </a:rPr>
              <a:t>eosinofílica</a:t>
            </a:r>
            <a:r>
              <a:rPr lang="en-US" dirty="0" smtClean="0">
                <a:solidFill>
                  <a:srgbClr val="2F6563"/>
                </a:solidFill>
              </a:rPr>
              <a:t> e </a:t>
            </a:r>
            <a:r>
              <a:rPr lang="en-US" dirty="0" err="1" smtClean="0">
                <a:solidFill>
                  <a:srgbClr val="2F6563"/>
                </a:solidFill>
              </a:rPr>
              <a:t>Alergia</a:t>
            </a:r>
            <a:r>
              <a:rPr lang="en-US" dirty="0" smtClean="0">
                <a:solidFill>
                  <a:srgbClr val="2F6563"/>
                </a:solidFill>
              </a:rPr>
              <a:t> </a:t>
            </a:r>
            <a:r>
              <a:rPr lang="en-US" dirty="0" err="1" smtClean="0">
                <a:solidFill>
                  <a:srgbClr val="2F6563"/>
                </a:solidFill>
              </a:rPr>
              <a:t>alimentar</a:t>
            </a:r>
            <a:r>
              <a:rPr lang="en-US" dirty="0" smtClean="0">
                <a:solidFill>
                  <a:srgbClr val="2F6563"/>
                </a:solidFill>
              </a:rPr>
              <a:t> do </a:t>
            </a:r>
            <a:r>
              <a:rPr lang="en-US" dirty="0" err="1" smtClean="0">
                <a:solidFill>
                  <a:srgbClr val="2F6563"/>
                </a:solidFill>
              </a:rPr>
              <a:t>Serviço</a:t>
            </a:r>
            <a:r>
              <a:rPr lang="en-US" dirty="0" smtClean="0">
                <a:solidFill>
                  <a:srgbClr val="2F6563"/>
                </a:solidFill>
              </a:rPr>
              <a:t> de </a:t>
            </a:r>
            <a:r>
              <a:rPr lang="en-US" dirty="0" err="1" smtClean="0">
                <a:solidFill>
                  <a:srgbClr val="2F6563"/>
                </a:solidFill>
              </a:rPr>
              <a:t>Alergia</a:t>
            </a:r>
            <a:r>
              <a:rPr lang="en-US" dirty="0" smtClean="0">
                <a:solidFill>
                  <a:srgbClr val="2F6563"/>
                </a:solidFill>
              </a:rPr>
              <a:t> e </a:t>
            </a:r>
            <a:r>
              <a:rPr lang="en-US" dirty="0" err="1" smtClean="0">
                <a:solidFill>
                  <a:srgbClr val="2F6563"/>
                </a:solidFill>
              </a:rPr>
              <a:t>Imunologia</a:t>
            </a:r>
            <a:r>
              <a:rPr lang="en-US" dirty="0" smtClean="0">
                <a:solidFill>
                  <a:srgbClr val="2F6563"/>
                </a:solidFill>
              </a:rPr>
              <a:t> </a:t>
            </a:r>
            <a:r>
              <a:rPr lang="en-US" dirty="0" err="1" smtClean="0">
                <a:solidFill>
                  <a:srgbClr val="2F6563"/>
                </a:solidFill>
              </a:rPr>
              <a:t>Clínica</a:t>
            </a:r>
            <a:r>
              <a:rPr lang="en-US" dirty="0">
                <a:solidFill>
                  <a:srgbClr val="2F6563"/>
                </a:solidFill>
              </a:rPr>
              <a:t> </a:t>
            </a:r>
            <a:r>
              <a:rPr lang="en-US" dirty="0" smtClean="0">
                <a:solidFill>
                  <a:srgbClr val="2F6563"/>
                </a:solidFill>
              </a:rPr>
              <a:t>do HC-FMUSP</a:t>
            </a:r>
            <a:r>
              <a:rPr lang="en-US" dirty="0">
                <a:solidFill>
                  <a:srgbClr val="2F6563"/>
                </a:solidFill>
              </a:rPr>
              <a:t> </a:t>
            </a:r>
            <a:r>
              <a:rPr lang="en-US" dirty="0" smtClean="0">
                <a:solidFill>
                  <a:srgbClr val="2F6563"/>
                </a:solidFill>
              </a:rPr>
              <a:t>e FMC/UNICAMP</a:t>
            </a:r>
            <a:endParaRPr lang="en-US" dirty="0">
              <a:solidFill>
                <a:srgbClr val="2F6563"/>
              </a:solidFill>
            </a:endParaRPr>
          </a:p>
        </p:txBody>
      </p:sp>
      <p:sp>
        <p:nvSpPr>
          <p:cNvPr id="3" name="Rectangle 2"/>
          <p:cNvSpPr/>
          <p:nvPr/>
        </p:nvSpPr>
        <p:spPr>
          <a:xfrm>
            <a:off x="0" y="885371"/>
            <a:ext cx="9392149" cy="2072362"/>
          </a:xfrm>
          <a:prstGeom prst="rect">
            <a:avLst/>
          </a:prstGeom>
        </p:spPr>
        <p:txBody>
          <a:bodyPr wrap="square">
            <a:spAutoFit/>
          </a:bodyPr>
          <a:lstStyle/>
          <a:p>
            <a:pPr>
              <a:lnSpc>
                <a:spcPct val="150000"/>
              </a:lnSpc>
            </a:pPr>
            <a:r>
              <a:rPr lang="en-US" sz="3200" b="1" dirty="0" err="1">
                <a:solidFill>
                  <a:srgbClr val="2F6563"/>
                </a:solidFill>
              </a:rPr>
              <a:t>Explorando</a:t>
            </a:r>
            <a:r>
              <a:rPr lang="en-US" sz="3200" b="1" dirty="0">
                <a:solidFill>
                  <a:srgbClr val="2F6563"/>
                </a:solidFill>
              </a:rPr>
              <a:t> o </a:t>
            </a:r>
            <a:r>
              <a:rPr lang="en-US" sz="3200" b="1" dirty="0" err="1">
                <a:solidFill>
                  <a:srgbClr val="2F6563"/>
                </a:solidFill>
              </a:rPr>
              <a:t>controle</a:t>
            </a:r>
            <a:r>
              <a:rPr lang="en-US" sz="3200" b="1" dirty="0">
                <a:solidFill>
                  <a:srgbClr val="2F6563"/>
                </a:solidFill>
              </a:rPr>
              <a:t> da </a:t>
            </a:r>
            <a:r>
              <a:rPr lang="en-US" sz="3200" b="1" dirty="0" err="1">
                <a:solidFill>
                  <a:srgbClr val="2F6563"/>
                </a:solidFill>
              </a:rPr>
              <a:t>Dermatite</a:t>
            </a:r>
            <a:r>
              <a:rPr lang="en-US" sz="3200" b="1" dirty="0">
                <a:solidFill>
                  <a:srgbClr val="2F6563"/>
                </a:solidFill>
              </a:rPr>
              <a:t> </a:t>
            </a:r>
            <a:r>
              <a:rPr lang="en-US" sz="3200" b="1" dirty="0" err="1" smtClean="0">
                <a:solidFill>
                  <a:srgbClr val="2F6563"/>
                </a:solidFill>
              </a:rPr>
              <a:t>Atópica</a:t>
            </a:r>
            <a:endParaRPr lang="en-US" sz="3200" b="1" dirty="0" smtClean="0">
              <a:solidFill>
                <a:srgbClr val="2F6563"/>
              </a:solidFill>
            </a:endParaRPr>
          </a:p>
          <a:p>
            <a:pPr>
              <a:lnSpc>
                <a:spcPct val="150000"/>
              </a:lnSpc>
            </a:pPr>
            <a:endParaRPr lang="en-US" sz="1600" b="1" dirty="0">
              <a:solidFill>
                <a:srgbClr val="2F6563"/>
              </a:solidFill>
            </a:endParaRPr>
          </a:p>
          <a:p>
            <a:pPr>
              <a:lnSpc>
                <a:spcPct val="150000"/>
              </a:lnSpc>
            </a:pPr>
            <a:r>
              <a:rPr lang="en-US" sz="4000" b="1" dirty="0" err="1">
                <a:solidFill>
                  <a:schemeClr val="bg1"/>
                </a:solidFill>
              </a:rPr>
              <a:t>Além</a:t>
            </a:r>
            <a:r>
              <a:rPr lang="en-US" sz="4000" b="1" dirty="0">
                <a:solidFill>
                  <a:schemeClr val="bg1"/>
                </a:solidFill>
              </a:rPr>
              <a:t> dos </a:t>
            </a:r>
            <a:r>
              <a:rPr lang="en-US" sz="4000" b="1" dirty="0" err="1">
                <a:solidFill>
                  <a:schemeClr val="bg1"/>
                </a:solidFill>
              </a:rPr>
              <a:t>sinais</a:t>
            </a:r>
            <a:r>
              <a:rPr lang="en-US" sz="4000" b="1" dirty="0">
                <a:solidFill>
                  <a:schemeClr val="bg1"/>
                </a:solidFill>
              </a:rPr>
              <a:t> e </a:t>
            </a:r>
            <a:r>
              <a:rPr lang="en-US" sz="4000" b="1" dirty="0" err="1">
                <a:solidFill>
                  <a:schemeClr val="bg1"/>
                </a:solidFill>
              </a:rPr>
              <a:t>sintomas</a:t>
            </a:r>
            <a:endParaRPr lang="en-US" sz="4000" b="1" dirty="0">
              <a:solidFill>
                <a:schemeClr val="bg1"/>
              </a:solidFill>
            </a:endParaRPr>
          </a:p>
        </p:txBody>
      </p:sp>
    </p:spTree>
    <p:extLst>
      <p:ext uri="{BB962C8B-B14F-4D97-AF65-F5344CB8AC3E}">
        <p14:creationId xmlns:p14="http://schemas.microsoft.com/office/powerpoint/2010/main" val="91536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8">
            <a:extLst>
              <a:ext uri="{FF2B5EF4-FFF2-40B4-BE49-F238E27FC236}">
                <a16:creationId xmlns:a16="http://schemas.microsoft.com/office/drawing/2014/main" xmlns="" id="{4C7A48B1-8CA1-4F4C-A97C-48B218372461}"/>
              </a:ext>
            </a:extLst>
          </p:cNvPr>
          <p:cNvSpPr/>
          <p:nvPr/>
        </p:nvSpPr>
        <p:spPr>
          <a:xfrm>
            <a:off x="485775" y="606073"/>
            <a:ext cx="11099233" cy="5508977"/>
          </a:xfrm>
          <a:prstGeom prst="rect">
            <a:avLst/>
          </a:prstGeom>
          <a:solidFill>
            <a:schemeClr val="bg1"/>
          </a:solidFill>
          <a:ln>
            <a:noFill/>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1" dirty="0"/>
          </a:p>
        </p:txBody>
      </p:sp>
      <p:sp>
        <p:nvSpPr>
          <p:cNvPr id="3" name="Text Placeholder 2"/>
          <p:cNvSpPr>
            <a:spLocks noGrp="1"/>
          </p:cNvSpPr>
          <p:nvPr>
            <p:ph type="body" sz="quarter" idx="4294967295"/>
          </p:nvPr>
        </p:nvSpPr>
        <p:spPr>
          <a:xfrm>
            <a:off x="6635479" y="6435260"/>
            <a:ext cx="5527655" cy="260386"/>
          </a:xfrm>
          <a:prstGeom prst="rect">
            <a:avLst/>
          </a:prstGeom>
        </p:spPr>
        <p:txBody>
          <a:bodyPr/>
          <a:lstStyle/>
          <a:p>
            <a:pPr marL="0" indent="0" algn="r">
              <a:buNone/>
            </a:pPr>
            <a:r>
              <a:rPr lang="en-US" sz="1100" b="0" dirty="0">
                <a:solidFill>
                  <a:schemeClr val="bg2">
                    <a:lumMod val="50000"/>
                  </a:schemeClr>
                </a:solidFill>
              </a:rPr>
              <a:t>Krejci-Manwaring J, et al. </a:t>
            </a:r>
            <a:r>
              <a:rPr lang="en-US" sz="1100" b="0" i="1" dirty="0">
                <a:solidFill>
                  <a:schemeClr val="bg2">
                    <a:lumMod val="50000"/>
                  </a:schemeClr>
                </a:solidFill>
              </a:rPr>
              <a:t>J Am Acad Dermatol</a:t>
            </a:r>
            <a:r>
              <a:rPr lang="en-US" sz="1100" b="0" dirty="0">
                <a:solidFill>
                  <a:schemeClr val="bg2">
                    <a:lumMod val="50000"/>
                  </a:schemeClr>
                </a:solidFill>
              </a:rPr>
              <a:t>. 2007;56(2):211-216.</a:t>
            </a:r>
          </a:p>
        </p:txBody>
      </p:sp>
      <p:graphicFrame>
        <p:nvGraphicFramePr>
          <p:cNvPr id="5" name="Object 4"/>
          <p:cNvGraphicFramePr>
            <a:graphicFrameLocks noChangeAspect="1"/>
          </p:cNvGraphicFramePr>
          <p:nvPr>
            <p:extLst>
              <p:ext uri="{D42A27DB-BD31-4B8C-83A1-F6EECF244321}">
                <p14:modId xmlns:p14="http://schemas.microsoft.com/office/powerpoint/2010/main" val="2456983002"/>
              </p:ext>
            </p:extLst>
          </p:nvPr>
        </p:nvGraphicFramePr>
        <p:xfrm>
          <a:off x="1935816" y="875054"/>
          <a:ext cx="8332975" cy="5133764"/>
        </p:xfrm>
        <a:graphic>
          <a:graphicData uri="http://schemas.openxmlformats.org/drawingml/2006/chart">
            <c:chart xmlns:c="http://schemas.openxmlformats.org/drawingml/2006/chart" xmlns:r="http://schemas.openxmlformats.org/officeDocument/2006/relationships" r:id="rId3"/>
          </a:graphicData>
        </a:graphic>
      </p:graphicFrame>
      <p:sp>
        <p:nvSpPr>
          <p:cNvPr id="8" name="Forma Livre: Forma 76">
            <a:extLst>
              <a:ext uri="{FF2B5EF4-FFF2-40B4-BE49-F238E27FC236}">
                <a16:creationId xmlns:a16="http://schemas.microsoft.com/office/drawing/2014/main" xmlns="" id="{2A2C4627-6A70-4C4E-84FD-78B777010ADB}"/>
              </a:ext>
            </a:extLst>
          </p:cNvPr>
          <p:cNvSpPr/>
          <p:nvPr/>
        </p:nvSpPr>
        <p:spPr>
          <a:xfrm>
            <a:off x="228312" y="230885"/>
            <a:ext cx="10604097" cy="909109"/>
          </a:xfrm>
          <a:custGeom>
            <a:avLst/>
            <a:gdLst>
              <a:gd name="connsiteX0" fmla="*/ 0 w 10604097"/>
              <a:gd name="connsiteY0" fmla="*/ 0 h 441562"/>
              <a:gd name="connsiteX1" fmla="*/ 10604097 w 10604097"/>
              <a:gd name="connsiteY1" fmla="*/ 0 h 441562"/>
              <a:gd name="connsiteX2" fmla="*/ 10202377 w 10604097"/>
              <a:gd name="connsiteY2" fmla="*/ 441562 h 441562"/>
              <a:gd name="connsiteX3" fmla="*/ 2542720 w 10604097"/>
              <a:gd name="connsiteY3" fmla="*/ 441562 h 441562"/>
              <a:gd name="connsiteX4" fmla="*/ 2542720 w 10604097"/>
              <a:gd name="connsiteY4" fmla="*/ 440528 h 441562"/>
              <a:gd name="connsiteX5" fmla="*/ 0 w 10604097"/>
              <a:gd name="connsiteY5" fmla="*/ 440528 h 44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4097" h="441562">
                <a:moveTo>
                  <a:pt x="0" y="0"/>
                </a:moveTo>
                <a:lnTo>
                  <a:pt x="10604097" y="0"/>
                </a:lnTo>
                <a:lnTo>
                  <a:pt x="10202377" y="441562"/>
                </a:lnTo>
                <a:lnTo>
                  <a:pt x="2542720" y="441562"/>
                </a:lnTo>
                <a:lnTo>
                  <a:pt x="2542720" y="440528"/>
                </a:lnTo>
                <a:lnTo>
                  <a:pt x="0" y="440528"/>
                </a:lnTo>
                <a:close/>
              </a:path>
            </a:pathLst>
          </a:custGeom>
          <a:gradFill>
            <a:gsLst>
              <a:gs pos="0">
                <a:srgbClr val="94CA56"/>
              </a:gs>
              <a:gs pos="58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pt-BR" sz="3600" b="1" dirty="0" smtClean="0"/>
              <a:t>A adesão do paciente ao tratamento da DA é ruim</a:t>
            </a:r>
            <a:endParaRPr lang="pt-BR" sz="3600" b="1" dirty="0"/>
          </a:p>
        </p:txBody>
      </p:sp>
    </p:spTree>
    <p:extLst>
      <p:ext uri="{BB962C8B-B14F-4D97-AF65-F5344CB8AC3E}">
        <p14:creationId xmlns:p14="http://schemas.microsoft.com/office/powerpoint/2010/main" val="57978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8">
            <a:extLst>
              <a:ext uri="{FF2B5EF4-FFF2-40B4-BE49-F238E27FC236}">
                <a16:creationId xmlns:a16="http://schemas.microsoft.com/office/drawing/2014/main" xmlns="" id="{4C7A48B1-8CA1-4F4C-A97C-48B218372461}"/>
              </a:ext>
            </a:extLst>
          </p:cNvPr>
          <p:cNvSpPr/>
          <p:nvPr/>
        </p:nvSpPr>
        <p:spPr>
          <a:xfrm>
            <a:off x="485775" y="817056"/>
            <a:ext cx="11099233" cy="5067114"/>
          </a:xfrm>
          <a:prstGeom prst="rect">
            <a:avLst/>
          </a:prstGeom>
          <a:solidFill>
            <a:schemeClr val="bg1"/>
          </a:solidFill>
          <a:ln>
            <a:noFill/>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93561360"/>
              </p:ext>
            </p:extLst>
          </p:nvPr>
        </p:nvGraphicFramePr>
        <p:xfrm>
          <a:off x="463177" y="1468766"/>
          <a:ext cx="11116234" cy="4036742"/>
        </p:xfrm>
        <a:graphic>
          <a:graphicData uri="http://schemas.openxmlformats.org/drawingml/2006/table">
            <a:tbl>
              <a:tblPr>
                <a:tableStyleId>{5940675A-B579-460E-94D1-54222C63F5DA}</a:tableStyleId>
              </a:tblPr>
              <a:tblGrid>
                <a:gridCol w="3884705">
                  <a:extLst>
                    <a:ext uri="{9D8B030D-6E8A-4147-A177-3AD203B41FA5}">
                      <a16:colId xmlns="" xmlns:a16="http://schemas.microsoft.com/office/drawing/2014/main" val="20000"/>
                    </a:ext>
                  </a:extLst>
                </a:gridCol>
                <a:gridCol w="7231529">
                  <a:extLst>
                    <a:ext uri="{9D8B030D-6E8A-4147-A177-3AD203B41FA5}">
                      <a16:colId xmlns="" xmlns:a16="http://schemas.microsoft.com/office/drawing/2014/main" val="20001"/>
                    </a:ext>
                  </a:extLst>
                </a:gridCol>
              </a:tblGrid>
              <a:tr h="39696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1" u="none" strike="noStrike" cap="none" normalizeH="0" baseline="0" noProof="0" dirty="0">
                          <a:ln>
                            <a:noFill/>
                          </a:ln>
                          <a:effectLst/>
                        </a:rPr>
                        <a:t>Baixa motivação</a:t>
                      </a:r>
                      <a:endParaRPr kumimoji="0" lang="pt-BR" sz="1800" b="1"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u="none" strike="noStrike" cap="none" normalizeH="0" baseline="0" noProof="0" dirty="0">
                          <a:ln>
                            <a:noFill/>
                          </a:ln>
                          <a:effectLst/>
                        </a:rPr>
                        <a:t>O paciente pode não estar particularmente incomodado</a:t>
                      </a:r>
                      <a:endParaRPr kumimoji="0" lang="pt-BR" sz="1800" b="0"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extLst>
                  <a:ext uri="{0D108BD9-81ED-4DB2-BD59-A6C34878D82A}">
                    <a16:rowId xmlns="" xmlns:a16="http://schemas.microsoft.com/office/drawing/2014/main" val="10000"/>
                  </a:ext>
                </a:extLst>
              </a:tr>
              <a:tr h="35847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1" u="none" strike="noStrike" cap="none" normalizeH="0" baseline="0" noProof="0" dirty="0">
                          <a:ln>
                            <a:noFill/>
                          </a:ln>
                          <a:effectLst/>
                        </a:rPr>
                        <a:t>Ganho secundário</a:t>
                      </a:r>
                      <a:endParaRPr kumimoji="0" lang="pt-BR" sz="1800" b="1"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u="none" strike="noStrike" cap="none" normalizeH="0" baseline="0" noProof="0" dirty="0">
                          <a:ln>
                            <a:noFill/>
                          </a:ln>
                          <a:effectLst/>
                        </a:rPr>
                        <a:t>Buscando deficiência ou outro ganho</a:t>
                      </a:r>
                      <a:endParaRPr kumimoji="0" lang="pt-BR" sz="1800" b="0"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extLst>
                  <a:ext uri="{0D108BD9-81ED-4DB2-BD59-A6C34878D82A}">
                    <a16:rowId xmlns="" xmlns:a16="http://schemas.microsoft.com/office/drawing/2014/main" val="10001"/>
                  </a:ext>
                </a:extLst>
              </a:tr>
              <a:tr h="3813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1" u="none" strike="noStrike" cap="none" normalizeH="0" baseline="0" noProof="0" dirty="0">
                          <a:ln>
                            <a:noFill/>
                          </a:ln>
                          <a:effectLst/>
                        </a:rPr>
                        <a:t>Falta de confiança no médico</a:t>
                      </a:r>
                      <a:endParaRPr kumimoji="0" lang="pt-BR" sz="1800" b="1"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u="none" strike="noStrike" cap="none" normalizeH="0" baseline="0" noProof="0" dirty="0">
                          <a:ln>
                            <a:noFill/>
                          </a:ln>
                          <a:effectLst/>
                        </a:rPr>
                        <a:t>Relação médico-paciente / comunicação é a base de tudo</a:t>
                      </a:r>
                      <a:endParaRPr kumimoji="0" lang="pt-BR" sz="1800" b="0"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extLst>
                  <a:ext uri="{0D108BD9-81ED-4DB2-BD59-A6C34878D82A}">
                    <a16:rowId xmlns="" xmlns:a16="http://schemas.microsoft.com/office/drawing/2014/main" val="10002"/>
                  </a:ext>
                </a:extLst>
              </a:tr>
              <a:tr h="35847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1" u="none" strike="noStrike" cap="none" normalizeH="0" baseline="0" noProof="0">
                          <a:ln>
                            <a:noFill/>
                          </a:ln>
                          <a:effectLst/>
                        </a:rPr>
                        <a:t>Medo da medicação</a:t>
                      </a:r>
                      <a:endParaRPr kumimoji="0" lang="pt-BR" sz="1800" b="1" i="0" u="none" strike="noStrike" cap="none" normalizeH="0" baseline="0" noProof="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u="none" strike="noStrike" cap="none" normalizeH="0" baseline="0" noProof="0" dirty="0">
                          <a:ln>
                            <a:noFill/>
                          </a:ln>
                          <a:effectLst/>
                        </a:rPr>
                        <a:t>Medos com base ou infundados</a:t>
                      </a:r>
                      <a:endParaRPr kumimoji="0" lang="pt-BR" sz="1800" b="0"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extLst>
                  <a:ext uri="{0D108BD9-81ED-4DB2-BD59-A6C34878D82A}">
                    <a16:rowId xmlns="" xmlns:a16="http://schemas.microsoft.com/office/drawing/2014/main" val="10003"/>
                  </a:ext>
                </a:extLst>
              </a:tr>
              <a:tr h="35847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1" u="none" strike="noStrike" cap="none" normalizeH="0" baseline="0" noProof="0">
                          <a:ln>
                            <a:noFill/>
                          </a:ln>
                          <a:effectLst/>
                        </a:rPr>
                        <a:t>Não sabe o que fazer</a:t>
                      </a:r>
                      <a:endParaRPr kumimoji="0" lang="pt-BR" sz="1800" b="1" i="0" u="none" strike="noStrike" cap="none" normalizeH="0" baseline="0" noProof="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u="none" strike="noStrike" cap="none" normalizeH="0" baseline="0" noProof="0" dirty="0">
                          <a:ln>
                            <a:noFill/>
                          </a:ln>
                          <a:effectLst/>
                        </a:rPr>
                        <a:t>Instruções orais são esquecidas</a:t>
                      </a:r>
                      <a:endParaRPr kumimoji="0" lang="pt-BR" sz="1800" b="0"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extLst>
                  <a:ext uri="{0D108BD9-81ED-4DB2-BD59-A6C34878D82A}">
                    <a16:rowId xmlns="" xmlns:a16="http://schemas.microsoft.com/office/drawing/2014/main" val="10004"/>
                  </a:ext>
                </a:extLst>
              </a:tr>
              <a:tr h="35847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1" u="none" strike="noStrike" cap="none" normalizeH="0" baseline="0" noProof="0">
                          <a:ln>
                            <a:noFill/>
                          </a:ln>
                          <a:effectLst/>
                        </a:rPr>
                        <a:t>Impacto do tratamento</a:t>
                      </a:r>
                      <a:endParaRPr kumimoji="0" lang="pt-BR" sz="1800" b="1" i="0" u="none" strike="noStrike" cap="none" normalizeH="0" baseline="0" noProof="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u="none" strike="noStrike" cap="none" normalizeH="0" baseline="0" noProof="0" dirty="0">
                          <a:ln>
                            <a:noFill/>
                          </a:ln>
                          <a:effectLst/>
                        </a:rPr>
                        <a:t>Às vezes, o tratamento é pior do que a doença!</a:t>
                      </a:r>
                      <a:endParaRPr kumimoji="0" lang="pt-BR" sz="1800" b="0"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extLst>
                  <a:ext uri="{0D108BD9-81ED-4DB2-BD59-A6C34878D82A}">
                    <a16:rowId xmlns="" xmlns:a16="http://schemas.microsoft.com/office/drawing/2014/main" val="10005"/>
                  </a:ext>
                </a:extLst>
              </a:tr>
              <a:tr h="35847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1" u="none" strike="noStrike" cap="none" normalizeH="0" baseline="0" noProof="0">
                          <a:ln>
                            <a:noFill/>
                          </a:ln>
                          <a:effectLst/>
                        </a:rPr>
                        <a:t>Impacto percebido</a:t>
                      </a:r>
                      <a:endParaRPr kumimoji="0" lang="pt-BR" sz="1800" b="1" i="0" u="none" strike="noStrike" cap="none" normalizeH="0" baseline="0" noProof="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u="none" strike="noStrike" cap="none" normalizeH="0" baseline="0" noProof="0" dirty="0">
                          <a:ln>
                            <a:noFill/>
                          </a:ln>
                          <a:effectLst/>
                        </a:rPr>
                        <a:t>Às vezes, o tratamento parece pior do que a doença</a:t>
                      </a:r>
                      <a:endParaRPr kumimoji="0" lang="pt-BR" sz="1800" b="0"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extLst>
                  <a:ext uri="{0D108BD9-81ED-4DB2-BD59-A6C34878D82A}">
                    <a16:rowId xmlns="" xmlns:a16="http://schemas.microsoft.com/office/drawing/2014/main" val="10006"/>
                  </a:ext>
                </a:extLst>
              </a:tr>
              <a:tr h="39062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1" u="none" strike="noStrike" cap="none" normalizeH="0" baseline="0" noProof="0" dirty="0">
                          <a:ln>
                            <a:noFill/>
                          </a:ln>
                          <a:effectLst/>
                        </a:rPr>
                        <a:t>Responsabilidade delegada</a:t>
                      </a:r>
                      <a:endParaRPr kumimoji="0" lang="pt-BR" sz="1800" b="1"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u="none" strike="noStrike" cap="none" normalizeH="0" baseline="0" noProof="0" dirty="0">
                          <a:ln>
                            <a:noFill/>
                          </a:ln>
                          <a:effectLst/>
                        </a:rPr>
                        <a:t>Com vários cuidadores, pode ser que ninguém assuma a responsabilidade</a:t>
                      </a:r>
                      <a:endParaRPr kumimoji="0" lang="pt-BR" sz="1800" b="0"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extLst>
                  <a:ext uri="{0D108BD9-81ED-4DB2-BD59-A6C34878D82A}">
                    <a16:rowId xmlns="" xmlns:a16="http://schemas.microsoft.com/office/drawing/2014/main" val="10007"/>
                  </a:ext>
                </a:extLst>
              </a:tr>
              <a:tr h="35847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1" u="none" strike="noStrike" cap="none" normalizeH="0" baseline="0" noProof="0">
                          <a:ln>
                            <a:noFill/>
                          </a:ln>
                          <a:effectLst/>
                        </a:rPr>
                        <a:t>Esquecimento</a:t>
                      </a:r>
                      <a:endParaRPr kumimoji="0" lang="pt-BR" sz="1800" b="1" i="0" u="none" strike="noStrike" cap="none" normalizeH="0" baseline="0" noProof="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u="none" strike="noStrike" cap="none" normalizeH="0" baseline="0" noProof="0" dirty="0">
                          <a:ln>
                            <a:noFill/>
                          </a:ln>
                          <a:effectLst/>
                        </a:rPr>
                        <a:t>O básico para o médico não está condicionado no paciente</a:t>
                      </a:r>
                      <a:endParaRPr kumimoji="0" lang="pt-BR" sz="1800" b="0"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extLst>
                  <a:ext uri="{0D108BD9-81ED-4DB2-BD59-A6C34878D82A}">
                    <a16:rowId xmlns="" xmlns:a16="http://schemas.microsoft.com/office/drawing/2014/main" val="10008"/>
                  </a:ext>
                </a:extLst>
              </a:tr>
              <a:tr h="35847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1" u="none" strike="noStrike" cap="none" normalizeH="0" baseline="0" noProof="0" dirty="0">
                          <a:ln>
                            <a:noFill/>
                          </a:ln>
                          <a:effectLst/>
                        </a:rPr>
                        <a:t>Preguiça / desânimo</a:t>
                      </a:r>
                      <a:endParaRPr kumimoji="0" lang="pt-BR" sz="1800" b="1"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u="none" strike="noStrike" cap="none" normalizeH="0" baseline="0" noProof="0" dirty="0">
                          <a:ln>
                            <a:noFill/>
                          </a:ln>
                          <a:effectLst/>
                        </a:rPr>
                        <a:t>Sem energia para seguir o tratamento</a:t>
                      </a:r>
                      <a:endParaRPr kumimoji="0" lang="pt-BR" sz="1800" b="0"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extLst>
                  <a:ext uri="{0D108BD9-81ED-4DB2-BD59-A6C34878D82A}">
                    <a16:rowId xmlns="" xmlns:a16="http://schemas.microsoft.com/office/drawing/2014/main" val="10009"/>
                  </a:ext>
                </a:extLst>
              </a:tr>
              <a:tr h="35847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1" u="none" strike="noStrike" cap="none" normalizeH="0" baseline="0" noProof="0" dirty="0">
                          <a:ln>
                            <a:noFill/>
                          </a:ln>
                          <a:effectLst/>
                        </a:rPr>
                        <a:t>Resignação</a:t>
                      </a:r>
                      <a:endParaRPr kumimoji="0" lang="pt-BR" sz="1800" b="1"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u="none" strike="noStrike" cap="none" normalizeH="0" baseline="0" noProof="0" dirty="0">
                          <a:ln>
                            <a:noFill/>
                          </a:ln>
                          <a:effectLst/>
                        </a:rPr>
                        <a:t>Alguns simplesmente desistem de tentar</a:t>
                      </a:r>
                      <a:endParaRPr kumimoji="0" lang="pt-BR" sz="1800" b="0" i="0" u="none" strike="noStrike" cap="none" normalizeH="0" baseline="0" noProof="0" dirty="0">
                        <a:ln>
                          <a:noFill/>
                        </a:ln>
                        <a:solidFill>
                          <a:schemeClr val="tx1"/>
                        </a:solidFill>
                        <a:effectLst/>
                        <a:latin typeface="Arial" pitchFamily="-108" charset="0"/>
                        <a:ea typeface="Arial" pitchFamily="-108" charset="0"/>
                        <a:cs typeface="Arial" pitchFamily="-108" charset="0"/>
                      </a:endParaRPr>
                    </a:p>
                  </a:txBody>
                  <a:tcPr marL="68580" marR="68580" marT="0" marB="0" horzOverflow="overflow"/>
                </a:tc>
                <a:extLst>
                  <a:ext uri="{0D108BD9-81ED-4DB2-BD59-A6C34878D82A}">
                    <a16:rowId xmlns="" xmlns:a16="http://schemas.microsoft.com/office/drawing/2014/main" val="10010"/>
                  </a:ext>
                </a:extLst>
              </a:tr>
            </a:tbl>
          </a:graphicData>
        </a:graphic>
      </p:graphicFrame>
      <p:sp>
        <p:nvSpPr>
          <p:cNvPr id="5" name="Text Placeholder 2">
            <a:extLst>
              <a:ext uri="{FF2B5EF4-FFF2-40B4-BE49-F238E27FC236}">
                <a16:creationId xmlns="" xmlns:a16="http://schemas.microsoft.com/office/drawing/2014/main" id="{A01ED861-E44F-4B20-8F34-A7F2DE2415FA}"/>
              </a:ext>
            </a:extLst>
          </p:cNvPr>
          <p:cNvSpPr txBox="1">
            <a:spLocks/>
          </p:cNvSpPr>
          <p:nvPr/>
        </p:nvSpPr>
        <p:spPr>
          <a:xfrm>
            <a:off x="6664345" y="6494301"/>
            <a:ext cx="5527655" cy="2603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6"/>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lnSpc>
                <a:spcPct val="100000"/>
              </a:lnSpc>
              <a:spcBef>
                <a:spcPts val="500"/>
              </a:spcBef>
              <a:buClr>
                <a:schemeClr val="tx2"/>
              </a:buClr>
              <a:buSzPct val="100000"/>
              <a:buFont typeface="Courier New" panose="02070309020205020404" pitchFamily="49" charset="0"/>
              <a:buChar char="o"/>
              <a:defRPr sz="1600" b="0" i="0" kern="1200">
                <a:solidFill>
                  <a:schemeClr val="tx1"/>
                </a:solidFill>
                <a:latin typeface="Calibri" panose="020F0502020204030204" pitchFamily="34" charset="0"/>
                <a:ea typeface="+mn-ea"/>
                <a:cs typeface="Calibri" panose="020F0502020204030204" pitchFamily="34" charset="0"/>
              </a:defRPr>
            </a:lvl2pPr>
            <a:lvl3pPr marL="1200150" indent="-285750" algn="l" defTabSz="914400" rtl="0" eaLnBrk="1" latinLnBrk="0" hangingPunct="1">
              <a:lnSpc>
                <a:spcPct val="100000"/>
              </a:lnSpc>
              <a:spcBef>
                <a:spcPts val="500"/>
              </a:spcBef>
              <a:buClr>
                <a:schemeClr val="tx2"/>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3pPr>
            <a:lvl4pPr marL="1657350" indent="-285750" algn="l" defTabSz="914400" rtl="0" eaLnBrk="1" latinLnBrk="0" hangingPunct="1">
              <a:lnSpc>
                <a:spcPct val="100000"/>
              </a:lnSpc>
              <a:spcBef>
                <a:spcPts val="500"/>
              </a:spcBef>
              <a:buClr>
                <a:schemeClr val="tx2"/>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114550" indent="-285750" algn="l" defTabSz="914400" rtl="0" eaLnBrk="1" latinLnBrk="0" hangingPunct="1">
              <a:lnSpc>
                <a:spcPct val="100000"/>
              </a:lnSpc>
              <a:spcBef>
                <a:spcPts val="500"/>
              </a:spcBef>
              <a:buClr>
                <a:schemeClr val="tx2"/>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050" dirty="0">
                <a:solidFill>
                  <a:schemeClr val="bg2">
                    <a:lumMod val="50000"/>
                  </a:schemeClr>
                </a:solidFill>
              </a:rPr>
              <a:t>Krejci-Manwaring J, et al. </a:t>
            </a:r>
            <a:r>
              <a:rPr lang="en-US" sz="1050" i="1" dirty="0">
                <a:solidFill>
                  <a:schemeClr val="bg2">
                    <a:lumMod val="50000"/>
                  </a:schemeClr>
                </a:solidFill>
              </a:rPr>
              <a:t>J Am </a:t>
            </a:r>
            <a:r>
              <a:rPr lang="en-US" sz="1050" i="1" dirty="0" err="1">
                <a:solidFill>
                  <a:schemeClr val="bg2">
                    <a:lumMod val="50000"/>
                  </a:schemeClr>
                </a:solidFill>
              </a:rPr>
              <a:t>Acad</a:t>
            </a:r>
            <a:r>
              <a:rPr lang="en-US" sz="1050" i="1" dirty="0">
                <a:solidFill>
                  <a:schemeClr val="bg2">
                    <a:lumMod val="50000"/>
                  </a:schemeClr>
                </a:solidFill>
              </a:rPr>
              <a:t> Dermatol</a:t>
            </a:r>
            <a:r>
              <a:rPr lang="en-US" sz="1050" dirty="0">
                <a:solidFill>
                  <a:schemeClr val="bg2">
                    <a:lumMod val="50000"/>
                  </a:schemeClr>
                </a:solidFill>
              </a:rPr>
              <a:t>. 2007;56(2):211-216.</a:t>
            </a:r>
          </a:p>
        </p:txBody>
      </p:sp>
      <p:sp>
        <p:nvSpPr>
          <p:cNvPr id="8" name="Forma Livre: Forma 76">
            <a:extLst>
              <a:ext uri="{FF2B5EF4-FFF2-40B4-BE49-F238E27FC236}">
                <a16:creationId xmlns:a16="http://schemas.microsoft.com/office/drawing/2014/main" xmlns="" id="{2A2C4627-6A70-4C4E-84FD-78B777010ADB}"/>
              </a:ext>
            </a:extLst>
          </p:cNvPr>
          <p:cNvSpPr/>
          <p:nvPr/>
        </p:nvSpPr>
        <p:spPr>
          <a:xfrm>
            <a:off x="257177" y="245315"/>
            <a:ext cx="10604097" cy="866964"/>
          </a:xfrm>
          <a:custGeom>
            <a:avLst/>
            <a:gdLst>
              <a:gd name="connsiteX0" fmla="*/ 0 w 10604097"/>
              <a:gd name="connsiteY0" fmla="*/ 0 h 441562"/>
              <a:gd name="connsiteX1" fmla="*/ 10604097 w 10604097"/>
              <a:gd name="connsiteY1" fmla="*/ 0 h 441562"/>
              <a:gd name="connsiteX2" fmla="*/ 10202377 w 10604097"/>
              <a:gd name="connsiteY2" fmla="*/ 441562 h 441562"/>
              <a:gd name="connsiteX3" fmla="*/ 2542720 w 10604097"/>
              <a:gd name="connsiteY3" fmla="*/ 441562 h 441562"/>
              <a:gd name="connsiteX4" fmla="*/ 2542720 w 10604097"/>
              <a:gd name="connsiteY4" fmla="*/ 440528 h 441562"/>
              <a:gd name="connsiteX5" fmla="*/ 0 w 10604097"/>
              <a:gd name="connsiteY5" fmla="*/ 440528 h 44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4097" h="441562">
                <a:moveTo>
                  <a:pt x="0" y="0"/>
                </a:moveTo>
                <a:lnTo>
                  <a:pt x="10604097" y="0"/>
                </a:lnTo>
                <a:lnTo>
                  <a:pt x="10202377" y="441562"/>
                </a:lnTo>
                <a:lnTo>
                  <a:pt x="2542720" y="441562"/>
                </a:lnTo>
                <a:lnTo>
                  <a:pt x="2542720" y="440528"/>
                </a:lnTo>
                <a:lnTo>
                  <a:pt x="0" y="440528"/>
                </a:lnTo>
                <a:close/>
              </a:path>
            </a:pathLst>
          </a:custGeom>
          <a:gradFill>
            <a:gsLst>
              <a:gs pos="0">
                <a:srgbClr val="94CA56"/>
              </a:gs>
              <a:gs pos="58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pt-BR" sz="4000" b="1" dirty="0" smtClean="0"/>
              <a:t>Razões para não adesão ao tratamento?</a:t>
            </a:r>
            <a:endParaRPr lang="pt-BR" sz="4000" b="1" dirty="0"/>
          </a:p>
        </p:txBody>
      </p:sp>
    </p:spTree>
    <p:extLst>
      <p:ext uri="{BB962C8B-B14F-4D97-AF65-F5344CB8AC3E}">
        <p14:creationId xmlns:p14="http://schemas.microsoft.com/office/powerpoint/2010/main" val="359930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9F86BF8-4B88-4387-BB5D-C799BA232CAB}"/>
              </a:ext>
            </a:extLst>
          </p:cNvPr>
          <p:cNvSpPr>
            <a:spLocks noGrp="1"/>
          </p:cNvSpPr>
          <p:nvPr>
            <p:ph type="ftr" sz="quarter" idx="11"/>
          </p:nvPr>
        </p:nvSpPr>
        <p:spPr>
          <a:xfrm>
            <a:off x="6768000" y="6498000"/>
            <a:ext cx="5424000" cy="360000"/>
          </a:xfrm>
        </p:spPr>
        <p:txBody>
          <a:bodyPr/>
          <a:lstStyle/>
          <a:p>
            <a:pPr algn="r"/>
            <a:r>
              <a:rPr lang="en-US" sz="1000" dirty="0" err="1"/>
              <a:t>Kobyletzki</a:t>
            </a:r>
            <a:r>
              <a:rPr lang="en-US" sz="1000" dirty="0"/>
              <a:t> LB, et al. </a:t>
            </a:r>
            <a:r>
              <a:rPr lang="en-US" sz="1000" i="1" dirty="0"/>
              <a:t>Acta </a:t>
            </a:r>
            <a:r>
              <a:rPr lang="en-US" sz="1000" i="1" dirty="0" err="1"/>
              <a:t>Derm</a:t>
            </a:r>
            <a:r>
              <a:rPr lang="en-US" sz="1000" i="1" dirty="0"/>
              <a:t> </a:t>
            </a:r>
            <a:r>
              <a:rPr lang="en-US" sz="1000" i="1" dirty="0" err="1"/>
              <a:t>Venereol</a:t>
            </a:r>
            <a:r>
              <a:rPr lang="en-US" sz="1000" dirty="0"/>
              <a:t> 2017;97:86–90</a:t>
            </a:r>
          </a:p>
        </p:txBody>
      </p:sp>
      <p:sp>
        <p:nvSpPr>
          <p:cNvPr id="5" name="Text Placeholder 4">
            <a:extLst>
              <a:ext uri="{FF2B5EF4-FFF2-40B4-BE49-F238E27FC236}">
                <a16:creationId xmlns="" xmlns:a16="http://schemas.microsoft.com/office/drawing/2014/main" id="{00C68B7B-1ED5-4C03-9319-3EE8396270AB}"/>
              </a:ext>
            </a:extLst>
          </p:cNvPr>
          <p:cNvSpPr>
            <a:spLocks noGrp="1"/>
          </p:cNvSpPr>
          <p:nvPr>
            <p:ph type="body" sz="quarter" idx="13"/>
          </p:nvPr>
        </p:nvSpPr>
        <p:spPr>
          <a:xfrm>
            <a:off x="536377" y="6400301"/>
            <a:ext cx="5424000" cy="360000"/>
          </a:xfrm>
        </p:spPr>
        <p:txBody>
          <a:bodyPr>
            <a:normAutofit lnSpcReduction="10000"/>
          </a:bodyPr>
          <a:lstStyle/>
          <a:p>
            <a:r>
              <a:rPr lang="pt-BR" dirty="0"/>
              <a:t/>
            </a:r>
            <a:br>
              <a:rPr lang="pt-BR" dirty="0"/>
            </a:br>
            <a:r>
              <a:rPr lang="pt-BR" dirty="0"/>
              <a:t>DA, dermatite </a:t>
            </a:r>
            <a:r>
              <a:rPr lang="pt-BR" dirty="0" err="1"/>
              <a:t>atópica</a:t>
            </a:r>
            <a:endParaRPr lang="pt-BR" dirty="0"/>
          </a:p>
        </p:txBody>
      </p:sp>
      <p:sp>
        <p:nvSpPr>
          <p:cNvPr id="12" name="TextBox 11">
            <a:extLst>
              <a:ext uri="{FF2B5EF4-FFF2-40B4-BE49-F238E27FC236}">
                <a16:creationId xmlns="" xmlns:a16="http://schemas.microsoft.com/office/drawing/2014/main" id="{175A5FDF-0982-4D4C-AEFB-032EAEFA1FCD}"/>
              </a:ext>
            </a:extLst>
          </p:cNvPr>
          <p:cNvSpPr txBox="1"/>
          <p:nvPr/>
        </p:nvSpPr>
        <p:spPr>
          <a:xfrm>
            <a:off x="864078" y="2247197"/>
            <a:ext cx="7188328" cy="292931"/>
          </a:xfrm>
          <a:prstGeom prst="rect">
            <a:avLst/>
          </a:prstGeom>
          <a:noFill/>
        </p:spPr>
        <p:txBody>
          <a:bodyPr wrap="square" lIns="90000" tIns="0" rIns="0" bIns="0" rtlCol="0" anchor="ctr">
            <a:noAutofit/>
          </a:bodyPr>
          <a:lstStyle/>
          <a:p>
            <a:r>
              <a:rPr lang="pt-BR" sz="1600" b="1" dirty="0">
                <a:solidFill>
                  <a:schemeClr val="tx2"/>
                </a:solidFill>
              </a:rPr>
              <a:t>Importância dos sinais e sintomas de acordo com pacientes adultos com DA (n=688)</a:t>
            </a:r>
          </a:p>
        </p:txBody>
      </p:sp>
      <p:graphicFrame>
        <p:nvGraphicFramePr>
          <p:cNvPr id="13" name="Chart 12">
            <a:extLst>
              <a:ext uri="{FF2B5EF4-FFF2-40B4-BE49-F238E27FC236}">
                <a16:creationId xmlns="" xmlns:a16="http://schemas.microsoft.com/office/drawing/2014/main" id="{F585E7B8-C450-4F80-8F0D-1864E3365358}"/>
              </a:ext>
            </a:extLst>
          </p:cNvPr>
          <p:cNvGraphicFramePr/>
          <p:nvPr>
            <p:extLst>
              <p:ext uri="{D42A27DB-BD31-4B8C-83A1-F6EECF244321}">
                <p14:modId xmlns:p14="http://schemas.microsoft.com/office/powerpoint/2010/main" val="2591955053"/>
              </p:ext>
            </p:extLst>
          </p:nvPr>
        </p:nvGraphicFramePr>
        <p:xfrm>
          <a:off x="378952" y="2798290"/>
          <a:ext cx="8244000" cy="3780000"/>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a:extLst>
              <a:ext uri="{FF2B5EF4-FFF2-40B4-BE49-F238E27FC236}">
                <a16:creationId xmlns="" xmlns:a16="http://schemas.microsoft.com/office/drawing/2014/main" id="{44DF9E5A-2031-4CAA-929F-1AE93B629D7A}"/>
              </a:ext>
            </a:extLst>
          </p:cNvPr>
          <p:cNvGrpSpPr/>
          <p:nvPr/>
        </p:nvGrpSpPr>
        <p:grpSpPr>
          <a:xfrm>
            <a:off x="8560368" y="3396593"/>
            <a:ext cx="3019876" cy="471219"/>
            <a:chOff x="8820620" y="2847000"/>
            <a:chExt cx="3019876" cy="471219"/>
          </a:xfrm>
        </p:grpSpPr>
        <p:grpSp>
          <p:nvGrpSpPr>
            <p:cNvPr id="15" name="Group 14">
              <a:extLst>
                <a:ext uri="{FF2B5EF4-FFF2-40B4-BE49-F238E27FC236}">
                  <a16:creationId xmlns="" xmlns:a16="http://schemas.microsoft.com/office/drawing/2014/main" id="{2DC2144F-D6A9-44BF-8252-E32FA021FDC1}"/>
                </a:ext>
              </a:extLst>
            </p:cNvPr>
            <p:cNvGrpSpPr/>
            <p:nvPr/>
          </p:nvGrpSpPr>
          <p:grpSpPr>
            <a:xfrm>
              <a:off x="8820620" y="3131694"/>
              <a:ext cx="3019876" cy="186525"/>
              <a:chOff x="8820620" y="3131694"/>
              <a:chExt cx="3019876" cy="186525"/>
            </a:xfrm>
          </p:grpSpPr>
          <p:sp>
            <p:nvSpPr>
              <p:cNvPr id="19" name="TextBox 18">
                <a:extLst>
                  <a:ext uri="{FF2B5EF4-FFF2-40B4-BE49-F238E27FC236}">
                    <a16:creationId xmlns="" xmlns:a16="http://schemas.microsoft.com/office/drawing/2014/main" id="{F5DE16C8-C36C-421A-B93F-18B28D93A6E7}"/>
                  </a:ext>
                </a:extLst>
              </p:cNvPr>
              <p:cNvSpPr txBox="1"/>
              <p:nvPr/>
            </p:nvSpPr>
            <p:spPr>
              <a:xfrm>
                <a:off x="9000453" y="3131694"/>
                <a:ext cx="2840043" cy="186525"/>
              </a:xfrm>
              <a:prstGeom prst="rect">
                <a:avLst/>
              </a:prstGeom>
              <a:noFill/>
            </p:spPr>
            <p:txBody>
              <a:bodyPr wrap="none" lIns="36000" tIns="0" rIns="0" bIns="0" rtlCol="0" anchor="ctr" anchorCtr="0">
                <a:noAutofit/>
              </a:bodyPr>
              <a:lstStyle/>
              <a:p>
                <a:pPr defTabSz="913554">
                  <a:defRPr/>
                </a:pPr>
                <a:r>
                  <a:rPr lang="pt-BR" sz="1050" dirty="0"/>
                  <a:t>Um pouco importante, nada importante ou não relevante</a:t>
                </a:r>
              </a:p>
            </p:txBody>
          </p:sp>
          <p:sp>
            <p:nvSpPr>
              <p:cNvPr id="20" name="Rectangle 19">
                <a:extLst>
                  <a:ext uri="{FF2B5EF4-FFF2-40B4-BE49-F238E27FC236}">
                    <a16:creationId xmlns="" xmlns:a16="http://schemas.microsoft.com/office/drawing/2014/main" id="{928E5073-E42C-414B-B8E8-4EE8E7C1E7FB}"/>
                  </a:ext>
                </a:extLst>
              </p:cNvPr>
              <p:cNvSpPr/>
              <p:nvPr/>
            </p:nvSpPr>
            <p:spPr>
              <a:xfrm>
                <a:off x="8820620" y="3152956"/>
                <a:ext cx="144000" cy="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554" fontAlgn="auto">
                  <a:lnSpc>
                    <a:spcPct val="100000"/>
                  </a:lnSpc>
                  <a:spcBef>
                    <a:spcPts val="0"/>
                  </a:spcBef>
                  <a:spcAft>
                    <a:spcPts val="0"/>
                  </a:spcAft>
                  <a:defRPr/>
                </a:pPr>
                <a:endParaRPr lang="en-GB" sz="1050">
                  <a:solidFill>
                    <a:schemeClr val="tx1"/>
                  </a:solidFill>
                </a:endParaRPr>
              </a:p>
            </p:txBody>
          </p:sp>
        </p:grpSp>
        <p:grpSp>
          <p:nvGrpSpPr>
            <p:cNvPr id="16" name="Group 15">
              <a:extLst>
                <a:ext uri="{FF2B5EF4-FFF2-40B4-BE49-F238E27FC236}">
                  <a16:creationId xmlns="" xmlns:a16="http://schemas.microsoft.com/office/drawing/2014/main" id="{BBE6CD43-5478-4004-BEFB-375829AA8244}"/>
                </a:ext>
              </a:extLst>
            </p:cNvPr>
            <p:cNvGrpSpPr/>
            <p:nvPr/>
          </p:nvGrpSpPr>
          <p:grpSpPr>
            <a:xfrm>
              <a:off x="8820620" y="2847000"/>
              <a:ext cx="3019876" cy="186525"/>
              <a:chOff x="8820620" y="2847000"/>
              <a:chExt cx="3019876" cy="186525"/>
            </a:xfrm>
          </p:grpSpPr>
          <p:sp>
            <p:nvSpPr>
              <p:cNvPr id="17" name="TextBox 16">
                <a:extLst>
                  <a:ext uri="{FF2B5EF4-FFF2-40B4-BE49-F238E27FC236}">
                    <a16:creationId xmlns="" xmlns:a16="http://schemas.microsoft.com/office/drawing/2014/main" id="{970AB865-E820-4D50-BD2B-23210C223386}"/>
                  </a:ext>
                </a:extLst>
              </p:cNvPr>
              <p:cNvSpPr txBox="1"/>
              <p:nvPr/>
            </p:nvSpPr>
            <p:spPr>
              <a:xfrm>
                <a:off x="9000453" y="2847000"/>
                <a:ext cx="2840043" cy="186525"/>
              </a:xfrm>
              <a:prstGeom prst="rect">
                <a:avLst/>
              </a:prstGeom>
              <a:noFill/>
            </p:spPr>
            <p:txBody>
              <a:bodyPr wrap="none" lIns="36000" tIns="0" rIns="0" bIns="0" rtlCol="0" anchor="ctr" anchorCtr="0">
                <a:noAutofit/>
              </a:bodyPr>
              <a:lstStyle/>
              <a:p>
                <a:pPr defTabSz="913554">
                  <a:defRPr/>
                </a:pPr>
                <a:r>
                  <a:rPr lang="pt-BR" sz="1100" dirty="0"/>
                  <a:t>Bastante importante ou muito importante</a:t>
                </a:r>
              </a:p>
            </p:txBody>
          </p:sp>
          <p:sp>
            <p:nvSpPr>
              <p:cNvPr id="18" name="Rectangle 17">
                <a:extLst>
                  <a:ext uri="{FF2B5EF4-FFF2-40B4-BE49-F238E27FC236}">
                    <a16:creationId xmlns="" xmlns:a16="http://schemas.microsoft.com/office/drawing/2014/main" id="{4CC5E14C-1905-4D77-B72B-379B4F6ECF98}"/>
                  </a:ext>
                </a:extLst>
              </p:cNvPr>
              <p:cNvSpPr/>
              <p:nvPr/>
            </p:nvSpPr>
            <p:spPr>
              <a:xfrm>
                <a:off x="8820620" y="2868262"/>
                <a:ext cx="144000" cy="14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554" fontAlgn="auto">
                  <a:lnSpc>
                    <a:spcPct val="100000"/>
                  </a:lnSpc>
                  <a:spcBef>
                    <a:spcPts val="0"/>
                  </a:spcBef>
                  <a:spcAft>
                    <a:spcPts val="0"/>
                  </a:spcAft>
                  <a:defRPr/>
                </a:pPr>
                <a:endParaRPr lang="en-GB" sz="1050">
                  <a:solidFill>
                    <a:schemeClr val="tx1"/>
                  </a:solidFill>
                </a:endParaRPr>
              </a:p>
            </p:txBody>
          </p:sp>
        </p:grpSp>
      </p:grpSp>
      <p:grpSp>
        <p:nvGrpSpPr>
          <p:cNvPr id="21" name="Group 20">
            <a:extLst>
              <a:ext uri="{FF2B5EF4-FFF2-40B4-BE49-F238E27FC236}">
                <a16:creationId xmlns="" xmlns:a16="http://schemas.microsoft.com/office/drawing/2014/main" id="{C6D23744-CCDB-4951-B4DC-9C0267D73D9A}"/>
              </a:ext>
            </a:extLst>
          </p:cNvPr>
          <p:cNvGrpSpPr/>
          <p:nvPr/>
        </p:nvGrpSpPr>
        <p:grpSpPr>
          <a:xfrm>
            <a:off x="354140" y="1215184"/>
            <a:ext cx="11523544" cy="896685"/>
            <a:chOff x="614823" y="1458688"/>
            <a:chExt cx="3423777" cy="957943"/>
          </a:xfrm>
        </p:grpSpPr>
        <p:sp>
          <p:nvSpPr>
            <p:cNvPr id="22" name="Rectangle 21">
              <a:extLst>
                <a:ext uri="{FF2B5EF4-FFF2-40B4-BE49-F238E27FC236}">
                  <a16:creationId xmlns="" xmlns:a16="http://schemas.microsoft.com/office/drawing/2014/main" id="{F8BC85C8-2C3B-447E-AE11-72DF0B2AAE21}"/>
                </a:ext>
              </a:extLst>
            </p:cNvPr>
            <p:cNvSpPr/>
            <p:nvPr/>
          </p:nvSpPr>
          <p:spPr>
            <a:xfrm>
              <a:off x="614823" y="1458688"/>
              <a:ext cx="3423777" cy="957939"/>
            </a:xfrm>
            <a:prstGeom prst="rect">
              <a:avLst/>
            </a:prstGeom>
            <a:solidFill>
              <a:schemeClr val="bg1">
                <a:lumMod val="95000"/>
              </a:schemeClr>
            </a:solidFill>
          </p:spPr>
          <p:txBody>
            <a:bodyPr wrap="square" lIns="90000" rIns="90000" anchor="ctr" anchorCtr="0">
              <a:noAutofit/>
            </a:bodyPr>
            <a:lstStyle/>
            <a:p>
              <a:pPr defTabSz="914377">
                <a:lnSpc>
                  <a:spcPct val="110000"/>
                </a:lnSpc>
                <a:spcBef>
                  <a:spcPts val="800"/>
                </a:spcBef>
                <a:defRPr/>
              </a:pPr>
              <a:r>
                <a:rPr lang="pt-BR" sz="1600" b="1" dirty="0">
                  <a:solidFill>
                    <a:srgbClr val="081538"/>
                  </a:solidFill>
                </a:rPr>
                <a:t>Pesquisa transversal de pacientes de 34 países</a:t>
              </a:r>
              <a:r>
                <a:rPr lang="en-US" sz="1600" b="1" dirty="0">
                  <a:solidFill>
                    <a:srgbClr val="081538"/>
                  </a:solidFill>
                </a:rPr>
                <a:t> </a:t>
              </a:r>
              <a:br>
                <a:rPr lang="en-US" sz="1600" b="1" dirty="0">
                  <a:solidFill>
                    <a:srgbClr val="081538"/>
                  </a:solidFill>
                </a:rPr>
              </a:br>
              <a:r>
                <a:rPr lang="pt-BR" sz="1600" dirty="0">
                  <a:solidFill>
                    <a:srgbClr val="081538"/>
                  </a:solidFill>
                </a:rPr>
                <a:t>Os pacientes foram questionados: 'Qual a importância dessas características para decidir se um tratamento está ou não funcionando?'</a:t>
              </a:r>
              <a:r>
                <a:rPr lang="en-US" sz="1600" dirty="0">
                  <a:solidFill>
                    <a:srgbClr val="081538"/>
                  </a:solidFill>
                </a:rPr>
                <a:t> </a:t>
              </a:r>
            </a:p>
          </p:txBody>
        </p:sp>
        <p:cxnSp>
          <p:nvCxnSpPr>
            <p:cNvPr id="23" name="Straight Connector 22">
              <a:extLst>
                <a:ext uri="{FF2B5EF4-FFF2-40B4-BE49-F238E27FC236}">
                  <a16:creationId xmlns="" xmlns:a16="http://schemas.microsoft.com/office/drawing/2014/main" id="{D5DEE6AC-0BB1-4DEE-A806-AB8C628ECE06}"/>
                </a:ext>
              </a:extLst>
            </p:cNvPr>
            <p:cNvCxnSpPr>
              <a:cxnSpLocks/>
            </p:cNvCxnSpPr>
            <p:nvPr/>
          </p:nvCxnSpPr>
          <p:spPr>
            <a:xfrm>
              <a:off x="614823" y="2416631"/>
              <a:ext cx="3423777"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 xmlns:a16="http://schemas.microsoft.com/office/drawing/2014/main" id="{1D0CBE5C-99BF-4D90-86DB-0AA491A34FDE}"/>
                </a:ext>
              </a:extLst>
            </p:cNvPr>
            <p:cNvCxnSpPr>
              <a:cxnSpLocks/>
            </p:cNvCxnSpPr>
            <p:nvPr/>
          </p:nvCxnSpPr>
          <p:spPr>
            <a:xfrm>
              <a:off x="614823" y="1458688"/>
              <a:ext cx="3423777"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6" name="Forma Livre: Forma 76">
            <a:extLst>
              <a:ext uri="{FF2B5EF4-FFF2-40B4-BE49-F238E27FC236}">
                <a16:creationId xmlns:a16="http://schemas.microsoft.com/office/drawing/2014/main" xmlns="" id="{2A2C4627-6A70-4C4E-84FD-78B777010ADB}"/>
              </a:ext>
            </a:extLst>
          </p:cNvPr>
          <p:cNvSpPr/>
          <p:nvPr/>
        </p:nvSpPr>
        <p:spPr>
          <a:xfrm>
            <a:off x="173192" y="129873"/>
            <a:ext cx="11170887" cy="925158"/>
          </a:xfrm>
          <a:custGeom>
            <a:avLst/>
            <a:gdLst>
              <a:gd name="connsiteX0" fmla="*/ 0 w 10604097"/>
              <a:gd name="connsiteY0" fmla="*/ 0 h 441562"/>
              <a:gd name="connsiteX1" fmla="*/ 10604097 w 10604097"/>
              <a:gd name="connsiteY1" fmla="*/ 0 h 441562"/>
              <a:gd name="connsiteX2" fmla="*/ 10202377 w 10604097"/>
              <a:gd name="connsiteY2" fmla="*/ 441562 h 441562"/>
              <a:gd name="connsiteX3" fmla="*/ 2542720 w 10604097"/>
              <a:gd name="connsiteY3" fmla="*/ 441562 h 441562"/>
              <a:gd name="connsiteX4" fmla="*/ 2542720 w 10604097"/>
              <a:gd name="connsiteY4" fmla="*/ 440528 h 441562"/>
              <a:gd name="connsiteX5" fmla="*/ 0 w 10604097"/>
              <a:gd name="connsiteY5" fmla="*/ 440528 h 44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4097" h="441562">
                <a:moveTo>
                  <a:pt x="0" y="0"/>
                </a:moveTo>
                <a:lnTo>
                  <a:pt x="10604097" y="0"/>
                </a:lnTo>
                <a:lnTo>
                  <a:pt x="10202377" y="441562"/>
                </a:lnTo>
                <a:lnTo>
                  <a:pt x="2542720" y="441562"/>
                </a:lnTo>
                <a:lnTo>
                  <a:pt x="2542720" y="440528"/>
                </a:lnTo>
                <a:lnTo>
                  <a:pt x="0" y="440528"/>
                </a:lnTo>
                <a:close/>
              </a:path>
            </a:pathLst>
          </a:custGeom>
          <a:gradFill>
            <a:gsLst>
              <a:gs pos="0">
                <a:srgbClr val="94CA56"/>
              </a:gs>
              <a:gs pos="58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pt-BR" sz="3200" b="1" dirty="0"/>
              <a:t>Prurido e lesões visíveis são os aspectos mais importantes para os pacientes de DA</a:t>
            </a:r>
          </a:p>
        </p:txBody>
      </p:sp>
    </p:spTree>
    <p:extLst>
      <p:ext uri="{BB962C8B-B14F-4D97-AF65-F5344CB8AC3E}">
        <p14:creationId xmlns:p14="http://schemas.microsoft.com/office/powerpoint/2010/main" val="20999621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A35DCAF7-9C8E-4AB7-B949-28A8FDB6F09F}"/>
              </a:ext>
            </a:extLst>
          </p:cNvPr>
          <p:cNvSpPr>
            <a:spLocks noGrp="1"/>
          </p:cNvSpPr>
          <p:nvPr>
            <p:ph type="body" sz="quarter" idx="13"/>
          </p:nvPr>
        </p:nvSpPr>
        <p:spPr>
          <a:xfrm>
            <a:off x="471621" y="6498000"/>
            <a:ext cx="11692467" cy="360000"/>
          </a:xfrm>
        </p:spPr>
        <p:txBody>
          <a:bodyPr>
            <a:normAutofit lnSpcReduction="10000"/>
          </a:bodyPr>
          <a:lstStyle/>
          <a:p>
            <a:pPr algn="r"/>
            <a:r>
              <a:rPr lang="en-US" dirty="0">
                <a:solidFill>
                  <a:schemeClr val="tx1">
                    <a:lumMod val="90000"/>
                    <a:lumOff val="10000"/>
                  </a:schemeClr>
                </a:solidFill>
              </a:rPr>
              <a:t>National Eczema Association. People with Atopic Dermatitis Want More and Better Treatment Options. May 2019. Available at </a:t>
            </a:r>
            <a:r>
              <a:rPr lang="en-GB" dirty="0">
                <a:solidFill>
                  <a:schemeClr val="tx1">
                    <a:lumMod val="90000"/>
                    <a:lumOff val="10000"/>
                  </a:schemeClr>
                </a:solidFill>
                <a:hlinkClick r:id="rId2">
                  <a:extLst>
                    <a:ext uri="{A12FA001-AC4F-418D-AE19-62706E023703}">
                      <ahyp:hlinkClr xmlns="" xmlns:ahyp="http://schemas.microsoft.com/office/drawing/2018/hyperlinkcolor" val="tx"/>
                    </a:ext>
                  </a:extLst>
                </a:hlinkClick>
              </a:rPr>
              <a:t>https://nationaleczema.org/in-your-words/</a:t>
            </a:r>
            <a:r>
              <a:rPr lang="en-GB" dirty="0">
                <a:solidFill>
                  <a:schemeClr val="tx1">
                    <a:lumMod val="90000"/>
                    <a:lumOff val="10000"/>
                  </a:schemeClr>
                </a:solidFill>
              </a:rPr>
              <a:t> Last accessed June 2020</a:t>
            </a:r>
            <a:r>
              <a:rPr lang="en-US" dirty="0">
                <a:solidFill>
                  <a:schemeClr val="tx1">
                    <a:lumMod val="90000"/>
                    <a:lumOff val="10000"/>
                  </a:schemeClr>
                </a:solidFill>
              </a:rPr>
              <a:t/>
            </a:r>
            <a:br>
              <a:rPr lang="en-US" dirty="0">
                <a:solidFill>
                  <a:schemeClr val="tx1">
                    <a:lumMod val="90000"/>
                    <a:lumOff val="10000"/>
                  </a:schemeClr>
                </a:solidFill>
              </a:rPr>
            </a:br>
            <a:r>
              <a:rPr lang="en-US" dirty="0">
                <a:solidFill>
                  <a:schemeClr val="tx1">
                    <a:lumMod val="90000"/>
                    <a:lumOff val="10000"/>
                  </a:schemeClr>
                </a:solidFill>
              </a:rPr>
              <a:t>AD, atopic dermatitis </a:t>
            </a:r>
          </a:p>
        </p:txBody>
      </p:sp>
      <p:grpSp>
        <p:nvGrpSpPr>
          <p:cNvPr id="7" name="Group 6">
            <a:extLst>
              <a:ext uri="{FF2B5EF4-FFF2-40B4-BE49-F238E27FC236}">
                <a16:creationId xmlns="" xmlns:a16="http://schemas.microsoft.com/office/drawing/2014/main" id="{E6315E80-287A-47BC-8DA1-00F8CD857ECC}"/>
              </a:ext>
            </a:extLst>
          </p:cNvPr>
          <p:cNvGrpSpPr/>
          <p:nvPr/>
        </p:nvGrpSpPr>
        <p:grpSpPr>
          <a:xfrm>
            <a:off x="223290" y="1056610"/>
            <a:ext cx="11092885" cy="4706347"/>
            <a:chOff x="223290" y="1280130"/>
            <a:chExt cx="11092885" cy="4706347"/>
          </a:xfrm>
        </p:grpSpPr>
        <p:grpSp>
          <p:nvGrpSpPr>
            <p:cNvPr id="8" name="Group 7">
              <a:extLst>
                <a:ext uri="{FF2B5EF4-FFF2-40B4-BE49-F238E27FC236}">
                  <a16:creationId xmlns="" xmlns:a16="http://schemas.microsoft.com/office/drawing/2014/main" id="{A601451C-F290-4419-81A8-5CB60B5B4A9A}"/>
                </a:ext>
              </a:extLst>
            </p:cNvPr>
            <p:cNvGrpSpPr/>
            <p:nvPr/>
          </p:nvGrpSpPr>
          <p:grpSpPr>
            <a:xfrm>
              <a:off x="6541814" y="1342477"/>
              <a:ext cx="4774361" cy="4644000"/>
              <a:chOff x="6606616" y="1342477"/>
              <a:chExt cx="4774361" cy="4644000"/>
            </a:xfrm>
          </p:grpSpPr>
          <p:sp>
            <p:nvSpPr>
              <p:cNvPr id="19" name="Rectangle: Rounded Corners 18">
                <a:extLst>
                  <a:ext uri="{FF2B5EF4-FFF2-40B4-BE49-F238E27FC236}">
                    <a16:creationId xmlns="" xmlns:a16="http://schemas.microsoft.com/office/drawing/2014/main" id="{CFF01292-615C-4383-870B-E2BB4A17817A}"/>
                  </a:ext>
                </a:extLst>
              </p:cNvPr>
              <p:cNvSpPr/>
              <p:nvPr/>
            </p:nvSpPr>
            <p:spPr>
              <a:xfrm>
                <a:off x="6606616" y="1342477"/>
                <a:ext cx="4774361" cy="4644000"/>
              </a:xfrm>
              <a:prstGeom prst="roundRect">
                <a:avLst>
                  <a:gd name="adj" fmla="val 0"/>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198000" rIns="288000" bIns="72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0000"/>
                  </a:lnSpc>
                  <a:spcBef>
                    <a:spcPts val="0"/>
                  </a:spcBef>
                  <a:spcAft>
                    <a:spcPts val="800"/>
                  </a:spcAft>
                  <a:buClrTx/>
                  <a:buSzTx/>
                  <a:buFontTx/>
                  <a:buNone/>
                  <a:tabLst/>
                  <a:defRPr/>
                </a:pPr>
                <a:endParaRPr kumimoji="0" lang="en-US" sz="1600" b="1" i="0" u="none" strike="noStrike" kern="1200" cap="none" spc="0" normalizeH="0" baseline="0" noProof="0">
                  <a:ln>
                    <a:noFill/>
                  </a:ln>
                  <a:solidFill>
                    <a:srgbClr val="061D48"/>
                  </a:solidFill>
                  <a:effectLst/>
                  <a:uLnTx/>
                  <a:uFillTx/>
                  <a:latin typeface="Calibri"/>
                  <a:ea typeface="+mn-ea"/>
                  <a:cs typeface="+mn-cs"/>
                </a:endParaRPr>
              </a:p>
            </p:txBody>
          </p:sp>
          <p:sp>
            <p:nvSpPr>
              <p:cNvPr id="20" name="TextBox 19">
                <a:extLst>
                  <a:ext uri="{FF2B5EF4-FFF2-40B4-BE49-F238E27FC236}">
                    <a16:creationId xmlns="" xmlns:a16="http://schemas.microsoft.com/office/drawing/2014/main" id="{566AD4D9-A728-4E0C-8226-825E5266DBDF}"/>
                  </a:ext>
                </a:extLst>
              </p:cNvPr>
              <p:cNvSpPr txBox="1"/>
              <p:nvPr/>
            </p:nvSpPr>
            <p:spPr>
              <a:xfrm>
                <a:off x="6964668" y="1509031"/>
                <a:ext cx="4058257" cy="323165"/>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61D48"/>
                    </a:solidFill>
                    <a:effectLst/>
                    <a:uLnTx/>
                    <a:uFillTx/>
                    <a:latin typeface="Calibri"/>
                    <a:ea typeface="+mn-ea"/>
                    <a:cs typeface="+mn-cs"/>
                  </a:rPr>
                  <a:t>How many doctors have you </a:t>
                </a:r>
                <a:br>
                  <a:rPr kumimoji="0" lang="en-US" sz="1500" b="1" i="0" u="none" strike="noStrike" kern="1200" cap="none" spc="0" normalizeH="0" baseline="0" noProof="0">
                    <a:ln>
                      <a:noFill/>
                    </a:ln>
                    <a:solidFill>
                      <a:srgbClr val="061D48"/>
                    </a:solidFill>
                    <a:effectLst/>
                    <a:uLnTx/>
                    <a:uFillTx/>
                    <a:latin typeface="Calibri"/>
                    <a:ea typeface="+mn-ea"/>
                    <a:cs typeface="+mn-cs"/>
                  </a:rPr>
                </a:br>
                <a:r>
                  <a:rPr kumimoji="0" lang="en-US" sz="1500" b="1" i="0" u="none" strike="noStrike" kern="1200" cap="none" spc="0" normalizeH="0" baseline="0" noProof="0">
                    <a:ln>
                      <a:noFill/>
                    </a:ln>
                    <a:solidFill>
                      <a:srgbClr val="061D48"/>
                    </a:solidFill>
                    <a:effectLst/>
                    <a:uLnTx/>
                    <a:uFillTx/>
                    <a:latin typeface="Calibri"/>
                    <a:ea typeface="+mn-ea"/>
                    <a:cs typeface="+mn-cs"/>
                  </a:rPr>
                  <a:t>seen for this problem?</a:t>
                </a:r>
              </a:p>
            </p:txBody>
          </p:sp>
        </p:grpSp>
        <p:graphicFrame>
          <p:nvGraphicFramePr>
            <p:cNvPr id="9" name="Chart 8">
              <a:extLst>
                <a:ext uri="{FF2B5EF4-FFF2-40B4-BE49-F238E27FC236}">
                  <a16:creationId xmlns="" xmlns:a16="http://schemas.microsoft.com/office/drawing/2014/main" id="{FB40FB55-F0AD-4491-87BB-F3E3F7A2E400}"/>
                </a:ext>
              </a:extLst>
            </p:cNvPr>
            <p:cNvGraphicFramePr/>
            <p:nvPr>
              <p:extLst>
                <p:ext uri="{D42A27DB-BD31-4B8C-83A1-F6EECF244321}">
                  <p14:modId xmlns:p14="http://schemas.microsoft.com/office/powerpoint/2010/main" val="1321999345"/>
                </p:ext>
              </p:extLst>
            </p:nvPr>
          </p:nvGraphicFramePr>
          <p:xfrm>
            <a:off x="6563328" y="1280130"/>
            <a:ext cx="4731333" cy="453828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 xmlns:a16="http://schemas.microsoft.com/office/drawing/2014/main" id="{2135F8ED-82F1-4BA3-91A8-200504E43302}"/>
                </a:ext>
              </a:extLst>
            </p:cNvPr>
            <p:cNvSpPr txBox="1"/>
            <p:nvPr/>
          </p:nvSpPr>
          <p:spPr>
            <a:xfrm>
              <a:off x="223290" y="1308450"/>
              <a:ext cx="6224218" cy="543583"/>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A880"/>
                  </a:solidFill>
                  <a:effectLst/>
                  <a:uLnTx/>
                  <a:uFillTx/>
                  <a:latin typeface="Calibri"/>
                </a:rPr>
                <a:t>De modo geral, você está satisfeito com o seu  tratamento </a:t>
              </a:r>
              <a:r>
                <a:rPr lang="pt-BR" sz="1600" b="1" dirty="0">
                  <a:solidFill>
                    <a:srgbClr val="00A880"/>
                  </a:solidFill>
                  <a:latin typeface="Calibri"/>
                </a:rPr>
                <a:t>para a</a:t>
              </a:r>
              <a:r>
                <a:rPr kumimoji="0" lang="pt-BR" sz="1600" b="1" i="0" u="none" strike="noStrike" kern="1200" cap="none" spc="0" normalizeH="0" baseline="0" noProof="0" dirty="0">
                  <a:ln>
                    <a:noFill/>
                  </a:ln>
                  <a:solidFill>
                    <a:srgbClr val="00A880"/>
                  </a:solidFill>
                  <a:effectLst/>
                  <a:uLnTx/>
                  <a:uFillTx/>
                  <a:latin typeface="Calibri"/>
                </a:rPr>
                <a:t> DA?</a:t>
              </a:r>
              <a:endParaRPr kumimoji="0" lang="en-US" sz="1600" b="1" i="0" u="none" strike="noStrike" kern="1200" cap="none" spc="0" normalizeH="0" baseline="0" noProof="0" dirty="0">
                <a:ln>
                  <a:noFill/>
                </a:ln>
                <a:solidFill>
                  <a:srgbClr val="00A880"/>
                </a:solidFill>
                <a:effectLst/>
                <a:uLnTx/>
                <a:uFillTx/>
                <a:latin typeface="Calibri"/>
              </a:endParaRPr>
            </a:p>
          </p:txBody>
        </p:sp>
        <p:graphicFrame>
          <p:nvGraphicFramePr>
            <p:cNvPr id="11" name="Chart 10">
              <a:extLst>
                <a:ext uri="{FF2B5EF4-FFF2-40B4-BE49-F238E27FC236}">
                  <a16:creationId xmlns="" xmlns:a16="http://schemas.microsoft.com/office/drawing/2014/main" id="{0AFBC10A-AA9C-4689-B770-CE0EA5F6065F}"/>
                </a:ext>
              </a:extLst>
            </p:cNvPr>
            <p:cNvGraphicFramePr>
              <a:graphicFrameLocks noChangeAspect="1"/>
            </p:cNvGraphicFramePr>
            <p:nvPr>
              <p:extLst>
                <p:ext uri="{D42A27DB-BD31-4B8C-83A1-F6EECF244321}">
                  <p14:modId xmlns:p14="http://schemas.microsoft.com/office/powerpoint/2010/main" val="3405478480"/>
                </p:ext>
              </p:extLst>
            </p:nvPr>
          </p:nvGraphicFramePr>
          <p:xfrm>
            <a:off x="1760692" y="4296082"/>
            <a:ext cx="2556000" cy="1534373"/>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a:extLst>
                <a:ext uri="{FF2B5EF4-FFF2-40B4-BE49-F238E27FC236}">
                  <a16:creationId xmlns="" xmlns:a16="http://schemas.microsoft.com/office/drawing/2014/main" id="{A6FC5343-102E-4CFE-9F14-1716CCEC83FD}"/>
                </a:ext>
              </a:extLst>
            </p:cNvPr>
            <p:cNvGrpSpPr/>
            <p:nvPr/>
          </p:nvGrpSpPr>
          <p:grpSpPr>
            <a:xfrm>
              <a:off x="1871046" y="1916275"/>
              <a:ext cx="2467819" cy="1515271"/>
              <a:chOff x="2222400" y="1851498"/>
              <a:chExt cx="2515104" cy="1544304"/>
            </a:xfrm>
          </p:grpSpPr>
          <p:graphicFrame>
            <p:nvGraphicFramePr>
              <p:cNvPr id="17" name="Chart 16">
                <a:extLst>
                  <a:ext uri="{FF2B5EF4-FFF2-40B4-BE49-F238E27FC236}">
                    <a16:creationId xmlns="" xmlns:a16="http://schemas.microsoft.com/office/drawing/2014/main" id="{FD4CE39B-EF9C-41FC-959D-1AAE97733144}"/>
                  </a:ext>
                </a:extLst>
              </p:cNvPr>
              <p:cNvGraphicFramePr/>
              <p:nvPr>
                <p:extLst>
                  <p:ext uri="{D42A27DB-BD31-4B8C-83A1-F6EECF244321}">
                    <p14:modId xmlns:p14="http://schemas.microsoft.com/office/powerpoint/2010/main" val="2176336533"/>
                  </p:ext>
                </p:extLst>
              </p:nvPr>
            </p:nvGraphicFramePr>
            <p:xfrm>
              <a:off x="2222400" y="2063203"/>
              <a:ext cx="2515104" cy="1332599"/>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7">
                <a:extLst>
                  <a:ext uri="{FF2B5EF4-FFF2-40B4-BE49-F238E27FC236}">
                    <a16:creationId xmlns="" xmlns:a16="http://schemas.microsoft.com/office/drawing/2014/main" id="{4A2512A4-1DA0-4FE4-9CEE-686E676932F7}"/>
                  </a:ext>
                </a:extLst>
              </p:cNvPr>
              <p:cNvSpPr txBox="1"/>
              <p:nvPr/>
            </p:nvSpPr>
            <p:spPr>
              <a:xfrm>
                <a:off x="3638385" y="1851498"/>
                <a:ext cx="493709" cy="307736"/>
              </a:xfrm>
              <a:prstGeom prst="rect">
                <a:avLst/>
              </a:prstGeom>
              <a:noFill/>
            </p:spPr>
            <p:txBody>
              <a:bodyPr wrap="none" lIns="91400" tIns="45700" rIns="91400" bIns="457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702082"/>
                    </a:solidFill>
                    <a:effectLst/>
                    <a:uLnTx/>
                    <a:uFillTx/>
                    <a:latin typeface="Calibri"/>
                    <a:ea typeface="+mn-ea"/>
                    <a:cs typeface="+mn-cs"/>
                  </a:rPr>
                  <a:t>Sim</a:t>
                </a:r>
              </a:p>
            </p:txBody>
          </p:sp>
        </p:grpSp>
        <p:sp>
          <p:nvSpPr>
            <p:cNvPr id="13" name="TextBox 12">
              <a:extLst>
                <a:ext uri="{FF2B5EF4-FFF2-40B4-BE49-F238E27FC236}">
                  <a16:creationId xmlns="" xmlns:a16="http://schemas.microsoft.com/office/drawing/2014/main" id="{3BEC2B88-2D25-435E-AC87-559D0B9EDA32}"/>
                </a:ext>
              </a:extLst>
            </p:cNvPr>
            <p:cNvSpPr txBox="1"/>
            <p:nvPr/>
          </p:nvSpPr>
          <p:spPr>
            <a:xfrm>
              <a:off x="3274858" y="4235175"/>
              <a:ext cx="484427" cy="301951"/>
            </a:xfrm>
            <a:prstGeom prst="rect">
              <a:avLst/>
            </a:prstGeom>
            <a:noFill/>
          </p:spPr>
          <p:txBody>
            <a:bodyPr wrap="none" lIns="91400" tIns="45700" rIns="91400" bIns="457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6ABAAE"/>
                  </a:solidFill>
                  <a:effectLst/>
                  <a:uLnTx/>
                  <a:uFillTx/>
                  <a:latin typeface="Calibri"/>
                  <a:ea typeface="+mn-ea"/>
                  <a:cs typeface="+mn-cs"/>
                </a:rPr>
                <a:t>Sim</a:t>
              </a:r>
            </a:p>
          </p:txBody>
        </p:sp>
        <p:sp>
          <p:nvSpPr>
            <p:cNvPr id="14" name="TextBox 13">
              <a:extLst>
                <a:ext uri="{FF2B5EF4-FFF2-40B4-BE49-F238E27FC236}">
                  <a16:creationId xmlns="" xmlns:a16="http://schemas.microsoft.com/office/drawing/2014/main" id="{40DA607B-A16E-4F17-87F8-00423EE8AACF}"/>
                </a:ext>
              </a:extLst>
            </p:cNvPr>
            <p:cNvSpPr txBox="1"/>
            <p:nvPr/>
          </p:nvSpPr>
          <p:spPr>
            <a:xfrm>
              <a:off x="265158" y="3754311"/>
              <a:ext cx="5633620" cy="543583"/>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A880"/>
                  </a:solidFill>
                  <a:effectLst/>
                  <a:uLnTx/>
                  <a:uFillTx/>
                  <a:latin typeface="Calibri"/>
                  <a:ea typeface="+mn-ea"/>
                  <a:cs typeface="+mn-cs"/>
                </a:rPr>
                <a:t>No geral, você acha que os médicos sabem como tratar a DA?</a:t>
              </a:r>
              <a:endParaRPr kumimoji="0" lang="en-US" sz="1600" b="1" i="0" u="none" strike="noStrike" kern="1200" cap="none" spc="0" normalizeH="0" baseline="0" noProof="0" dirty="0">
                <a:ln>
                  <a:noFill/>
                </a:ln>
                <a:solidFill>
                  <a:srgbClr val="00A880"/>
                </a:solidFill>
                <a:effectLst/>
                <a:uLnTx/>
                <a:uFillTx/>
                <a:latin typeface="Calibri"/>
                <a:ea typeface="+mn-ea"/>
                <a:cs typeface="+mn-cs"/>
              </a:endParaRPr>
            </a:p>
          </p:txBody>
        </p:sp>
        <p:cxnSp>
          <p:nvCxnSpPr>
            <p:cNvPr id="15" name="Straight Connector 14">
              <a:extLst>
                <a:ext uri="{FF2B5EF4-FFF2-40B4-BE49-F238E27FC236}">
                  <a16:creationId xmlns="" xmlns:a16="http://schemas.microsoft.com/office/drawing/2014/main" id="{14427BF2-27A2-4824-8A1D-5B135ECF826F}"/>
                </a:ext>
              </a:extLst>
            </p:cNvPr>
            <p:cNvCxnSpPr>
              <a:cxnSpLocks/>
            </p:cNvCxnSpPr>
            <p:nvPr/>
          </p:nvCxnSpPr>
          <p:spPr>
            <a:xfrm>
              <a:off x="611746" y="3606326"/>
              <a:ext cx="4839277" cy="0"/>
            </a:xfrm>
            <a:prstGeom prst="line">
              <a:avLst/>
            </a:prstGeom>
            <a:ln w="19050" cap="rnd">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 xmlns:a16="http://schemas.microsoft.com/office/drawing/2014/main" id="{B9FA79A9-9283-4F0E-99CD-A995516E0763}"/>
                </a:ext>
              </a:extLst>
            </p:cNvPr>
            <p:cNvCxnSpPr>
              <a:cxnSpLocks/>
            </p:cNvCxnSpPr>
            <p:nvPr/>
          </p:nvCxnSpPr>
          <p:spPr>
            <a:xfrm>
              <a:off x="611746" y="5883474"/>
              <a:ext cx="4839277" cy="0"/>
            </a:xfrm>
            <a:prstGeom prst="line">
              <a:avLst/>
            </a:prstGeom>
            <a:ln w="19050" cap="rnd">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22" name="TextBox 17">
            <a:extLst>
              <a:ext uri="{FF2B5EF4-FFF2-40B4-BE49-F238E27FC236}">
                <a16:creationId xmlns="" xmlns:a16="http://schemas.microsoft.com/office/drawing/2014/main" id="{49F5F802-CD2E-4637-86DE-5B2D6BC45C31}"/>
              </a:ext>
            </a:extLst>
          </p:cNvPr>
          <p:cNvSpPr txBox="1"/>
          <p:nvPr/>
        </p:nvSpPr>
        <p:spPr>
          <a:xfrm>
            <a:off x="2023697" y="2816003"/>
            <a:ext cx="484427" cy="301951"/>
          </a:xfrm>
          <a:prstGeom prst="rect">
            <a:avLst/>
          </a:prstGeom>
          <a:noFill/>
        </p:spPr>
        <p:txBody>
          <a:bodyPr wrap="none" lIns="91400" tIns="45700" rIns="91400" bIns="457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err="1">
                <a:ln>
                  <a:noFill/>
                </a:ln>
                <a:solidFill>
                  <a:srgbClr val="702082"/>
                </a:solidFill>
                <a:effectLst/>
                <a:uLnTx/>
                <a:uFillTx/>
                <a:latin typeface="Calibri"/>
                <a:ea typeface="+mn-ea"/>
                <a:cs typeface="+mn-cs"/>
              </a:rPr>
              <a:t>Não</a:t>
            </a:r>
            <a:endParaRPr kumimoji="0" lang="en-GB" sz="1500" b="1" i="0" u="none" strike="noStrike" kern="1200" cap="none" spc="0" normalizeH="0" baseline="0" noProof="0" dirty="0">
              <a:ln>
                <a:noFill/>
              </a:ln>
              <a:solidFill>
                <a:srgbClr val="702082"/>
              </a:solidFill>
              <a:effectLst/>
              <a:uLnTx/>
              <a:uFillTx/>
              <a:latin typeface="Calibri"/>
              <a:ea typeface="+mn-ea"/>
              <a:cs typeface="+mn-cs"/>
            </a:endParaRPr>
          </a:p>
        </p:txBody>
      </p:sp>
      <p:sp>
        <p:nvSpPr>
          <p:cNvPr id="23" name="TextBox 12">
            <a:extLst>
              <a:ext uri="{FF2B5EF4-FFF2-40B4-BE49-F238E27FC236}">
                <a16:creationId xmlns="" xmlns:a16="http://schemas.microsoft.com/office/drawing/2014/main" id="{C9709684-ED20-4B29-B363-F50D0C2BF5A3}"/>
              </a:ext>
            </a:extLst>
          </p:cNvPr>
          <p:cNvSpPr txBox="1"/>
          <p:nvPr/>
        </p:nvSpPr>
        <p:spPr>
          <a:xfrm>
            <a:off x="2033742" y="5117820"/>
            <a:ext cx="484427" cy="301951"/>
          </a:xfrm>
          <a:prstGeom prst="rect">
            <a:avLst/>
          </a:prstGeom>
          <a:noFill/>
        </p:spPr>
        <p:txBody>
          <a:bodyPr wrap="none" lIns="91400" tIns="45700" rIns="91400" bIns="457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err="1">
                <a:ln>
                  <a:noFill/>
                </a:ln>
                <a:solidFill>
                  <a:srgbClr val="6ABAAE"/>
                </a:solidFill>
                <a:effectLst/>
                <a:uLnTx/>
                <a:uFillTx/>
                <a:latin typeface="Calibri"/>
                <a:ea typeface="+mn-ea"/>
                <a:cs typeface="+mn-cs"/>
              </a:rPr>
              <a:t>Não</a:t>
            </a:r>
            <a:endParaRPr kumimoji="0" lang="en-GB" sz="1500" b="1" i="0" u="none" strike="noStrike" kern="1200" cap="none" spc="0" normalizeH="0" baseline="0" noProof="0" dirty="0">
              <a:ln>
                <a:noFill/>
              </a:ln>
              <a:solidFill>
                <a:srgbClr val="6ABAAE"/>
              </a:solidFill>
              <a:effectLst/>
              <a:uLnTx/>
              <a:uFillTx/>
              <a:latin typeface="Calibri"/>
              <a:ea typeface="+mn-ea"/>
              <a:cs typeface="+mn-cs"/>
            </a:endParaRPr>
          </a:p>
        </p:txBody>
      </p:sp>
      <p:sp>
        <p:nvSpPr>
          <p:cNvPr id="21" name="Forma Livre: Forma 76">
            <a:extLst>
              <a:ext uri="{FF2B5EF4-FFF2-40B4-BE49-F238E27FC236}">
                <a16:creationId xmlns:a16="http://schemas.microsoft.com/office/drawing/2014/main" xmlns="" id="{2A2C4627-6A70-4C4E-84FD-78B777010ADB}"/>
              </a:ext>
            </a:extLst>
          </p:cNvPr>
          <p:cNvSpPr/>
          <p:nvPr/>
        </p:nvSpPr>
        <p:spPr>
          <a:xfrm>
            <a:off x="0" y="74045"/>
            <a:ext cx="12057677" cy="925158"/>
          </a:xfrm>
          <a:custGeom>
            <a:avLst/>
            <a:gdLst>
              <a:gd name="connsiteX0" fmla="*/ 0 w 10604097"/>
              <a:gd name="connsiteY0" fmla="*/ 0 h 441562"/>
              <a:gd name="connsiteX1" fmla="*/ 10604097 w 10604097"/>
              <a:gd name="connsiteY1" fmla="*/ 0 h 441562"/>
              <a:gd name="connsiteX2" fmla="*/ 10202377 w 10604097"/>
              <a:gd name="connsiteY2" fmla="*/ 441562 h 441562"/>
              <a:gd name="connsiteX3" fmla="*/ 2542720 w 10604097"/>
              <a:gd name="connsiteY3" fmla="*/ 441562 h 441562"/>
              <a:gd name="connsiteX4" fmla="*/ 2542720 w 10604097"/>
              <a:gd name="connsiteY4" fmla="*/ 440528 h 441562"/>
              <a:gd name="connsiteX5" fmla="*/ 0 w 10604097"/>
              <a:gd name="connsiteY5" fmla="*/ 440528 h 44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4097" h="441562">
                <a:moveTo>
                  <a:pt x="0" y="0"/>
                </a:moveTo>
                <a:lnTo>
                  <a:pt x="10604097" y="0"/>
                </a:lnTo>
                <a:lnTo>
                  <a:pt x="10202377" y="441562"/>
                </a:lnTo>
                <a:lnTo>
                  <a:pt x="2542720" y="441562"/>
                </a:lnTo>
                <a:lnTo>
                  <a:pt x="2542720" y="440528"/>
                </a:lnTo>
                <a:lnTo>
                  <a:pt x="0" y="440528"/>
                </a:lnTo>
                <a:close/>
              </a:path>
            </a:pathLst>
          </a:custGeom>
          <a:gradFill>
            <a:gsLst>
              <a:gs pos="0">
                <a:srgbClr val="94CA56"/>
              </a:gs>
              <a:gs pos="58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pt-BR" sz="2800" b="1" dirty="0"/>
              <a:t>Apenas uma minoria dos pacientes com DA está satisfeita com seu tratamento</a:t>
            </a:r>
          </a:p>
        </p:txBody>
      </p:sp>
    </p:spTree>
    <p:extLst>
      <p:ext uri="{BB962C8B-B14F-4D97-AF65-F5344CB8AC3E}">
        <p14:creationId xmlns:p14="http://schemas.microsoft.com/office/powerpoint/2010/main" val="4153583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Agrupar 38">
            <a:extLst>
              <a:ext uri="{FF2B5EF4-FFF2-40B4-BE49-F238E27FC236}">
                <a16:creationId xmlns:a16="http://schemas.microsoft.com/office/drawing/2014/main" xmlns="" id="{590A7093-673A-4786-9396-917CB665F836}"/>
              </a:ext>
            </a:extLst>
          </p:cNvPr>
          <p:cNvGrpSpPr/>
          <p:nvPr/>
        </p:nvGrpSpPr>
        <p:grpSpPr>
          <a:xfrm>
            <a:off x="1" y="1752121"/>
            <a:ext cx="7941732" cy="1138771"/>
            <a:chOff x="0" y="1314090"/>
            <a:chExt cx="5956299" cy="854078"/>
          </a:xfrm>
        </p:grpSpPr>
        <p:sp>
          <p:nvSpPr>
            <p:cNvPr id="11" name="Retângulo: Único Canto Recortado 10">
              <a:extLst>
                <a:ext uri="{FF2B5EF4-FFF2-40B4-BE49-F238E27FC236}">
                  <a16:creationId xmlns:a16="http://schemas.microsoft.com/office/drawing/2014/main" xmlns="" id="{79B9B17B-9F74-4F39-81EE-4A560F738C94}"/>
                </a:ext>
              </a:extLst>
            </p:cNvPr>
            <p:cNvSpPr/>
            <p:nvPr/>
          </p:nvSpPr>
          <p:spPr>
            <a:xfrm flipV="1">
              <a:off x="0" y="1314090"/>
              <a:ext cx="5956299" cy="854078"/>
            </a:xfrm>
            <a:prstGeom prst="snip1Rect">
              <a:avLst>
                <a:gd name="adj" fmla="val 46265"/>
              </a:avLst>
            </a:prstGeom>
            <a:gradFill>
              <a:gsLst>
                <a:gs pos="0">
                  <a:srgbClr val="94CA56"/>
                </a:gs>
                <a:gs pos="58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pt-BR" sz="1333" dirty="0">
                <a:solidFill>
                  <a:prstClr val="white"/>
                </a:solidFill>
                <a:latin typeface="Calibri" panose="020F0502020204030204"/>
              </a:endParaRPr>
            </a:p>
          </p:txBody>
        </p:sp>
        <p:sp>
          <p:nvSpPr>
            <p:cNvPr id="9" name="CaixaDeTexto 8">
              <a:extLst>
                <a:ext uri="{FF2B5EF4-FFF2-40B4-BE49-F238E27FC236}">
                  <a16:creationId xmlns:a16="http://schemas.microsoft.com/office/drawing/2014/main" xmlns="" id="{5C181F77-0EB0-4310-B741-E84088F0C4ED}"/>
                </a:ext>
              </a:extLst>
            </p:cNvPr>
            <p:cNvSpPr txBox="1"/>
            <p:nvPr/>
          </p:nvSpPr>
          <p:spPr>
            <a:xfrm>
              <a:off x="371035" y="1326281"/>
              <a:ext cx="5308600" cy="715725"/>
            </a:xfrm>
            <a:prstGeom prst="rect">
              <a:avLst/>
            </a:prstGeom>
            <a:noFill/>
          </p:spPr>
          <p:txBody>
            <a:bodyPr wrap="square">
              <a:spAutoFit/>
            </a:bodyPr>
            <a:lstStyle/>
            <a:p>
              <a:pPr defTabSz="609585"/>
              <a:r>
                <a:rPr lang="pt-BR" sz="1867" b="1" dirty="0">
                  <a:solidFill>
                    <a:prstClr val="white"/>
                  </a:solidFill>
                  <a:latin typeface="Century Gothic" panose="020B0502020202020204" pitchFamily="34" charset="0"/>
                </a:rPr>
                <a:t>O desafio do controle da dermatite atópica a longo prazo pode resultar em alta carga da doença para pacientes e frustração para o médico</a:t>
              </a:r>
              <a:r>
                <a:rPr lang="pt-BR" sz="1867" b="1" baseline="30000" dirty="0">
                  <a:solidFill>
                    <a:prstClr val="white"/>
                  </a:solidFill>
                  <a:latin typeface="Century Gothic" panose="020B0502020202020204" pitchFamily="34" charset="0"/>
                </a:rPr>
                <a:t>2–6</a:t>
              </a:r>
            </a:p>
          </p:txBody>
        </p:sp>
      </p:grpSp>
      <p:sp>
        <p:nvSpPr>
          <p:cNvPr id="2" name="Forma Livre: Forma 1">
            <a:extLst>
              <a:ext uri="{FF2B5EF4-FFF2-40B4-BE49-F238E27FC236}">
                <a16:creationId xmlns:a16="http://schemas.microsoft.com/office/drawing/2014/main" xmlns="" id="{FF80C612-D46E-4809-ABBA-005214E3D5A1}"/>
              </a:ext>
            </a:extLst>
          </p:cNvPr>
          <p:cNvSpPr/>
          <p:nvPr/>
        </p:nvSpPr>
        <p:spPr>
          <a:xfrm>
            <a:off x="0" y="278496"/>
            <a:ext cx="900907" cy="422275"/>
          </a:xfrm>
          <a:custGeom>
            <a:avLst/>
            <a:gdLst>
              <a:gd name="connsiteX0" fmla="*/ 0 w 900906"/>
              <a:gd name="connsiteY0" fmla="*/ 0 h 422275"/>
              <a:gd name="connsiteX1" fmla="*/ 900906 w 900906"/>
              <a:gd name="connsiteY1" fmla="*/ 0 h 422275"/>
              <a:gd name="connsiteX2" fmla="*/ 516733 w 900906"/>
              <a:gd name="connsiteY2" fmla="*/ 422275 h 422275"/>
              <a:gd name="connsiteX3" fmla="*/ 0 w 900906"/>
              <a:gd name="connsiteY3" fmla="*/ 422275 h 422275"/>
            </a:gdLst>
            <a:ahLst/>
            <a:cxnLst>
              <a:cxn ang="0">
                <a:pos x="connsiteX0" y="connsiteY0"/>
              </a:cxn>
              <a:cxn ang="0">
                <a:pos x="connsiteX1" y="connsiteY1"/>
              </a:cxn>
              <a:cxn ang="0">
                <a:pos x="connsiteX2" y="connsiteY2"/>
              </a:cxn>
              <a:cxn ang="0">
                <a:pos x="connsiteX3" y="connsiteY3"/>
              </a:cxn>
            </a:cxnLst>
            <a:rect l="l" t="t" r="r" b="b"/>
            <a:pathLst>
              <a:path w="900906" h="422275">
                <a:moveTo>
                  <a:pt x="0" y="0"/>
                </a:moveTo>
                <a:lnTo>
                  <a:pt x="900906" y="0"/>
                </a:lnTo>
                <a:lnTo>
                  <a:pt x="516733" y="422275"/>
                </a:lnTo>
                <a:lnTo>
                  <a:pt x="0" y="422275"/>
                </a:lnTo>
                <a:close/>
              </a:path>
            </a:pathLst>
          </a:custGeom>
          <a:solidFill>
            <a:srgbClr val="00A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pt-BR" sz="1351">
              <a:solidFill>
                <a:prstClr val="white"/>
              </a:solidFill>
              <a:latin typeface="Calibri" panose="020F0502020204030204"/>
            </a:endParaRPr>
          </a:p>
        </p:txBody>
      </p:sp>
      <p:sp>
        <p:nvSpPr>
          <p:cNvPr id="3" name="CaixaDeTexto 2">
            <a:extLst>
              <a:ext uri="{FF2B5EF4-FFF2-40B4-BE49-F238E27FC236}">
                <a16:creationId xmlns:a16="http://schemas.microsoft.com/office/drawing/2014/main" xmlns="" id="{A0D3DFFD-F4A8-49D6-B11D-A162212FC3D0}"/>
              </a:ext>
            </a:extLst>
          </p:cNvPr>
          <p:cNvSpPr txBox="1"/>
          <p:nvPr/>
        </p:nvSpPr>
        <p:spPr>
          <a:xfrm>
            <a:off x="900907" y="120294"/>
            <a:ext cx="10891613" cy="1107996"/>
          </a:xfrm>
          <a:prstGeom prst="rect">
            <a:avLst/>
          </a:prstGeom>
          <a:noFill/>
        </p:spPr>
        <p:txBody>
          <a:bodyPr wrap="square" rtlCol="0">
            <a:spAutoFit/>
          </a:bodyPr>
          <a:lstStyle/>
          <a:p>
            <a:pPr defTabSz="609585"/>
            <a:r>
              <a:rPr lang="pt-BR" sz="2200" b="1" dirty="0" smtClean="0">
                <a:solidFill>
                  <a:srgbClr val="07A980"/>
                </a:solidFill>
                <a:latin typeface="Century Gothic" panose="020B0502020202020204" pitchFamily="34" charset="0"/>
              </a:rPr>
              <a:t>Cerca de 3 em 5 pacientes adultos com dermatite </a:t>
            </a:r>
            <a:r>
              <a:rPr lang="pt-BR" sz="2200" b="1" dirty="0" err="1" smtClean="0">
                <a:solidFill>
                  <a:srgbClr val="07A980"/>
                </a:solidFill>
                <a:latin typeface="Century Gothic" panose="020B0502020202020204" pitchFamily="34" charset="0"/>
              </a:rPr>
              <a:t>atópica</a:t>
            </a:r>
            <a:r>
              <a:rPr lang="pt-BR" sz="2200" b="1" dirty="0" smtClean="0">
                <a:solidFill>
                  <a:srgbClr val="07A980"/>
                </a:solidFill>
                <a:latin typeface="Century Gothic" panose="020B0502020202020204" pitchFamily="34" charset="0"/>
              </a:rPr>
              <a:t> moderada a grave possuem a doença controlada de maneira inadequada, mesmo sob o uso de algum tratamento</a:t>
            </a:r>
            <a:r>
              <a:rPr lang="pt-BR" sz="2200" b="1" baseline="30000" dirty="0" smtClean="0">
                <a:solidFill>
                  <a:srgbClr val="07A980"/>
                </a:solidFill>
                <a:latin typeface="Century Gothic" panose="020B0502020202020204" pitchFamily="34" charset="0"/>
              </a:rPr>
              <a:t>1</a:t>
            </a:r>
            <a:endParaRPr lang="pt-BR" sz="2200" b="1" baseline="30000" dirty="0">
              <a:solidFill>
                <a:srgbClr val="07A980"/>
              </a:solidFill>
              <a:latin typeface="Century Gothic" panose="020B0502020202020204" pitchFamily="34" charset="0"/>
            </a:endParaRPr>
          </a:p>
        </p:txBody>
      </p:sp>
      <p:sp>
        <p:nvSpPr>
          <p:cNvPr id="16" name="CaixaDeTexto 15">
            <a:extLst>
              <a:ext uri="{FF2B5EF4-FFF2-40B4-BE49-F238E27FC236}">
                <a16:creationId xmlns:a16="http://schemas.microsoft.com/office/drawing/2014/main" xmlns="" id="{F80FDE63-E245-4834-BEF5-AFFD06FF43A7}"/>
              </a:ext>
            </a:extLst>
          </p:cNvPr>
          <p:cNvSpPr txBox="1"/>
          <p:nvPr/>
        </p:nvSpPr>
        <p:spPr>
          <a:xfrm>
            <a:off x="8152814" y="5104050"/>
            <a:ext cx="3920653" cy="1569660"/>
          </a:xfrm>
          <a:prstGeom prst="rect">
            <a:avLst/>
          </a:prstGeom>
          <a:noFill/>
        </p:spPr>
        <p:txBody>
          <a:bodyPr wrap="square" rtlCol="0">
            <a:spAutoFit/>
          </a:bodyPr>
          <a:lstStyle/>
          <a:p>
            <a:pPr>
              <a:defRPr/>
            </a:pPr>
            <a:r>
              <a:rPr lang="pt-BR" sz="800" i="1" dirty="0">
                <a:solidFill>
                  <a:prstClr val="black">
                    <a:lumMod val="65000"/>
                    <a:lumOff val="35000"/>
                  </a:prstClr>
                </a:solidFill>
                <a:latin typeface="Century Gothic" panose="020B0502020202020204" pitchFamily="34" charset="0"/>
              </a:rPr>
              <a:t>1. Wei W et al. J Dermatol 2018; 45:150–157. 2. </a:t>
            </a:r>
            <a:r>
              <a:rPr lang="pt-BR" sz="800" i="1" dirty="0" err="1">
                <a:solidFill>
                  <a:prstClr val="black">
                    <a:lumMod val="65000"/>
                    <a:lumOff val="35000"/>
                  </a:prstClr>
                </a:solidFill>
                <a:latin typeface="Century Gothic" panose="020B0502020202020204" pitchFamily="34" charset="0"/>
              </a:rPr>
              <a:t>Zuberbier</a:t>
            </a:r>
            <a:r>
              <a:rPr lang="pt-BR" sz="800" i="1" dirty="0">
                <a:solidFill>
                  <a:prstClr val="black">
                    <a:lumMod val="65000"/>
                    <a:lumOff val="35000"/>
                  </a:prstClr>
                </a:solidFill>
                <a:latin typeface="Century Gothic" panose="020B0502020202020204" pitchFamily="34" charset="0"/>
              </a:rPr>
              <a:t> T et al. J </a:t>
            </a:r>
            <a:r>
              <a:rPr lang="pt-BR" sz="800" i="1" dirty="0" err="1">
                <a:solidFill>
                  <a:prstClr val="black">
                    <a:lumMod val="65000"/>
                    <a:lumOff val="35000"/>
                  </a:prstClr>
                </a:solidFill>
                <a:latin typeface="Century Gothic" panose="020B0502020202020204" pitchFamily="34" charset="0"/>
              </a:rPr>
              <a:t>Allergy</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Clin</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Immunol</a:t>
            </a:r>
            <a:r>
              <a:rPr lang="pt-BR" sz="800" i="1" dirty="0">
                <a:solidFill>
                  <a:prstClr val="black">
                    <a:lumMod val="65000"/>
                    <a:lumOff val="35000"/>
                  </a:prstClr>
                </a:solidFill>
                <a:latin typeface="Century Gothic" panose="020B0502020202020204" pitchFamily="34" charset="0"/>
              </a:rPr>
              <a:t> 2006; 118:226–232. 3. </a:t>
            </a:r>
            <a:r>
              <a:rPr lang="pt-BR" sz="800" i="1" dirty="0" err="1">
                <a:solidFill>
                  <a:prstClr val="black">
                    <a:lumMod val="65000"/>
                    <a:lumOff val="35000"/>
                  </a:prstClr>
                </a:solidFill>
                <a:latin typeface="Century Gothic" panose="020B0502020202020204" pitchFamily="34" charset="0"/>
              </a:rPr>
              <a:t>International</a:t>
            </a:r>
            <a:r>
              <a:rPr lang="pt-BR" sz="800" i="1" dirty="0">
                <a:solidFill>
                  <a:prstClr val="black">
                    <a:lumMod val="65000"/>
                    <a:lumOff val="35000"/>
                  </a:prstClr>
                </a:solidFill>
                <a:latin typeface="Century Gothic" panose="020B0502020202020204" pitchFamily="34" charset="0"/>
              </a:rPr>
              <a:t> Alliance </a:t>
            </a:r>
            <a:r>
              <a:rPr lang="pt-BR" sz="800" i="1" dirty="0" err="1">
                <a:solidFill>
                  <a:prstClr val="black">
                    <a:lumMod val="65000"/>
                    <a:lumOff val="35000"/>
                  </a:prstClr>
                </a:solidFill>
                <a:latin typeface="Century Gothic" panose="020B0502020202020204" pitchFamily="34" charset="0"/>
              </a:rPr>
              <a:t>of</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Dermatology</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Patient</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Organizations</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Atopic</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Dermatitis</a:t>
            </a:r>
            <a:r>
              <a:rPr lang="pt-BR" sz="800" i="1" dirty="0">
                <a:solidFill>
                  <a:prstClr val="black">
                    <a:lumMod val="65000"/>
                    <a:lumOff val="35000"/>
                  </a:prstClr>
                </a:solidFill>
                <a:latin typeface="Century Gothic" panose="020B0502020202020204" pitchFamily="34" charset="0"/>
              </a:rPr>
              <a:t>: A </a:t>
            </a:r>
            <a:r>
              <a:rPr lang="pt-BR" sz="800" i="1" dirty="0" err="1">
                <a:solidFill>
                  <a:prstClr val="black">
                    <a:lumMod val="65000"/>
                    <a:lumOff val="35000"/>
                  </a:prstClr>
                </a:solidFill>
                <a:latin typeface="Century Gothic" panose="020B0502020202020204" pitchFamily="34" charset="0"/>
              </a:rPr>
              <a:t>Collective</a:t>
            </a:r>
            <a:r>
              <a:rPr lang="pt-BR" sz="800" i="1" dirty="0">
                <a:solidFill>
                  <a:prstClr val="black">
                    <a:lumMod val="65000"/>
                    <a:lumOff val="35000"/>
                  </a:prstClr>
                </a:solidFill>
                <a:latin typeface="Century Gothic" panose="020B0502020202020204" pitchFamily="34" charset="0"/>
              </a:rPr>
              <a:t> Global Voice for </a:t>
            </a:r>
            <a:r>
              <a:rPr lang="pt-BR" sz="800" i="1" dirty="0" err="1">
                <a:solidFill>
                  <a:prstClr val="black">
                    <a:lumMod val="65000"/>
                    <a:lumOff val="35000"/>
                  </a:prstClr>
                </a:solidFill>
                <a:latin typeface="Century Gothic" panose="020B0502020202020204" pitchFamily="34" charset="0"/>
              </a:rPr>
              <a:t>Improving</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Care</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February</a:t>
            </a:r>
            <a:r>
              <a:rPr lang="pt-BR" sz="800" i="1" dirty="0">
                <a:solidFill>
                  <a:prstClr val="black">
                    <a:lumMod val="65000"/>
                    <a:lumOff val="35000"/>
                  </a:prstClr>
                </a:solidFill>
                <a:latin typeface="Century Gothic" panose="020B0502020202020204" pitchFamily="34" charset="0"/>
              </a:rPr>
              <a:t> 2018.4. </a:t>
            </a:r>
            <a:r>
              <a:rPr lang="pt-BR" sz="800" i="1" dirty="0" err="1">
                <a:solidFill>
                  <a:prstClr val="black">
                    <a:lumMod val="65000"/>
                    <a:lumOff val="35000"/>
                  </a:prstClr>
                </a:solidFill>
                <a:latin typeface="Century Gothic" panose="020B0502020202020204" pitchFamily="34" charset="0"/>
              </a:rPr>
              <a:t>Hajar</a:t>
            </a:r>
            <a:r>
              <a:rPr lang="pt-BR" sz="800" i="1" dirty="0">
                <a:solidFill>
                  <a:prstClr val="black">
                    <a:lumMod val="65000"/>
                    <a:lumOff val="35000"/>
                  </a:prstClr>
                </a:solidFill>
                <a:latin typeface="Century Gothic" panose="020B0502020202020204" pitchFamily="34" charset="0"/>
              </a:rPr>
              <a:t> T et al. </a:t>
            </a:r>
            <a:r>
              <a:rPr lang="pt-BR" sz="800" i="1" dirty="0" err="1">
                <a:solidFill>
                  <a:prstClr val="black">
                    <a:lumMod val="65000"/>
                    <a:lumOff val="35000"/>
                  </a:prstClr>
                </a:solidFill>
                <a:latin typeface="Century Gothic" panose="020B0502020202020204" pitchFamily="34" charset="0"/>
              </a:rPr>
              <a:t>An</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Bras</a:t>
            </a:r>
            <a:r>
              <a:rPr lang="pt-BR" sz="800" i="1" dirty="0">
                <a:solidFill>
                  <a:prstClr val="black">
                    <a:lumMod val="65000"/>
                    <a:lumOff val="35000"/>
                  </a:prstClr>
                </a:solidFill>
                <a:latin typeface="Century Gothic" panose="020B0502020202020204" pitchFamily="34" charset="0"/>
              </a:rPr>
              <a:t> Dermatol 2018; 93:104–107. 5. </a:t>
            </a:r>
            <a:r>
              <a:rPr lang="pt-BR" sz="800" i="1" dirty="0" err="1">
                <a:solidFill>
                  <a:prstClr val="black">
                    <a:lumMod val="65000"/>
                    <a:lumOff val="35000"/>
                  </a:prstClr>
                </a:solidFill>
                <a:latin typeface="Century Gothic" panose="020B0502020202020204" pitchFamily="34" charset="0"/>
              </a:rPr>
              <a:t>Boguniewicz</a:t>
            </a:r>
            <a:r>
              <a:rPr lang="pt-BR" sz="800" i="1" dirty="0">
                <a:solidFill>
                  <a:prstClr val="black">
                    <a:lumMod val="65000"/>
                    <a:lumOff val="35000"/>
                  </a:prstClr>
                </a:solidFill>
                <a:latin typeface="Century Gothic" panose="020B0502020202020204" pitchFamily="34" charset="0"/>
              </a:rPr>
              <a:t> M et al. J </a:t>
            </a:r>
            <a:r>
              <a:rPr lang="pt-BR" sz="800" i="1" dirty="0" err="1">
                <a:solidFill>
                  <a:prstClr val="black">
                    <a:lumMod val="65000"/>
                    <a:lumOff val="35000"/>
                  </a:prstClr>
                </a:solidFill>
                <a:latin typeface="Century Gothic" panose="020B0502020202020204" pitchFamily="34" charset="0"/>
              </a:rPr>
              <a:t>Allergy</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Clin</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Immunol</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Pract</a:t>
            </a:r>
            <a:r>
              <a:rPr lang="pt-BR" sz="800" i="1" dirty="0">
                <a:solidFill>
                  <a:prstClr val="black">
                    <a:lumMod val="65000"/>
                    <a:lumOff val="35000"/>
                  </a:prstClr>
                </a:solidFill>
                <a:latin typeface="Century Gothic" panose="020B0502020202020204" pitchFamily="34" charset="0"/>
              </a:rPr>
              <a:t> 2017; 5:1519–1531. 6. </a:t>
            </a:r>
            <a:r>
              <a:rPr lang="pt-BR" sz="800" i="1" dirty="0" err="1">
                <a:solidFill>
                  <a:prstClr val="black">
                    <a:lumMod val="65000"/>
                    <a:lumOff val="35000"/>
                  </a:prstClr>
                </a:solidFill>
                <a:latin typeface="Century Gothic" panose="020B0502020202020204" pitchFamily="34" charset="0"/>
              </a:rPr>
              <a:t>Ibler</a:t>
            </a:r>
            <a:r>
              <a:rPr lang="pt-BR" sz="800" i="1" dirty="0">
                <a:solidFill>
                  <a:prstClr val="black">
                    <a:lumMod val="65000"/>
                    <a:lumOff val="35000"/>
                  </a:prstClr>
                </a:solidFill>
                <a:latin typeface="Century Gothic" panose="020B0502020202020204" pitchFamily="34" charset="0"/>
              </a:rPr>
              <a:t> K &amp; </a:t>
            </a:r>
            <a:r>
              <a:rPr lang="pt-BR" sz="800" i="1" dirty="0" err="1">
                <a:solidFill>
                  <a:prstClr val="black">
                    <a:lumMod val="65000"/>
                    <a:lumOff val="35000"/>
                  </a:prstClr>
                </a:solidFill>
                <a:latin typeface="Century Gothic" panose="020B0502020202020204" pitchFamily="34" charset="0"/>
              </a:rPr>
              <a:t>Jemec</a:t>
            </a:r>
            <a:r>
              <a:rPr lang="pt-BR" sz="800" i="1" dirty="0">
                <a:solidFill>
                  <a:prstClr val="black">
                    <a:lumMod val="65000"/>
                    <a:lumOff val="35000"/>
                  </a:prstClr>
                </a:solidFill>
                <a:latin typeface="Century Gothic" panose="020B0502020202020204" pitchFamily="34" charset="0"/>
              </a:rPr>
              <a:t> GBE. Dermatol Rep 2011; 3:e5.7. </a:t>
            </a:r>
            <a:r>
              <a:rPr lang="pt-BR" sz="800" i="1" dirty="0" err="1">
                <a:solidFill>
                  <a:prstClr val="black">
                    <a:lumMod val="65000"/>
                    <a:lumOff val="35000"/>
                  </a:prstClr>
                </a:solidFill>
                <a:latin typeface="Century Gothic" panose="020B0502020202020204" pitchFamily="34" charset="0"/>
              </a:rPr>
              <a:t>Gittler</a:t>
            </a:r>
            <a:r>
              <a:rPr lang="pt-BR" sz="800" i="1" dirty="0">
                <a:solidFill>
                  <a:prstClr val="black">
                    <a:lumMod val="65000"/>
                    <a:lumOff val="35000"/>
                  </a:prstClr>
                </a:solidFill>
                <a:latin typeface="Century Gothic" panose="020B0502020202020204" pitchFamily="34" charset="0"/>
              </a:rPr>
              <a:t> J et al. J </a:t>
            </a:r>
            <a:r>
              <a:rPr lang="pt-BR" sz="800" i="1" dirty="0" err="1">
                <a:solidFill>
                  <a:prstClr val="black">
                    <a:lumMod val="65000"/>
                    <a:lumOff val="35000"/>
                  </a:prstClr>
                </a:solidFill>
                <a:latin typeface="Century Gothic" panose="020B0502020202020204" pitchFamily="34" charset="0"/>
              </a:rPr>
              <a:t>Allergy</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Clin</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Immunol</a:t>
            </a:r>
            <a:r>
              <a:rPr lang="pt-BR" sz="800" i="1" dirty="0">
                <a:solidFill>
                  <a:prstClr val="black">
                    <a:lumMod val="65000"/>
                    <a:lumOff val="35000"/>
                  </a:prstClr>
                </a:solidFill>
                <a:latin typeface="Century Gothic" panose="020B0502020202020204" pitchFamily="34" charset="0"/>
              </a:rPr>
              <a:t> 2012; 130:1344–1354. 8. </a:t>
            </a:r>
            <a:r>
              <a:rPr lang="pt-BR" sz="800" i="1" dirty="0" err="1">
                <a:solidFill>
                  <a:prstClr val="black">
                    <a:lumMod val="65000"/>
                    <a:lumOff val="35000"/>
                  </a:prstClr>
                </a:solidFill>
                <a:latin typeface="Century Gothic" panose="020B0502020202020204" pitchFamily="34" charset="0"/>
              </a:rPr>
              <a:t>Guttman-Yassky</a:t>
            </a:r>
            <a:r>
              <a:rPr lang="pt-BR" sz="800" i="1" dirty="0">
                <a:solidFill>
                  <a:prstClr val="black">
                    <a:lumMod val="65000"/>
                    <a:lumOff val="35000"/>
                  </a:prstClr>
                </a:solidFill>
                <a:latin typeface="Century Gothic" panose="020B0502020202020204" pitchFamily="34" charset="0"/>
              </a:rPr>
              <a:t> E et al. J </a:t>
            </a:r>
            <a:r>
              <a:rPr lang="pt-BR" sz="800" i="1" dirty="0" err="1">
                <a:solidFill>
                  <a:prstClr val="black">
                    <a:lumMod val="65000"/>
                    <a:lumOff val="35000"/>
                  </a:prstClr>
                </a:solidFill>
                <a:latin typeface="Century Gothic" panose="020B0502020202020204" pitchFamily="34" charset="0"/>
              </a:rPr>
              <a:t>Allergy</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Clin</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Immunol</a:t>
            </a:r>
            <a:r>
              <a:rPr lang="pt-BR" sz="800" i="1" dirty="0">
                <a:solidFill>
                  <a:prstClr val="black">
                    <a:lumMod val="65000"/>
                    <a:lumOff val="35000"/>
                  </a:prstClr>
                </a:solidFill>
                <a:latin typeface="Century Gothic" panose="020B0502020202020204" pitchFamily="34" charset="0"/>
              </a:rPr>
              <a:t> 2011; 127:1420–1432. 9. Leung DYM et al. J </a:t>
            </a:r>
            <a:r>
              <a:rPr lang="pt-BR" sz="800" i="1" dirty="0" err="1">
                <a:solidFill>
                  <a:prstClr val="black">
                    <a:lumMod val="65000"/>
                    <a:lumOff val="35000"/>
                  </a:prstClr>
                </a:solidFill>
                <a:latin typeface="Century Gothic" panose="020B0502020202020204" pitchFamily="34" charset="0"/>
              </a:rPr>
              <a:t>Clin</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Invest</a:t>
            </a:r>
            <a:r>
              <a:rPr lang="pt-BR" sz="800" i="1" dirty="0">
                <a:solidFill>
                  <a:prstClr val="black">
                    <a:lumMod val="65000"/>
                    <a:lumOff val="35000"/>
                  </a:prstClr>
                </a:solidFill>
                <a:latin typeface="Century Gothic" panose="020B0502020202020204" pitchFamily="34" charset="0"/>
              </a:rPr>
              <a:t> 2004; 113:651–657. 10. </a:t>
            </a:r>
            <a:r>
              <a:rPr lang="pt-BR" sz="800" i="1" dirty="0" err="1">
                <a:solidFill>
                  <a:prstClr val="black">
                    <a:lumMod val="65000"/>
                    <a:lumOff val="35000"/>
                  </a:prstClr>
                </a:solidFill>
                <a:latin typeface="Century Gothic" panose="020B0502020202020204" pitchFamily="34" charset="0"/>
              </a:rPr>
              <a:t>Wollenberg</a:t>
            </a:r>
            <a:r>
              <a:rPr lang="pt-BR" sz="800" i="1" dirty="0">
                <a:solidFill>
                  <a:prstClr val="black">
                    <a:lumMod val="65000"/>
                    <a:lumOff val="35000"/>
                  </a:prstClr>
                </a:solidFill>
                <a:latin typeface="Century Gothic" panose="020B0502020202020204" pitchFamily="34" charset="0"/>
              </a:rPr>
              <a:t> A et al. Ann Dermatol 2012; 24(3):253–260.</a:t>
            </a:r>
          </a:p>
          <a:p>
            <a:pPr>
              <a:defRPr/>
            </a:pPr>
            <a:r>
              <a:rPr lang="pt-BR" sz="800" i="1" dirty="0">
                <a:solidFill>
                  <a:prstClr val="black">
                    <a:lumMod val="65000"/>
                    <a:lumOff val="35000"/>
                  </a:prstClr>
                </a:solidFill>
                <a:latin typeface="Century Gothic" panose="020B0502020202020204" pitchFamily="34" charset="0"/>
              </a:rPr>
              <a:t>11. </a:t>
            </a:r>
            <a:r>
              <a:rPr lang="pt-BR" sz="800" i="1" dirty="0" err="1">
                <a:solidFill>
                  <a:prstClr val="black">
                    <a:lumMod val="65000"/>
                    <a:lumOff val="35000"/>
                  </a:prstClr>
                </a:solidFill>
                <a:latin typeface="Century Gothic" panose="020B0502020202020204" pitchFamily="34" charset="0"/>
              </a:rPr>
              <a:t>Wollenberg</a:t>
            </a:r>
            <a:r>
              <a:rPr lang="pt-BR" sz="800" i="1" dirty="0">
                <a:solidFill>
                  <a:prstClr val="black">
                    <a:lumMod val="65000"/>
                    <a:lumOff val="35000"/>
                  </a:prstClr>
                </a:solidFill>
                <a:latin typeface="Century Gothic" panose="020B0502020202020204" pitchFamily="34" charset="0"/>
              </a:rPr>
              <a:t> A et al. J </a:t>
            </a:r>
            <a:r>
              <a:rPr lang="pt-BR" sz="800" i="1" dirty="0" err="1">
                <a:solidFill>
                  <a:prstClr val="black">
                    <a:lumMod val="65000"/>
                    <a:lumOff val="35000"/>
                  </a:prstClr>
                </a:solidFill>
                <a:latin typeface="Century Gothic" panose="020B0502020202020204" pitchFamily="34" charset="0"/>
              </a:rPr>
              <a:t>Eur</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Acad</a:t>
            </a:r>
            <a:r>
              <a:rPr lang="pt-BR" sz="800" i="1" dirty="0">
                <a:solidFill>
                  <a:prstClr val="black">
                    <a:lumMod val="65000"/>
                    <a:lumOff val="35000"/>
                  </a:prstClr>
                </a:solidFill>
                <a:latin typeface="Century Gothic" panose="020B0502020202020204" pitchFamily="34" charset="0"/>
              </a:rPr>
              <a:t> Dermatol </a:t>
            </a:r>
            <a:r>
              <a:rPr lang="pt-BR" sz="800" i="1" dirty="0" err="1">
                <a:solidFill>
                  <a:prstClr val="black">
                    <a:lumMod val="65000"/>
                    <a:lumOff val="35000"/>
                  </a:prstClr>
                </a:solidFill>
                <a:latin typeface="Century Gothic" panose="020B0502020202020204" pitchFamily="34" charset="0"/>
              </a:rPr>
              <a:t>Venereol</a:t>
            </a:r>
            <a:r>
              <a:rPr lang="pt-BR" sz="800" i="1" dirty="0">
                <a:solidFill>
                  <a:prstClr val="black">
                    <a:lumMod val="65000"/>
                    <a:lumOff val="35000"/>
                  </a:prstClr>
                </a:solidFill>
                <a:latin typeface="Century Gothic" panose="020B0502020202020204" pitchFamily="34" charset="0"/>
              </a:rPr>
              <a:t> 2018; 32(6):850–878. 12. </a:t>
            </a:r>
            <a:r>
              <a:rPr lang="pt-BR" sz="800" i="1" dirty="0" err="1">
                <a:solidFill>
                  <a:prstClr val="black">
                    <a:lumMod val="65000"/>
                    <a:lumOff val="35000"/>
                  </a:prstClr>
                </a:solidFill>
                <a:latin typeface="Century Gothic" panose="020B0502020202020204" pitchFamily="34" charset="0"/>
              </a:rPr>
              <a:t>Wollenberg</a:t>
            </a:r>
            <a:r>
              <a:rPr lang="pt-BR" sz="800" i="1" dirty="0">
                <a:solidFill>
                  <a:prstClr val="black">
                    <a:lumMod val="65000"/>
                    <a:lumOff val="35000"/>
                  </a:prstClr>
                </a:solidFill>
                <a:latin typeface="Century Gothic" panose="020B0502020202020204" pitchFamily="34" charset="0"/>
              </a:rPr>
              <a:t> A et al. J </a:t>
            </a:r>
            <a:r>
              <a:rPr lang="pt-BR" sz="800" i="1" dirty="0" err="1">
                <a:solidFill>
                  <a:prstClr val="black">
                    <a:lumMod val="65000"/>
                    <a:lumOff val="35000"/>
                  </a:prstClr>
                </a:solidFill>
                <a:latin typeface="Century Gothic" panose="020B0502020202020204" pitchFamily="34" charset="0"/>
              </a:rPr>
              <a:t>Eur</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Acad</a:t>
            </a:r>
            <a:r>
              <a:rPr lang="pt-BR" sz="800" i="1" dirty="0">
                <a:solidFill>
                  <a:prstClr val="black">
                    <a:lumMod val="65000"/>
                    <a:lumOff val="35000"/>
                  </a:prstClr>
                </a:solidFill>
                <a:latin typeface="Century Gothic" panose="020B0502020202020204" pitchFamily="34" charset="0"/>
              </a:rPr>
              <a:t> Dermatol </a:t>
            </a:r>
            <a:r>
              <a:rPr lang="pt-BR" sz="800" i="1" dirty="0" err="1">
                <a:solidFill>
                  <a:prstClr val="black">
                    <a:lumMod val="65000"/>
                    <a:lumOff val="35000"/>
                  </a:prstClr>
                </a:solidFill>
                <a:latin typeface="Century Gothic" panose="020B0502020202020204" pitchFamily="34" charset="0"/>
              </a:rPr>
              <a:t>Venereol</a:t>
            </a:r>
            <a:r>
              <a:rPr lang="pt-BR" sz="800" i="1" dirty="0">
                <a:solidFill>
                  <a:prstClr val="black">
                    <a:lumMod val="65000"/>
                    <a:lumOff val="35000"/>
                  </a:prstClr>
                </a:solidFill>
                <a:latin typeface="Century Gothic" panose="020B0502020202020204" pitchFamily="34" charset="0"/>
              </a:rPr>
              <a:t> 2018; 32:657–682.</a:t>
            </a:r>
          </a:p>
        </p:txBody>
      </p:sp>
      <p:grpSp>
        <p:nvGrpSpPr>
          <p:cNvPr id="40" name="Agrupar 39">
            <a:extLst>
              <a:ext uri="{FF2B5EF4-FFF2-40B4-BE49-F238E27FC236}">
                <a16:creationId xmlns:a16="http://schemas.microsoft.com/office/drawing/2014/main" xmlns="" id="{E0324FF4-CD40-419F-BA50-4B0D418D5070}"/>
              </a:ext>
            </a:extLst>
          </p:cNvPr>
          <p:cNvGrpSpPr/>
          <p:nvPr/>
        </p:nvGrpSpPr>
        <p:grpSpPr>
          <a:xfrm>
            <a:off x="308829" y="2769515"/>
            <a:ext cx="7632905" cy="3614345"/>
            <a:chOff x="231621" y="2077136"/>
            <a:chExt cx="5724679" cy="2710759"/>
          </a:xfrm>
        </p:grpSpPr>
        <p:sp>
          <p:nvSpPr>
            <p:cNvPr id="10" name="Retângulo 9">
              <a:extLst>
                <a:ext uri="{FF2B5EF4-FFF2-40B4-BE49-F238E27FC236}">
                  <a16:creationId xmlns:a16="http://schemas.microsoft.com/office/drawing/2014/main" xmlns="" id="{10F53541-87DE-4524-B74C-FEBF1F8E3947}"/>
                </a:ext>
              </a:extLst>
            </p:cNvPr>
            <p:cNvSpPr/>
            <p:nvPr/>
          </p:nvSpPr>
          <p:spPr>
            <a:xfrm>
              <a:off x="231621" y="2077136"/>
              <a:ext cx="5724679" cy="2710759"/>
            </a:xfrm>
            <a:prstGeom prst="rect">
              <a:avLst/>
            </a:prstGeom>
            <a:solidFill>
              <a:schemeClr val="bg1"/>
            </a:solidFill>
            <a:ln>
              <a:noFill/>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1351" dirty="0">
                <a:solidFill>
                  <a:prstClr val="white"/>
                </a:solidFill>
                <a:latin typeface="Calibri" panose="020F0502020204030204"/>
              </a:endParaRPr>
            </a:p>
          </p:txBody>
        </p:sp>
        <p:pic>
          <p:nvPicPr>
            <p:cNvPr id="4" name="Imagem 3">
              <a:extLst>
                <a:ext uri="{FF2B5EF4-FFF2-40B4-BE49-F238E27FC236}">
                  <a16:creationId xmlns:a16="http://schemas.microsoft.com/office/drawing/2014/main" xmlns="" id="{39CDCDAA-B0F0-4513-93E7-AA054EBFCE73}"/>
                </a:ext>
              </a:extLst>
            </p:cNvPr>
            <p:cNvPicPr>
              <a:picLocks noChangeAspect="1"/>
            </p:cNvPicPr>
            <p:nvPr/>
          </p:nvPicPr>
          <p:blipFill>
            <a:blip r:embed="rId2"/>
            <a:stretch>
              <a:fillRect/>
            </a:stretch>
          </p:blipFill>
          <p:spPr>
            <a:xfrm>
              <a:off x="371035" y="2219943"/>
              <a:ext cx="5457825" cy="1778794"/>
            </a:xfrm>
            <a:prstGeom prst="rect">
              <a:avLst/>
            </a:prstGeom>
          </p:spPr>
        </p:pic>
        <p:grpSp>
          <p:nvGrpSpPr>
            <p:cNvPr id="26" name="Agrupar 25">
              <a:extLst>
                <a:ext uri="{FF2B5EF4-FFF2-40B4-BE49-F238E27FC236}">
                  <a16:creationId xmlns:a16="http://schemas.microsoft.com/office/drawing/2014/main" xmlns="" id="{BA81EC6B-169E-474B-8156-77E31E9DB673}"/>
                </a:ext>
              </a:extLst>
            </p:cNvPr>
            <p:cNvGrpSpPr/>
            <p:nvPr/>
          </p:nvGrpSpPr>
          <p:grpSpPr>
            <a:xfrm>
              <a:off x="276344" y="3978849"/>
              <a:ext cx="5679955" cy="713921"/>
              <a:chOff x="111016" y="2381664"/>
              <a:chExt cx="5679955" cy="713921"/>
            </a:xfrm>
          </p:grpSpPr>
          <p:grpSp>
            <p:nvGrpSpPr>
              <p:cNvPr id="25" name="Agrupar 24">
                <a:extLst>
                  <a:ext uri="{FF2B5EF4-FFF2-40B4-BE49-F238E27FC236}">
                    <a16:creationId xmlns:a16="http://schemas.microsoft.com/office/drawing/2014/main" xmlns="" id="{132A6E82-4F37-4F9E-BF6F-B0E34133C24B}"/>
                  </a:ext>
                </a:extLst>
              </p:cNvPr>
              <p:cNvGrpSpPr/>
              <p:nvPr/>
            </p:nvGrpSpPr>
            <p:grpSpPr>
              <a:xfrm>
                <a:off x="111016" y="2381664"/>
                <a:ext cx="1762566" cy="713921"/>
                <a:chOff x="111016" y="3511735"/>
                <a:chExt cx="1762566" cy="713921"/>
              </a:xfrm>
            </p:grpSpPr>
            <p:sp>
              <p:nvSpPr>
                <p:cNvPr id="17" name="CaixaDeTexto 16">
                  <a:extLst>
                    <a:ext uri="{FF2B5EF4-FFF2-40B4-BE49-F238E27FC236}">
                      <a16:creationId xmlns:a16="http://schemas.microsoft.com/office/drawing/2014/main" xmlns="" id="{903FAC4E-D875-42B2-B2A1-106B43074F95}"/>
                    </a:ext>
                  </a:extLst>
                </p:cNvPr>
                <p:cNvSpPr txBox="1"/>
                <p:nvPr/>
              </p:nvSpPr>
              <p:spPr>
                <a:xfrm>
                  <a:off x="400447" y="3540612"/>
                  <a:ext cx="1473135" cy="685044"/>
                </a:xfrm>
                <a:prstGeom prst="rect">
                  <a:avLst/>
                </a:prstGeom>
                <a:noFill/>
              </p:spPr>
              <p:txBody>
                <a:bodyPr wrap="square">
                  <a:spAutoFit/>
                </a:bodyPr>
                <a:lstStyle/>
                <a:p>
                  <a:pPr defTabSz="609585"/>
                  <a:r>
                    <a:rPr lang="pt-BR" sz="1067" dirty="0">
                      <a:solidFill>
                        <a:prstClr val="black">
                          <a:lumMod val="65000"/>
                          <a:lumOff val="35000"/>
                        </a:prstClr>
                      </a:solidFill>
                      <a:latin typeface="Century Gothic" panose="020B0502020202020204" pitchFamily="34" charset="0"/>
                    </a:rPr>
                    <a:t>Uma doença crônica controlada de maneira inadequada causada por </a:t>
                  </a:r>
                  <a:r>
                    <a:rPr lang="pt-BR" sz="1067" b="1" dirty="0">
                      <a:solidFill>
                        <a:prstClr val="black">
                          <a:lumMod val="65000"/>
                          <a:lumOff val="35000"/>
                        </a:prstClr>
                      </a:solidFill>
                      <a:latin typeface="Century Gothic" panose="020B0502020202020204" pitchFamily="34" charset="0"/>
                    </a:rPr>
                    <a:t>inflamação subjacente persistente</a:t>
                  </a:r>
                  <a:r>
                    <a:rPr lang="pt-BR" sz="1067" b="1" baseline="30000" dirty="0">
                      <a:solidFill>
                        <a:prstClr val="black">
                          <a:lumMod val="65000"/>
                          <a:lumOff val="35000"/>
                        </a:prstClr>
                      </a:solidFill>
                      <a:latin typeface="Century Gothic" panose="020B0502020202020204" pitchFamily="34" charset="0"/>
                    </a:rPr>
                    <a:t>7,8</a:t>
                  </a:r>
                </a:p>
              </p:txBody>
            </p:sp>
            <p:pic>
              <p:nvPicPr>
                <p:cNvPr id="20" name="Imagem 19">
                  <a:extLst>
                    <a:ext uri="{FF2B5EF4-FFF2-40B4-BE49-F238E27FC236}">
                      <a16:creationId xmlns:a16="http://schemas.microsoft.com/office/drawing/2014/main" xmlns="" id="{3DA8E31B-89B6-4B87-854A-6FCE579CDD87}"/>
                    </a:ext>
                  </a:extLst>
                </p:cNvPr>
                <p:cNvPicPr>
                  <a:picLocks noChangeAspect="1"/>
                </p:cNvPicPr>
                <p:nvPr/>
              </p:nvPicPr>
              <p:blipFill rotWithShape="1">
                <a:blip r:embed="rId3"/>
                <a:srcRect r="93753" b="55355"/>
                <a:stretch/>
              </p:blipFill>
              <p:spPr>
                <a:xfrm>
                  <a:off x="111016" y="3511735"/>
                  <a:ext cx="305240" cy="293418"/>
                </a:xfrm>
                <a:prstGeom prst="rect">
                  <a:avLst/>
                </a:prstGeom>
              </p:spPr>
            </p:pic>
          </p:grpSp>
          <p:grpSp>
            <p:nvGrpSpPr>
              <p:cNvPr id="24" name="Agrupar 23">
                <a:extLst>
                  <a:ext uri="{FF2B5EF4-FFF2-40B4-BE49-F238E27FC236}">
                    <a16:creationId xmlns:a16="http://schemas.microsoft.com/office/drawing/2014/main" xmlns="" id="{9B195258-0036-4763-8051-CE62C33E9A36}"/>
                  </a:ext>
                </a:extLst>
              </p:cNvPr>
              <p:cNvGrpSpPr/>
              <p:nvPr/>
            </p:nvGrpSpPr>
            <p:grpSpPr>
              <a:xfrm>
                <a:off x="1869374" y="2381664"/>
                <a:ext cx="1669888" cy="590761"/>
                <a:chOff x="1869374" y="2381664"/>
                <a:chExt cx="1669888" cy="590761"/>
              </a:xfrm>
            </p:grpSpPr>
            <p:sp>
              <p:nvSpPr>
                <p:cNvPr id="18" name="CaixaDeTexto 17">
                  <a:extLst>
                    <a:ext uri="{FF2B5EF4-FFF2-40B4-BE49-F238E27FC236}">
                      <a16:creationId xmlns:a16="http://schemas.microsoft.com/office/drawing/2014/main" xmlns="" id="{FA1A0D38-6942-4B44-8033-E963D8C2814C}"/>
                    </a:ext>
                  </a:extLst>
                </p:cNvPr>
                <p:cNvSpPr txBox="1"/>
                <p:nvPr/>
              </p:nvSpPr>
              <p:spPr>
                <a:xfrm>
                  <a:off x="2129372" y="2410541"/>
                  <a:ext cx="1409890" cy="561884"/>
                </a:xfrm>
                <a:prstGeom prst="rect">
                  <a:avLst/>
                </a:prstGeom>
                <a:noFill/>
              </p:spPr>
              <p:txBody>
                <a:bodyPr wrap="square">
                  <a:spAutoFit/>
                </a:bodyPr>
                <a:lstStyle/>
                <a:p>
                  <a:pPr defTabSz="609585"/>
                  <a:r>
                    <a:rPr lang="pt-BR" sz="1067" dirty="0">
                      <a:solidFill>
                        <a:prstClr val="black">
                          <a:lumMod val="65000"/>
                          <a:lumOff val="35000"/>
                        </a:prstClr>
                      </a:solidFill>
                      <a:latin typeface="Century Gothic" panose="020B0502020202020204" pitchFamily="34" charset="0"/>
                    </a:rPr>
                    <a:t>Os pacientes podem apresentar atividade da doença </a:t>
                  </a:r>
                  <a:r>
                    <a:rPr lang="pt-BR" sz="1067" b="1" dirty="0">
                      <a:solidFill>
                        <a:prstClr val="black">
                          <a:lumMod val="65000"/>
                          <a:lumOff val="35000"/>
                        </a:prstClr>
                      </a:solidFill>
                      <a:latin typeface="Century Gothic" panose="020B0502020202020204" pitchFamily="34" charset="0"/>
                    </a:rPr>
                    <a:t>intensificada da em 30-50% do ano</a:t>
                  </a:r>
                  <a:r>
                    <a:rPr lang="pt-BR" sz="1067" b="1" baseline="30000" dirty="0">
                      <a:solidFill>
                        <a:prstClr val="black">
                          <a:lumMod val="65000"/>
                          <a:lumOff val="35000"/>
                        </a:prstClr>
                      </a:solidFill>
                      <a:latin typeface="Century Gothic" panose="020B0502020202020204" pitchFamily="34" charset="0"/>
                    </a:rPr>
                    <a:t>2</a:t>
                  </a:r>
                </a:p>
              </p:txBody>
            </p:sp>
            <p:pic>
              <p:nvPicPr>
                <p:cNvPr id="21" name="Imagem 20">
                  <a:extLst>
                    <a:ext uri="{FF2B5EF4-FFF2-40B4-BE49-F238E27FC236}">
                      <a16:creationId xmlns:a16="http://schemas.microsoft.com/office/drawing/2014/main" xmlns="" id="{7C98E65B-3F4A-4DD2-927C-D0035832018A}"/>
                    </a:ext>
                  </a:extLst>
                </p:cNvPr>
                <p:cNvPicPr>
                  <a:picLocks noChangeAspect="1"/>
                </p:cNvPicPr>
                <p:nvPr/>
              </p:nvPicPr>
              <p:blipFill rotWithShape="1">
                <a:blip r:embed="rId3"/>
                <a:srcRect l="33565" r="60188" b="55355"/>
                <a:stretch/>
              </p:blipFill>
              <p:spPr>
                <a:xfrm>
                  <a:off x="1869374" y="2381664"/>
                  <a:ext cx="305240" cy="293418"/>
                </a:xfrm>
                <a:prstGeom prst="rect">
                  <a:avLst/>
                </a:prstGeom>
              </p:spPr>
            </p:pic>
          </p:grpSp>
          <p:grpSp>
            <p:nvGrpSpPr>
              <p:cNvPr id="23" name="Agrupar 22">
                <a:extLst>
                  <a:ext uri="{FF2B5EF4-FFF2-40B4-BE49-F238E27FC236}">
                    <a16:creationId xmlns:a16="http://schemas.microsoft.com/office/drawing/2014/main" xmlns="" id="{776E352A-A11E-4A10-8992-FA3FD5A44EF7}"/>
                  </a:ext>
                </a:extLst>
              </p:cNvPr>
              <p:cNvGrpSpPr/>
              <p:nvPr/>
            </p:nvGrpSpPr>
            <p:grpSpPr>
              <a:xfrm>
                <a:off x="3579716" y="2381664"/>
                <a:ext cx="2211255" cy="713921"/>
                <a:chOff x="3579716" y="3530333"/>
                <a:chExt cx="2211255" cy="713921"/>
              </a:xfrm>
            </p:grpSpPr>
            <p:sp>
              <p:nvSpPr>
                <p:cNvPr id="19" name="CaixaDeTexto 18">
                  <a:extLst>
                    <a:ext uri="{FF2B5EF4-FFF2-40B4-BE49-F238E27FC236}">
                      <a16:creationId xmlns:a16="http://schemas.microsoft.com/office/drawing/2014/main" xmlns="" id="{4CE59C8A-42D6-402D-BCEE-46F68D799700}"/>
                    </a:ext>
                  </a:extLst>
                </p:cNvPr>
                <p:cNvSpPr txBox="1"/>
                <p:nvPr/>
              </p:nvSpPr>
              <p:spPr>
                <a:xfrm>
                  <a:off x="3841214" y="3559210"/>
                  <a:ext cx="1949757" cy="685044"/>
                </a:xfrm>
                <a:prstGeom prst="rect">
                  <a:avLst/>
                </a:prstGeom>
                <a:noFill/>
              </p:spPr>
              <p:txBody>
                <a:bodyPr wrap="square">
                  <a:spAutoFit/>
                </a:bodyPr>
                <a:lstStyle/>
                <a:p>
                  <a:pPr defTabSz="609585"/>
                  <a:r>
                    <a:rPr lang="pt-BR" sz="1067" dirty="0">
                      <a:solidFill>
                        <a:prstClr val="black">
                          <a:lumMod val="65000"/>
                          <a:lumOff val="35000"/>
                        </a:prstClr>
                      </a:solidFill>
                      <a:latin typeface="Century Gothic" panose="020B0502020202020204" pitchFamily="34" charset="0"/>
                    </a:rPr>
                    <a:t>O atual paradigma de tratamento (CO/imunossupressores) aborda principalmente a crise da doença usando uma </a:t>
                  </a:r>
                  <a:r>
                    <a:rPr lang="pt-BR" sz="1067" b="1" dirty="0">
                      <a:solidFill>
                        <a:prstClr val="black">
                          <a:lumMod val="65000"/>
                          <a:lumOff val="35000"/>
                        </a:prstClr>
                      </a:solidFill>
                      <a:latin typeface="Century Gothic" panose="020B0502020202020204" pitchFamily="34" charset="0"/>
                    </a:rPr>
                    <a:t>abordagem reativa episódica</a:t>
                  </a:r>
                  <a:r>
                    <a:rPr lang="pt-BR" sz="1067" b="1" baseline="30000" dirty="0">
                      <a:solidFill>
                        <a:prstClr val="black">
                          <a:lumMod val="65000"/>
                          <a:lumOff val="35000"/>
                        </a:prstClr>
                      </a:solidFill>
                      <a:latin typeface="Century Gothic" panose="020B0502020202020204" pitchFamily="34" charset="0"/>
                    </a:rPr>
                    <a:t>9</a:t>
                  </a:r>
                </a:p>
              </p:txBody>
            </p:sp>
            <p:pic>
              <p:nvPicPr>
                <p:cNvPr id="22" name="Imagem 21">
                  <a:extLst>
                    <a:ext uri="{FF2B5EF4-FFF2-40B4-BE49-F238E27FC236}">
                      <a16:creationId xmlns:a16="http://schemas.microsoft.com/office/drawing/2014/main" xmlns="" id="{CC996FFB-8BBA-4088-B2BA-6FDEDA65AFD6}"/>
                    </a:ext>
                  </a:extLst>
                </p:cNvPr>
                <p:cNvPicPr>
                  <a:picLocks noChangeAspect="1"/>
                </p:cNvPicPr>
                <p:nvPr/>
              </p:nvPicPr>
              <p:blipFill rotWithShape="1">
                <a:blip r:embed="rId3"/>
                <a:srcRect l="62806" r="30947" b="55355"/>
                <a:stretch/>
              </p:blipFill>
              <p:spPr>
                <a:xfrm>
                  <a:off x="3579716" y="3530333"/>
                  <a:ext cx="305240" cy="293418"/>
                </a:xfrm>
                <a:prstGeom prst="rect">
                  <a:avLst/>
                </a:prstGeom>
              </p:spPr>
            </p:pic>
          </p:grpSp>
        </p:grpSp>
      </p:grpSp>
      <p:grpSp>
        <p:nvGrpSpPr>
          <p:cNvPr id="38" name="Agrupar 37">
            <a:extLst>
              <a:ext uri="{FF2B5EF4-FFF2-40B4-BE49-F238E27FC236}">
                <a16:creationId xmlns:a16="http://schemas.microsoft.com/office/drawing/2014/main" xmlns="" id="{65084877-8FBF-43EB-B513-84D9B56CA417}"/>
              </a:ext>
            </a:extLst>
          </p:cNvPr>
          <p:cNvGrpSpPr/>
          <p:nvPr/>
        </p:nvGrpSpPr>
        <p:grpSpPr>
          <a:xfrm>
            <a:off x="8204199" y="1752120"/>
            <a:ext cx="3602395" cy="3228302"/>
            <a:chOff x="6153149" y="1314090"/>
            <a:chExt cx="2701796" cy="2421226"/>
          </a:xfrm>
        </p:grpSpPr>
        <p:grpSp>
          <p:nvGrpSpPr>
            <p:cNvPr id="31" name="Agrupar 30">
              <a:extLst>
                <a:ext uri="{FF2B5EF4-FFF2-40B4-BE49-F238E27FC236}">
                  <a16:creationId xmlns:a16="http://schemas.microsoft.com/office/drawing/2014/main" xmlns="" id="{2A90B0DA-C50D-4030-8284-6D9D951966CD}"/>
                </a:ext>
              </a:extLst>
            </p:cNvPr>
            <p:cNvGrpSpPr/>
            <p:nvPr/>
          </p:nvGrpSpPr>
          <p:grpSpPr>
            <a:xfrm>
              <a:off x="6199895" y="1314090"/>
              <a:ext cx="2655050" cy="2421226"/>
              <a:chOff x="6537340" y="809036"/>
              <a:chExt cx="2655050" cy="3636383"/>
            </a:xfrm>
          </p:grpSpPr>
          <p:grpSp>
            <p:nvGrpSpPr>
              <p:cNvPr id="32" name="Agrupar 31">
                <a:extLst>
                  <a:ext uri="{FF2B5EF4-FFF2-40B4-BE49-F238E27FC236}">
                    <a16:creationId xmlns:a16="http://schemas.microsoft.com/office/drawing/2014/main" xmlns="" id="{E87F37FF-4F96-4539-9BD3-A41AB7AC43BE}"/>
                  </a:ext>
                </a:extLst>
              </p:cNvPr>
              <p:cNvGrpSpPr/>
              <p:nvPr/>
            </p:nvGrpSpPr>
            <p:grpSpPr>
              <a:xfrm>
                <a:off x="6537340" y="809036"/>
                <a:ext cx="2655050" cy="3636383"/>
                <a:chOff x="304862" y="1063953"/>
                <a:chExt cx="2655050" cy="3636383"/>
              </a:xfrm>
            </p:grpSpPr>
            <p:sp>
              <p:nvSpPr>
                <p:cNvPr id="35" name="Retângulo 34">
                  <a:extLst>
                    <a:ext uri="{FF2B5EF4-FFF2-40B4-BE49-F238E27FC236}">
                      <a16:creationId xmlns:a16="http://schemas.microsoft.com/office/drawing/2014/main" xmlns="" id="{D33D5FE0-92A8-4D13-AAE9-752339ECC628}"/>
                    </a:ext>
                  </a:extLst>
                </p:cNvPr>
                <p:cNvSpPr/>
                <p:nvPr/>
              </p:nvSpPr>
              <p:spPr>
                <a:xfrm>
                  <a:off x="304862" y="1063953"/>
                  <a:ext cx="2655050" cy="3313755"/>
                </a:xfrm>
                <a:prstGeom prst="rect">
                  <a:avLst/>
                </a:prstGeom>
                <a:solidFill>
                  <a:srgbClr val="F0E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1351">
                    <a:solidFill>
                      <a:prstClr val="white"/>
                    </a:solidFill>
                    <a:latin typeface="Calibri" panose="020F0502020204030204"/>
                  </a:endParaRPr>
                </a:p>
              </p:txBody>
            </p:sp>
            <p:sp>
              <p:nvSpPr>
                <p:cNvPr id="36" name="Forma Livre: Forma 35">
                  <a:extLst>
                    <a:ext uri="{FF2B5EF4-FFF2-40B4-BE49-F238E27FC236}">
                      <a16:creationId xmlns:a16="http://schemas.microsoft.com/office/drawing/2014/main" xmlns="" id="{7D09B04F-60D7-4128-A028-BED55F61C896}"/>
                    </a:ext>
                  </a:extLst>
                </p:cNvPr>
                <p:cNvSpPr/>
                <p:nvPr/>
              </p:nvSpPr>
              <p:spPr>
                <a:xfrm>
                  <a:off x="304862" y="2370140"/>
                  <a:ext cx="2655050" cy="2330196"/>
                </a:xfrm>
                <a:custGeom>
                  <a:avLst/>
                  <a:gdLst>
                    <a:gd name="connsiteX0" fmla="*/ 0 w 2898070"/>
                    <a:gd name="connsiteY0" fmla="*/ 0 h 533351"/>
                    <a:gd name="connsiteX1" fmla="*/ 2898070 w 2898070"/>
                    <a:gd name="connsiteY1" fmla="*/ 0 h 533351"/>
                    <a:gd name="connsiteX2" fmla="*/ 2898070 w 2898070"/>
                    <a:gd name="connsiteY2" fmla="*/ 533351 h 533351"/>
                    <a:gd name="connsiteX3" fmla="*/ 937844 w 2898070"/>
                    <a:gd name="connsiteY3" fmla="*/ 533351 h 533351"/>
                    <a:gd name="connsiteX4" fmla="*/ 937844 w 2898070"/>
                    <a:gd name="connsiteY4" fmla="*/ 532102 h 533351"/>
                    <a:gd name="connsiteX5" fmla="*/ 0 w 2898070"/>
                    <a:gd name="connsiteY5" fmla="*/ 532102 h 5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8070" h="533351">
                      <a:moveTo>
                        <a:pt x="0" y="0"/>
                      </a:moveTo>
                      <a:lnTo>
                        <a:pt x="2898070" y="0"/>
                      </a:lnTo>
                      <a:lnTo>
                        <a:pt x="2898070" y="533351"/>
                      </a:lnTo>
                      <a:lnTo>
                        <a:pt x="937844" y="533351"/>
                      </a:lnTo>
                      <a:lnTo>
                        <a:pt x="937844" y="532102"/>
                      </a:lnTo>
                      <a:lnTo>
                        <a:pt x="0" y="532102"/>
                      </a:lnTo>
                      <a:close/>
                    </a:path>
                  </a:pathLst>
                </a:custGeom>
                <a:solidFill>
                  <a:srgbClr val="00A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pt-BR" sz="1351">
                    <a:solidFill>
                      <a:prstClr val="white"/>
                    </a:solidFill>
                    <a:latin typeface="Calibri" panose="020F0502020204030204"/>
                  </a:endParaRPr>
                </a:p>
              </p:txBody>
            </p:sp>
          </p:grpSp>
          <p:cxnSp>
            <p:nvCxnSpPr>
              <p:cNvPr id="33" name="Conector reto 32">
                <a:extLst>
                  <a:ext uri="{FF2B5EF4-FFF2-40B4-BE49-F238E27FC236}">
                    <a16:creationId xmlns:a16="http://schemas.microsoft.com/office/drawing/2014/main" xmlns="" id="{14002D97-3C36-4E00-AD23-12AA1FC8B08C}"/>
                  </a:ext>
                </a:extLst>
              </p:cNvPr>
              <p:cNvCxnSpPr>
                <a:cxnSpLocks/>
              </p:cNvCxnSpPr>
              <p:nvPr/>
            </p:nvCxnSpPr>
            <p:spPr>
              <a:xfrm>
                <a:off x="7157843" y="2031367"/>
                <a:ext cx="1414043" cy="0"/>
              </a:xfrm>
              <a:prstGeom prst="line">
                <a:avLst/>
              </a:prstGeom>
              <a:ln w="57150">
                <a:solidFill>
                  <a:srgbClr val="00A77F"/>
                </a:solidFill>
              </a:ln>
            </p:spPr>
            <p:style>
              <a:lnRef idx="1">
                <a:schemeClr val="accent1"/>
              </a:lnRef>
              <a:fillRef idx="0">
                <a:schemeClr val="accent1"/>
              </a:fillRef>
              <a:effectRef idx="0">
                <a:schemeClr val="accent1"/>
              </a:effectRef>
              <a:fontRef idx="minor">
                <a:schemeClr val="tx1"/>
              </a:fontRef>
            </p:style>
          </p:cxnSp>
        </p:grpSp>
        <p:sp>
          <p:nvSpPr>
            <p:cNvPr id="15" name="CaixaDeTexto 14">
              <a:extLst>
                <a:ext uri="{FF2B5EF4-FFF2-40B4-BE49-F238E27FC236}">
                  <a16:creationId xmlns:a16="http://schemas.microsoft.com/office/drawing/2014/main" xmlns="" id="{EC10CF4F-BED4-4A51-8E8F-84D288E8D99B}"/>
                </a:ext>
              </a:extLst>
            </p:cNvPr>
            <p:cNvSpPr txBox="1"/>
            <p:nvPr/>
          </p:nvSpPr>
          <p:spPr>
            <a:xfrm>
              <a:off x="6153149" y="2267333"/>
              <a:ext cx="2701796" cy="1426882"/>
            </a:xfrm>
            <a:prstGeom prst="rect">
              <a:avLst/>
            </a:prstGeom>
            <a:noFill/>
          </p:spPr>
          <p:txBody>
            <a:bodyPr wrap="square">
              <a:spAutoFit/>
            </a:bodyPr>
            <a:lstStyle/>
            <a:p>
              <a:pPr algn="ctr" defTabSz="609585">
                <a:lnSpc>
                  <a:spcPct val="90000"/>
                </a:lnSpc>
              </a:pPr>
              <a:r>
                <a:rPr lang="pt-BR" sz="1867" dirty="0">
                  <a:solidFill>
                    <a:prstClr val="white"/>
                  </a:solidFill>
                  <a:latin typeface="Century Gothic" panose="020B0502020202020204" pitchFamily="34" charset="0"/>
                </a:rPr>
                <a:t>A duração do tratamento com </a:t>
              </a:r>
              <a:r>
                <a:rPr lang="pt-BR" sz="1867" b="1" dirty="0">
                  <a:solidFill>
                    <a:prstClr val="white"/>
                  </a:solidFill>
                  <a:latin typeface="Century Gothic" panose="020B0502020202020204" pitchFamily="34" charset="0"/>
                </a:rPr>
                <a:t>corticosteroides sistêmicos </a:t>
              </a:r>
              <a:r>
                <a:rPr lang="pt-BR" sz="1867" dirty="0">
                  <a:solidFill>
                    <a:prstClr val="white"/>
                  </a:solidFill>
                  <a:latin typeface="Century Gothic" panose="020B0502020202020204" pitchFamily="34" charset="0"/>
                </a:rPr>
                <a:t>e outros </a:t>
              </a:r>
              <a:r>
                <a:rPr lang="pt-BR" sz="1867" b="1" dirty="0">
                  <a:solidFill>
                    <a:prstClr val="white"/>
                  </a:solidFill>
                  <a:latin typeface="Century Gothic" panose="020B0502020202020204" pitchFamily="34" charset="0"/>
                </a:rPr>
                <a:t>imunossupressores</a:t>
              </a:r>
              <a:r>
                <a:rPr lang="pt-BR" sz="1867" dirty="0">
                  <a:solidFill>
                    <a:prstClr val="white"/>
                  </a:solidFill>
                  <a:latin typeface="Century Gothic" panose="020B0502020202020204" pitchFamily="34" charset="0"/>
                </a:rPr>
                <a:t> é limitada por </a:t>
              </a:r>
              <a:r>
                <a:rPr lang="pt-BR" sz="1867" b="1" dirty="0">
                  <a:solidFill>
                    <a:prstClr val="white"/>
                  </a:solidFill>
                  <a:latin typeface="Century Gothic" panose="020B0502020202020204" pitchFamily="34" charset="0"/>
                </a:rPr>
                <a:t>efeitos colaterais comuns e chance </a:t>
              </a:r>
            </a:p>
            <a:p>
              <a:pPr algn="ctr" defTabSz="609585">
                <a:lnSpc>
                  <a:spcPct val="90000"/>
                </a:lnSpc>
              </a:pPr>
              <a:r>
                <a:rPr lang="pt-BR" sz="1867" b="1" dirty="0">
                  <a:solidFill>
                    <a:prstClr val="white"/>
                  </a:solidFill>
                  <a:latin typeface="Century Gothic" panose="020B0502020202020204" pitchFamily="34" charset="0"/>
                </a:rPr>
                <a:t>de efeito rebote</a:t>
              </a:r>
              <a:r>
                <a:rPr lang="pt-BR" sz="1867" baseline="30000" dirty="0">
                  <a:solidFill>
                    <a:prstClr val="white"/>
                  </a:solidFill>
                  <a:latin typeface="Century Gothic" panose="020B0502020202020204" pitchFamily="34" charset="0"/>
                </a:rPr>
                <a:t>10-12</a:t>
              </a:r>
            </a:p>
          </p:txBody>
        </p:sp>
        <p:sp>
          <p:nvSpPr>
            <p:cNvPr id="30" name="Freeform 5">
              <a:extLst>
                <a:ext uri="{FF2B5EF4-FFF2-40B4-BE49-F238E27FC236}">
                  <a16:creationId xmlns:a16="http://schemas.microsoft.com/office/drawing/2014/main" xmlns="" id="{24C76F4C-3CC1-4924-87F3-6C87FA8694C3}"/>
                </a:ext>
              </a:extLst>
            </p:cNvPr>
            <p:cNvSpPr>
              <a:spLocks noEditPoints="1"/>
            </p:cNvSpPr>
            <p:nvPr/>
          </p:nvSpPr>
          <p:spPr bwMode="auto">
            <a:xfrm>
              <a:off x="7044914" y="1338691"/>
              <a:ext cx="1079882" cy="802960"/>
            </a:xfrm>
            <a:custGeom>
              <a:avLst/>
              <a:gdLst>
                <a:gd name="T0" fmla="*/ 189 w 390"/>
                <a:gd name="T1" fmla="*/ 5 h 290"/>
                <a:gd name="T2" fmla="*/ 175 w 390"/>
                <a:gd name="T3" fmla="*/ 32 h 290"/>
                <a:gd name="T4" fmla="*/ 190 w 390"/>
                <a:gd name="T5" fmla="*/ 48 h 290"/>
                <a:gd name="T6" fmla="*/ 198 w 390"/>
                <a:gd name="T7" fmla="*/ 58 h 290"/>
                <a:gd name="T8" fmla="*/ 215 w 390"/>
                <a:gd name="T9" fmla="*/ 39 h 290"/>
                <a:gd name="T10" fmla="*/ 225 w 390"/>
                <a:gd name="T11" fmla="*/ 290 h 290"/>
                <a:gd name="T12" fmla="*/ 156 w 390"/>
                <a:gd name="T13" fmla="*/ 240 h 290"/>
                <a:gd name="T14" fmla="*/ 90 w 390"/>
                <a:gd name="T15" fmla="*/ 224 h 290"/>
                <a:gd name="T16" fmla="*/ 6 w 390"/>
                <a:gd name="T17" fmla="*/ 290 h 290"/>
                <a:gd name="T18" fmla="*/ 73 w 390"/>
                <a:gd name="T19" fmla="*/ 228 h 290"/>
                <a:gd name="T20" fmla="*/ 37 w 390"/>
                <a:gd name="T21" fmla="*/ 146 h 290"/>
                <a:gd name="T22" fmla="*/ 184 w 390"/>
                <a:gd name="T23" fmla="*/ 113 h 290"/>
                <a:gd name="T24" fmla="*/ 152 w 390"/>
                <a:gd name="T25" fmla="*/ 224 h 290"/>
                <a:gd name="T26" fmla="*/ 178 w 390"/>
                <a:gd name="T27" fmla="*/ 136 h 290"/>
                <a:gd name="T28" fmla="*/ 180 w 390"/>
                <a:gd name="T29" fmla="*/ 124 h 290"/>
                <a:gd name="T30" fmla="*/ 52 w 390"/>
                <a:gd name="T31" fmla="*/ 124 h 290"/>
                <a:gd name="T32" fmla="*/ 52 w 390"/>
                <a:gd name="T33" fmla="*/ 144 h 290"/>
                <a:gd name="T34" fmla="*/ 166 w 390"/>
                <a:gd name="T35" fmla="*/ 130 h 290"/>
                <a:gd name="T36" fmla="*/ 65 w 390"/>
                <a:gd name="T37" fmla="*/ 130 h 290"/>
                <a:gd name="T38" fmla="*/ 248 w 390"/>
                <a:gd name="T39" fmla="*/ 203 h 290"/>
                <a:gd name="T40" fmla="*/ 253 w 390"/>
                <a:gd name="T41" fmla="*/ 217 h 290"/>
                <a:gd name="T42" fmla="*/ 256 w 390"/>
                <a:gd name="T43" fmla="*/ 219 h 290"/>
                <a:gd name="T44" fmla="*/ 271 w 390"/>
                <a:gd name="T45" fmla="*/ 221 h 290"/>
                <a:gd name="T46" fmla="*/ 229 w 390"/>
                <a:gd name="T47" fmla="*/ 197 h 290"/>
                <a:gd name="T48" fmla="*/ 285 w 390"/>
                <a:gd name="T49" fmla="*/ 226 h 290"/>
                <a:gd name="T50" fmla="*/ 297 w 390"/>
                <a:gd name="T51" fmla="*/ 234 h 290"/>
                <a:gd name="T52" fmla="*/ 360 w 390"/>
                <a:gd name="T53" fmla="*/ 97 h 290"/>
                <a:gd name="T54" fmla="*/ 223 w 390"/>
                <a:gd name="T55" fmla="*/ 158 h 290"/>
                <a:gd name="T56" fmla="*/ 231 w 390"/>
                <a:gd name="T57" fmla="*/ 170 h 290"/>
                <a:gd name="T58" fmla="*/ 312 w 390"/>
                <a:gd name="T59" fmla="*/ 81 h 290"/>
                <a:gd name="T60" fmla="*/ 304 w 390"/>
                <a:gd name="T61" fmla="*/ 81 h 290"/>
                <a:gd name="T62" fmla="*/ 307 w 390"/>
                <a:gd name="T63" fmla="*/ 240 h 290"/>
                <a:gd name="T64" fmla="*/ 383 w 390"/>
                <a:gd name="T65" fmla="*/ 143 h 290"/>
                <a:gd name="T66" fmla="*/ 384 w 390"/>
                <a:gd name="T67" fmla="*/ 163 h 290"/>
                <a:gd name="T68" fmla="*/ 376 w 390"/>
                <a:gd name="T69" fmla="*/ 171 h 290"/>
                <a:gd name="T70" fmla="*/ 387 w 390"/>
                <a:gd name="T71" fmla="*/ 174 h 290"/>
                <a:gd name="T72" fmla="*/ 331 w 390"/>
                <a:gd name="T73" fmla="*/ 236 h 290"/>
                <a:gd name="T74" fmla="*/ 354 w 390"/>
                <a:gd name="T75" fmla="*/ 209 h 290"/>
                <a:gd name="T76" fmla="*/ 362 w 390"/>
                <a:gd name="T77" fmla="*/ 218 h 290"/>
                <a:gd name="T78" fmla="*/ 364 w 390"/>
                <a:gd name="T79" fmla="*/ 198 h 290"/>
                <a:gd name="T80" fmla="*/ 376 w 390"/>
                <a:gd name="T81" fmla="*/ 190 h 290"/>
                <a:gd name="T82" fmla="*/ 337 w 390"/>
                <a:gd name="T83" fmla="*/ 75 h 290"/>
                <a:gd name="T84" fmla="*/ 366 w 390"/>
                <a:gd name="T85" fmla="*/ 115 h 290"/>
                <a:gd name="T86" fmla="*/ 363 w 390"/>
                <a:gd name="T87" fmla="*/ 100 h 290"/>
                <a:gd name="T88" fmla="*/ 382 w 390"/>
                <a:gd name="T89" fmla="*/ 139 h 290"/>
                <a:gd name="T90" fmla="*/ 243 w 390"/>
                <a:gd name="T91" fmla="*/ 155 h 290"/>
                <a:gd name="T92" fmla="*/ 270 w 390"/>
                <a:gd name="T93" fmla="*/ 155 h 290"/>
                <a:gd name="T94" fmla="*/ 304 w 390"/>
                <a:gd name="T95" fmla="*/ 188 h 290"/>
                <a:gd name="T96" fmla="*/ 338 w 390"/>
                <a:gd name="T97" fmla="*/ 155 h 290"/>
                <a:gd name="T98" fmla="*/ 304 w 390"/>
                <a:gd name="T99" fmla="*/ 121 h 290"/>
                <a:gd name="T100" fmla="*/ 270 w 390"/>
                <a:gd name="T101" fmla="*/ 155 h 290"/>
                <a:gd name="T102" fmla="*/ 310 w 390"/>
                <a:gd name="T103" fmla="*/ 152 h 290"/>
                <a:gd name="T104" fmla="*/ 300 w 390"/>
                <a:gd name="T105" fmla="*/ 159 h 290"/>
                <a:gd name="T106" fmla="*/ 214 w 390"/>
                <a:gd name="T107" fmla="*/ 152 h 290"/>
                <a:gd name="T108" fmla="*/ 220 w 390"/>
                <a:gd name="T109" fmla="*/ 12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0" h="290">
                  <a:moveTo>
                    <a:pt x="161" y="44"/>
                  </a:moveTo>
                  <a:cubicBezTo>
                    <a:pt x="165" y="25"/>
                    <a:pt x="165" y="25"/>
                    <a:pt x="165" y="25"/>
                  </a:cubicBezTo>
                  <a:cubicBezTo>
                    <a:pt x="165" y="23"/>
                    <a:pt x="167" y="21"/>
                    <a:pt x="170" y="20"/>
                  </a:cubicBezTo>
                  <a:cubicBezTo>
                    <a:pt x="186" y="19"/>
                    <a:pt x="186" y="19"/>
                    <a:pt x="186" y="19"/>
                  </a:cubicBezTo>
                  <a:cubicBezTo>
                    <a:pt x="189" y="5"/>
                    <a:pt x="189" y="5"/>
                    <a:pt x="189" y="5"/>
                  </a:cubicBezTo>
                  <a:cubicBezTo>
                    <a:pt x="189" y="2"/>
                    <a:pt x="193" y="0"/>
                    <a:pt x="196" y="0"/>
                  </a:cubicBezTo>
                  <a:cubicBezTo>
                    <a:pt x="199" y="1"/>
                    <a:pt x="201" y="4"/>
                    <a:pt x="201" y="7"/>
                  </a:cubicBezTo>
                  <a:cubicBezTo>
                    <a:pt x="196" y="26"/>
                    <a:pt x="196" y="26"/>
                    <a:pt x="196" y="26"/>
                  </a:cubicBezTo>
                  <a:cubicBezTo>
                    <a:pt x="196" y="28"/>
                    <a:pt x="194" y="30"/>
                    <a:pt x="191" y="31"/>
                  </a:cubicBezTo>
                  <a:cubicBezTo>
                    <a:pt x="175" y="32"/>
                    <a:pt x="175" y="32"/>
                    <a:pt x="175" y="32"/>
                  </a:cubicBezTo>
                  <a:cubicBezTo>
                    <a:pt x="172" y="47"/>
                    <a:pt x="172" y="47"/>
                    <a:pt x="172" y="47"/>
                  </a:cubicBezTo>
                  <a:cubicBezTo>
                    <a:pt x="172" y="50"/>
                    <a:pt x="169" y="52"/>
                    <a:pt x="166" y="52"/>
                  </a:cubicBezTo>
                  <a:cubicBezTo>
                    <a:pt x="166" y="52"/>
                    <a:pt x="166" y="52"/>
                    <a:pt x="165" y="52"/>
                  </a:cubicBezTo>
                  <a:cubicBezTo>
                    <a:pt x="162" y="51"/>
                    <a:pt x="160" y="48"/>
                    <a:pt x="161" y="44"/>
                  </a:cubicBezTo>
                  <a:close/>
                  <a:moveTo>
                    <a:pt x="190" y="48"/>
                  </a:moveTo>
                  <a:cubicBezTo>
                    <a:pt x="181" y="62"/>
                    <a:pt x="181" y="62"/>
                    <a:pt x="181" y="62"/>
                  </a:cubicBezTo>
                  <a:cubicBezTo>
                    <a:pt x="179" y="65"/>
                    <a:pt x="180" y="68"/>
                    <a:pt x="183" y="70"/>
                  </a:cubicBezTo>
                  <a:cubicBezTo>
                    <a:pt x="184" y="71"/>
                    <a:pt x="185" y="71"/>
                    <a:pt x="186" y="71"/>
                  </a:cubicBezTo>
                  <a:cubicBezTo>
                    <a:pt x="188" y="71"/>
                    <a:pt x="190" y="70"/>
                    <a:pt x="191" y="68"/>
                  </a:cubicBezTo>
                  <a:cubicBezTo>
                    <a:pt x="198" y="58"/>
                    <a:pt x="198" y="58"/>
                    <a:pt x="198" y="58"/>
                  </a:cubicBezTo>
                  <a:cubicBezTo>
                    <a:pt x="210" y="62"/>
                    <a:pt x="210" y="62"/>
                    <a:pt x="210" y="62"/>
                  </a:cubicBezTo>
                  <a:cubicBezTo>
                    <a:pt x="212" y="62"/>
                    <a:pt x="215" y="61"/>
                    <a:pt x="216" y="59"/>
                  </a:cubicBezTo>
                  <a:cubicBezTo>
                    <a:pt x="225" y="46"/>
                    <a:pt x="225" y="46"/>
                    <a:pt x="225" y="46"/>
                  </a:cubicBezTo>
                  <a:cubicBezTo>
                    <a:pt x="227" y="43"/>
                    <a:pt x="226" y="40"/>
                    <a:pt x="223" y="38"/>
                  </a:cubicBezTo>
                  <a:cubicBezTo>
                    <a:pt x="221" y="36"/>
                    <a:pt x="217" y="37"/>
                    <a:pt x="215" y="39"/>
                  </a:cubicBezTo>
                  <a:cubicBezTo>
                    <a:pt x="209" y="49"/>
                    <a:pt x="209" y="49"/>
                    <a:pt x="209" y="49"/>
                  </a:cubicBezTo>
                  <a:cubicBezTo>
                    <a:pt x="197" y="46"/>
                    <a:pt x="197" y="46"/>
                    <a:pt x="197" y="46"/>
                  </a:cubicBezTo>
                  <a:cubicBezTo>
                    <a:pt x="194" y="45"/>
                    <a:pt x="192" y="46"/>
                    <a:pt x="190" y="48"/>
                  </a:cubicBezTo>
                  <a:close/>
                  <a:moveTo>
                    <a:pt x="230" y="283"/>
                  </a:moveTo>
                  <a:cubicBezTo>
                    <a:pt x="230" y="286"/>
                    <a:pt x="228" y="289"/>
                    <a:pt x="225" y="290"/>
                  </a:cubicBezTo>
                  <a:cubicBezTo>
                    <a:pt x="225" y="290"/>
                    <a:pt x="224" y="290"/>
                    <a:pt x="224" y="290"/>
                  </a:cubicBezTo>
                  <a:cubicBezTo>
                    <a:pt x="221" y="290"/>
                    <a:pt x="218" y="288"/>
                    <a:pt x="218" y="285"/>
                  </a:cubicBezTo>
                  <a:cubicBezTo>
                    <a:pt x="213" y="254"/>
                    <a:pt x="213" y="254"/>
                    <a:pt x="213" y="254"/>
                  </a:cubicBezTo>
                  <a:cubicBezTo>
                    <a:pt x="212" y="249"/>
                    <a:pt x="208" y="246"/>
                    <a:pt x="204" y="245"/>
                  </a:cubicBezTo>
                  <a:cubicBezTo>
                    <a:pt x="156" y="240"/>
                    <a:pt x="156" y="240"/>
                    <a:pt x="156" y="240"/>
                  </a:cubicBezTo>
                  <a:cubicBezTo>
                    <a:pt x="147" y="239"/>
                    <a:pt x="140" y="232"/>
                    <a:pt x="140" y="224"/>
                  </a:cubicBezTo>
                  <a:cubicBezTo>
                    <a:pt x="140" y="208"/>
                    <a:pt x="140" y="208"/>
                    <a:pt x="140" y="208"/>
                  </a:cubicBezTo>
                  <a:cubicBezTo>
                    <a:pt x="133" y="212"/>
                    <a:pt x="124" y="215"/>
                    <a:pt x="115" y="215"/>
                  </a:cubicBezTo>
                  <a:cubicBezTo>
                    <a:pt x="106" y="215"/>
                    <a:pt x="98" y="212"/>
                    <a:pt x="90" y="208"/>
                  </a:cubicBezTo>
                  <a:cubicBezTo>
                    <a:pt x="90" y="224"/>
                    <a:pt x="90" y="224"/>
                    <a:pt x="90" y="224"/>
                  </a:cubicBezTo>
                  <a:cubicBezTo>
                    <a:pt x="90" y="232"/>
                    <a:pt x="83" y="239"/>
                    <a:pt x="75" y="240"/>
                  </a:cubicBezTo>
                  <a:cubicBezTo>
                    <a:pt x="27" y="245"/>
                    <a:pt x="27" y="245"/>
                    <a:pt x="27" y="245"/>
                  </a:cubicBezTo>
                  <a:cubicBezTo>
                    <a:pt x="22" y="246"/>
                    <a:pt x="18" y="249"/>
                    <a:pt x="17" y="254"/>
                  </a:cubicBezTo>
                  <a:cubicBezTo>
                    <a:pt x="12" y="285"/>
                    <a:pt x="12" y="285"/>
                    <a:pt x="12" y="285"/>
                  </a:cubicBezTo>
                  <a:cubicBezTo>
                    <a:pt x="12" y="288"/>
                    <a:pt x="9" y="290"/>
                    <a:pt x="6" y="290"/>
                  </a:cubicBezTo>
                  <a:cubicBezTo>
                    <a:pt x="6" y="290"/>
                    <a:pt x="6" y="290"/>
                    <a:pt x="5" y="290"/>
                  </a:cubicBezTo>
                  <a:cubicBezTo>
                    <a:pt x="2" y="289"/>
                    <a:pt x="0" y="286"/>
                    <a:pt x="0" y="283"/>
                  </a:cubicBezTo>
                  <a:cubicBezTo>
                    <a:pt x="6" y="252"/>
                    <a:pt x="6" y="252"/>
                    <a:pt x="6" y="252"/>
                  </a:cubicBezTo>
                  <a:cubicBezTo>
                    <a:pt x="7" y="242"/>
                    <a:pt x="15" y="235"/>
                    <a:pt x="25" y="233"/>
                  </a:cubicBezTo>
                  <a:cubicBezTo>
                    <a:pt x="73" y="228"/>
                    <a:pt x="73" y="228"/>
                    <a:pt x="73" y="228"/>
                  </a:cubicBezTo>
                  <a:cubicBezTo>
                    <a:pt x="76" y="228"/>
                    <a:pt x="78" y="226"/>
                    <a:pt x="78" y="224"/>
                  </a:cubicBezTo>
                  <a:cubicBezTo>
                    <a:pt x="78" y="200"/>
                    <a:pt x="78" y="200"/>
                    <a:pt x="78" y="200"/>
                  </a:cubicBezTo>
                  <a:cubicBezTo>
                    <a:pt x="67" y="190"/>
                    <a:pt x="59" y="177"/>
                    <a:pt x="55" y="164"/>
                  </a:cubicBezTo>
                  <a:cubicBezTo>
                    <a:pt x="53" y="164"/>
                    <a:pt x="51" y="163"/>
                    <a:pt x="49" y="162"/>
                  </a:cubicBezTo>
                  <a:cubicBezTo>
                    <a:pt x="45" y="160"/>
                    <a:pt x="39" y="155"/>
                    <a:pt x="37" y="146"/>
                  </a:cubicBezTo>
                  <a:cubicBezTo>
                    <a:pt x="32" y="129"/>
                    <a:pt x="36" y="117"/>
                    <a:pt x="46" y="113"/>
                  </a:cubicBezTo>
                  <a:cubicBezTo>
                    <a:pt x="48" y="112"/>
                    <a:pt x="50" y="112"/>
                    <a:pt x="53" y="112"/>
                  </a:cubicBezTo>
                  <a:cubicBezTo>
                    <a:pt x="57" y="79"/>
                    <a:pt x="83" y="54"/>
                    <a:pt x="115" y="54"/>
                  </a:cubicBezTo>
                  <a:cubicBezTo>
                    <a:pt x="147" y="54"/>
                    <a:pt x="173" y="79"/>
                    <a:pt x="178" y="112"/>
                  </a:cubicBezTo>
                  <a:cubicBezTo>
                    <a:pt x="180" y="112"/>
                    <a:pt x="182" y="112"/>
                    <a:pt x="184" y="113"/>
                  </a:cubicBezTo>
                  <a:cubicBezTo>
                    <a:pt x="194" y="117"/>
                    <a:pt x="198" y="129"/>
                    <a:pt x="193" y="146"/>
                  </a:cubicBezTo>
                  <a:cubicBezTo>
                    <a:pt x="191" y="155"/>
                    <a:pt x="185" y="160"/>
                    <a:pt x="181" y="162"/>
                  </a:cubicBezTo>
                  <a:cubicBezTo>
                    <a:pt x="179" y="163"/>
                    <a:pt x="177" y="164"/>
                    <a:pt x="175" y="164"/>
                  </a:cubicBezTo>
                  <a:cubicBezTo>
                    <a:pt x="171" y="177"/>
                    <a:pt x="163" y="190"/>
                    <a:pt x="152" y="200"/>
                  </a:cubicBezTo>
                  <a:cubicBezTo>
                    <a:pt x="152" y="224"/>
                    <a:pt x="152" y="224"/>
                    <a:pt x="152" y="224"/>
                  </a:cubicBezTo>
                  <a:cubicBezTo>
                    <a:pt x="152" y="226"/>
                    <a:pt x="154" y="228"/>
                    <a:pt x="157" y="228"/>
                  </a:cubicBezTo>
                  <a:cubicBezTo>
                    <a:pt x="205" y="233"/>
                    <a:pt x="205" y="233"/>
                    <a:pt x="205" y="233"/>
                  </a:cubicBezTo>
                  <a:cubicBezTo>
                    <a:pt x="215" y="235"/>
                    <a:pt x="223" y="242"/>
                    <a:pt x="225" y="252"/>
                  </a:cubicBezTo>
                  <a:lnTo>
                    <a:pt x="230" y="283"/>
                  </a:lnTo>
                  <a:close/>
                  <a:moveTo>
                    <a:pt x="178" y="136"/>
                  </a:moveTo>
                  <a:cubicBezTo>
                    <a:pt x="178" y="139"/>
                    <a:pt x="178" y="142"/>
                    <a:pt x="178" y="144"/>
                  </a:cubicBezTo>
                  <a:cubicBezTo>
                    <a:pt x="178" y="146"/>
                    <a:pt x="178" y="148"/>
                    <a:pt x="178" y="150"/>
                  </a:cubicBezTo>
                  <a:cubicBezTo>
                    <a:pt x="180" y="148"/>
                    <a:pt x="181" y="146"/>
                    <a:pt x="182" y="143"/>
                  </a:cubicBezTo>
                  <a:cubicBezTo>
                    <a:pt x="183" y="139"/>
                    <a:pt x="186" y="127"/>
                    <a:pt x="180" y="124"/>
                  </a:cubicBezTo>
                  <a:cubicBezTo>
                    <a:pt x="180" y="124"/>
                    <a:pt x="180" y="124"/>
                    <a:pt x="180" y="124"/>
                  </a:cubicBezTo>
                  <a:cubicBezTo>
                    <a:pt x="179" y="124"/>
                    <a:pt x="179" y="124"/>
                    <a:pt x="178" y="124"/>
                  </a:cubicBezTo>
                  <a:cubicBezTo>
                    <a:pt x="178" y="126"/>
                    <a:pt x="178" y="129"/>
                    <a:pt x="178" y="131"/>
                  </a:cubicBezTo>
                  <a:cubicBezTo>
                    <a:pt x="177" y="133"/>
                    <a:pt x="177" y="135"/>
                    <a:pt x="178" y="136"/>
                  </a:cubicBezTo>
                  <a:close/>
                  <a:moveTo>
                    <a:pt x="53" y="131"/>
                  </a:moveTo>
                  <a:cubicBezTo>
                    <a:pt x="52" y="129"/>
                    <a:pt x="52" y="126"/>
                    <a:pt x="52" y="124"/>
                  </a:cubicBezTo>
                  <a:cubicBezTo>
                    <a:pt x="52" y="124"/>
                    <a:pt x="51" y="124"/>
                    <a:pt x="51" y="124"/>
                  </a:cubicBezTo>
                  <a:cubicBezTo>
                    <a:pt x="51" y="124"/>
                    <a:pt x="51" y="124"/>
                    <a:pt x="51" y="124"/>
                  </a:cubicBezTo>
                  <a:cubicBezTo>
                    <a:pt x="45" y="127"/>
                    <a:pt x="47" y="139"/>
                    <a:pt x="48" y="143"/>
                  </a:cubicBezTo>
                  <a:cubicBezTo>
                    <a:pt x="49" y="146"/>
                    <a:pt x="51" y="148"/>
                    <a:pt x="52" y="150"/>
                  </a:cubicBezTo>
                  <a:cubicBezTo>
                    <a:pt x="52" y="148"/>
                    <a:pt x="52" y="146"/>
                    <a:pt x="52" y="144"/>
                  </a:cubicBezTo>
                  <a:cubicBezTo>
                    <a:pt x="52" y="142"/>
                    <a:pt x="52" y="139"/>
                    <a:pt x="53" y="136"/>
                  </a:cubicBezTo>
                  <a:cubicBezTo>
                    <a:pt x="53" y="135"/>
                    <a:pt x="53" y="133"/>
                    <a:pt x="53" y="131"/>
                  </a:cubicBezTo>
                  <a:close/>
                  <a:moveTo>
                    <a:pt x="166" y="144"/>
                  </a:moveTo>
                  <a:cubicBezTo>
                    <a:pt x="166" y="142"/>
                    <a:pt x="166" y="140"/>
                    <a:pt x="166" y="138"/>
                  </a:cubicBezTo>
                  <a:cubicBezTo>
                    <a:pt x="165" y="135"/>
                    <a:pt x="165" y="133"/>
                    <a:pt x="166" y="130"/>
                  </a:cubicBezTo>
                  <a:cubicBezTo>
                    <a:pt x="166" y="130"/>
                    <a:pt x="166" y="130"/>
                    <a:pt x="166" y="130"/>
                  </a:cubicBezTo>
                  <a:cubicBezTo>
                    <a:pt x="166" y="127"/>
                    <a:pt x="166" y="124"/>
                    <a:pt x="166" y="122"/>
                  </a:cubicBezTo>
                  <a:cubicBezTo>
                    <a:pt x="166" y="91"/>
                    <a:pt x="143" y="66"/>
                    <a:pt x="115" y="66"/>
                  </a:cubicBezTo>
                  <a:cubicBezTo>
                    <a:pt x="87" y="66"/>
                    <a:pt x="64" y="91"/>
                    <a:pt x="64" y="122"/>
                  </a:cubicBezTo>
                  <a:cubicBezTo>
                    <a:pt x="64" y="124"/>
                    <a:pt x="64" y="127"/>
                    <a:pt x="65" y="130"/>
                  </a:cubicBezTo>
                  <a:cubicBezTo>
                    <a:pt x="65" y="133"/>
                    <a:pt x="65" y="135"/>
                    <a:pt x="64" y="138"/>
                  </a:cubicBezTo>
                  <a:cubicBezTo>
                    <a:pt x="64" y="140"/>
                    <a:pt x="64" y="142"/>
                    <a:pt x="64" y="144"/>
                  </a:cubicBezTo>
                  <a:cubicBezTo>
                    <a:pt x="64" y="171"/>
                    <a:pt x="87" y="203"/>
                    <a:pt x="115" y="203"/>
                  </a:cubicBezTo>
                  <a:cubicBezTo>
                    <a:pt x="143" y="203"/>
                    <a:pt x="166" y="171"/>
                    <a:pt x="166" y="144"/>
                  </a:cubicBezTo>
                  <a:close/>
                  <a:moveTo>
                    <a:pt x="248" y="203"/>
                  </a:moveTo>
                  <a:cubicBezTo>
                    <a:pt x="246" y="200"/>
                    <a:pt x="242" y="200"/>
                    <a:pt x="239" y="202"/>
                  </a:cubicBezTo>
                  <a:cubicBezTo>
                    <a:pt x="237" y="205"/>
                    <a:pt x="236" y="208"/>
                    <a:pt x="239" y="211"/>
                  </a:cubicBezTo>
                  <a:cubicBezTo>
                    <a:pt x="240" y="213"/>
                    <a:pt x="242" y="215"/>
                    <a:pt x="245" y="217"/>
                  </a:cubicBezTo>
                  <a:cubicBezTo>
                    <a:pt x="246" y="218"/>
                    <a:pt x="247" y="219"/>
                    <a:pt x="249" y="219"/>
                  </a:cubicBezTo>
                  <a:cubicBezTo>
                    <a:pt x="250" y="219"/>
                    <a:pt x="252" y="218"/>
                    <a:pt x="253" y="217"/>
                  </a:cubicBezTo>
                  <a:cubicBezTo>
                    <a:pt x="255" y="214"/>
                    <a:pt x="255" y="211"/>
                    <a:pt x="253" y="208"/>
                  </a:cubicBezTo>
                  <a:cubicBezTo>
                    <a:pt x="251" y="207"/>
                    <a:pt x="249" y="205"/>
                    <a:pt x="248" y="203"/>
                  </a:cubicBezTo>
                  <a:close/>
                  <a:moveTo>
                    <a:pt x="271" y="221"/>
                  </a:moveTo>
                  <a:cubicBezTo>
                    <a:pt x="269" y="220"/>
                    <a:pt x="267" y="219"/>
                    <a:pt x="265" y="217"/>
                  </a:cubicBezTo>
                  <a:cubicBezTo>
                    <a:pt x="262" y="216"/>
                    <a:pt x="258" y="216"/>
                    <a:pt x="256" y="219"/>
                  </a:cubicBezTo>
                  <a:cubicBezTo>
                    <a:pt x="255" y="222"/>
                    <a:pt x="255" y="226"/>
                    <a:pt x="258" y="228"/>
                  </a:cubicBezTo>
                  <a:cubicBezTo>
                    <a:pt x="261" y="229"/>
                    <a:pt x="263" y="230"/>
                    <a:pt x="266" y="232"/>
                  </a:cubicBezTo>
                  <a:cubicBezTo>
                    <a:pt x="267" y="232"/>
                    <a:pt x="267" y="232"/>
                    <a:pt x="268" y="232"/>
                  </a:cubicBezTo>
                  <a:cubicBezTo>
                    <a:pt x="271" y="232"/>
                    <a:pt x="273" y="231"/>
                    <a:pt x="274" y="229"/>
                  </a:cubicBezTo>
                  <a:cubicBezTo>
                    <a:pt x="275" y="226"/>
                    <a:pt x="274" y="222"/>
                    <a:pt x="271" y="221"/>
                  </a:cubicBezTo>
                  <a:close/>
                  <a:moveTo>
                    <a:pt x="239" y="191"/>
                  </a:moveTo>
                  <a:cubicBezTo>
                    <a:pt x="238" y="189"/>
                    <a:pt x="237" y="187"/>
                    <a:pt x="236" y="184"/>
                  </a:cubicBezTo>
                  <a:cubicBezTo>
                    <a:pt x="235" y="181"/>
                    <a:pt x="231" y="180"/>
                    <a:pt x="228" y="181"/>
                  </a:cubicBezTo>
                  <a:cubicBezTo>
                    <a:pt x="225" y="183"/>
                    <a:pt x="224" y="186"/>
                    <a:pt x="225" y="189"/>
                  </a:cubicBezTo>
                  <a:cubicBezTo>
                    <a:pt x="226" y="192"/>
                    <a:pt x="227" y="194"/>
                    <a:pt x="229" y="197"/>
                  </a:cubicBezTo>
                  <a:cubicBezTo>
                    <a:pt x="230" y="199"/>
                    <a:pt x="232" y="200"/>
                    <a:pt x="234" y="200"/>
                  </a:cubicBezTo>
                  <a:cubicBezTo>
                    <a:pt x="235" y="200"/>
                    <a:pt x="236" y="200"/>
                    <a:pt x="237" y="199"/>
                  </a:cubicBezTo>
                  <a:cubicBezTo>
                    <a:pt x="240" y="197"/>
                    <a:pt x="241" y="194"/>
                    <a:pt x="239" y="191"/>
                  </a:cubicBezTo>
                  <a:close/>
                  <a:moveTo>
                    <a:pt x="292" y="228"/>
                  </a:moveTo>
                  <a:cubicBezTo>
                    <a:pt x="290" y="227"/>
                    <a:pt x="287" y="227"/>
                    <a:pt x="285" y="226"/>
                  </a:cubicBezTo>
                  <a:cubicBezTo>
                    <a:pt x="282" y="225"/>
                    <a:pt x="278" y="227"/>
                    <a:pt x="277" y="230"/>
                  </a:cubicBezTo>
                  <a:cubicBezTo>
                    <a:pt x="277" y="234"/>
                    <a:pt x="279" y="237"/>
                    <a:pt x="282" y="238"/>
                  </a:cubicBezTo>
                  <a:cubicBezTo>
                    <a:pt x="285" y="238"/>
                    <a:pt x="287" y="239"/>
                    <a:pt x="290" y="239"/>
                  </a:cubicBezTo>
                  <a:cubicBezTo>
                    <a:pt x="291" y="240"/>
                    <a:pt x="291" y="240"/>
                    <a:pt x="291" y="240"/>
                  </a:cubicBezTo>
                  <a:cubicBezTo>
                    <a:pt x="294" y="240"/>
                    <a:pt x="297" y="237"/>
                    <a:pt x="297" y="234"/>
                  </a:cubicBezTo>
                  <a:cubicBezTo>
                    <a:pt x="298" y="231"/>
                    <a:pt x="295" y="228"/>
                    <a:pt x="292" y="228"/>
                  </a:cubicBezTo>
                  <a:close/>
                  <a:moveTo>
                    <a:pt x="345" y="93"/>
                  </a:moveTo>
                  <a:cubicBezTo>
                    <a:pt x="347" y="95"/>
                    <a:pt x="349" y="96"/>
                    <a:pt x="351" y="98"/>
                  </a:cubicBezTo>
                  <a:cubicBezTo>
                    <a:pt x="352" y="99"/>
                    <a:pt x="354" y="99"/>
                    <a:pt x="355" y="99"/>
                  </a:cubicBezTo>
                  <a:cubicBezTo>
                    <a:pt x="357" y="99"/>
                    <a:pt x="359" y="99"/>
                    <a:pt x="360" y="97"/>
                  </a:cubicBezTo>
                  <a:cubicBezTo>
                    <a:pt x="362" y="95"/>
                    <a:pt x="362" y="91"/>
                    <a:pt x="359" y="89"/>
                  </a:cubicBezTo>
                  <a:cubicBezTo>
                    <a:pt x="357" y="87"/>
                    <a:pt x="355" y="85"/>
                    <a:pt x="352" y="84"/>
                  </a:cubicBezTo>
                  <a:cubicBezTo>
                    <a:pt x="349" y="82"/>
                    <a:pt x="346" y="82"/>
                    <a:pt x="344" y="85"/>
                  </a:cubicBezTo>
                  <a:cubicBezTo>
                    <a:pt x="342" y="88"/>
                    <a:pt x="343" y="92"/>
                    <a:pt x="345" y="93"/>
                  </a:cubicBezTo>
                  <a:close/>
                  <a:moveTo>
                    <a:pt x="223" y="158"/>
                  </a:moveTo>
                  <a:cubicBezTo>
                    <a:pt x="220" y="158"/>
                    <a:pt x="218" y="161"/>
                    <a:pt x="218" y="164"/>
                  </a:cubicBezTo>
                  <a:cubicBezTo>
                    <a:pt x="219" y="167"/>
                    <a:pt x="219" y="170"/>
                    <a:pt x="220" y="173"/>
                  </a:cubicBezTo>
                  <a:cubicBezTo>
                    <a:pt x="220" y="176"/>
                    <a:pt x="223" y="178"/>
                    <a:pt x="225" y="178"/>
                  </a:cubicBezTo>
                  <a:cubicBezTo>
                    <a:pt x="226" y="178"/>
                    <a:pt x="226" y="177"/>
                    <a:pt x="227" y="177"/>
                  </a:cubicBezTo>
                  <a:cubicBezTo>
                    <a:pt x="230" y="177"/>
                    <a:pt x="232" y="173"/>
                    <a:pt x="231" y="170"/>
                  </a:cubicBezTo>
                  <a:cubicBezTo>
                    <a:pt x="231" y="168"/>
                    <a:pt x="230" y="165"/>
                    <a:pt x="230" y="163"/>
                  </a:cubicBezTo>
                  <a:cubicBezTo>
                    <a:pt x="230" y="160"/>
                    <a:pt x="227" y="157"/>
                    <a:pt x="223" y="158"/>
                  </a:cubicBezTo>
                  <a:close/>
                  <a:moveTo>
                    <a:pt x="304" y="81"/>
                  </a:moveTo>
                  <a:cubicBezTo>
                    <a:pt x="306" y="81"/>
                    <a:pt x="309" y="81"/>
                    <a:pt x="311" y="81"/>
                  </a:cubicBezTo>
                  <a:cubicBezTo>
                    <a:pt x="311" y="81"/>
                    <a:pt x="311" y="81"/>
                    <a:pt x="312" y="81"/>
                  </a:cubicBezTo>
                  <a:cubicBezTo>
                    <a:pt x="315" y="81"/>
                    <a:pt x="317" y="79"/>
                    <a:pt x="318" y="75"/>
                  </a:cubicBezTo>
                  <a:cubicBezTo>
                    <a:pt x="318" y="72"/>
                    <a:pt x="316" y="69"/>
                    <a:pt x="312" y="69"/>
                  </a:cubicBezTo>
                  <a:cubicBezTo>
                    <a:pt x="309" y="69"/>
                    <a:pt x="307" y="69"/>
                    <a:pt x="304" y="69"/>
                  </a:cubicBezTo>
                  <a:cubicBezTo>
                    <a:pt x="300" y="69"/>
                    <a:pt x="298" y="71"/>
                    <a:pt x="298" y="75"/>
                  </a:cubicBezTo>
                  <a:cubicBezTo>
                    <a:pt x="298" y="78"/>
                    <a:pt x="300" y="81"/>
                    <a:pt x="304" y="81"/>
                  </a:cubicBezTo>
                  <a:close/>
                  <a:moveTo>
                    <a:pt x="314" y="228"/>
                  </a:moveTo>
                  <a:cubicBezTo>
                    <a:pt x="312" y="228"/>
                    <a:pt x="309" y="228"/>
                    <a:pt x="307" y="228"/>
                  </a:cubicBezTo>
                  <a:cubicBezTo>
                    <a:pt x="303" y="229"/>
                    <a:pt x="301" y="231"/>
                    <a:pt x="301" y="235"/>
                  </a:cubicBezTo>
                  <a:cubicBezTo>
                    <a:pt x="301" y="238"/>
                    <a:pt x="304" y="240"/>
                    <a:pt x="307" y="240"/>
                  </a:cubicBezTo>
                  <a:cubicBezTo>
                    <a:pt x="307" y="240"/>
                    <a:pt x="307" y="240"/>
                    <a:pt x="307" y="240"/>
                  </a:cubicBezTo>
                  <a:cubicBezTo>
                    <a:pt x="310" y="240"/>
                    <a:pt x="313" y="240"/>
                    <a:pt x="316" y="240"/>
                  </a:cubicBezTo>
                  <a:cubicBezTo>
                    <a:pt x="319" y="239"/>
                    <a:pt x="321" y="236"/>
                    <a:pt x="321" y="233"/>
                  </a:cubicBezTo>
                  <a:cubicBezTo>
                    <a:pt x="320" y="230"/>
                    <a:pt x="317" y="227"/>
                    <a:pt x="314" y="228"/>
                  </a:cubicBezTo>
                  <a:close/>
                  <a:moveTo>
                    <a:pt x="389" y="148"/>
                  </a:moveTo>
                  <a:cubicBezTo>
                    <a:pt x="389" y="145"/>
                    <a:pt x="386" y="143"/>
                    <a:pt x="383" y="143"/>
                  </a:cubicBezTo>
                  <a:cubicBezTo>
                    <a:pt x="380" y="143"/>
                    <a:pt x="377" y="146"/>
                    <a:pt x="377" y="149"/>
                  </a:cubicBezTo>
                  <a:cubicBezTo>
                    <a:pt x="378" y="151"/>
                    <a:pt x="378" y="153"/>
                    <a:pt x="378" y="155"/>
                  </a:cubicBezTo>
                  <a:cubicBezTo>
                    <a:pt x="378" y="155"/>
                    <a:pt x="378" y="156"/>
                    <a:pt x="378" y="157"/>
                  </a:cubicBezTo>
                  <a:cubicBezTo>
                    <a:pt x="378" y="160"/>
                    <a:pt x="380" y="163"/>
                    <a:pt x="383" y="163"/>
                  </a:cubicBezTo>
                  <a:cubicBezTo>
                    <a:pt x="384" y="163"/>
                    <a:pt x="384" y="163"/>
                    <a:pt x="384" y="163"/>
                  </a:cubicBezTo>
                  <a:cubicBezTo>
                    <a:pt x="387" y="163"/>
                    <a:pt x="390" y="160"/>
                    <a:pt x="390" y="157"/>
                  </a:cubicBezTo>
                  <a:cubicBezTo>
                    <a:pt x="390" y="156"/>
                    <a:pt x="390" y="155"/>
                    <a:pt x="390" y="154"/>
                  </a:cubicBezTo>
                  <a:cubicBezTo>
                    <a:pt x="390" y="152"/>
                    <a:pt x="390" y="150"/>
                    <a:pt x="389" y="148"/>
                  </a:cubicBezTo>
                  <a:close/>
                  <a:moveTo>
                    <a:pt x="383" y="167"/>
                  </a:moveTo>
                  <a:cubicBezTo>
                    <a:pt x="380" y="166"/>
                    <a:pt x="376" y="168"/>
                    <a:pt x="376" y="171"/>
                  </a:cubicBezTo>
                  <a:cubicBezTo>
                    <a:pt x="375" y="174"/>
                    <a:pt x="374" y="176"/>
                    <a:pt x="374" y="178"/>
                  </a:cubicBezTo>
                  <a:cubicBezTo>
                    <a:pt x="373" y="182"/>
                    <a:pt x="374" y="185"/>
                    <a:pt x="377" y="186"/>
                  </a:cubicBezTo>
                  <a:cubicBezTo>
                    <a:pt x="378" y="186"/>
                    <a:pt x="379" y="186"/>
                    <a:pt x="379" y="186"/>
                  </a:cubicBezTo>
                  <a:cubicBezTo>
                    <a:pt x="382" y="186"/>
                    <a:pt x="384" y="185"/>
                    <a:pt x="385" y="182"/>
                  </a:cubicBezTo>
                  <a:cubicBezTo>
                    <a:pt x="386" y="180"/>
                    <a:pt x="387" y="177"/>
                    <a:pt x="387" y="174"/>
                  </a:cubicBezTo>
                  <a:cubicBezTo>
                    <a:pt x="388" y="171"/>
                    <a:pt x="386" y="168"/>
                    <a:pt x="383" y="167"/>
                  </a:cubicBezTo>
                  <a:close/>
                  <a:moveTo>
                    <a:pt x="335" y="221"/>
                  </a:moveTo>
                  <a:cubicBezTo>
                    <a:pt x="333" y="222"/>
                    <a:pt x="331" y="223"/>
                    <a:pt x="329" y="224"/>
                  </a:cubicBezTo>
                  <a:cubicBezTo>
                    <a:pt x="325" y="225"/>
                    <a:pt x="324" y="229"/>
                    <a:pt x="325" y="232"/>
                  </a:cubicBezTo>
                  <a:cubicBezTo>
                    <a:pt x="326" y="234"/>
                    <a:pt x="328" y="236"/>
                    <a:pt x="331" y="236"/>
                  </a:cubicBezTo>
                  <a:cubicBezTo>
                    <a:pt x="331" y="236"/>
                    <a:pt x="332" y="236"/>
                    <a:pt x="333" y="236"/>
                  </a:cubicBezTo>
                  <a:cubicBezTo>
                    <a:pt x="335" y="235"/>
                    <a:pt x="338" y="233"/>
                    <a:pt x="340" y="232"/>
                  </a:cubicBezTo>
                  <a:cubicBezTo>
                    <a:pt x="343" y="231"/>
                    <a:pt x="345" y="227"/>
                    <a:pt x="343" y="224"/>
                  </a:cubicBezTo>
                  <a:cubicBezTo>
                    <a:pt x="342" y="221"/>
                    <a:pt x="338" y="220"/>
                    <a:pt x="335" y="221"/>
                  </a:cubicBezTo>
                  <a:close/>
                  <a:moveTo>
                    <a:pt x="354" y="209"/>
                  </a:moveTo>
                  <a:cubicBezTo>
                    <a:pt x="352" y="211"/>
                    <a:pt x="350" y="212"/>
                    <a:pt x="348" y="214"/>
                  </a:cubicBezTo>
                  <a:cubicBezTo>
                    <a:pt x="345" y="216"/>
                    <a:pt x="345" y="220"/>
                    <a:pt x="347" y="222"/>
                  </a:cubicBezTo>
                  <a:cubicBezTo>
                    <a:pt x="348" y="224"/>
                    <a:pt x="350" y="225"/>
                    <a:pt x="352" y="225"/>
                  </a:cubicBezTo>
                  <a:cubicBezTo>
                    <a:pt x="353" y="225"/>
                    <a:pt x="354" y="224"/>
                    <a:pt x="355" y="223"/>
                  </a:cubicBezTo>
                  <a:cubicBezTo>
                    <a:pt x="357" y="222"/>
                    <a:pt x="360" y="220"/>
                    <a:pt x="362" y="218"/>
                  </a:cubicBezTo>
                  <a:cubicBezTo>
                    <a:pt x="364" y="216"/>
                    <a:pt x="364" y="212"/>
                    <a:pt x="362" y="209"/>
                  </a:cubicBezTo>
                  <a:cubicBezTo>
                    <a:pt x="360" y="207"/>
                    <a:pt x="356" y="207"/>
                    <a:pt x="354" y="209"/>
                  </a:cubicBezTo>
                  <a:close/>
                  <a:moveTo>
                    <a:pt x="376" y="190"/>
                  </a:moveTo>
                  <a:cubicBezTo>
                    <a:pt x="373" y="188"/>
                    <a:pt x="369" y="189"/>
                    <a:pt x="368" y="192"/>
                  </a:cubicBezTo>
                  <a:cubicBezTo>
                    <a:pt x="366" y="194"/>
                    <a:pt x="365" y="196"/>
                    <a:pt x="364" y="198"/>
                  </a:cubicBezTo>
                  <a:cubicBezTo>
                    <a:pt x="362" y="201"/>
                    <a:pt x="362" y="204"/>
                    <a:pt x="365" y="206"/>
                  </a:cubicBezTo>
                  <a:cubicBezTo>
                    <a:pt x="366" y="207"/>
                    <a:pt x="367" y="208"/>
                    <a:pt x="368" y="208"/>
                  </a:cubicBezTo>
                  <a:cubicBezTo>
                    <a:pt x="370" y="208"/>
                    <a:pt x="372" y="207"/>
                    <a:pt x="373" y="205"/>
                  </a:cubicBezTo>
                  <a:cubicBezTo>
                    <a:pt x="375" y="203"/>
                    <a:pt x="376" y="200"/>
                    <a:pt x="378" y="198"/>
                  </a:cubicBezTo>
                  <a:cubicBezTo>
                    <a:pt x="380" y="195"/>
                    <a:pt x="379" y="191"/>
                    <a:pt x="376" y="190"/>
                  </a:cubicBezTo>
                  <a:close/>
                  <a:moveTo>
                    <a:pt x="326" y="84"/>
                  </a:moveTo>
                  <a:cubicBezTo>
                    <a:pt x="328" y="85"/>
                    <a:pt x="330" y="85"/>
                    <a:pt x="332" y="86"/>
                  </a:cubicBezTo>
                  <a:cubicBezTo>
                    <a:pt x="333" y="87"/>
                    <a:pt x="334" y="87"/>
                    <a:pt x="335" y="87"/>
                  </a:cubicBezTo>
                  <a:cubicBezTo>
                    <a:pt x="337" y="87"/>
                    <a:pt x="339" y="85"/>
                    <a:pt x="340" y="83"/>
                  </a:cubicBezTo>
                  <a:cubicBezTo>
                    <a:pt x="342" y="80"/>
                    <a:pt x="340" y="77"/>
                    <a:pt x="337" y="75"/>
                  </a:cubicBezTo>
                  <a:cubicBezTo>
                    <a:pt x="334" y="74"/>
                    <a:pt x="332" y="73"/>
                    <a:pt x="329" y="72"/>
                  </a:cubicBezTo>
                  <a:cubicBezTo>
                    <a:pt x="326" y="71"/>
                    <a:pt x="323" y="73"/>
                    <a:pt x="322" y="76"/>
                  </a:cubicBezTo>
                  <a:cubicBezTo>
                    <a:pt x="321" y="79"/>
                    <a:pt x="322" y="83"/>
                    <a:pt x="326" y="84"/>
                  </a:cubicBezTo>
                  <a:close/>
                  <a:moveTo>
                    <a:pt x="362" y="108"/>
                  </a:moveTo>
                  <a:cubicBezTo>
                    <a:pt x="363" y="110"/>
                    <a:pt x="365" y="112"/>
                    <a:pt x="366" y="115"/>
                  </a:cubicBezTo>
                  <a:cubicBezTo>
                    <a:pt x="367" y="116"/>
                    <a:pt x="369" y="117"/>
                    <a:pt x="371" y="117"/>
                  </a:cubicBezTo>
                  <a:cubicBezTo>
                    <a:pt x="372" y="117"/>
                    <a:pt x="373" y="117"/>
                    <a:pt x="374" y="116"/>
                  </a:cubicBezTo>
                  <a:cubicBezTo>
                    <a:pt x="377" y="115"/>
                    <a:pt x="378" y="111"/>
                    <a:pt x="376" y="108"/>
                  </a:cubicBezTo>
                  <a:cubicBezTo>
                    <a:pt x="374" y="106"/>
                    <a:pt x="373" y="103"/>
                    <a:pt x="371" y="101"/>
                  </a:cubicBezTo>
                  <a:cubicBezTo>
                    <a:pt x="369" y="98"/>
                    <a:pt x="365" y="98"/>
                    <a:pt x="363" y="100"/>
                  </a:cubicBezTo>
                  <a:cubicBezTo>
                    <a:pt x="360" y="102"/>
                    <a:pt x="360" y="106"/>
                    <a:pt x="362" y="108"/>
                  </a:cubicBezTo>
                  <a:close/>
                  <a:moveTo>
                    <a:pt x="373" y="128"/>
                  </a:moveTo>
                  <a:cubicBezTo>
                    <a:pt x="374" y="130"/>
                    <a:pt x="374" y="132"/>
                    <a:pt x="375" y="135"/>
                  </a:cubicBezTo>
                  <a:cubicBezTo>
                    <a:pt x="376" y="137"/>
                    <a:pt x="378" y="139"/>
                    <a:pt x="381" y="139"/>
                  </a:cubicBezTo>
                  <a:cubicBezTo>
                    <a:pt x="381" y="139"/>
                    <a:pt x="382" y="139"/>
                    <a:pt x="382" y="139"/>
                  </a:cubicBezTo>
                  <a:cubicBezTo>
                    <a:pt x="386" y="138"/>
                    <a:pt x="387" y="135"/>
                    <a:pt x="387" y="131"/>
                  </a:cubicBezTo>
                  <a:cubicBezTo>
                    <a:pt x="386" y="129"/>
                    <a:pt x="385" y="126"/>
                    <a:pt x="384" y="123"/>
                  </a:cubicBezTo>
                  <a:cubicBezTo>
                    <a:pt x="383" y="120"/>
                    <a:pt x="379" y="119"/>
                    <a:pt x="376" y="120"/>
                  </a:cubicBezTo>
                  <a:cubicBezTo>
                    <a:pt x="373" y="121"/>
                    <a:pt x="371" y="125"/>
                    <a:pt x="373" y="128"/>
                  </a:cubicBezTo>
                  <a:close/>
                  <a:moveTo>
                    <a:pt x="243" y="155"/>
                  </a:moveTo>
                  <a:cubicBezTo>
                    <a:pt x="243" y="121"/>
                    <a:pt x="270" y="94"/>
                    <a:pt x="304" y="94"/>
                  </a:cubicBezTo>
                  <a:cubicBezTo>
                    <a:pt x="337" y="94"/>
                    <a:pt x="364" y="121"/>
                    <a:pt x="364" y="155"/>
                  </a:cubicBezTo>
                  <a:cubicBezTo>
                    <a:pt x="364" y="188"/>
                    <a:pt x="337" y="215"/>
                    <a:pt x="304" y="215"/>
                  </a:cubicBezTo>
                  <a:cubicBezTo>
                    <a:pt x="270" y="215"/>
                    <a:pt x="243" y="188"/>
                    <a:pt x="243" y="155"/>
                  </a:cubicBezTo>
                  <a:close/>
                  <a:moveTo>
                    <a:pt x="270" y="155"/>
                  </a:moveTo>
                  <a:cubicBezTo>
                    <a:pt x="270" y="158"/>
                    <a:pt x="267" y="161"/>
                    <a:pt x="264" y="161"/>
                  </a:cubicBezTo>
                  <a:cubicBezTo>
                    <a:pt x="255" y="161"/>
                    <a:pt x="255" y="161"/>
                    <a:pt x="255" y="161"/>
                  </a:cubicBezTo>
                  <a:cubicBezTo>
                    <a:pt x="258" y="183"/>
                    <a:pt x="276" y="200"/>
                    <a:pt x="298" y="203"/>
                  </a:cubicBezTo>
                  <a:cubicBezTo>
                    <a:pt x="298" y="194"/>
                    <a:pt x="298" y="194"/>
                    <a:pt x="298" y="194"/>
                  </a:cubicBezTo>
                  <a:cubicBezTo>
                    <a:pt x="298" y="191"/>
                    <a:pt x="300" y="188"/>
                    <a:pt x="304" y="188"/>
                  </a:cubicBezTo>
                  <a:cubicBezTo>
                    <a:pt x="307" y="188"/>
                    <a:pt x="310" y="191"/>
                    <a:pt x="310" y="194"/>
                  </a:cubicBezTo>
                  <a:cubicBezTo>
                    <a:pt x="310" y="203"/>
                    <a:pt x="310" y="203"/>
                    <a:pt x="310" y="203"/>
                  </a:cubicBezTo>
                  <a:cubicBezTo>
                    <a:pt x="332" y="200"/>
                    <a:pt x="349" y="183"/>
                    <a:pt x="352" y="161"/>
                  </a:cubicBezTo>
                  <a:cubicBezTo>
                    <a:pt x="344" y="161"/>
                    <a:pt x="344" y="161"/>
                    <a:pt x="344" y="161"/>
                  </a:cubicBezTo>
                  <a:cubicBezTo>
                    <a:pt x="340" y="161"/>
                    <a:pt x="338" y="158"/>
                    <a:pt x="338" y="155"/>
                  </a:cubicBezTo>
                  <a:cubicBezTo>
                    <a:pt x="338" y="151"/>
                    <a:pt x="340" y="149"/>
                    <a:pt x="344" y="149"/>
                  </a:cubicBezTo>
                  <a:cubicBezTo>
                    <a:pt x="352" y="149"/>
                    <a:pt x="352" y="149"/>
                    <a:pt x="352" y="149"/>
                  </a:cubicBezTo>
                  <a:cubicBezTo>
                    <a:pt x="349" y="126"/>
                    <a:pt x="332" y="109"/>
                    <a:pt x="310" y="106"/>
                  </a:cubicBezTo>
                  <a:cubicBezTo>
                    <a:pt x="310" y="115"/>
                    <a:pt x="310" y="115"/>
                    <a:pt x="310" y="115"/>
                  </a:cubicBezTo>
                  <a:cubicBezTo>
                    <a:pt x="310" y="118"/>
                    <a:pt x="307" y="121"/>
                    <a:pt x="304" y="121"/>
                  </a:cubicBezTo>
                  <a:cubicBezTo>
                    <a:pt x="300" y="121"/>
                    <a:pt x="298" y="118"/>
                    <a:pt x="298" y="115"/>
                  </a:cubicBezTo>
                  <a:cubicBezTo>
                    <a:pt x="298" y="106"/>
                    <a:pt x="298" y="106"/>
                    <a:pt x="298" y="106"/>
                  </a:cubicBezTo>
                  <a:cubicBezTo>
                    <a:pt x="276" y="109"/>
                    <a:pt x="258" y="126"/>
                    <a:pt x="255" y="149"/>
                  </a:cubicBezTo>
                  <a:cubicBezTo>
                    <a:pt x="264" y="149"/>
                    <a:pt x="264" y="149"/>
                    <a:pt x="264" y="149"/>
                  </a:cubicBezTo>
                  <a:cubicBezTo>
                    <a:pt x="267" y="149"/>
                    <a:pt x="270" y="151"/>
                    <a:pt x="270" y="155"/>
                  </a:cubicBezTo>
                  <a:close/>
                  <a:moveTo>
                    <a:pt x="311" y="169"/>
                  </a:moveTo>
                  <a:cubicBezTo>
                    <a:pt x="312" y="170"/>
                    <a:pt x="314" y="171"/>
                    <a:pt x="315" y="171"/>
                  </a:cubicBezTo>
                  <a:cubicBezTo>
                    <a:pt x="317" y="171"/>
                    <a:pt x="319" y="170"/>
                    <a:pt x="320" y="169"/>
                  </a:cubicBezTo>
                  <a:cubicBezTo>
                    <a:pt x="322" y="166"/>
                    <a:pt x="322" y="162"/>
                    <a:pt x="319" y="160"/>
                  </a:cubicBezTo>
                  <a:cubicBezTo>
                    <a:pt x="310" y="152"/>
                    <a:pt x="310" y="152"/>
                    <a:pt x="310" y="152"/>
                  </a:cubicBezTo>
                  <a:cubicBezTo>
                    <a:pt x="310" y="131"/>
                    <a:pt x="310" y="131"/>
                    <a:pt x="310" y="131"/>
                  </a:cubicBezTo>
                  <a:cubicBezTo>
                    <a:pt x="310" y="128"/>
                    <a:pt x="307" y="125"/>
                    <a:pt x="304" y="125"/>
                  </a:cubicBezTo>
                  <a:cubicBezTo>
                    <a:pt x="300" y="125"/>
                    <a:pt x="298" y="128"/>
                    <a:pt x="298" y="131"/>
                  </a:cubicBezTo>
                  <a:cubicBezTo>
                    <a:pt x="298" y="155"/>
                    <a:pt x="298" y="155"/>
                    <a:pt x="298" y="155"/>
                  </a:cubicBezTo>
                  <a:cubicBezTo>
                    <a:pt x="298" y="156"/>
                    <a:pt x="298" y="158"/>
                    <a:pt x="300" y="159"/>
                  </a:cubicBezTo>
                  <a:lnTo>
                    <a:pt x="311" y="169"/>
                  </a:lnTo>
                  <a:close/>
                  <a:moveTo>
                    <a:pt x="220" y="129"/>
                  </a:moveTo>
                  <a:cubicBezTo>
                    <a:pt x="210" y="146"/>
                    <a:pt x="210" y="146"/>
                    <a:pt x="210" y="146"/>
                  </a:cubicBezTo>
                  <a:cubicBezTo>
                    <a:pt x="210" y="147"/>
                    <a:pt x="210" y="149"/>
                    <a:pt x="210" y="150"/>
                  </a:cubicBezTo>
                  <a:cubicBezTo>
                    <a:pt x="211" y="151"/>
                    <a:pt x="212" y="152"/>
                    <a:pt x="214" y="152"/>
                  </a:cubicBezTo>
                  <a:cubicBezTo>
                    <a:pt x="233" y="152"/>
                    <a:pt x="233" y="152"/>
                    <a:pt x="233" y="152"/>
                  </a:cubicBezTo>
                  <a:cubicBezTo>
                    <a:pt x="235" y="152"/>
                    <a:pt x="236" y="151"/>
                    <a:pt x="237" y="150"/>
                  </a:cubicBezTo>
                  <a:cubicBezTo>
                    <a:pt x="238" y="149"/>
                    <a:pt x="238" y="147"/>
                    <a:pt x="237" y="146"/>
                  </a:cubicBezTo>
                  <a:cubicBezTo>
                    <a:pt x="227" y="129"/>
                    <a:pt x="227" y="129"/>
                    <a:pt x="227" y="129"/>
                  </a:cubicBezTo>
                  <a:cubicBezTo>
                    <a:pt x="226" y="126"/>
                    <a:pt x="222" y="126"/>
                    <a:pt x="220" y="129"/>
                  </a:cubicBezTo>
                  <a:close/>
                </a:path>
              </a:pathLst>
            </a:custGeom>
            <a:solidFill>
              <a:srgbClr val="00A880"/>
            </a:solidFill>
            <a:ln>
              <a:noFill/>
            </a:ln>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grpSp>
    </p:spTree>
    <p:extLst>
      <p:ext uri="{BB962C8B-B14F-4D97-AF65-F5344CB8AC3E}">
        <p14:creationId xmlns:p14="http://schemas.microsoft.com/office/powerpoint/2010/main" val="380799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ângulo: Único Canto Recortado 28">
            <a:extLst>
              <a:ext uri="{FF2B5EF4-FFF2-40B4-BE49-F238E27FC236}">
                <a16:creationId xmlns:a16="http://schemas.microsoft.com/office/drawing/2014/main" xmlns="" id="{A93DC0ED-0B5E-45B2-9493-C002E2CA4A32}"/>
              </a:ext>
            </a:extLst>
          </p:cNvPr>
          <p:cNvSpPr/>
          <p:nvPr/>
        </p:nvSpPr>
        <p:spPr>
          <a:xfrm rot="16200000" flipV="1">
            <a:off x="7160217" y="2349887"/>
            <a:ext cx="5018699" cy="3997525"/>
          </a:xfrm>
          <a:prstGeom prst="snip1Rect">
            <a:avLst>
              <a:gd name="adj" fmla="val 1696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pt-BR" sz="1351" dirty="0">
              <a:solidFill>
                <a:prstClr val="white"/>
              </a:solidFill>
              <a:latin typeface="Calibri" panose="020F0502020204030204"/>
            </a:endParaRPr>
          </a:p>
        </p:txBody>
      </p:sp>
      <p:sp>
        <p:nvSpPr>
          <p:cNvPr id="23" name="Retângulo 22">
            <a:extLst>
              <a:ext uri="{FF2B5EF4-FFF2-40B4-BE49-F238E27FC236}">
                <a16:creationId xmlns:a16="http://schemas.microsoft.com/office/drawing/2014/main" xmlns="" id="{2E4CFB35-D4B6-474D-BFD3-BD289872D769}"/>
              </a:ext>
            </a:extLst>
          </p:cNvPr>
          <p:cNvSpPr/>
          <p:nvPr/>
        </p:nvSpPr>
        <p:spPr>
          <a:xfrm>
            <a:off x="575329" y="2012311"/>
            <a:ext cx="6052999" cy="4031860"/>
          </a:xfrm>
          <a:prstGeom prst="rect">
            <a:avLst/>
          </a:prstGeom>
          <a:solidFill>
            <a:schemeClr val="bg1"/>
          </a:solidFill>
          <a:ln>
            <a:noFill/>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1351">
              <a:solidFill>
                <a:prstClr val="white"/>
              </a:solidFill>
              <a:latin typeface="Calibri" panose="020F0502020204030204"/>
            </a:endParaRPr>
          </a:p>
        </p:txBody>
      </p:sp>
      <p:sp>
        <p:nvSpPr>
          <p:cNvPr id="2" name="Forma Livre: Forma 1">
            <a:extLst>
              <a:ext uri="{FF2B5EF4-FFF2-40B4-BE49-F238E27FC236}">
                <a16:creationId xmlns:a16="http://schemas.microsoft.com/office/drawing/2014/main" xmlns="" id="{B02F5D87-DD88-4BFF-A896-4BD26C4D39FD}"/>
              </a:ext>
            </a:extLst>
          </p:cNvPr>
          <p:cNvSpPr/>
          <p:nvPr/>
        </p:nvSpPr>
        <p:spPr>
          <a:xfrm>
            <a:off x="0" y="278496"/>
            <a:ext cx="900907" cy="422275"/>
          </a:xfrm>
          <a:custGeom>
            <a:avLst/>
            <a:gdLst>
              <a:gd name="connsiteX0" fmla="*/ 0 w 900906"/>
              <a:gd name="connsiteY0" fmla="*/ 0 h 422275"/>
              <a:gd name="connsiteX1" fmla="*/ 900906 w 900906"/>
              <a:gd name="connsiteY1" fmla="*/ 0 h 422275"/>
              <a:gd name="connsiteX2" fmla="*/ 516733 w 900906"/>
              <a:gd name="connsiteY2" fmla="*/ 422275 h 422275"/>
              <a:gd name="connsiteX3" fmla="*/ 0 w 900906"/>
              <a:gd name="connsiteY3" fmla="*/ 422275 h 422275"/>
            </a:gdLst>
            <a:ahLst/>
            <a:cxnLst>
              <a:cxn ang="0">
                <a:pos x="connsiteX0" y="connsiteY0"/>
              </a:cxn>
              <a:cxn ang="0">
                <a:pos x="connsiteX1" y="connsiteY1"/>
              </a:cxn>
              <a:cxn ang="0">
                <a:pos x="connsiteX2" y="connsiteY2"/>
              </a:cxn>
              <a:cxn ang="0">
                <a:pos x="connsiteX3" y="connsiteY3"/>
              </a:cxn>
            </a:cxnLst>
            <a:rect l="l" t="t" r="r" b="b"/>
            <a:pathLst>
              <a:path w="900906" h="422275">
                <a:moveTo>
                  <a:pt x="0" y="0"/>
                </a:moveTo>
                <a:lnTo>
                  <a:pt x="900906" y="0"/>
                </a:lnTo>
                <a:lnTo>
                  <a:pt x="516733" y="422275"/>
                </a:lnTo>
                <a:lnTo>
                  <a:pt x="0" y="422275"/>
                </a:lnTo>
                <a:close/>
              </a:path>
            </a:pathLst>
          </a:custGeom>
          <a:solidFill>
            <a:srgbClr val="00A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pt-BR" sz="1351">
              <a:solidFill>
                <a:prstClr val="white"/>
              </a:solidFill>
              <a:latin typeface="Calibri" panose="020F0502020204030204"/>
            </a:endParaRPr>
          </a:p>
        </p:txBody>
      </p:sp>
      <p:sp>
        <p:nvSpPr>
          <p:cNvPr id="3" name="CaixaDeTexto 2">
            <a:extLst>
              <a:ext uri="{FF2B5EF4-FFF2-40B4-BE49-F238E27FC236}">
                <a16:creationId xmlns:a16="http://schemas.microsoft.com/office/drawing/2014/main" xmlns="" id="{8861DD21-2E23-43F0-82B8-7B3B8CBACAC7}"/>
              </a:ext>
            </a:extLst>
          </p:cNvPr>
          <p:cNvSpPr txBox="1"/>
          <p:nvPr/>
        </p:nvSpPr>
        <p:spPr>
          <a:xfrm>
            <a:off x="900908" y="68777"/>
            <a:ext cx="5727419" cy="769441"/>
          </a:xfrm>
          <a:prstGeom prst="rect">
            <a:avLst/>
          </a:prstGeom>
          <a:noFill/>
        </p:spPr>
        <p:txBody>
          <a:bodyPr wrap="square" rtlCol="0">
            <a:spAutoFit/>
          </a:bodyPr>
          <a:lstStyle/>
          <a:p>
            <a:pPr defTabSz="609585"/>
            <a:r>
              <a:rPr lang="pt-BR" sz="2200" b="1" dirty="0">
                <a:solidFill>
                  <a:srgbClr val="07A980"/>
                </a:solidFill>
                <a:latin typeface="Century Gothic" panose="020B0502020202020204" pitchFamily="34" charset="0"/>
              </a:rPr>
              <a:t>A D.A PODE TER UMA CARGA CUMULATIVA NA VIDA DOS PACIENTES</a:t>
            </a:r>
          </a:p>
        </p:txBody>
      </p:sp>
      <p:sp>
        <p:nvSpPr>
          <p:cNvPr id="4" name="CaixaDeTexto 3">
            <a:extLst>
              <a:ext uri="{FF2B5EF4-FFF2-40B4-BE49-F238E27FC236}">
                <a16:creationId xmlns:a16="http://schemas.microsoft.com/office/drawing/2014/main" xmlns="" id="{0BC8AEB7-0022-48CA-8A4E-442B5CDF8FAE}"/>
              </a:ext>
            </a:extLst>
          </p:cNvPr>
          <p:cNvSpPr txBox="1"/>
          <p:nvPr/>
        </p:nvSpPr>
        <p:spPr>
          <a:xfrm>
            <a:off x="265665" y="977527"/>
            <a:ext cx="6990025" cy="830997"/>
          </a:xfrm>
          <a:prstGeom prst="rect">
            <a:avLst/>
          </a:prstGeom>
          <a:noFill/>
        </p:spPr>
        <p:txBody>
          <a:bodyPr wrap="square" rtlCol="0">
            <a:spAutoFit/>
          </a:bodyPr>
          <a:lstStyle/>
          <a:p>
            <a:pPr algn="ctr" defTabSz="609585"/>
            <a:r>
              <a:rPr lang="pt-BR" sz="1600" b="1" dirty="0" err="1">
                <a:solidFill>
                  <a:srgbClr val="978B87"/>
                </a:solidFill>
                <a:latin typeface="Century Gothic" panose="020B0502020202020204" pitchFamily="34" charset="0"/>
              </a:rPr>
              <a:t>Liberty</a:t>
            </a:r>
            <a:r>
              <a:rPr lang="pt-BR" sz="1600" b="1" dirty="0">
                <a:solidFill>
                  <a:srgbClr val="978B87"/>
                </a:solidFill>
                <a:latin typeface="Century Gothic" panose="020B0502020202020204" pitchFamily="34" charset="0"/>
              </a:rPr>
              <a:t> AD-AWARE, um estudo </a:t>
            </a:r>
            <a:r>
              <a:rPr lang="pt-BR" sz="1600" b="1" dirty="0" err="1">
                <a:solidFill>
                  <a:srgbClr val="978B87"/>
                </a:solidFill>
                <a:latin typeface="Century Gothic" panose="020B0502020202020204" pitchFamily="34" charset="0"/>
              </a:rPr>
              <a:t>cross</a:t>
            </a:r>
            <a:r>
              <a:rPr lang="pt-BR" sz="1600" b="1" dirty="0">
                <a:solidFill>
                  <a:srgbClr val="978B87"/>
                </a:solidFill>
                <a:latin typeface="Century Gothic" panose="020B0502020202020204" pitchFamily="34" charset="0"/>
              </a:rPr>
              <a:t>-seccional conduzido por uma pesquisa na internet em adultos com D.A, a partir da prática clínica em 6 centros médicos acadêmicos nos EUA(N=1,519)</a:t>
            </a:r>
            <a:r>
              <a:rPr lang="pt-BR" sz="1600" b="1" baseline="30000" dirty="0">
                <a:solidFill>
                  <a:srgbClr val="978B87"/>
                </a:solidFill>
                <a:latin typeface="Century Gothic" panose="020B0502020202020204" pitchFamily="34" charset="0"/>
              </a:rPr>
              <a:t>1</a:t>
            </a:r>
          </a:p>
        </p:txBody>
      </p:sp>
      <p:graphicFrame>
        <p:nvGraphicFramePr>
          <p:cNvPr id="5" name="Segnaposto grafico 28">
            <a:extLst>
              <a:ext uri="{FF2B5EF4-FFF2-40B4-BE49-F238E27FC236}">
                <a16:creationId xmlns:a16="http://schemas.microsoft.com/office/drawing/2014/main" xmlns="" id="{D7E076CF-4F05-42CC-BFA6-5159FFD9B1C5}"/>
              </a:ext>
            </a:extLst>
          </p:cNvPr>
          <p:cNvGraphicFramePr>
            <a:graphicFrameLocks/>
          </p:cNvGraphicFramePr>
          <p:nvPr/>
        </p:nvGraphicFramePr>
        <p:xfrm>
          <a:off x="280820" y="1960795"/>
          <a:ext cx="7221619" cy="4107187"/>
        </p:xfrm>
        <a:graphic>
          <a:graphicData uri="http://schemas.openxmlformats.org/drawingml/2006/chart">
            <c:chart xmlns:c="http://schemas.openxmlformats.org/drawingml/2006/chart" xmlns:r="http://schemas.openxmlformats.org/officeDocument/2006/relationships" r:id="rId2"/>
          </a:graphicData>
        </a:graphic>
      </p:graphicFrame>
      <p:grpSp>
        <p:nvGrpSpPr>
          <p:cNvPr id="22" name="Agrupar 21">
            <a:extLst>
              <a:ext uri="{FF2B5EF4-FFF2-40B4-BE49-F238E27FC236}">
                <a16:creationId xmlns:a16="http://schemas.microsoft.com/office/drawing/2014/main" xmlns="" id="{16CA0CDD-669E-4537-85E7-C2C3E0FC23CC}"/>
              </a:ext>
            </a:extLst>
          </p:cNvPr>
          <p:cNvGrpSpPr/>
          <p:nvPr/>
        </p:nvGrpSpPr>
        <p:grpSpPr>
          <a:xfrm>
            <a:off x="523674" y="1914630"/>
            <a:ext cx="4044033" cy="436840"/>
            <a:chOff x="392755" y="1474608"/>
            <a:chExt cx="3033025" cy="327630"/>
          </a:xfrm>
        </p:grpSpPr>
        <p:sp>
          <p:nvSpPr>
            <p:cNvPr id="21" name="Retângulo: Único Canto Recortado 20">
              <a:extLst>
                <a:ext uri="{FF2B5EF4-FFF2-40B4-BE49-F238E27FC236}">
                  <a16:creationId xmlns:a16="http://schemas.microsoft.com/office/drawing/2014/main" xmlns="" id="{EBD329B3-C234-4A00-9188-6416E93668E8}"/>
                </a:ext>
              </a:extLst>
            </p:cNvPr>
            <p:cNvSpPr/>
            <p:nvPr/>
          </p:nvSpPr>
          <p:spPr>
            <a:xfrm flipV="1">
              <a:off x="392755" y="1485532"/>
              <a:ext cx="2994285" cy="316706"/>
            </a:xfrm>
            <a:prstGeom prst="snip1Rect">
              <a:avLst>
                <a:gd name="adj" fmla="val 46265"/>
              </a:avLst>
            </a:prstGeom>
            <a:gradFill>
              <a:gsLst>
                <a:gs pos="0">
                  <a:srgbClr val="94CA56"/>
                </a:gs>
                <a:gs pos="58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pt-BR" sz="1351" dirty="0">
                <a:solidFill>
                  <a:prstClr val="white"/>
                </a:solidFill>
                <a:latin typeface="Calibri" panose="020F0502020204030204"/>
              </a:endParaRPr>
            </a:p>
          </p:txBody>
        </p:sp>
        <p:sp>
          <p:nvSpPr>
            <p:cNvPr id="9" name="CaixaDeTexto 8">
              <a:extLst>
                <a:ext uri="{FF2B5EF4-FFF2-40B4-BE49-F238E27FC236}">
                  <a16:creationId xmlns:a16="http://schemas.microsoft.com/office/drawing/2014/main" xmlns="" id="{4EC54134-F3ED-4308-AA79-28DDAE9D890C}"/>
                </a:ext>
              </a:extLst>
            </p:cNvPr>
            <p:cNvSpPr txBox="1"/>
            <p:nvPr/>
          </p:nvSpPr>
          <p:spPr>
            <a:xfrm>
              <a:off x="431496" y="1474608"/>
              <a:ext cx="2994284" cy="315423"/>
            </a:xfrm>
            <a:prstGeom prst="rect">
              <a:avLst/>
            </a:prstGeom>
            <a:noFill/>
          </p:spPr>
          <p:txBody>
            <a:bodyPr wrap="square">
              <a:spAutoFit/>
            </a:bodyPr>
            <a:lstStyle/>
            <a:p>
              <a:pPr defTabSz="609585"/>
              <a:r>
                <a:rPr lang="pt-BR" sz="2133" b="1" dirty="0">
                  <a:solidFill>
                    <a:prstClr val="white"/>
                  </a:solidFill>
                  <a:latin typeface="Century Gothic" panose="020B0502020202020204" pitchFamily="34" charset="0"/>
                </a:rPr>
                <a:t>Efeitos no curso da vida²</a:t>
              </a:r>
            </a:p>
          </p:txBody>
        </p:sp>
      </p:grpSp>
      <p:grpSp>
        <p:nvGrpSpPr>
          <p:cNvPr id="16" name="Group 3">
            <a:extLst>
              <a:ext uri="{FF2B5EF4-FFF2-40B4-BE49-F238E27FC236}">
                <a16:creationId xmlns:a16="http://schemas.microsoft.com/office/drawing/2014/main" xmlns="" id="{B1842F05-7270-4EEA-B921-82F7C6D41FA3}"/>
              </a:ext>
            </a:extLst>
          </p:cNvPr>
          <p:cNvGrpSpPr/>
          <p:nvPr/>
        </p:nvGrpSpPr>
        <p:grpSpPr>
          <a:xfrm>
            <a:off x="1053700" y="6065821"/>
            <a:ext cx="5035947" cy="286233"/>
            <a:chOff x="7198661" y="2006677"/>
            <a:chExt cx="5035946" cy="286232"/>
          </a:xfrm>
        </p:grpSpPr>
        <p:sp>
          <p:nvSpPr>
            <p:cNvPr id="17" name="Rettangolo 23">
              <a:extLst>
                <a:ext uri="{FF2B5EF4-FFF2-40B4-BE49-F238E27FC236}">
                  <a16:creationId xmlns:a16="http://schemas.microsoft.com/office/drawing/2014/main" xmlns="" id="{CF53C550-3842-4EDF-BF6D-710A45416777}"/>
                </a:ext>
              </a:extLst>
            </p:cNvPr>
            <p:cNvSpPr>
              <a:spLocks noChangeAspect="1"/>
            </p:cNvSpPr>
            <p:nvPr/>
          </p:nvSpPr>
          <p:spPr>
            <a:xfrm>
              <a:off x="7198661" y="2093181"/>
              <a:ext cx="144000" cy="144000"/>
            </a:xfrm>
            <a:prstGeom prst="rect">
              <a:avLst/>
            </a:prstGeom>
            <a:solidFill>
              <a:srgbClr val="00A77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88000" tIns="0" rIns="0" bIns="0" rtlCol="0" anchor="ctr"/>
            <a:lstStyle/>
            <a:p>
              <a:pPr>
                <a:lnSpc>
                  <a:spcPct val="90000"/>
                </a:lnSpc>
                <a:defRPr/>
              </a:pPr>
              <a:endParaRPr lang="en-US" sz="1200" dirty="0">
                <a:solidFill>
                  <a:prstClr val="black">
                    <a:lumMod val="75000"/>
                    <a:lumOff val="25000"/>
                  </a:prstClr>
                </a:solidFill>
                <a:latin typeface="Century Gothic" panose="020F0302020204030204"/>
              </a:endParaRPr>
            </a:p>
          </p:txBody>
        </p:sp>
        <p:sp>
          <p:nvSpPr>
            <p:cNvPr id="18" name="Rettangolo 24">
              <a:extLst>
                <a:ext uri="{FF2B5EF4-FFF2-40B4-BE49-F238E27FC236}">
                  <a16:creationId xmlns:a16="http://schemas.microsoft.com/office/drawing/2014/main" xmlns="" id="{62B48195-DCDE-4045-B5E9-8B692F0C9D90}"/>
                </a:ext>
              </a:extLst>
            </p:cNvPr>
            <p:cNvSpPr>
              <a:spLocks noChangeAspect="1"/>
            </p:cNvSpPr>
            <p:nvPr/>
          </p:nvSpPr>
          <p:spPr>
            <a:xfrm>
              <a:off x="8968650" y="2093181"/>
              <a:ext cx="144000" cy="144000"/>
            </a:xfrm>
            <a:prstGeom prst="rect">
              <a:avLst/>
            </a:prstGeom>
            <a:solidFill>
              <a:srgbClr val="F7A91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88000" tIns="0" rIns="0" bIns="0" rtlCol="0" anchor="t"/>
            <a:lstStyle/>
            <a:p>
              <a:pPr>
                <a:lnSpc>
                  <a:spcPct val="90000"/>
                </a:lnSpc>
                <a:defRPr/>
              </a:pPr>
              <a:endParaRPr lang="en-US" sz="1200" dirty="0">
                <a:solidFill>
                  <a:prstClr val="black">
                    <a:lumMod val="75000"/>
                    <a:lumOff val="25000"/>
                  </a:prstClr>
                </a:solidFill>
                <a:latin typeface="Century Gothic" panose="020F0302020204030204"/>
              </a:endParaRPr>
            </a:p>
          </p:txBody>
        </p:sp>
        <p:sp>
          <p:nvSpPr>
            <p:cNvPr id="19" name="Rectangle 1">
              <a:extLst>
                <a:ext uri="{FF2B5EF4-FFF2-40B4-BE49-F238E27FC236}">
                  <a16:creationId xmlns:a16="http://schemas.microsoft.com/office/drawing/2014/main" xmlns="" id="{70B1D8D4-51E9-4514-9FB4-CE2EAA2AC6EC}"/>
                </a:ext>
              </a:extLst>
            </p:cNvPr>
            <p:cNvSpPr/>
            <p:nvPr/>
          </p:nvSpPr>
          <p:spPr>
            <a:xfrm>
              <a:off x="9112650" y="2006677"/>
              <a:ext cx="3121957" cy="286232"/>
            </a:xfrm>
            <a:prstGeom prst="rect">
              <a:avLst/>
            </a:prstGeom>
          </p:spPr>
          <p:txBody>
            <a:bodyPr wrap="square">
              <a:spAutoFit/>
            </a:bodyPr>
            <a:lstStyle/>
            <a:p>
              <a:pPr>
                <a:lnSpc>
                  <a:spcPct val="90000"/>
                </a:lnSpc>
                <a:defRPr/>
              </a:pPr>
              <a:r>
                <a:rPr lang="en-US" sz="1400" dirty="0">
                  <a:solidFill>
                    <a:prstClr val="black">
                      <a:lumMod val="75000"/>
                      <a:lumOff val="25000"/>
                    </a:prstClr>
                  </a:solidFill>
                  <a:latin typeface="Century Gothic" panose="020F0302020204030204"/>
                </a:rPr>
                <a:t>DA </a:t>
              </a:r>
              <a:r>
                <a:rPr lang="en-US" sz="1400" dirty="0" err="1">
                  <a:solidFill>
                    <a:prstClr val="black">
                      <a:lumMod val="75000"/>
                      <a:lumOff val="25000"/>
                    </a:prstClr>
                  </a:solidFill>
                  <a:latin typeface="Century Gothic" panose="020F0302020204030204"/>
                </a:rPr>
                <a:t>moderada</a:t>
              </a:r>
              <a:r>
                <a:rPr lang="en-US" sz="1400" dirty="0">
                  <a:solidFill>
                    <a:prstClr val="black">
                      <a:lumMod val="75000"/>
                      <a:lumOff val="25000"/>
                    </a:prstClr>
                  </a:solidFill>
                  <a:latin typeface="Century Gothic" panose="020F0302020204030204"/>
                </a:rPr>
                <a:t>/grave (n=1,028)</a:t>
              </a:r>
            </a:p>
          </p:txBody>
        </p:sp>
        <p:sp>
          <p:nvSpPr>
            <p:cNvPr id="20" name="Rectangle 2">
              <a:extLst>
                <a:ext uri="{FF2B5EF4-FFF2-40B4-BE49-F238E27FC236}">
                  <a16:creationId xmlns:a16="http://schemas.microsoft.com/office/drawing/2014/main" xmlns="" id="{B4A9A5FE-4069-4E85-AF3D-D56693971181}"/>
                </a:ext>
              </a:extLst>
            </p:cNvPr>
            <p:cNvSpPr/>
            <p:nvPr/>
          </p:nvSpPr>
          <p:spPr>
            <a:xfrm>
              <a:off x="7339814" y="2006677"/>
              <a:ext cx="1566454" cy="286231"/>
            </a:xfrm>
            <a:prstGeom prst="rect">
              <a:avLst/>
            </a:prstGeom>
          </p:spPr>
          <p:txBody>
            <a:bodyPr wrap="none">
              <a:spAutoFit/>
            </a:bodyPr>
            <a:lstStyle/>
            <a:p>
              <a:pPr>
                <a:lnSpc>
                  <a:spcPct val="90000"/>
                </a:lnSpc>
                <a:defRPr/>
              </a:pPr>
              <a:r>
                <a:rPr lang="en-US" sz="1400" dirty="0">
                  <a:solidFill>
                    <a:prstClr val="black">
                      <a:lumMod val="75000"/>
                      <a:lumOff val="25000"/>
                    </a:prstClr>
                  </a:solidFill>
                  <a:latin typeface="Century Gothic" panose="020F0302020204030204"/>
                </a:rPr>
                <a:t>DA </a:t>
              </a:r>
              <a:r>
                <a:rPr lang="en-US" sz="1400" dirty="0" err="1">
                  <a:solidFill>
                    <a:prstClr val="black">
                      <a:lumMod val="75000"/>
                      <a:lumOff val="25000"/>
                    </a:prstClr>
                  </a:solidFill>
                  <a:latin typeface="Century Gothic" panose="020F0302020204030204"/>
                </a:rPr>
                <a:t>leve</a:t>
              </a:r>
              <a:r>
                <a:rPr lang="en-US" sz="1400" dirty="0">
                  <a:solidFill>
                    <a:prstClr val="black">
                      <a:lumMod val="75000"/>
                      <a:lumOff val="25000"/>
                    </a:prstClr>
                  </a:solidFill>
                  <a:latin typeface="Century Gothic" panose="020F0302020204030204"/>
                </a:rPr>
                <a:t> (n=491)</a:t>
              </a:r>
            </a:p>
          </p:txBody>
        </p:sp>
      </p:grpSp>
      <p:sp>
        <p:nvSpPr>
          <p:cNvPr id="24" name="CaixaDeTexto 23">
            <a:extLst>
              <a:ext uri="{FF2B5EF4-FFF2-40B4-BE49-F238E27FC236}">
                <a16:creationId xmlns:a16="http://schemas.microsoft.com/office/drawing/2014/main" xmlns="" id="{24B0CFCB-6EA1-41F8-BD40-FB78255D3636}"/>
              </a:ext>
            </a:extLst>
          </p:cNvPr>
          <p:cNvSpPr txBox="1"/>
          <p:nvPr/>
        </p:nvSpPr>
        <p:spPr>
          <a:xfrm>
            <a:off x="523674" y="6394838"/>
            <a:ext cx="6503660" cy="338554"/>
          </a:xfrm>
          <a:prstGeom prst="rect">
            <a:avLst/>
          </a:prstGeom>
          <a:noFill/>
        </p:spPr>
        <p:txBody>
          <a:bodyPr wrap="square" rtlCol="0">
            <a:spAutoFit/>
          </a:bodyPr>
          <a:lstStyle/>
          <a:p>
            <a:pPr>
              <a:defRPr/>
            </a:pPr>
            <a:r>
              <a:rPr lang="pt-BR" sz="800" i="1" dirty="0">
                <a:solidFill>
                  <a:prstClr val="black">
                    <a:lumMod val="65000"/>
                    <a:lumOff val="35000"/>
                  </a:prstClr>
                </a:solidFill>
                <a:latin typeface="Calibri" panose="020F0502020204030204"/>
              </a:rPr>
              <a:t>AD, </a:t>
            </a:r>
            <a:r>
              <a:rPr lang="pt-BR" sz="800" i="1" dirty="0" err="1">
                <a:solidFill>
                  <a:prstClr val="black">
                    <a:lumMod val="65000"/>
                    <a:lumOff val="35000"/>
                  </a:prstClr>
                </a:solidFill>
                <a:latin typeface="Calibri" panose="020F0502020204030204"/>
              </a:rPr>
              <a:t>atopic</a:t>
            </a:r>
            <a:r>
              <a:rPr lang="pt-BR" sz="800" i="1" dirty="0">
                <a:solidFill>
                  <a:prstClr val="black">
                    <a:lumMod val="65000"/>
                    <a:lumOff val="35000"/>
                  </a:prstClr>
                </a:solidFill>
                <a:latin typeface="Calibri" panose="020F0502020204030204"/>
              </a:rPr>
              <a:t> </a:t>
            </a:r>
            <a:r>
              <a:rPr lang="pt-BR" sz="800" i="1" dirty="0" err="1">
                <a:solidFill>
                  <a:prstClr val="black">
                    <a:lumMod val="65000"/>
                    <a:lumOff val="35000"/>
                  </a:prstClr>
                </a:solidFill>
                <a:latin typeface="Calibri" panose="020F0502020204030204"/>
              </a:rPr>
              <a:t>dermatitis</a:t>
            </a:r>
            <a:r>
              <a:rPr lang="pt-BR" sz="800" i="1" dirty="0">
                <a:solidFill>
                  <a:prstClr val="black">
                    <a:lumMod val="65000"/>
                    <a:lumOff val="35000"/>
                  </a:prstClr>
                </a:solidFill>
                <a:latin typeface="Calibri" panose="020F0502020204030204"/>
              </a:rPr>
              <a:t>; AD-AWARE, </a:t>
            </a:r>
            <a:r>
              <a:rPr lang="pt-BR" sz="800" i="1" dirty="0" err="1">
                <a:solidFill>
                  <a:prstClr val="black">
                    <a:lumMod val="65000"/>
                    <a:lumOff val="35000"/>
                  </a:prstClr>
                </a:solidFill>
                <a:latin typeface="Calibri" panose="020F0502020204030204"/>
              </a:rPr>
              <a:t>adults</a:t>
            </a:r>
            <a:r>
              <a:rPr lang="pt-BR" sz="800" i="1" dirty="0">
                <a:solidFill>
                  <a:prstClr val="black">
                    <a:lumMod val="65000"/>
                    <a:lumOff val="35000"/>
                  </a:prstClr>
                </a:solidFill>
                <a:latin typeface="Calibri" panose="020F0502020204030204"/>
              </a:rPr>
              <a:t> </a:t>
            </a:r>
            <a:r>
              <a:rPr lang="pt-BR" sz="800" i="1" dirty="0" err="1">
                <a:solidFill>
                  <a:prstClr val="black">
                    <a:lumMod val="65000"/>
                    <a:lumOff val="35000"/>
                  </a:prstClr>
                </a:solidFill>
                <a:latin typeface="Calibri" panose="020F0502020204030204"/>
              </a:rPr>
              <a:t>with</a:t>
            </a:r>
            <a:r>
              <a:rPr lang="pt-BR" sz="800" i="1" dirty="0">
                <a:solidFill>
                  <a:prstClr val="black">
                    <a:lumMod val="65000"/>
                    <a:lumOff val="35000"/>
                  </a:prstClr>
                </a:solidFill>
                <a:latin typeface="Calibri" panose="020F0502020204030204"/>
              </a:rPr>
              <a:t> </a:t>
            </a:r>
            <a:r>
              <a:rPr lang="pt-BR" sz="800" i="1" dirty="0" err="1">
                <a:solidFill>
                  <a:prstClr val="black">
                    <a:lumMod val="65000"/>
                    <a:lumOff val="35000"/>
                  </a:prstClr>
                </a:solidFill>
                <a:latin typeface="Calibri" panose="020F0502020204030204"/>
              </a:rPr>
              <a:t>atopic</a:t>
            </a:r>
            <a:r>
              <a:rPr lang="pt-BR" sz="800" i="1" dirty="0">
                <a:solidFill>
                  <a:prstClr val="black">
                    <a:lumMod val="65000"/>
                    <a:lumOff val="35000"/>
                  </a:prstClr>
                </a:solidFill>
                <a:latin typeface="Calibri" panose="020F0502020204030204"/>
              </a:rPr>
              <a:t> </a:t>
            </a:r>
            <a:r>
              <a:rPr lang="pt-BR" sz="800" i="1" dirty="0" err="1">
                <a:solidFill>
                  <a:prstClr val="black">
                    <a:lumMod val="65000"/>
                    <a:lumOff val="35000"/>
                  </a:prstClr>
                </a:solidFill>
                <a:latin typeface="Calibri" panose="020F0502020204030204"/>
              </a:rPr>
              <a:t>dermatitis</a:t>
            </a:r>
            <a:r>
              <a:rPr lang="pt-BR" sz="800" i="1" dirty="0">
                <a:solidFill>
                  <a:prstClr val="black">
                    <a:lumMod val="65000"/>
                    <a:lumOff val="35000"/>
                  </a:prstClr>
                </a:solidFill>
                <a:latin typeface="Calibri" panose="020F0502020204030204"/>
              </a:rPr>
              <a:t> </a:t>
            </a:r>
            <a:r>
              <a:rPr lang="pt-BR" sz="800" i="1" dirty="0" err="1">
                <a:solidFill>
                  <a:prstClr val="black">
                    <a:lumMod val="65000"/>
                    <a:lumOff val="35000"/>
                  </a:prstClr>
                </a:solidFill>
                <a:latin typeface="Calibri" panose="020F0502020204030204"/>
              </a:rPr>
              <a:t>reporting</a:t>
            </a:r>
            <a:r>
              <a:rPr lang="pt-BR" sz="800" i="1" dirty="0">
                <a:solidFill>
                  <a:prstClr val="black">
                    <a:lumMod val="65000"/>
                    <a:lumOff val="35000"/>
                  </a:prstClr>
                </a:solidFill>
                <a:latin typeface="Calibri" panose="020F0502020204030204"/>
              </a:rPr>
              <a:t> </a:t>
            </a:r>
            <a:r>
              <a:rPr lang="pt-BR" sz="800" i="1" dirty="0" err="1">
                <a:solidFill>
                  <a:prstClr val="black">
                    <a:lumMod val="65000"/>
                    <a:lumOff val="35000"/>
                  </a:prstClr>
                </a:solidFill>
                <a:latin typeface="Calibri" panose="020F0502020204030204"/>
              </a:rPr>
              <a:t>on</a:t>
            </a:r>
            <a:r>
              <a:rPr lang="pt-BR" sz="800" i="1" dirty="0">
                <a:solidFill>
                  <a:prstClr val="black">
                    <a:lumMod val="65000"/>
                    <a:lumOff val="35000"/>
                  </a:prstClr>
                </a:solidFill>
                <a:latin typeface="Calibri" panose="020F0502020204030204"/>
              </a:rPr>
              <a:t> </a:t>
            </a:r>
            <a:r>
              <a:rPr lang="pt-BR" sz="800" i="1" dirty="0" err="1">
                <a:solidFill>
                  <a:prstClr val="black">
                    <a:lumMod val="65000"/>
                    <a:lumOff val="35000"/>
                  </a:prstClr>
                </a:solidFill>
                <a:latin typeface="Calibri" panose="020F0502020204030204"/>
              </a:rPr>
              <a:t>their</a:t>
            </a:r>
            <a:r>
              <a:rPr lang="pt-BR" sz="800" i="1" dirty="0">
                <a:solidFill>
                  <a:prstClr val="black">
                    <a:lumMod val="65000"/>
                    <a:lumOff val="35000"/>
                  </a:prstClr>
                </a:solidFill>
                <a:latin typeface="Calibri" panose="020F0502020204030204"/>
              </a:rPr>
              <a:t> </a:t>
            </a:r>
            <a:r>
              <a:rPr lang="pt-BR" sz="800" i="1" dirty="0" err="1">
                <a:solidFill>
                  <a:prstClr val="black">
                    <a:lumMod val="65000"/>
                    <a:lumOff val="35000"/>
                  </a:prstClr>
                </a:solidFill>
                <a:latin typeface="Calibri" panose="020F0502020204030204"/>
              </a:rPr>
              <a:t>experience</a:t>
            </a:r>
            <a:endParaRPr lang="pt-BR" sz="800" i="1" dirty="0">
              <a:solidFill>
                <a:prstClr val="black">
                  <a:lumMod val="65000"/>
                  <a:lumOff val="35000"/>
                </a:prstClr>
              </a:solidFill>
              <a:latin typeface="Calibri" panose="020F0502020204030204"/>
            </a:endParaRPr>
          </a:p>
          <a:p>
            <a:pPr>
              <a:defRPr/>
            </a:pPr>
            <a:r>
              <a:rPr lang="pt-BR" sz="800" i="1" dirty="0">
                <a:solidFill>
                  <a:prstClr val="black">
                    <a:lumMod val="65000"/>
                    <a:lumOff val="35000"/>
                  </a:prstClr>
                </a:solidFill>
                <a:latin typeface="Calibri" panose="020F0502020204030204"/>
              </a:rPr>
              <a:t>1. Simpson EL, et al. JAMA Dermatol. 2018;154:903–912; 2. Simpson E, et al. Poster </a:t>
            </a:r>
            <a:r>
              <a:rPr lang="pt-BR" sz="800" i="1" dirty="0" err="1">
                <a:solidFill>
                  <a:prstClr val="black">
                    <a:lumMod val="65000"/>
                    <a:lumOff val="35000"/>
                  </a:prstClr>
                </a:solidFill>
                <a:latin typeface="Calibri" panose="020F0502020204030204"/>
              </a:rPr>
              <a:t>presentation</a:t>
            </a:r>
            <a:r>
              <a:rPr lang="pt-BR" sz="800" i="1" dirty="0">
                <a:solidFill>
                  <a:prstClr val="black">
                    <a:lumMod val="65000"/>
                    <a:lumOff val="35000"/>
                  </a:prstClr>
                </a:solidFill>
                <a:latin typeface="Calibri" panose="020F0502020204030204"/>
              </a:rPr>
              <a:t> P0301, </a:t>
            </a:r>
            <a:r>
              <a:rPr lang="pt-BR" sz="800" i="1" dirty="0" err="1">
                <a:solidFill>
                  <a:prstClr val="black">
                    <a:lumMod val="65000"/>
                    <a:lumOff val="35000"/>
                  </a:prstClr>
                </a:solidFill>
                <a:latin typeface="Calibri" panose="020F0502020204030204"/>
              </a:rPr>
              <a:t>presented</a:t>
            </a:r>
            <a:r>
              <a:rPr lang="pt-BR" sz="800" i="1" dirty="0">
                <a:solidFill>
                  <a:prstClr val="black">
                    <a:lumMod val="65000"/>
                    <a:lumOff val="35000"/>
                  </a:prstClr>
                </a:solidFill>
                <a:latin typeface="Calibri" panose="020F0502020204030204"/>
              </a:rPr>
              <a:t> </a:t>
            </a:r>
            <a:r>
              <a:rPr lang="pt-BR" sz="800" i="1" dirty="0" err="1">
                <a:solidFill>
                  <a:prstClr val="black">
                    <a:lumMod val="65000"/>
                    <a:lumOff val="35000"/>
                  </a:prstClr>
                </a:solidFill>
                <a:latin typeface="Calibri" panose="020F0502020204030204"/>
              </a:rPr>
              <a:t>at</a:t>
            </a:r>
            <a:r>
              <a:rPr lang="pt-BR" sz="800" i="1" dirty="0">
                <a:solidFill>
                  <a:prstClr val="black">
                    <a:lumMod val="65000"/>
                    <a:lumOff val="35000"/>
                  </a:prstClr>
                </a:solidFill>
                <a:latin typeface="Calibri" panose="020F0502020204030204"/>
              </a:rPr>
              <a:t> EADV 2016, Vienna, </a:t>
            </a:r>
            <a:r>
              <a:rPr lang="pt-BR" sz="800" i="1" dirty="0" err="1">
                <a:solidFill>
                  <a:prstClr val="black">
                    <a:lumMod val="65000"/>
                    <a:lumOff val="35000"/>
                  </a:prstClr>
                </a:solidFill>
                <a:latin typeface="Calibri" panose="020F0502020204030204"/>
              </a:rPr>
              <a:t>Austria</a:t>
            </a:r>
            <a:endParaRPr lang="pt-BR" sz="800" i="1" dirty="0">
              <a:solidFill>
                <a:prstClr val="black">
                  <a:lumMod val="65000"/>
                  <a:lumOff val="35000"/>
                </a:prstClr>
              </a:solidFill>
              <a:latin typeface="Calibri" panose="020F0502020204030204"/>
            </a:endParaRPr>
          </a:p>
        </p:txBody>
      </p:sp>
      <p:sp>
        <p:nvSpPr>
          <p:cNvPr id="28" name="CaixaDeTexto 27">
            <a:extLst>
              <a:ext uri="{FF2B5EF4-FFF2-40B4-BE49-F238E27FC236}">
                <a16:creationId xmlns:a16="http://schemas.microsoft.com/office/drawing/2014/main" xmlns="" id="{FB28CE9A-CFBF-40EB-8D2B-C8F8B1C14812}"/>
              </a:ext>
            </a:extLst>
          </p:cNvPr>
          <p:cNvSpPr txBox="1"/>
          <p:nvPr/>
        </p:nvSpPr>
        <p:spPr>
          <a:xfrm>
            <a:off x="7722459" y="2568405"/>
            <a:ext cx="3894213" cy="3374642"/>
          </a:xfrm>
          <a:prstGeom prst="rect">
            <a:avLst/>
          </a:prstGeom>
          <a:noFill/>
        </p:spPr>
        <p:txBody>
          <a:bodyPr wrap="square">
            <a:spAutoFit/>
          </a:bodyPr>
          <a:lstStyle/>
          <a:p>
            <a:pPr algn="ctr" defTabSz="609585"/>
            <a:r>
              <a:rPr lang="pt-BR" sz="2133" dirty="0">
                <a:solidFill>
                  <a:prstClr val="black">
                    <a:lumMod val="50000"/>
                    <a:lumOff val="50000"/>
                  </a:prstClr>
                </a:solidFill>
                <a:latin typeface="Century Gothic" panose="020B0502020202020204" pitchFamily="34" charset="0"/>
              </a:rPr>
              <a:t>Uma proporção significativamente maior de pacientes </a:t>
            </a:r>
            <a:r>
              <a:rPr lang="pt-BR" sz="2133" b="1" dirty="0">
                <a:solidFill>
                  <a:prstClr val="black">
                    <a:lumMod val="50000"/>
                    <a:lumOff val="50000"/>
                  </a:prstClr>
                </a:solidFill>
                <a:latin typeface="Century Gothic" panose="020B0502020202020204" pitchFamily="34" charset="0"/>
              </a:rPr>
              <a:t>com D.A moderada a grave </a:t>
            </a:r>
            <a:r>
              <a:rPr lang="pt-BR" sz="2133" dirty="0">
                <a:solidFill>
                  <a:prstClr val="black">
                    <a:lumMod val="50000"/>
                    <a:lumOff val="50000"/>
                  </a:prstClr>
                </a:solidFill>
                <a:latin typeface="Century Gothic" panose="020B0502020202020204" pitchFamily="34" charset="0"/>
              </a:rPr>
              <a:t>reportou um impacto negativo da doença sobre a escolha de carreira e busca por educação em relação aos pacientes com D.A leve.</a:t>
            </a:r>
            <a:r>
              <a:rPr lang="pt-BR" sz="2133" baseline="30000" dirty="0">
                <a:solidFill>
                  <a:prstClr val="black">
                    <a:lumMod val="50000"/>
                    <a:lumOff val="50000"/>
                  </a:prstClr>
                </a:solidFill>
                <a:latin typeface="Century Gothic" panose="020B0502020202020204" pitchFamily="34" charset="0"/>
              </a:rPr>
              <a:t>2</a:t>
            </a:r>
          </a:p>
        </p:txBody>
      </p:sp>
      <p:grpSp>
        <p:nvGrpSpPr>
          <p:cNvPr id="42" name="Agrupar 41">
            <a:extLst>
              <a:ext uri="{FF2B5EF4-FFF2-40B4-BE49-F238E27FC236}">
                <a16:creationId xmlns:a16="http://schemas.microsoft.com/office/drawing/2014/main" xmlns="" id="{EEE9BB6F-CB6C-411C-9687-50840499AD6B}"/>
              </a:ext>
            </a:extLst>
          </p:cNvPr>
          <p:cNvGrpSpPr/>
          <p:nvPr/>
        </p:nvGrpSpPr>
        <p:grpSpPr>
          <a:xfrm>
            <a:off x="8930819" y="939391"/>
            <a:ext cx="1477493" cy="1477491"/>
            <a:chOff x="6698114" y="704543"/>
            <a:chExt cx="1108120" cy="1108118"/>
          </a:xfrm>
        </p:grpSpPr>
        <p:sp>
          <p:nvSpPr>
            <p:cNvPr id="30" name="Retângulo 29">
              <a:extLst>
                <a:ext uri="{FF2B5EF4-FFF2-40B4-BE49-F238E27FC236}">
                  <a16:creationId xmlns:a16="http://schemas.microsoft.com/office/drawing/2014/main" xmlns="" id="{DB4BBD33-9889-4FF0-A165-73F01E964501}"/>
                </a:ext>
              </a:extLst>
            </p:cNvPr>
            <p:cNvSpPr/>
            <p:nvPr/>
          </p:nvSpPr>
          <p:spPr>
            <a:xfrm>
              <a:off x="6698114" y="704543"/>
              <a:ext cx="1108120" cy="1108118"/>
            </a:xfrm>
            <a:prstGeom prst="rect">
              <a:avLst/>
            </a:prstGeom>
            <a:solidFill>
              <a:srgbClr val="00A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2400">
                <a:solidFill>
                  <a:prstClr val="white"/>
                </a:solidFill>
                <a:latin typeface="Calibri" panose="020F0502020204030204"/>
              </a:endParaRPr>
            </a:p>
          </p:txBody>
        </p:sp>
        <p:grpSp>
          <p:nvGrpSpPr>
            <p:cNvPr id="33" name="Group 4">
              <a:extLst>
                <a:ext uri="{FF2B5EF4-FFF2-40B4-BE49-F238E27FC236}">
                  <a16:creationId xmlns:a16="http://schemas.microsoft.com/office/drawing/2014/main" xmlns="" id="{ACE5BA88-BA1B-459D-A69E-48AA7DC3BD5F}"/>
                </a:ext>
              </a:extLst>
            </p:cNvPr>
            <p:cNvGrpSpPr>
              <a:grpSpLocks noChangeAspect="1"/>
            </p:cNvGrpSpPr>
            <p:nvPr/>
          </p:nvGrpSpPr>
          <p:grpSpPr bwMode="auto">
            <a:xfrm>
              <a:off x="6823389" y="829098"/>
              <a:ext cx="857572" cy="859010"/>
              <a:chOff x="5" y="-1"/>
              <a:chExt cx="595" cy="596"/>
            </a:xfrm>
            <a:solidFill>
              <a:schemeClr val="bg1"/>
            </a:solidFill>
          </p:grpSpPr>
          <p:sp>
            <p:nvSpPr>
              <p:cNvPr id="35" name="Freeform 5">
                <a:extLst>
                  <a:ext uri="{FF2B5EF4-FFF2-40B4-BE49-F238E27FC236}">
                    <a16:creationId xmlns:a16="http://schemas.microsoft.com/office/drawing/2014/main" xmlns="" id="{1D4CFE2D-3EBB-4F27-9B85-BF3C3931ED01}"/>
                  </a:ext>
                </a:extLst>
              </p:cNvPr>
              <p:cNvSpPr>
                <a:spLocks noEditPoints="1"/>
              </p:cNvSpPr>
              <p:nvPr/>
            </p:nvSpPr>
            <p:spPr bwMode="auto">
              <a:xfrm>
                <a:off x="5" y="-1"/>
                <a:ext cx="595" cy="596"/>
              </a:xfrm>
              <a:custGeom>
                <a:avLst/>
                <a:gdLst>
                  <a:gd name="T0" fmla="*/ 196 w 248"/>
                  <a:gd name="T1" fmla="*/ 173 h 248"/>
                  <a:gd name="T2" fmla="*/ 206 w 248"/>
                  <a:gd name="T3" fmla="*/ 152 h 248"/>
                  <a:gd name="T4" fmla="*/ 224 w 248"/>
                  <a:gd name="T5" fmla="*/ 132 h 248"/>
                  <a:gd name="T6" fmla="*/ 224 w 248"/>
                  <a:gd name="T7" fmla="*/ 101 h 248"/>
                  <a:gd name="T8" fmla="*/ 207 w 248"/>
                  <a:gd name="T9" fmla="*/ 78 h 248"/>
                  <a:gd name="T10" fmla="*/ 200 w 248"/>
                  <a:gd name="T11" fmla="*/ 0 h 248"/>
                  <a:gd name="T12" fmla="*/ 0 w 248"/>
                  <a:gd name="T13" fmla="*/ 168 h 248"/>
                  <a:gd name="T14" fmla="*/ 156 w 248"/>
                  <a:gd name="T15" fmla="*/ 173 h 248"/>
                  <a:gd name="T16" fmla="*/ 104 w 248"/>
                  <a:gd name="T17" fmla="*/ 207 h 248"/>
                  <a:gd name="T18" fmla="*/ 248 w 248"/>
                  <a:gd name="T19" fmla="*/ 248 h 248"/>
                  <a:gd name="T20" fmla="*/ 226 w 248"/>
                  <a:gd name="T21" fmla="*/ 180 h 248"/>
                  <a:gd name="T22" fmla="*/ 169 w 248"/>
                  <a:gd name="T23" fmla="*/ 188 h 248"/>
                  <a:gd name="T24" fmla="*/ 156 w 248"/>
                  <a:gd name="T25" fmla="*/ 181 h 248"/>
                  <a:gd name="T26" fmla="*/ 172 w 248"/>
                  <a:gd name="T27" fmla="*/ 212 h 248"/>
                  <a:gd name="T28" fmla="*/ 184 w 248"/>
                  <a:gd name="T29" fmla="*/ 240 h 248"/>
                  <a:gd name="T30" fmla="*/ 172 w 248"/>
                  <a:gd name="T31" fmla="*/ 212 h 248"/>
                  <a:gd name="T32" fmla="*/ 171 w 248"/>
                  <a:gd name="T33" fmla="*/ 204 h 248"/>
                  <a:gd name="T34" fmla="*/ 176 w 248"/>
                  <a:gd name="T35" fmla="*/ 193 h 248"/>
                  <a:gd name="T36" fmla="*/ 181 w 248"/>
                  <a:gd name="T37" fmla="*/ 204 h 248"/>
                  <a:gd name="T38" fmla="*/ 193 w 248"/>
                  <a:gd name="T39" fmla="*/ 180 h 248"/>
                  <a:gd name="T40" fmla="*/ 193 w 248"/>
                  <a:gd name="T41" fmla="*/ 194 h 248"/>
                  <a:gd name="T42" fmla="*/ 188 w 248"/>
                  <a:gd name="T43" fmla="*/ 174 h 248"/>
                  <a:gd name="T44" fmla="*/ 164 w 248"/>
                  <a:gd name="T45" fmla="*/ 174 h 248"/>
                  <a:gd name="T46" fmla="*/ 176 w 248"/>
                  <a:gd name="T47" fmla="*/ 172 h 248"/>
                  <a:gd name="T48" fmla="*/ 188 w 248"/>
                  <a:gd name="T49" fmla="*/ 174 h 248"/>
                  <a:gd name="T50" fmla="*/ 152 w 248"/>
                  <a:gd name="T51" fmla="*/ 140 h 248"/>
                  <a:gd name="T52" fmla="*/ 166 w 248"/>
                  <a:gd name="T53" fmla="*/ 120 h 248"/>
                  <a:gd name="T54" fmla="*/ 194 w 248"/>
                  <a:gd name="T55" fmla="*/ 120 h 248"/>
                  <a:gd name="T56" fmla="*/ 200 w 248"/>
                  <a:gd name="T57" fmla="*/ 140 h 248"/>
                  <a:gd name="T58" fmla="*/ 144 w 248"/>
                  <a:gd name="T59" fmla="*/ 143 h 248"/>
                  <a:gd name="T60" fmla="*/ 136 w 248"/>
                  <a:gd name="T61" fmla="*/ 131 h 248"/>
                  <a:gd name="T62" fmla="*/ 144 w 248"/>
                  <a:gd name="T63" fmla="*/ 140 h 248"/>
                  <a:gd name="T64" fmla="*/ 213 w 248"/>
                  <a:gd name="T65" fmla="*/ 140 h 248"/>
                  <a:gd name="T66" fmla="*/ 208 w 248"/>
                  <a:gd name="T67" fmla="*/ 140 h 248"/>
                  <a:gd name="T68" fmla="*/ 216 w 248"/>
                  <a:gd name="T69" fmla="*/ 131 h 248"/>
                  <a:gd name="T70" fmla="*/ 206 w 248"/>
                  <a:gd name="T71" fmla="*/ 87 h 248"/>
                  <a:gd name="T72" fmla="*/ 216 w 248"/>
                  <a:gd name="T73" fmla="*/ 101 h 248"/>
                  <a:gd name="T74" fmla="*/ 203 w 248"/>
                  <a:gd name="T75" fmla="*/ 112 h 248"/>
                  <a:gd name="T76" fmla="*/ 194 w 248"/>
                  <a:gd name="T77" fmla="*/ 102 h 248"/>
                  <a:gd name="T78" fmla="*/ 166 w 248"/>
                  <a:gd name="T79" fmla="*/ 112 h 248"/>
                  <a:gd name="T80" fmla="*/ 136 w 248"/>
                  <a:gd name="T81" fmla="*/ 116 h 248"/>
                  <a:gd name="T82" fmla="*/ 174 w 248"/>
                  <a:gd name="T83" fmla="*/ 72 h 248"/>
                  <a:gd name="T84" fmla="*/ 206 w 248"/>
                  <a:gd name="T85" fmla="*/ 87 h 248"/>
                  <a:gd name="T86" fmla="*/ 192 w 248"/>
                  <a:gd name="T87" fmla="*/ 8 h 248"/>
                  <a:gd name="T88" fmla="*/ 174 w 248"/>
                  <a:gd name="T89" fmla="*/ 64 h 248"/>
                  <a:gd name="T90" fmla="*/ 128 w 248"/>
                  <a:gd name="T91" fmla="*/ 132 h 248"/>
                  <a:gd name="T92" fmla="*/ 133 w 248"/>
                  <a:gd name="T93" fmla="*/ 145 h 248"/>
                  <a:gd name="T94" fmla="*/ 151 w 248"/>
                  <a:gd name="T95" fmla="*/ 160 h 248"/>
                  <a:gd name="T96" fmla="*/ 8 w 248"/>
                  <a:gd name="T97" fmla="*/ 8 h 248"/>
                  <a:gd name="T98" fmla="*/ 128 w 248"/>
                  <a:gd name="T99" fmla="*/ 188 h 248"/>
                  <a:gd name="T100" fmla="*/ 153 w 248"/>
                  <a:gd name="T101" fmla="*/ 206 h 248"/>
                  <a:gd name="T102" fmla="*/ 164 w 248"/>
                  <a:gd name="T103" fmla="*/ 208 h 248"/>
                  <a:gd name="T104" fmla="*/ 140 w 248"/>
                  <a:gd name="T105" fmla="*/ 240 h 248"/>
                  <a:gd name="T106" fmla="*/ 132 w 248"/>
                  <a:gd name="T107" fmla="*/ 208 h 248"/>
                  <a:gd name="T108" fmla="*/ 112 w 248"/>
                  <a:gd name="T109" fmla="*/ 240 h 248"/>
                  <a:gd name="T110" fmla="*/ 240 w 248"/>
                  <a:gd name="T111" fmla="*/ 240 h 248"/>
                  <a:gd name="T112" fmla="*/ 220 w 248"/>
                  <a:gd name="T113" fmla="*/ 208 h 248"/>
                  <a:gd name="T114" fmla="*/ 212 w 248"/>
                  <a:gd name="T115" fmla="*/ 240 h 248"/>
                  <a:gd name="T116" fmla="*/ 188 w 248"/>
                  <a:gd name="T117" fmla="*/ 208 h 248"/>
                  <a:gd name="T118" fmla="*/ 199 w 248"/>
                  <a:gd name="T119" fmla="*/ 206 h 248"/>
                  <a:gd name="T120" fmla="*/ 224 w 248"/>
                  <a:gd name="T121" fmla="*/ 188 h 248"/>
                  <a:gd name="T122" fmla="*/ 240 w 248"/>
                  <a:gd name="T123" fmla="*/ 24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8" h="248">
                    <a:moveTo>
                      <a:pt x="226" y="180"/>
                    </a:moveTo>
                    <a:cubicBezTo>
                      <a:pt x="196" y="173"/>
                      <a:pt x="196" y="173"/>
                      <a:pt x="196" y="173"/>
                    </a:cubicBezTo>
                    <a:cubicBezTo>
                      <a:pt x="196" y="165"/>
                      <a:pt x="196" y="165"/>
                      <a:pt x="196" y="165"/>
                    </a:cubicBezTo>
                    <a:cubicBezTo>
                      <a:pt x="200" y="162"/>
                      <a:pt x="204" y="157"/>
                      <a:pt x="206" y="152"/>
                    </a:cubicBezTo>
                    <a:cubicBezTo>
                      <a:pt x="211" y="151"/>
                      <a:pt x="215" y="149"/>
                      <a:pt x="219" y="145"/>
                    </a:cubicBezTo>
                    <a:cubicBezTo>
                      <a:pt x="222" y="142"/>
                      <a:pt x="224" y="137"/>
                      <a:pt x="224" y="132"/>
                    </a:cubicBezTo>
                    <a:cubicBezTo>
                      <a:pt x="224" y="132"/>
                      <a:pt x="224" y="132"/>
                      <a:pt x="224" y="132"/>
                    </a:cubicBezTo>
                    <a:cubicBezTo>
                      <a:pt x="224" y="101"/>
                      <a:pt x="224" y="101"/>
                      <a:pt x="224" y="101"/>
                    </a:cubicBezTo>
                    <a:cubicBezTo>
                      <a:pt x="224" y="92"/>
                      <a:pt x="218" y="84"/>
                      <a:pt x="210" y="81"/>
                    </a:cubicBezTo>
                    <a:cubicBezTo>
                      <a:pt x="207" y="78"/>
                      <a:pt x="207" y="78"/>
                      <a:pt x="207" y="78"/>
                    </a:cubicBezTo>
                    <a:cubicBezTo>
                      <a:pt x="205" y="75"/>
                      <a:pt x="203" y="73"/>
                      <a:pt x="200" y="72"/>
                    </a:cubicBezTo>
                    <a:cubicBezTo>
                      <a:pt x="200" y="0"/>
                      <a:pt x="200" y="0"/>
                      <a:pt x="200" y="0"/>
                    </a:cubicBezTo>
                    <a:cubicBezTo>
                      <a:pt x="0" y="0"/>
                      <a:pt x="0" y="0"/>
                      <a:pt x="0" y="0"/>
                    </a:cubicBezTo>
                    <a:cubicBezTo>
                      <a:pt x="0" y="168"/>
                      <a:pt x="0" y="168"/>
                      <a:pt x="0" y="168"/>
                    </a:cubicBezTo>
                    <a:cubicBezTo>
                      <a:pt x="156" y="168"/>
                      <a:pt x="156" y="168"/>
                      <a:pt x="156" y="168"/>
                    </a:cubicBezTo>
                    <a:cubicBezTo>
                      <a:pt x="156" y="173"/>
                      <a:pt x="156" y="173"/>
                      <a:pt x="156" y="173"/>
                    </a:cubicBezTo>
                    <a:cubicBezTo>
                      <a:pt x="126" y="180"/>
                      <a:pt x="126" y="180"/>
                      <a:pt x="126" y="180"/>
                    </a:cubicBezTo>
                    <a:cubicBezTo>
                      <a:pt x="113" y="183"/>
                      <a:pt x="104" y="194"/>
                      <a:pt x="104" y="207"/>
                    </a:cubicBezTo>
                    <a:cubicBezTo>
                      <a:pt x="104" y="248"/>
                      <a:pt x="104" y="248"/>
                      <a:pt x="104" y="248"/>
                    </a:cubicBezTo>
                    <a:cubicBezTo>
                      <a:pt x="248" y="248"/>
                      <a:pt x="248" y="248"/>
                      <a:pt x="248" y="248"/>
                    </a:cubicBezTo>
                    <a:cubicBezTo>
                      <a:pt x="248" y="207"/>
                      <a:pt x="248" y="207"/>
                      <a:pt x="248" y="207"/>
                    </a:cubicBezTo>
                    <a:cubicBezTo>
                      <a:pt x="248" y="194"/>
                      <a:pt x="239" y="183"/>
                      <a:pt x="226" y="180"/>
                    </a:cubicBezTo>
                    <a:close/>
                    <a:moveTo>
                      <a:pt x="159" y="180"/>
                    </a:moveTo>
                    <a:cubicBezTo>
                      <a:pt x="169" y="188"/>
                      <a:pt x="169" y="188"/>
                      <a:pt x="169" y="188"/>
                    </a:cubicBezTo>
                    <a:cubicBezTo>
                      <a:pt x="159" y="194"/>
                      <a:pt x="159" y="194"/>
                      <a:pt x="159" y="194"/>
                    </a:cubicBezTo>
                    <a:cubicBezTo>
                      <a:pt x="156" y="181"/>
                      <a:pt x="156" y="181"/>
                      <a:pt x="156" y="181"/>
                    </a:cubicBezTo>
                    <a:lnTo>
                      <a:pt x="159" y="180"/>
                    </a:lnTo>
                    <a:close/>
                    <a:moveTo>
                      <a:pt x="172" y="212"/>
                    </a:moveTo>
                    <a:cubicBezTo>
                      <a:pt x="180" y="212"/>
                      <a:pt x="180" y="212"/>
                      <a:pt x="180" y="212"/>
                    </a:cubicBezTo>
                    <a:cubicBezTo>
                      <a:pt x="184" y="240"/>
                      <a:pt x="184" y="240"/>
                      <a:pt x="184" y="240"/>
                    </a:cubicBezTo>
                    <a:cubicBezTo>
                      <a:pt x="168" y="240"/>
                      <a:pt x="168" y="240"/>
                      <a:pt x="168" y="240"/>
                    </a:cubicBezTo>
                    <a:lnTo>
                      <a:pt x="172" y="212"/>
                    </a:lnTo>
                    <a:close/>
                    <a:moveTo>
                      <a:pt x="181" y="204"/>
                    </a:moveTo>
                    <a:cubicBezTo>
                      <a:pt x="171" y="204"/>
                      <a:pt x="171" y="204"/>
                      <a:pt x="171" y="204"/>
                    </a:cubicBezTo>
                    <a:cubicBezTo>
                      <a:pt x="169" y="197"/>
                      <a:pt x="169" y="197"/>
                      <a:pt x="169" y="197"/>
                    </a:cubicBezTo>
                    <a:cubicBezTo>
                      <a:pt x="176" y="193"/>
                      <a:pt x="176" y="193"/>
                      <a:pt x="176" y="193"/>
                    </a:cubicBezTo>
                    <a:cubicBezTo>
                      <a:pt x="183" y="197"/>
                      <a:pt x="183" y="197"/>
                      <a:pt x="183" y="197"/>
                    </a:cubicBezTo>
                    <a:lnTo>
                      <a:pt x="181" y="204"/>
                    </a:lnTo>
                    <a:close/>
                    <a:moveTo>
                      <a:pt x="183" y="188"/>
                    </a:moveTo>
                    <a:cubicBezTo>
                      <a:pt x="193" y="180"/>
                      <a:pt x="193" y="180"/>
                      <a:pt x="193" y="180"/>
                    </a:cubicBezTo>
                    <a:cubicBezTo>
                      <a:pt x="196" y="181"/>
                      <a:pt x="196" y="181"/>
                      <a:pt x="196" y="181"/>
                    </a:cubicBezTo>
                    <a:cubicBezTo>
                      <a:pt x="193" y="194"/>
                      <a:pt x="193" y="194"/>
                      <a:pt x="193" y="194"/>
                    </a:cubicBezTo>
                    <a:lnTo>
                      <a:pt x="183" y="188"/>
                    </a:lnTo>
                    <a:close/>
                    <a:moveTo>
                      <a:pt x="188" y="174"/>
                    </a:moveTo>
                    <a:cubicBezTo>
                      <a:pt x="176" y="183"/>
                      <a:pt x="176" y="183"/>
                      <a:pt x="176" y="183"/>
                    </a:cubicBezTo>
                    <a:cubicBezTo>
                      <a:pt x="164" y="174"/>
                      <a:pt x="164" y="174"/>
                      <a:pt x="164" y="174"/>
                    </a:cubicBezTo>
                    <a:cubicBezTo>
                      <a:pt x="164" y="170"/>
                      <a:pt x="164" y="170"/>
                      <a:pt x="164" y="170"/>
                    </a:cubicBezTo>
                    <a:cubicBezTo>
                      <a:pt x="168" y="171"/>
                      <a:pt x="172" y="172"/>
                      <a:pt x="176" y="172"/>
                    </a:cubicBezTo>
                    <a:cubicBezTo>
                      <a:pt x="180" y="172"/>
                      <a:pt x="184" y="171"/>
                      <a:pt x="188" y="170"/>
                    </a:cubicBezTo>
                    <a:lnTo>
                      <a:pt x="188" y="174"/>
                    </a:lnTo>
                    <a:close/>
                    <a:moveTo>
                      <a:pt x="176" y="164"/>
                    </a:moveTo>
                    <a:cubicBezTo>
                      <a:pt x="163" y="164"/>
                      <a:pt x="152" y="153"/>
                      <a:pt x="152" y="140"/>
                    </a:cubicBezTo>
                    <a:cubicBezTo>
                      <a:pt x="152" y="120"/>
                      <a:pt x="152" y="120"/>
                      <a:pt x="152" y="120"/>
                    </a:cubicBezTo>
                    <a:cubicBezTo>
                      <a:pt x="166" y="120"/>
                      <a:pt x="166" y="120"/>
                      <a:pt x="166" y="120"/>
                    </a:cubicBezTo>
                    <a:cubicBezTo>
                      <a:pt x="174" y="120"/>
                      <a:pt x="183" y="118"/>
                      <a:pt x="190" y="114"/>
                    </a:cubicBezTo>
                    <a:cubicBezTo>
                      <a:pt x="194" y="120"/>
                      <a:pt x="194" y="120"/>
                      <a:pt x="194" y="120"/>
                    </a:cubicBezTo>
                    <a:cubicBezTo>
                      <a:pt x="200" y="120"/>
                      <a:pt x="200" y="120"/>
                      <a:pt x="200" y="120"/>
                    </a:cubicBezTo>
                    <a:cubicBezTo>
                      <a:pt x="200" y="140"/>
                      <a:pt x="200" y="140"/>
                      <a:pt x="200" y="140"/>
                    </a:cubicBezTo>
                    <a:cubicBezTo>
                      <a:pt x="200" y="153"/>
                      <a:pt x="189" y="164"/>
                      <a:pt x="176" y="164"/>
                    </a:cubicBezTo>
                    <a:close/>
                    <a:moveTo>
                      <a:pt x="144" y="143"/>
                    </a:moveTo>
                    <a:cubicBezTo>
                      <a:pt x="142" y="143"/>
                      <a:pt x="141" y="142"/>
                      <a:pt x="139" y="140"/>
                    </a:cubicBezTo>
                    <a:cubicBezTo>
                      <a:pt x="137" y="138"/>
                      <a:pt x="136" y="134"/>
                      <a:pt x="136" y="131"/>
                    </a:cubicBezTo>
                    <a:cubicBezTo>
                      <a:pt x="136" y="126"/>
                      <a:pt x="140" y="122"/>
                      <a:pt x="144" y="121"/>
                    </a:cubicBezTo>
                    <a:cubicBezTo>
                      <a:pt x="144" y="140"/>
                      <a:pt x="144" y="140"/>
                      <a:pt x="144" y="140"/>
                    </a:cubicBezTo>
                    <a:cubicBezTo>
                      <a:pt x="144" y="141"/>
                      <a:pt x="144" y="142"/>
                      <a:pt x="144" y="143"/>
                    </a:cubicBezTo>
                    <a:close/>
                    <a:moveTo>
                      <a:pt x="213" y="140"/>
                    </a:moveTo>
                    <a:cubicBezTo>
                      <a:pt x="212" y="142"/>
                      <a:pt x="210" y="143"/>
                      <a:pt x="208" y="143"/>
                    </a:cubicBezTo>
                    <a:cubicBezTo>
                      <a:pt x="208" y="142"/>
                      <a:pt x="208" y="141"/>
                      <a:pt x="208" y="140"/>
                    </a:cubicBezTo>
                    <a:cubicBezTo>
                      <a:pt x="208" y="121"/>
                      <a:pt x="208" y="121"/>
                      <a:pt x="208" y="121"/>
                    </a:cubicBezTo>
                    <a:cubicBezTo>
                      <a:pt x="212" y="122"/>
                      <a:pt x="216" y="126"/>
                      <a:pt x="216" y="131"/>
                    </a:cubicBezTo>
                    <a:cubicBezTo>
                      <a:pt x="216" y="134"/>
                      <a:pt x="215" y="138"/>
                      <a:pt x="213" y="140"/>
                    </a:cubicBezTo>
                    <a:close/>
                    <a:moveTo>
                      <a:pt x="206" y="87"/>
                    </a:moveTo>
                    <a:cubicBezTo>
                      <a:pt x="207" y="88"/>
                      <a:pt x="207" y="88"/>
                      <a:pt x="207" y="88"/>
                    </a:cubicBezTo>
                    <a:cubicBezTo>
                      <a:pt x="212" y="90"/>
                      <a:pt x="216" y="95"/>
                      <a:pt x="216" y="101"/>
                    </a:cubicBezTo>
                    <a:cubicBezTo>
                      <a:pt x="216" y="116"/>
                      <a:pt x="216" y="116"/>
                      <a:pt x="216" y="116"/>
                    </a:cubicBezTo>
                    <a:cubicBezTo>
                      <a:pt x="212" y="114"/>
                      <a:pt x="208" y="112"/>
                      <a:pt x="203" y="112"/>
                    </a:cubicBezTo>
                    <a:cubicBezTo>
                      <a:pt x="198" y="112"/>
                      <a:pt x="198" y="112"/>
                      <a:pt x="198" y="112"/>
                    </a:cubicBezTo>
                    <a:cubicBezTo>
                      <a:pt x="194" y="102"/>
                      <a:pt x="194" y="102"/>
                      <a:pt x="194" y="102"/>
                    </a:cubicBezTo>
                    <a:cubicBezTo>
                      <a:pt x="190" y="105"/>
                      <a:pt x="190" y="105"/>
                      <a:pt x="190" y="105"/>
                    </a:cubicBezTo>
                    <a:cubicBezTo>
                      <a:pt x="183" y="109"/>
                      <a:pt x="174" y="112"/>
                      <a:pt x="166" y="112"/>
                    </a:cubicBezTo>
                    <a:cubicBezTo>
                      <a:pt x="149" y="112"/>
                      <a:pt x="149" y="112"/>
                      <a:pt x="149" y="112"/>
                    </a:cubicBezTo>
                    <a:cubicBezTo>
                      <a:pt x="144" y="112"/>
                      <a:pt x="140" y="114"/>
                      <a:pt x="136" y="116"/>
                    </a:cubicBezTo>
                    <a:cubicBezTo>
                      <a:pt x="136" y="110"/>
                      <a:pt x="136" y="110"/>
                      <a:pt x="136" y="110"/>
                    </a:cubicBezTo>
                    <a:cubicBezTo>
                      <a:pt x="136" y="89"/>
                      <a:pt x="153" y="72"/>
                      <a:pt x="174" y="72"/>
                    </a:cubicBezTo>
                    <a:cubicBezTo>
                      <a:pt x="185" y="72"/>
                      <a:pt x="194" y="76"/>
                      <a:pt x="202" y="83"/>
                    </a:cubicBezTo>
                    <a:lnTo>
                      <a:pt x="206" y="87"/>
                    </a:lnTo>
                    <a:close/>
                    <a:moveTo>
                      <a:pt x="8" y="8"/>
                    </a:moveTo>
                    <a:cubicBezTo>
                      <a:pt x="192" y="8"/>
                      <a:pt x="192" y="8"/>
                      <a:pt x="192" y="8"/>
                    </a:cubicBezTo>
                    <a:cubicBezTo>
                      <a:pt x="192" y="67"/>
                      <a:pt x="192" y="67"/>
                      <a:pt x="192" y="67"/>
                    </a:cubicBezTo>
                    <a:cubicBezTo>
                      <a:pt x="186" y="65"/>
                      <a:pt x="181" y="64"/>
                      <a:pt x="174" y="64"/>
                    </a:cubicBezTo>
                    <a:cubicBezTo>
                      <a:pt x="149" y="64"/>
                      <a:pt x="128" y="85"/>
                      <a:pt x="128" y="110"/>
                    </a:cubicBezTo>
                    <a:cubicBezTo>
                      <a:pt x="128" y="132"/>
                      <a:pt x="128" y="132"/>
                      <a:pt x="128" y="132"/>
                    </a:cubicBezTo>
                    <a:cubicBezTo>
                      <a:pt x="128" y="132"/>
                      <a:pt x="128" y="132"/>
                      <a:pt x="128" y="132"/>
                    </a:cubicBezTo>
                    <a:cubicBezTo>
                      <a:pt x="128" y="137"/>
                      <a:pt x="130" y="142"/>
                      <a:pt x="133" y="145"/>
                    </a:cubicBezTo>
                    <a:cubicBezTo>
                      <a:pt x="137" y="149"/>
                      <a:pt x="141" y="151"/>
                      <a:pt x="146" y="152"/>
                    </a:cubicBezTo>
                    <a:cubicBezTo>
                      <a:pt x="147" y="155"/>
                      <a:pt x="149" y="158"/>
                      <a:pt x="151" y="160"/>
                    </a:cubicBezTo>
                    <a:cubicBezTo>
                      <a:pt x="8" y="160"/>
                      <a:pt x="8" y="160"/>
                      <a:pt x="8" y="160"/>
                    </a:cubicBezTo>
                    <a:lnTo>
                      <a:pt x="8" y="8"/>
                    </a:lnTo>
                    <a:close/>
                    <a:moveTo>
                      <a:pt x="112" y="207"/>
                    </a:moveTo>
                    <a:cubicBezTo>
                      <a:pt x="112" y="198"/>
                      <a:pt x="118" y="190"/>
                      <a:pt x="128" y="188"/>
                    </a:cubicBezTo>
                    <a:cubicBezTo>
                      <a:pt x="148" y="183"/>
                      <a:pt x="148" y="183"/>
                      <a:pt x="148" y="183"/>
                    </a:cubicBezTo>
                    <a:cubicBezTo>
                      <a:pt x="153" y="206"/>
                      <a:pt x="153" y="206"/>
                      <a:pt x="153" y="206"/>
                    </a:cubicBezTo>
                    <a:cubicBezTo>
                      <a:pt x="162" y="201"/>
                      <a:pt x="162" y="201"/>
                      <a:pt x="162" y="201"/>
                    </a:cubicBezTo>
                    <a:cubicBezTo>
                      <a:pt x="164" y="208"/>
                      <a:pt x="164" y="208"/>
                      <a:pt x="164" y="208"/>
                    </a:cubicBezTo>
                    <a:cubicBezTo>
                      <a:pt x="160" y="240"/>
                      <a:pt x="160" y="240"/>
                      <a:pt x="160" y="240"/>
                    </a:cubicBezTo>
                    <a:cubicBezTo>
                      <a:pt x="140" y="240"/>
                      <a:pt x="140" y="240"/>
                      <a:pt x="140" y="240"/>
                    </a:cubicBezTo>
                    <a:cubicBezTo>
                      <a:pt x="140" y="208"/>
                      <a:pt x="140" y="208"/>
                      <a:pt x="140" y="208"/>
                    </a:cubicBezTo>
                    <a:cubicBezTo>
                      <a:pt x="132" y="208"/>
                      <a:pt x="132" y="208"/>
                      <a:pt x="132" y="208"/>
                    </a:cubicBezTo>
                    <a:cubicBezTo>
                      <a:pt x="132" y="240"/>
                      <a:pt x="132" y="240"/>
                      <a:pt x="132" y="240"/>
                    </a:cubicBezTo>
                    <a:cubicBezTo>
                      <a:pt x="112" y="240"/>
                      <a:pt x="112" y="240"/>
                      <a:pt x="112" y="240"/>
                    </a:cubicBezTo>
                    <a:lnTo>
                      <a:pt x="112" y="207"/>
                    </a:lnTo>
                    <a:close/>
                    <a:moveTo>
                      <a:pt x="240" y="240"/>
                    </a:moveTo>
                    <a:cubicBezTo>
                      <a:pt x="220" y="240"/>
                      <a:pt x="220" y="240"/>
                      <a:pt x="220" y="240"/>
                    </a:cubicBezTo>
                    <a:cubicBezTo>
                      <a:pt x="220" y="208"/>
                      <a:pt x="220" y="208"/>
                      <a:pt x="220" y="208"/>
                    </a:cubicBezTo>
                    <a:cubicBezTo>
                      <a:pt x="212" y="208"/>
                      <a:pt x="212" y="208"/>
                      <a:pt x="212" y="208"/>
                    </a:cubicBezTo>
                    <a:cubicBezTo>
                      <a:pt x="212" y="240"/>
                      <a:pt x="212" y="240"/>
                      <a:pt x="212" y="240"/>
                    </a:cubicBezTo>
                    <a:cubicBezTo>
                      <a:pt x="192" y="240"/>
                      <a:pt x="192" y="240"/>
                      <a:pt x="192" y="240"/>
                    </a:cubicBezTo>
                    <a:cubicBezTo>
                      <a:pt x="188" y="208"/>
                      <a:pt x="188" y="208"/>
                      <a:pt x="188" y="208"/>
                    </a:cubicBezTo>
                    <a:cubicBezTo>
                      <a:pt x="190" y="201"/>
                      <a:pt x="190" y="201"/>
                      <a:pt x="190" y="201"/>
                    </a:cubicBezTo>
                    <a:cubicBezTo>
                      <a:pt x="199" y="206"/>
                      <a:pt x="199" y="206"/>
                      <a:pt x="199" y="206"/>
                    </a:cubicBezTo>
                    <a:cubicBezTo>
                      <a:pt x="204" y="183"/>
                      <a:pt x="204" y="183"/>
                      <a:pt x="204" y="183"/>
                    </a:cubicBezTo>
                    <a:cubicBezTo>
                      <a:pt x="224" y="188"/>
                      <a:pt x="224" y="188"/>
                      <a:pt x="224" y="188"/>
                    </a:cubicBezTo>
                    <a:cubicBezTo>
                      <a:pt x="234" y="190"/>
                      <a:pt x="240" y="198"/>
                      <a:pt x="240" y="207"/>
                    </a:cubicBezTo>
                    <a:lnTo>
                      <a:pt x="240" y="2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36" name="Freeform 6">
                <a:extLst>
                  <a:ext uri="{FF2B5EF4-FFF2-40B4-BE49-F238E27FC236}">
                    <a16:creationId xmlns:a16="http://schemas.microsoft.com/office/drawing/2014/main" xmlns="" id="{A6327C14-17D2-45A9-933B-E713E5651D51}"/>
                  </a:ext>
                </a:extLst>
              </p:cNvPr>
              <p:cNvSpPr>
                <a:spLocks noEditPoints="1"/>
              </p:cNvSpPr>
              <p:nvPr/>
            </p:nvSpPr>
            <p:spPr bwMode="auto">
              <a:xfrm>
                <a:off x="53" y="172"/>
                <a:ext cx="192" cy="192"/>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65 w 80"/>
                  <a:gd name="T11" fmla="*/ 21 h 80"/>
                  <a:gd name="T12" fmla="*/ 58 w 80"/>
                  <a:gd name="T13" fmla="*/ 25 h 80"/>
                  <a:gd name="T14" fmla="*/ 55 w 80"/>
                  <a:gd name="T15" fmla="*/ 22 h 80"/>
                  <a:gd name="T16" fmla="*/ 59 w 80"/>
                  <a:gd name="T17" fmla="*/ 15 h 80"/>
                  <a:gd name="T18" fmla="*/ 65 w 80"/>
                  <a:gd name="T19" fmla="*/ 21 h 80"/>
                  <a:gd name="T20" fmla="*/ 64 w 80"/>
                  <a:gd name="T21" fmla="*/ 36 h 80"/>
                  <a:gd name="T22" fmla="*/ 62 w 80"/>
                  <a:gd name="T23" fmla="*/ 32 h 80"/>
                  <a:gd name="T24" fmla="*/ 69 w 80"/>
                  <a:gd name="T25" fmla="*/ 28 h 80"/>
                  <a:gd name="T26" fmla="*/ 72 w 80"/>
                  <a:gd name="T27" fmla="*/ 36 h 80"/>
                  <a:gd name="T28" fmla="*/ 64 w 80"/>
                  <a:gd name="T29" fmla="*/ 36 h 80"/>
                  <a:gd name="T30" fmla="*/ 40 w 80"/>
                  <a:gd name="T31" fmla="*/ 56 h 80"/>
                  <a:gd name="T32" fmla="*/ 24 w 80"/>
                  <a:gd name="T33" fmla="*/ 40 h 80"/>
                  <a:gd name="T34" fmla="*/ 40 w 80"/>
                  <a:gd name="T35" fmla="*/ 24 h 80"/>
                  <a:gd name="T36" fmla="*/ 56 w 80"/>
                  <a:gd name="T37" fmla="*/ 40 h 80"/>
                  <a:gd name="T38" fmla="*/ 40 w 80"/>
                  <a:gd name="T39" fmla="*/ 56 h 80"/>
                  <a:gd name="T40" fmla="*/ 44 w 80"/>
                  <a:gd name="T41" fmla="*/ 16 h 80"/>
                  <a:gd name="T42" fmla="*/ 44 w 80"/>
                  <a:gd name="T43" fmla="*/ 8 h 80"/>
                  <a:gd name="T44" fmla="*/ 52 w 80"/>
                  <a:gd name="T45" fmla="*/ 11 h 80"/>
                  <a:gd name="T46" fmla="*/ 48 w 80"/>
                  <a:gd name="T47" fmla="*/ 18 h 80"/>
                  <a:gd name="T48" fmla="*/ 44 w 80"/>
                  <a:gd name="T49" fmla="*/ 16 h 80"/>
                  <a:gd name="T50" fmla="*/ 36 w 80"/>
                  <a:gd name="T51" fmla="*/ 8 h 80"/>
                  <a:gd name="T52" fmla="*/ 36 w 80"/>
                  <a:gd name="T53" fmla="*/ 16 h 80"/>
                  <a:gd name="T54" fmla="*/ 16 w 80"/>
                  <a:gd name="T55" fmla="*/ 36 h 80"/>
                  <a:gd name="T56" fmla="*/ 8 w 80"/>
                  <a:gd name="T57" fmla="*/ 36 h 80"/>
                  <a:gd name="T58" fmla="*/ 36 w 80"/>
                  <a:gd name="T59" fmla="*/ 8 h 80"/>
                  <a:gd name="T60" fmla="*/ 8 w 80"/>
                  <a:gd name="T61" fmla="*/ 44 h 80"/>
                  <a:gd name="T62" fmla="*/ 16 w 80"/>
                  <a:gd name="T63" fmla="*/ 44 h 80"/>
                  <a:gd name="T64" fmla="*/ 36 w 80"/>
                  <a:gd name="T65" fmla="*/ 64 h 80"/>
                  <a:gd name="T66" fmla="*/ 36 w 80"/>
                  <a:gd name="T67" fmla="*/ 72 h 80"/>
                  <a:gd name="T68" fmla="*/ 8 w 80"/>
                  <a:gd name="T69" fmla="*/ 44 h 80"/>
                  <a:gd name="T70" fmla="*/ 44 w 80"/>
                  <a:gd name="T71" fmla="*/ 72 h 80"/>
                  <a:gd name="T72" fmla="*/ 44 w 80"/>
                  <a:gd name="T73" fmla="*/ 64 h 80"/>
                  <a:gd name="T74" fmla="*/ 64 w 80"/>
                  <a:gd name="T75" fmla="*/ 44 h 80"/>
                  <a:gd name="T76" fmla="*/ 72 w 80"/>
                  <a:gd name="T77" fmla="*/ 44 h 80"/>
                  <a:gd name="T78" fmla="*/ 44 w 80"/>
                  <a:gd name="T79"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65" y="21"/>
                    </a:moveTo>
                    <a:cubicBezTo>
                      <a:pt x="58" y="25"/>
                      <a:pt x="58" y="25"/>
                      <a:pt x="58" y="25"/>
                    </a:cubicBezTo>
                    <a:cubicBezTo>
                      <a:pt x="58" y="24"/>
                      <a:pt x="56" y="22"/>
                      <a:pt x="55" y="22"/>
                    </a:cubicBezTo>
                    <a:cubicBezTo>
                      <a:pt x="59" y="15"/>
                      <a:pt x="59" y="15"/>
                      <a:pt x="59" y="15"/>
                    </a:cubicBezTo>
                    <a:cubicBezTo>
                      <a:pt x="62" y="16"/>
                      <a:pt x="64" y="18"/>
                      <a:pt x="65" y="21"/>
                    </a:cubicBezTo>
                    <a:close/>
                    <a:moveTo>
                      <a:pt x="64" y="36"/>
                    </a:moveTo>
                    <a:cubicBezTo>
                      <a:pt x="63" y="34"/>
                      <a:pt x="63" y="33"/>
                      <a:pt x="62" y="32"/>
                    </a:cubicBezTo>
                    <a:cubicBezTo>
                      <a:pt x="69" y="28"/>
                      <a:pt x="69" y="28"/>
                      <a:pt x="69" y="28"/>
                    </a:cubicBezTo>
                    <a:cubicBezTo>
                      <a:pt x="71" y="30"/>
                      <a:pt x="71" y="33"/>
                      <a:pt x="72" y="36"/>
                    </a:cubicBezTo>
                    <a:lnTo>
                      <a:pt x="64" y="36"/>
                    </a:lnTo>
                    <a:close/>
                    <a:moveTo>
                      <a:pt x="40" y="56"/>
                    </a:moveTo>
                    <a:cubicBezTo>
                      <a:pt x="31" y="56"/>
                      <a:pt x="24" y="49"/>
                      <a:pt x="24" y="40"/>
                    </a:cubicBezTo>
                    <a:cubicBezTo>
                      <a:pt x="24" y="31"/>
                      <a:pt x="31" y="24"/>
                      <a:pt x="40" y="24"/>
                    </a:cubicBezTo>
                    <a:cubicBezTo>
                      <a:pt x="49" y="24"/>
                      <a:pt x="56" y="31"/>
                      <a:pt x="56" y="40"/>
                    </a:cubicBezTo>
                    <a:cubicBezTo>
                      <a:pt x="56" y="49"/>
                      <a:pt x="49" y="56"/>
                      <a:pt x="40" y="56"/>
                    </a:cubicBezTo>
                    <a:close/>
                    <a:moveTo>
                      <a:pt x="44" y="16"/>
                    </a:moveTo>
                    <a:cubicBezTo>
                      <a:pt x="44" y="8"/>
                      <a:pt x="44" y="8"/>
                      <a:pt x="44" y="8"/>
                    </a:cubicBezTo>
                    <a:cubicBezTo>
                      <a:pt x="47" y="9"/>
                      <a:pt x="50" y="9"/>
                      <a:pt x="52" y="11"/>
                    </a:cubicBezTo>
                    <a:cubicBezTo>
                      <a:pt x="48" y="18"/>
                      <a:pt x="48" y="18"/>
                      <a:pt x="48" y="18"/>
                    </a:cubicBezTo>
                    <a:cubicBezTo>
                      <a:pt x="47" y="17"/>
                      <a:pt x="46" y="17"/>
                      <a:pt x="44" y="16"/>
                    </a:cubicBezTo>
                    <a:close/>
                    <a:moveTo>
                      <a:pt x="36" y="8"/>
                    </a:moveTo>
                    <a:cubicBezTo>
                      <a:pt x="36" y="16"/>
                      <a:pt x="36" y="16"/>
                      <a:pt x="36" y="16"/>
                    </a:cubicBezTo>
                    <a:cubicBezTo>
                      <a:pt x="26" y="18"/>
                      <a:pt x="18" y="26"/>
                      <a:pt x="16" y="36"/>
                    </a:cubicBezTo>
                    <a:cubicBezTo>
                      <a:pt x="8" y="36"/>
                      <a:pt x="8" y="36"/>
                      <a:pt x="8" y="36"/>
                    </a:cubicBezTo>
                    <a:cubicBezTo>
                      <a:pt x="10" y="22"/>
                      <a:pt x="22" y="10"/>
                      <a:pt x="36" y="8"/>
                    </a:cubicBezTo>
                    <a:close/>
                    <a:moveTo>
                      <a:pt x="8" y="44"/>
                    </a:moveTo>
                    <a:cubicBezTo>
                      <a:pt x="16" y="44"/>
                      <a:pt x="16" y="44"/>
                      <a:pt x="16" y="44"/>
                    </a:cubicBezTo>
                    <a:cubicBezTo>
                      <a:pt x="18" y="54"/>
                      <a:pt x="26" y="62"/>
                      <a:pt x="36" y="64"/>
                    </a:cubicBezTo>
                    <a:cubicBezTo>
                      <a:pt x="36" y="72"/>
                      <a:pt x="36" y="72"/>
                      <a:pt x="36" y="72"/>
                    </a:cubicBezTo>
                    <a:cubicBezTo>
                      <a:pt x="22" y="70"/>
                      <a:pt x="10" y="58"/>
                      <a:pt x="8" y="44"/>
                    </a:cubicBezTo>
                    <a:close/>
                    <a:moveTo>
                      <a:pt x="44" y="72"/>
                    </a:moveTo>
                    <a:cubicBezTo>
                      <a:pt x="44" y="64"/>
                      <a:pt x="44" y="64"/>
                      <a:pt x="44" y="64"/>
                    </a:cubicBezTo>
                    <a:cubicBezTo>
                      <a:pt x="54" y="62"/>
                      <a:pt x="62" y="54"/>
                      <a:pt x="64" y="44"/>
                    </a:cubicBezTo>
                    <a:cubicBezTo>
                      <a:pt x="72" y="44"/>
                      <a:pt x="72" y="44"/>
                      <a:pt x="72" y="44"/>
                    </a:cubicBezTo>
                    <a:cubicBezTo>
                      <a:pt x="70" y="58"/>
                      <a:pt x="58" y="70"/>
                      <a:pt x="44"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37" name="Freeform 7">
                <a:extLst>
                  <a:ext uri="{FF2B5EF4-FFF2-40B4-BE49-F238E27FC236}">
                    <a16:creationId xmlns:a16="http://schemas.microsoft.com/office/drawing/2014/main" xmlns="" id="{A646F47E-8547-4A86-8154-9E9482C4365D}"/>
                  </a:ext>
                </a:extLst>
              </p:cNvPr>
              <p:cNvSpPr>
                <a:spLocks/>
              </p:cNvSpPr>
              <p:nvPr/>
            </p:nvSpPr>
            <p:spPr bwMode="auto">
              <a:xfrm>
                <a:off x="43" y="37"/>
                <a:ext cx="327" cy="115"/>
              </a:xfrm>
              <a:custGeom>
                <a:avLst/>
                <a:gdLst>
                  <a:gd name="T0" fmla="*/ 327 w 327"/>
                  <a:gd name="T1" fmla="*/ 0 h 115"/>
                  <a:gd name="T2" fmla="*/ 216 w 327"/>
                  <a:gd name="T3" fmla="*/ 0 h 115"/>
                  <a:gd name="T4" fmla="*/ 168 w 327"/>
                  <a:gd name="T5" fmla="*/ 96 h 115"/>
                  <a:gd name="T6" fmla="*/ 154 w 327"/>
                  <a:gd name="T7" fmla="*/ 96 h 115"/>
                  <a:gd name="T8" fmla="*/ 154 w 327"/>
                  <a:gd name="T9" fmla="*/ 0 h 115"/>
                  <a:gd name="T10" fmla="*/ 134 w 327"/>
                  <a:gd name="T11" fmla="*/ 0 h 115"/>
                  <a:gd name="T12" fmla="*/ 134 w 327"/>
                  <a:gd name="T13" fmla="*/ 96 h 115"/>
                  <a:gd name="T14" fmla="*/ 115 w 327"/>
                  <a:gd name="T15" fmla="*/ 96 h 115"/>
                  <a:gd name="T16" fmla="*/ 115 w 327"/>
                  <a:gd name="T17" fmla="*/ 19 h 115"/>
                  <a:gd name="T18" fmla="*/ 96 w 327"/>
                  <a:gd name="T19" fmla="*/ 19 h 115"/>
                  <a:gd name="T20" fmla="*/ 96 w 327"/>
                  <a:gd name="T21" fmla="*/ 96 h 115"/>
                  <a:gd name="T22" fmla="*/ 77 w 327"/>
                  <a:gd name="T23" fmla="*/ 96 h 115"/>
                  <a:gd name="T24" fmla="*/ 77 w 327"/>
                  <a:gd name="T25" fmla="*/ 48 h 115"/>
                  <a:gd name="T26" fmla="*/ 58 w 327"/>
                  <a:gd name="T27" fmla="*/ 48 h 115"/>
                  <a:gd name="T28" fmla="*/ 58 w 327"/>
                  <a:gd name="T29" fmla="*/ 96 h 115"/>
                  <a:gd name="T30" fmla="*/ 38 w 327"/>
                  <a:gd name="T31" fmla="*/ 96 h 115"/>
                  <a:gd name="T32" fmla="*/ 38 w 327"/>
                  <a:gd name="T33" fmla="*/ 67 h 115"/>
                  <a:gd name="T34" fmla="*/ 19 w 327"/>
                  <a:gd name="T35" fmla="*/ 67 h 115"/>
                  <a:gd name="T36" fmla="*/ 19 w 327"/>
                  <a:gd name="T37" fmla="*/ 96 h 115"/>
                  <a:gd name="T38" fmla="*/ 0 w 327"/>
                  <a:gd name="T39" fmla="*/ 96 h 115"/>
                  <a:gd name="T40" fmla="*/ 0 w 327"/>
                  <a:gd name="T41" fmla="*/ 115 h 115"/>
                  <a:gd name="T42" fmla="*/ 178 w 327"/>
                  <a:gd name="T43" fmla="*/ 115 h 115"/>
                  <a:gd name="T44" fmla="*/ 226 w 327"/>
                  <a:gd name="T45" fmla="*/ 19 h 115"/>
                  <a:gd name="T46" fmla="*/ 327 w 327"/>
                  <a:gd name="T47" fmla="*/ 19 h 115"/>
                  <a:gd name="T48" fmla="*/ 327 w 327"/>
                  <a:gd name="T4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7" h="115">
                    <a:moveTo>
                      <a:pt x="327" y="0"/>
                    </a:moveTo>
                    <a:lnTo>
                      <a:pt x="216" y="0"/>
                    </a:lnTo>
                    <a:lnTo>
                      <a:pt x="168" y="96"/>
                    </a:lnTo>
                    <a:lnTo>
                      <a:pt x="154" y="96"/>
                    </a:lnTo>
                    <a:lnTo>
                      <a:pt x="154" y="0"/>
                    </a:lnTo>
                    <a:lnTo>
                      <a:pt x="134" y="0"/>
                    </a:lnTo>
                    <a:lnTo>
                      <a:pt x="134" y="96"/>
                    </a:lnTo>
                    <a:lnTo>
                      <a:pt x="115" y="96"/>
                    </a:lnTo>
                    <a:lnTo>
                      <a:pt x="115" y="19"/>
                    </a:lnTo>
                    <a:lnTo>
                      <a:pt x="96" y="19"/>
                    </a:lnTo>
                    <a:lnTo>
                      <a:pt x="96" y="96"/>
                    </a:lnTo>
                    <a:lnTo>
                      <a:pt x="77" y="96"/>
                    </a:lnTo>
                    <a:lnTo>
                      <a:pt x="77" y="48"/>
                    </a:lnTo>
                    <a:lnTo>
                      <a:pt x="58" y="48"/>
                    </a:lnTo>
                    <a:lnTo>
                      <a:pt x="58" y="96"/>
                    </a:lnTo>
                    <a:lnTo>
                      <a:pt x="38" y="96"/>
                    </a:lnTo>
                    <a:lnTo>
                      <a:pt x="38" y="67"/>
                    </a:lnTo>
                    <a:lnTo>
                      <a:pt x="19" y="67"/>
                    </a:lnTo>
                    <a:lnTo>
                      <a:pt x="19" y="96"/>
                    </a:lnTo>
                    <a:lnTo>
                      <a:pt x="0" y="96"/>
                    </a:lnTo>
                    <a:lnTo>
                      <a:pt x="0" y="115"/>
                    </a:lnTo>
                    <a:lnTo>
                      <a:pt x="178" y="115"/>
                    </a:lnTo>
                    <a:lnTo>
                      <a:pt x="226" y="19"/>
                    </a:lnTo>
                    <a:lnTo>
                      <a:pt x="327" y="19"/>
                    </a:lnTo>
                    <a:lnTo>
                      <a:pt x="327"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38" name="Rectangle 8">
                <a:extLst>
                  <a:ext uri="{FF2B5EF4-FFF2-40B4-BE49-F238E27FC236}">
                    <a16:creationId xmlns:a16="http://schemas.microsoft.com/office/drawing/2014/main" xmlns="" id="{8AE049D7-6030-4654-BD23-184231F5FD66}"/>
                  </a:ext>
                </a:extLst>
              </p:cNvPr>
              <p:cNvSpPr>
                <a:spLocks noChangeArrowheads="1"/>
              </p:cNvSpPr>
              <p:nvPr/>
            </p:nvSpPr>
            <p:spPr bwMode="auto">
              <a:xfrm>
                <a:off x="389" y="37"/>
                <a:ext cx="19" cy="1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39" name="Rectangle 9">
                <a:extLst>
                  <a:ext uri="{FF2B5EF4-FFF2-40B4-BE49-F238E27FC236}">
                    <a16:creationId xmlns:a16="http://schemas.microsoft.com/office/drawing/2014/main" xmlns="" id="{0D699ABC-82E3-47F6-9DCF-3BF88379580A}"/>
                  </a:ext>
                </a:extLst>
              </p:cNvPr>
              <p:cNvSpPr>
                <a:spLocks noChangeArrowheads="1"/>
              </p:cNvSpPr>
              <p:nvPr/>
            </p:nvSpPr>
            <p:spPr bwMode="auto">
              <a:xfrm>
                <a:off x="427" y="37"/>
                <a:ext cx="19" cy="1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40" name="Rectangle 10">
                <a:extLst>
                  <a:ext uri="{FF2B5EF4-FFF2-40B4-BE49-F238E27FC236}">
                    <a16:creationId xmlns:a16="http://schemas.microsoft.com/office/drawing/2014/main" xmlns="" id="{DD3D26FB-D1B2-4175-AC3C-8C042DBA716D}"/>
                  </a:ext>
                </a:extLst>
              </p:cNvPr>
              <p:cNvSpPr>
                <a:spLocks noChangeArrowheads="1"/>
              </p:cNvSpPr>
              <p:nvPr/>
            </p:nvSpPr>
            <p:spPr bwMode="auto">
              <a:xfrm>
                <a:off x="273" y="75"/>
                <a:ext cx="173" cy="2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41" name="Rectangle 11">
                <a:extLst>
                  <a:ext uri="{FF2B5EF4-FFF2-40B4-BE49-F238E27FC236}">
                    <a16:creationId xmlns:a16="http://schemas.microsoft.com/office/drawing/2014/main" xmlns="" id="{6B0DA0F3-AA0C-4D7A-8AE3-F0DE8432CB61}"/>
                  </a:ext>
                </a:extLst>
              </p:cNvPr>
              <p:cNvSpPr>
                <a:spLocks noChangeArrowheads="1"/>
              </p:cNvSpPr>
              <p:nvPr/>
            </p:nvSpPr>
            <p:spPr bwMode="auto">
              <a:xfrm>
                <a:off x="273" y="114"/>
                <a:ext cx="173" cy="1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grpSp>
      </p:grpSp>
      <p:grpSp>
        <p:nvGrpSpPr>
          <p:cNvPr id="51" name="Agrupar 50">
            <a:extLst>
              <a:ext uri="{FF2B5EF4-FFF2-40B4-BE49-F238E27FC236}">
                <a16:creationId xmlns:a16="http://schemas.microsoft.com/office/drawing/2014/main" xmlns="" id="{EEC5F0B7-7B1C-4A53-AD7C-F4A805D55203}"/>
              </a:ext>
            </a:extLst>
          </p:cNvPr>
          <p:cNvGrpSpPr/>
          <p:nvPr/>
        </p:nvGrpSpPr>
        <p:grpSpPr>
          <a:xfrm>
            <a:off x="1251312" y="2692891"/>
            <a:ext cx="4955597" cy="1547768"/>
            <a:chOff x="938484" y="2019667"/>
            <a:chExt cx="3716698" cy="1160826"/>
          </a:xfrm>
        </p:grpSpPr>
        <p:sp>
          <p:nvSpPr>
            <p:cNvPr id="46" name="CaixaDeTexto 45">
              <a:extLst>
                <a:ext uri="{FF2B5EF4-FFF2-40B4-BE49-F238E27FC236}">
                  <a16:creationId xmlns:a16="http://schemas.microsoft.com/office/drawing/2014/main" xmlns="" id="{F2C5E026-07C3-447D-A63D-D9608FD0D558}"/>
                </a:ext>
              </a:extLst>
            </p:cNvPr>
            <p:cNvSpPr txBox="1"/>
            <p:nvPr/>
          </p:nvSpPr>
          <p:spPr>
            <a:xfrm>
              <a:off x="938484" y="2019667"/>
              <a:ext cx="795066" cy="230833"/>
            </a:xfrm>
            <a:prstGeom prst="rect">
              <a:avLst/>
            </a:prstGeom>
            <a:solidFill>
              <a:schemeClr val="bg1">
                <a:lumMod val="85000"/>
              </a:schemeClr>
            </a:solidFill>
          </p:spPr>
          <p:txBody>
            <a:bodyPr wrap="square">
              <a:spAutoFit/>
            </a:bodyPr>
            <a:lstStyle/>
            <a:p>
              <a:pPr algn="ctr" defTabSz="609585"/>
              <a:r>
                <a:rPr lang="pt-BR" sz="1400" b="1" dirty="0">
                  <a:solidFill>
                    <a:prstClr val="black">
                      <a:lumMod val="50000"/>
                      <a:lumOff val="50000"/>
                    </a:prstClr>
                  </a:solidFill>
                  <a:latin typeface="Century Gothic" panose="020B0502020202020204" pitchFamily="34" charset="0"/>
                </a:rPr>
                <a:t>P&lt;0.0001</a:t>
              </a:r>
            </a:p>
          </p:txBody>
        </p:sp>
        <p:sp>
          <p:nvSpPr>
            <p:cNvPr id="48" name="CaixaDeTexto 47">
              <a:extLst>
                <a:ext uri="{FF2B5EF4-FFF2-40B4-BE49-F238E27FC236}">
                  <a16:creationId xmlns:a16="http://schemas.microsoft.com/office/drawing/2014/main" xmlns="" id="{1FC3265D-5039-4743-9628-9B28C175D6D8}"/>
                </a:ext>
              </a:extLst>
            </p:cNvPr>
            <p:cNvSpPr txBox="1"/>
            <p:nvPr/>
          </p:nvSpPr>
          <p:spPr>
            <a:xfrm>
              <a:off x="1828234" y="2440945"/>
              <a:ext cx="795066" cy="230833"/>
            </a:xfrm>
            <a:prstGeom prst="rect">
              <a:avLst/>
            </a:prstGeom>
            <a:solidFill>
              <a:schemeClr val="bg1">
                <a:lumMod val="85000"/>
              </a:schemeClr>
            </a:solidFill>
          </p:spPr>
          <p:txBody>
            <a:bodyPr wrap="square">
              <a:spAutoFit/>
            </a:bodyPr>
            <a:lstStyle/>
            <a:p>
              <a:pPr algn="ctr" defTabSz="609585"/>
              <a:r>
                <a:rPr lang="pt-BR" sz="1400" b="1" dirty="0">
                  <a:solidFill>
                    <a:prstClr val="black">
                      <a:lumMod val="50000"/>
                      <a:lumOff val="50000"/>
                    </a:prstClr>
                  </a:solidFill>
                  <a:latin typeface="Century Gothic" panose="020B0502020202020204" pitchFamily="34" charset="0"/>
                </a:rPr>
                <a:t>P&lt;0.0001</a:t>
              </a:r>
            </a:p>
          </p:txBody>
        </p:sp>
        <p:sp>
          <p:nvSpPr>
            <p:cNvPr id="49" name="CaixaDeTexto 48">
              <a:extLst>
                <a:ext uri="{FF2B5EF4-FFF2-40B4-BE49-F238E27FC236}">
                  <a16:creationId xmlns:a16="http://schemas.microsoft.com/office/drawing/2014/main" xmlns="" id="{36C7E066-4291-4B2D-AD10-1630537D2D5C}"/>
                </a:ext>
              </a:extLst>
            </p:cNvPr>
            <p:cNvSpPr txBox="1"/>
            <p:nvPr/>
          </p:nvSpPr>
          <p:spPr>
            <a:xfrm>
              <a:off x="2831627" y="2949660"/>
              <a:ext cx="795066" cy="230833"/>
            </a:xfrm>
            <a:prstGeom prst="rect">
              <a:avLst/>
            </a:prstGeom>
            <a:solidFill>
              <a:schemeClr val="bg1">
                <a:lumMod val="85000"/>
              </a:schemeClr>
            </a:solidFill>
          </p:spPr>
          <p:txBody>
            <a:bodyPr wrap="square">
              <a:spAutoFit/>
            </a:bodyPr>
            <a:lstStyle/>
            <a:p>
              <a:pPr algn="ctr" defTabSz="609585"/>
              <a:r>
                <a:rPr lang="pt-BR" sz="1400" b="1" dirty="0">
                  <a:solidFill>
                    <a:prstClr val="black">
                      <a:lumMod val="50000"/>
                      <a:lumOff val="50000"/>
                    </a:prstClr>
                  </a:solidFill>
                  <a:latin typeface="Century Gothic" panose="020B0502020202020204" pitchFamily="34" charset="0"/>
                </a:rPr>
                <a:t>P=0.01</a:t>
              </a:r>
            </a:p>
          </p:txBody>
        </p:sp>
        <p:sp>
          <p:nvSpPr>
            <p:cNvPr id="50" name="CaixaDeTexto 49">
              <a:extLst>
                <a:ext uri="{FF2B5EF4-FFF2-40B4-BE49-F238E27FC236}">
                  <a16:creationId xmlns:a16="http://schemas.microsoft.com/office/drawing/2014/main" xmlns="" id="{252AA66E-B5B7-4DE0-B44A-6675F934656A}"/>
                </a:ext>
              </a:extLst>
            </p:cNvPr>
            <p:cNvSpPr txBox="1"/>
            <p:nvPr/>
          </p:nvSpPr>
          <p:spPr>
            <a:xfrm>
              <a:off x="3860116" y="2808267"/>
              <a:ext cx="795066" cy="230833"/>
            </a:xfrm>
            <a:prstGeom prst="rect">
              <a:avLst/>
            </a:prstGeom>
            <a:solidFill>
              <a:schemeClr val="bg1">
                <a:lumMod val="85000"/>
              </a:schemeClr>
            </a:solidFill>
          </p:spPr>
          <p:txBody>
            <a:bodyPr wrap="square">
              <a:spAutoFit/>
            </a:bodyPr>
            <a:lstStyle/>
            <a:p>
              <a:pPr algn="ctr" defTabSz="609585"/>
              <a:r>
                <a:rPr lang="pt-BR" sz="1400" b="1" dirty="0">
                  <a:solidFill>
                    <a:prstClr val="black">
                      <a:lumMod val="50000"/>
                      <a:lumOff val="50000"/>
                    </a:prstClr>
                  </a:solidFill>
                  <a:latin typeface="Century Gothic" panose="020B0502020202020204" pitchFamily="34" charset="0"/>
                </a:rPr>
                <a:t>P=0.0002</a:t>
              </a:r>
            </a:p>
          </p:txBody>
        </p:sp>
      </p:grpSp>
    </p:spTree>
    <p:extLst>
      <p:ext uri="{BB962C8B-B14F-4D97-AF65-F5344CB8AC3E}">
        <p14:creationId xmlns:p14="http://schemas.microsoft.com/office/powerpoint/2010/main" val="167290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750"/>
                                        <p:tgtEl>
                                          <p:spTgt spid="23"/>
                                        </p:tgtEl>
                                      </p:cBhvr>
                                    </p:animEffect>
                                  </p:childTnLst>
                                </p:cTn>
                              </p:par>
                              <p:par>
                                <p:cTn id="12" presetID="2" presetClass="entr" presetSubtype="8" decel="100000" fill="hold" nodeType="withEffect">
                                  <p:stCondLst>
                                    <p:cond delay="50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750" fill="hold"/>
                                        <p:tgtEl>
                                          <p:spTgt spid="22"/>
                                        </p:tgtEl>
                                        <p:attrNameLst>
                                          <p:attrName>ppt_x</p:attrName>
                                        </p:attrNameLst>
                                      </p:cBhvr>
                                      <p:tavLst>
                                        <p:tav tm="0">
                                          <p:val>
                                            <p:strVal val="0-#ppt_w/2"/>
                                          </p:val>
                                        </p:tav>
                                        <p:tav tm="100000">
                                          <p:val>
                                            <p:strVal val="#ppt_x"/>
                                          </p:val>
                                        </p:tav>
                                      </p:tavLst>
                                    </p:anim>
                                    <p:anim calcmode="lin" valueType="num">
                                      <p:cBhvr additive="base">
                                        <p:cTn id="15" dur="750" fill="hold"/>
                                        <p:tgtEl>
                                          <p:spTgt spid="22"/>
                                        </p:tgtEl>
                                        <p:attrNameLst>
                                          <p:attrName>ppt_y</p:attrName>
                                        </p:attrNameLst>
                                      </p:cBhvr>
                                      <p:tavLst>
                                        <p:tav tm="0">
                                          <p:val>
                                            <p:strVal val="#ppt_y"/>
                                          </p:val>
                                        </p:tav>
                                        <p:tav tm="100000">
                                          <p:val>
                                            <p:strVal val="#ppt_y"/>
                                          </p:val>
                                        </p:tav>
                                      </p:tavLst>
                                    </p:anim>
                                  </p:childTnLst>
                                </p:cTn>
                              </p:par>
                              <p:par>
                                <p:cTn id="16" presetID="22" presetClass="entr" presetSubtype="4" fill="hold" grpId="0" nodeType="with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750"/>
                                        <p:tgtEl>
                                          <p:spTgt spid="5"/>
                                        </p:tgtEl>
                                      </p:cBhvr>
                                    </p:animEffect>
                                  </p:childTnLst>
                                </p:cTn>
                              </p:par>
                              <p:par>
                                <p:cTn id="19" presetID="22" presetClass="entr" presetSubtype="8" fill="hold" nodeType="withEffect">
                                  <p:stCondLst>
                                    <p:cond delay="100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750"/>
                                        <p:tgtEl>
                                          <p:spTgt spid="51"/>
                                        </p:tgtEl>
                                      </p:cBhvr>
                                    </p:animEffect>
                                  </p:childTnLst>
                                </p:cTn>
                              </p:par>
                              <p:par>
                                <p:cTn id="22" presetID="2" presetClass="entr" presetSubtype="8" decel="100000" fill="hold" nodeType="withEffect">
                                  <p:stCondLst>
                                    <p:cond delay="1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53" presetClass="entr" presetSubtype="16" fill="hold" nodeType="withEffect">
                                  <p:stCondLst>
                                    <p:cond delay="2000"/>
                                  </p:stCondLst>
                                  <p:childTnLst>
                                    <p:set>
                                      <p:cBhvr>
                                        <p:cTn id="27" dur="1" fill="hold">
                                          <p:stCondLst>
                                            <p:cond delay="0"/>
                                          </p:stCondLst>
                                        </p:cTn>
                                        <p:tgtEl>
                                          <p:spTgt spid="42"/>
                                        </p:tgtEl>
                                        <p:attrNameLst>
                                          <p:attrName>style.visibility</p:attrName>
                                        </p:attrNameLst>
                                      </p:cBhvr>
                                      <p:to>
                                        <p:strVal val="visible"/>
                                      </p:to>
                                    </p:set>
                                    <p:anim calcmode="lin" valueType="num">
                                      <p:cBhvr>
                                        <p:cTn id="28" dur="750" fill="hold"/>
                                        <p:tgtEl>
                                          <p:spTgt spid="42"/>
                                        </p:tgtEl>
                                        <p:attrNameLst>
                                          <p:attrName>ppt_w</p:attrName>
                                        </p:attrNameLst>
                                      </p:cBhvr>
                                      <p:tavLst>
                                        <p:tav tm="0">
                                          <p:val>
                                            <p:fltVal val="0"/>
                                          </p:val>
                                        </p:tav>
                                        <p:tav tm="100000">
                                          <p:val>
                                            <p:strVal val="#ppt_w"/>
                                          </p:val>
                                        </p:tav>
                                      </p:tavLst>
                                    </p:anim>
                                    <p:anim calcmode="lin" valueType="num">
                                      <p:cBhvr>
                                        <p:cTn id="29" dur="750" fill="hold"/>
                                        <p:tgtEl>
                                          <p:spTgt spid="42"/>
                                        </p:tgtEl>
                                        <p:attrNameLst>
                                          <p:attrName>ppt_h</p:attrName>
                                        </p:attrNameLst>
                                      </p:cBhvr>
                                      <p:tavLst>
                                        <p:tav tm="0">
                                          <p:val>
                                            <p:fltVal val="0"/>
                                          </p:val>
                                        </p:tav>
                                        <p:tav tm="100000">
                                          <p:val>
                                            <p:strVal val="#ppt_h"/>
                                          </p:val>
                                        </p:tav>
                                      </p:tavLst>
                                    </p:anim>
                                    <p:animEffect transition="in" filter="fade">
                                      <p:cBhvr>
                                        <p:cTn id="30" dur="750"/>
                                        <p:tgtEl>
                                          <p:spTgt spid="42"/>
                                        </p:tgtEl>
                                      </p:cBhvr>
                                    </p:animEffect>
                                  </p:childTnLst>
                                </p:cTn>
                              </p:par>
                              <p:par>
                                <p:cTn id="31" presetID="22" presetClass="entr" presetSubtype="4" fill="hold" grpId="0" nodeType="withEffect">
                                  <p:stCondLst>
                                    <p:cond delay="200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750"/>
                                        <p:tgtEl>
                                          <p:spTgt spid="29"/>
                                        </p:tgtEl>
                                      </p:cBhvr>
                                    </p:animEffect>
                                  </p:childTnLst>
                                </p:cTn>
                              </p:par>
                              <p:par>
                                <p:cTn id="34" presetID="22" presetClass="entr" presetSubtype="1" fill="hold" grpId="0" nodeType="withEffect">
                                  <p:stCondLst>
                                    <p:cond delay="200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750"/>
                                        <p:tgtEl>
                                          <p:spTgt spid="28"/>
                                        </p:tgtEl>
                                      </p:cBhvr>
                                    </p:animEffect>
                                  </p:childTnLst>
                                </p:cTn>
                              </p:par>
                              <p:par>
                                <p:cTn id="37" presetID="10" presetClass="entr" presetSubtype="0" fill="hold" grpId="0" nodeType="withEffect">
                                  <p:stCondLst>
                                    <p:cond delay="225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3" grpId="0" animBg="1"/>
      <p:bldP spid="4" grpId="0"/>
      <p:bldGraphic spid="5" grpId="0">
        <p:bldAsOne/>
      </p:bldGraphic>
      <p:bldP spid="24"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a Livre: Forma 1">
            <a:extLst>
              <a:ext uri="{FF2B5EF4-FFF2-40B4-BE49-F238E27FC236}">
                <a16:creationId xmlns:a16="http://schemas.microsoft.com/office/drawing/2014/main" xmlns="" id="{5A12C475-2B90-4FEC-801E-83D7124D21C0}"/>
              </a:ext>
            </a:extLst>
          </p:cNvPr>
          <p:cNvSpPr/>
          <p:nvPr/>
        </p:nvSpPr>
        <p:spPr>
          <a:xfrm>
            <a:off x="0" y="278496"/>
            <a:ext cx="900907" cy="422275"/>
          </a:xfrm>
          <a:custGeom>
            <a:avLst/>
            <a:gdLst>
              <a:gd name="connsiteX0" fmla="*/ 0 w 900906"/>
              <a:gd name="connsiteY0" fmla="*/ 0 h 422275"/>
              <a:gd name="connsiteX1" fmla="*/ 900906 w 900906"/>
              <a:gd name="connsiteY1" fmla="*/ 0 h 422275"/>
              <a:gd name="connsiteX2" fmla="*/ 516733 w 900906"/>
              <a:gd name="connsiteY2" fmla="*/ 422275 h 422275"/>
              <a:gd name="connsiteX3" fmla="*/ 0 w 900906"/>
              <a:gd name="connsiteY3" fmla="*/ 422275 h 422275"/>
            </a:gdLst>
            <a:ahLst/>
            <a:cxnLst>
              <a:cxn ang="0">
                <a:pos x="connsiteX0" y="connsiteY0"/>
              </a:cxn>
              <a:cxn ang="0">
                <a:pos x="connsiteX1" y="connsiteY1"/>
              </a:cxn>
              <a:cxn ang="0">
                <a:pos x="connsiteX2" y="connsiteY2"/>
              </a:cxn>
              <a:cxn ang="0">
                <a:pos x="connsiteX3" y="connsiteY3"/>
              </a:cxn>
            </a:cxnLst>
            <a:rect l="l" t="t" r="r" b="b"/>
            <a:pathLst>
              <a:path w="900906" h="422275">
                <a:moveTo>
                  <a:pt x="0" y="0"/>
                </a:moveTo>
                <a:lnTo>
                  <a:pt x="900906" y="0"/>
                </a:lnTo>
                <a:lnTo>
                  <a:pt x="516733" y="422275"/>
                </a:lnTo>
                <a:lnTo>
                  <a:pt x="0" y="422275"/>
                </a:lnTo>
                <a:close/>
              </a:path>
            </a:pathLst>
          </a:custGeom>
          <a:solidFill>
            <a:srgbClr val="00A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pt-BR" sz="1351">
              <a:solidFill>
                <a:prstClr val="white"/>
              </a:solidFill>
              <a:latin typeface="Calibri" panose="020F0502020204030204"/>
            </a:endParaRPr>
          </a:p>
        </p:txBody>
      </p:sp>
      <p:sp>
        <p:nvSpPr>
          <p:cNvPr id="3" name="CaixaDeTexto 2">
            <a:extLst>
              <a:ext uri="{FF2B5EF4-FFF2-40B4-BE49-F238E27FC236}">
                <a16:creationId xmlns:a16="http://schemas.microsoft.com/office/drawing/2014/main" xmlns="" id="{6B9EE2E2-2590-4C71-8D50-FBE953DAF32C}"/>
              </a:ext>
            </a:extLst>
          </p:cNvPr>
          <p:cNvSpPr txBox="1"/>
          <p:nvPr/>
        </p:nvSpPr>
        <p:spPr>
          <a:xfrm>
            <a:off x="900909" y="177127"/>
            <a:ext cx="5195092" cy="769441"/>
          </a:xfrm>
          <a:prstGeom prst="rect">
            <a:avLst/>
          </a:prstGeom>
          <a:noFill/>
        </p:spPr>
        <p:txBody>
          <a:bodyPr wrap="square" rtlCol="0">
            <a:spAutoFit/>
          </a:bodyPr>
          <a:lstStyle/>
          <a:p>
            <a:pPr defTabSz="609585"/>
            <a:r>
              <a:rPr lang="pt-BR" sz="2200" b="1" dirty="0">
                <a:solidFill>
                  <a:srgbClr val="07A980"/>
                </a:solidFill>
                <a:latin typeface="Century Gothic" panose="020B0502020202020204" pitchFamily="34" charset="0"/>
              </a:rPr>
              <a:t>CONTROLE DA DOENÇA NA D.A: </a:t>
            </a:r>
            <a:r>
              <a:rPr lang="pt-BR" sz="2200" dirty="0">
                <a:solidFill>
                  <a:srgbClr val="978B87"/>
                </a:solidFill>
                <a:latin typeface="Century Gothic" panose="020B0502020202020204" pitchFamily="34" charset="0"/>
              </a:rPr>
              <a:t>FATORES A SEREM CONSIDERADOS</a:t>
            </a:r>
          </a:p>
        </p:txBody>
      </p:sp>
      <p:grpSp>
        <p:nvGrpSpPr>
          <p:cNvPr id="47" name="Agrupar 46">
            <a:extLst>
              <a:ext uri="{FF2B5EF4-FFF2-40B4-BE49-F238E27FC236}">
                <a16:creationId xmlns:a16="http://schemas.microsoft.com/office/drawing/2014/main" xmlns="" id="{42541136-79C4-42C8-A686-521FBD8A4A80}"/>
              </a:ext>
            </a:extLst>
          </p:cNvPr>
          <p:cNvGrpSpPr/>
          <p:nvPr/>
        </p:nvGrpSpPr>
        <p:grpSpPr>
          <a:xfrm>
            <a:off x="250215" y="5594013"/>
            <a:ext cx="11688439" cy="707887"/>
            <a:chOff x="187661" y="4195507"/>
            <a:chExt cx="8766329" cy="530915"/>
          </a:xfrm>
        </p:grpSpPr>
        <p:sp>
          <p:nvSpPr>
            <p:cNvPr id="46" name="Retângulo: Único Canto Recortado 45">
              <a:extLst>
                <a:ext uri="{FF2B5EF4-FFF2-40B4-BE49-F238E27FC236}">
                  <a16:creationId xmlns:a16="http://schemas.microsoft.com/office/drawing/2014/main" xmlns="" id="{52C228A9-7033-4D43-97D2-7ACA84EC234A}"/>
                </a:ext>
              </a:extLst>
            </p:cNvPr>
            <p:cNvSpPr/>
            <p:nvPr/>
          </p:nvSpPr>
          <p:spPr>
            <a:xfrm flipV="1">
              <a:off x="187661" y="4211930"/>
              <a:ext cx="8766329" cy="490377"/>
            </a:xfrm>
            <a:prstGeom prst="snip1Rect">
              <a:avLst>
                <a:gd name="adj" fmla="val 46265"/>
              </a:avLst>
            </a:prstGeom>
            <a:solidFill>
              <a:srgbClr val="00A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1351" dirty="0">
                <a:solidFill>
                  <a:prstClr val="white"/>
                </a:solidFill>
                <a:latin typeface="Calibri" panose="020F0502020204030204"/>
              </a:endParaRPr>
            </a:p>
          </p:txBody>
        </p:sp>
        <p:sp>
          <p:nvSpPr>
            <p:cNvPr id="43" name="CaixaDeTexto 42">
              <a:extLst>
                <a:ext uri="{FF2B5EF4-FFF2-40B4-BE49-F238E27FC236}">
                  <a16:creationId xmlns:a16="http://schemas.microsoft.com/office/drawing/2014/main" xmlns="" id="{CDCF1ACF-F2B7-45D8-847A-A855858AB53E}"/>
                </a:ext>
              </a:extLst>
            </p:cNvPr>
            <p:cNvSpPr txBox="1"/>
            <p:nvPr/>
          </p:nvSpPr>
          <p:spPr>
            <a:xfrm>
              <a:off x="192359" y="4195507"/>
              <a:ext cx="8759282" cy="530915"/>
            </a:xfrm>
            <a:prstGeom prst="rect">
              <a:avLst/>
            </a:prstGeom>
            <a:noFill/>
          </p:spPr>
          <p:txBody>
            <a:bodyPr wrap="square">
              <a:spAutoFit/>
            </a:bodyPr>
            <a:lstStyle/>
            <a:p>
              <a:pPr algn="ctr" defTabSz="609585"/>
              <a:r>
                <a:rPr lang="pt-BR" sz="2000" b="1" dirty="0" smtClean="0">
                  <a:solidFill>
                    <a:prstClr val="white"/>
                  </a:solidFill>
                  <a:latin typeface="Century Gothic" panose="020B0502020202020204" pitchFamily="34" charset="0"/>
                </a:rPr>
                <a:t>Para alcançar o controle da </a:t>
              </a:r>
              <a:r>
                <a:rPr lang="pt-BR" sz="2000" b="1" dirty="0">
                  <a:solidFill>
                    <a:prstClr val="white"/>
                  </a:solidFill>
                  <a:latin typeface="Century Gothic" panose="020B0502020202020204" pitchFamily="34" charset="0"/>
                </a:rPr>
                <a:t>D</a:t>
              </a:r>
              <a:r>
                <a:rPr lang="pt-BR" sz="2000" b="1" dirty="0" smtClean="0">
                  <a:solidFill>
                    <a:prstClr val="white"/>
                  </a:solidFill>
                  <a:latin typeface="Century Gothic" panose="020B0502020202020204" pitchFamily="34" charset="0"/>
                </a:rPr>
                <a:t>A, todas as dimensões da doença, incluindo sinais clínicos, sintomas, saúde mental e qualidade de vida devem ser abordadas</a:t>
              </a:r>
              <a:endParaRPr lang="pt-BR" sz="2000" b="1" dirty="0">
                <a:solidFill>
                  <a:prstClr val="white"/>
                </a:solidFill>
                <a:latin typeface="Century Gothic" panose="020B0502020202020204" pitchFamily="34" charset="0"/>
              </a:endParaRPr>
            </a:p>
          </p:txBody>
        </p:sp>
      </p:grpSp>
      <p:sp>
        <p:nvSpPr>
          <p:cNvPr id="48" name="CaixaDeTexto 47">
            <a:extLst>
              <a:ext uri="{FF2B5EF4-FFF2-40B4-BE49-F238E27FC236}">
                <a16:creationId xmlns:a16="http://schemas.microsoft.com/office/drawing/2014/main" xmlns="" id="{9CBC930C-BE16-4D6C-85E5-D0101413445F}"/>
              </a:ext>
            </a:extLst>
          </p:cNvPr>
          <p:cNvSpPr txBox="1"/>
          <p:nvPr/>
        </p:nvSpPr>
        <p:spPr>
          <a:xfrm>
            <a:off x="250216" y="6284889"/>
            <a:ext cx="9932527" cy="461665"/>
          </a:xfrm>
          <a:prstGeom prst="rect">
            <a:avLst/>
          </a:prstGeom>
          <a:noFill/>
        </p:spPr>
        <p:txBody>
          <a:bodyPr wrap="none" rtlCol="0">
            <a:spAutoFit/>
          </a:bodyPr>
          <a:lstStyle/>
          <a:p>
            <a:pPr>
              <a:defRPr/>
            </a:pPr>
            <a:r>
              <a:rPr lang="pt-BR" sz="800" i="1" dirty="0">
                <a:solidFill>
                  <a:prstClr val="black">
                    <a:lumMod val="65000"/>
                    <a:lumOff val="35000"/>
                  </a:prstClr>
                </a:solidFill>
                <a:latin typeface="Century Gothic" panose="020B0502020202020204" pitchFamily="34" charset="0"/>
              </a:rPr>
              <a:t>DA, dermatite atópica</a:t>
            </a:r>
            <a:br>
              <a:rPr lang="pt-BR" sz="800" i="1" dirty="0">
                <a:solidFill>
                  <a:prstClr val="black">
                    <a:lumMod val="65000"/>
                    <a:lumOff val="35000"/>
                  </a:prstClr>
                </a:solidFill>
                <a:latin typeface="Century Gothic" panose="020B0502020202020204" pitchFamily="34" charset="0"/>
              </a:rPr>
            </a:br>
            <a:r>
              <a:rPr lang="pt-BR" sz="800" i="1" dirty="0">
                <a:solidFill>
                  <a:prstClr val="black">
                    <a:lumMod val="65000"/>
                    <a:lumOff val="35000"/>
                  </a:prstClr>
                </a:solidFill>
                <a:latin typeface="Century Gothic" panose="020B0502020202020204" pitchFamily="34" charset="0"/>
              </a:rPr>
              <a:t>1. </a:t>
            </a:r>
            <a:r>
              <a:rPr lang="pt-BR" sz="800" i="1" dirty="0" err="1">
                <a:solidFill>
                  <a:prstClr val="black">
                    <a:lumMod val="65000"/>
                    <a:lumOff val="35000"/>
                  </a:prstClr>
                </a:solidFill>
                <a:latin typeface="Century Gothic" panose="020B0502020202020204" pitchFamily="34" charset="0"/>
              </a:rPr>
              <a:t>Bridgman</a:t>
            </a:r>
            <a:r>
              <a:rPr lang="pt-BR" sz="800" i="1" dirty="0">
                <a:solidFill>
                  <a:prstClr val="black">
                    <a:lumMod val="65000"/>
                    <a:lumOff val="35000"/>
                  </a:prstClr>
                </a:solidFill>
                <a:latin typeface="Century Gothic" panose="020B0502020202020204" pitchFamily="34" charset="0"/>
              </a:rPr>
              <a:t> AC, et al. Ann </a:t>
            </a:r>
            <a:r>
              <a:rPr lang="pt-BR" sz="800" i="1" dirty="0" err="1">
                <a:solidFill>
                  <a:prstClr val="black">
                    <a:lumMod val="65000"/>
                    <a:lumOff val="35000"/>
                  </a:prstClr>
                </a:solidFill>
                <a:latin typeface="Century Gothic" panose="020B0502020202020204" pitchFamily="34" charset="0"/>
              </a:rPr>
              <a:t>Allergy</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Asthma</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Immunol</a:t>
            </a:r>
            <a:r>
              <a:rPr lang="pt-BR" sz="800" i="1" dirty="0">
                <a:solidFill>
                  <a:prstClr val="black">
                    <a:lumMod val="65000"/>
                    <a:lumOff val="35000"/>
                  </a:prstClr>
                </a:solidFill>
                <a:latin typeface="Century Gothic" panose="020B0502020202020204" pitchFamily="34" charset="0"/>
              </a:rPr>
              <a:t>. 2018;120:603–606; 2. Suárez-</a:t>
            </a:r>
            <a:r>
              <a:rPr lang="pt-BR" sz="800" i="1" dirty="0" err="1">
                <a:solidFill>
                  <a:prstClr val="black">
                    <a:lumMod val="65000"/>
                    <a:lumOff val="35000"/>
                  </a:prstClr>
                </a:solidFill>
                <a:latin typeface="Century Gothic" panose="020B0502020202020204" pitchFamily="34" charset="0"/>
              </a:rPr>
              <a:t>Fariñas</a:t>
            </a:r>
            <a:r>
              <a:rPr lang="pt-BR" sz="800" i="1" dirty="0">
                <a:solidFill>
                  <a:prstClr val="black">
                    <a:lumMod val="65000"/>
                    <a:lumOff val="35000"/>
                  </a:prstClr>
                </a:solidFill>
                <a:latin typeface="Century Gothic" panose="020B0502020202020204" pitchFamily="34" charset="0"/>
              </a:rPr>
              <a:t> M, et al. J </a:t>
            </a:r>
            <a:r>
              <a:rPr lang="pt-BR" sz="800" i="1" dirty="0" err="1">
                <a:solidFill>
                  <a:prstClr val="black">
                    <a:lumMod val="65000"/>
                    <a:lumOff val="35000"/>
                  </a:prstClr>
                </a:solidFill>
                <a:latin typeface="Century Gothic" panose="020B0502020202020204" pitchFamily="34" charset="0"/>
              </a:rPr>
              <a:t>Allergy</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Clin</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Immunol</a:t>
            </a:r>
            <a:r>
              <a:rPr lang="pt-BR" sz="800" i="1" dirty="0">
                <a:solidFill>
                  <a:prstClr val="black">
                    <a:lumMod val="65000"/>
                    <a:lumOff val="35000"/>
                  </a:prstClr>
                </a:solidFill>
                <a:latin typeface="Century Gothic" panose="020B0502020202020204" pitchFamily="34" charset="0"/>
              </a:rPr>
              <a:t>. 2011;127:954–964; 3. </a:t>
            </a:r>
            <a:r>
              <a:rPr lang="pt-BR" sz="800" i="1" dirty="0" err="1">
                <a:solidFill>
                  <a:prstClr val="black">
                    <a:lumMod val="65000"/>
                    <a:lumOff val="35000"/>
                  </a:prstClr>
                </a:solidFill>
                <a:latin typeface="Century Gothic" panose="020B0502020202020204" pitchFamily="34" charset="0"/>
              </a:rPr>
              <a:t>Gooderham</a:t>
            </a:r>
            <a:r>
              <a:rPr lang="pt-BR" sz="800" i="1" dirty="0">
                <a:solidFill>
                  <a:prstClr val="black">
                    <a:lumMod val="65000"/>
                    <a:lumOff val="35000"/>
                  </a:prstClr>
                </a:solidFill>
                <a:latin typeface="Century Gothic" panose="020B0502020202020204" pitchFamily="34" charset="0"/>
              </a:rPr>
              <a:t> MJ, et al. J </a:t>
            </a:r>
            <a:r>
              <a:rPr lang="pt-BR" sz="800" i="1" dirty="0" err="1">
                <a:solidFill>
                  <a:prstClr val="black">
                    <a:lumMod val="65000"/>
                    <a:lumOff val="35000"/>
                  </a:prstClr>
                </a:solidFill>
                <a:latin typeface="Century Gothic" panose="020B0502020202020204" pitchFamily="34" charset="0"/>
              </a:rPr>
              <a:t>Cutan</a:t>
            </a:r>
            <a:r>
              <a:rPr lang="pt-BR" sz="800" i="1" dirty="0">
                <a:solidFill>
                  <a:prstClr val="black">
                    <a:lumMod val="65000"/>
                    <a:lumOff val="35000"/>
                  </a:prstClr>
                </a:solidFill>
                <a:latin typeface="Century Gothic" panose="020B0502020202020204" pitchFamily="34" charset="0"/>
              </a:rPr>
              <a:t> Med </a:t>
            </a:r>
            <a:r>
              <a:rPr lang="pt-BR" sz="800" i="1" dirty="0" err="1">
                <a:solidFill>
                  <a:prstClr val="black">
                    <a:lumMod val="65000"/>
                    <a:lumOff val="35000"/>
                  </a:prstClr>
                </a:solidFill>
                <a:latin typeface="Century Gothic" panose="020B0502020202020204" pitchFamily="34" charset="0"/>
              </a:rPr>
              <a:t>Surg</a:t>
            </a:r>
            <a:r>
              <a:rPr lang="pt-BR" sz="800" i="1" dirty="0">
                <a:solidFill>
                  <a:prstClr val="black">
                    <a:lumMod val="65000"/>
                    <a:lumOff val="35000"/>
                  </a:prstClr>
                </a:solidFill>
                <a:latin typeface="Century Gothic" panose="020B0502020202020204" pitchFamily="34" charset="0"/>
              </a:rPr>
              <a:t>. 2018;22:3S–5S; </a:t>
            </a:r>
            <a:br>
              <a:rPr lang="pt-BR" sz="800" i="1" dirty="0">
                <a:solidFill>
                  <a:prstClr val="black">
                    <a:lumMod val="65000"/>
                    <a:lumOff val="35000"/>
                  </a:prstClr>
                </a:solidFill>
                <a:latin typeface="Century Gothic" panose="020B0502020202020204" pitchFamily="34" charset="0"/>
              </a:rPr>
            </a:br>
            <a:r>
              <a:rPr lang="pt-BR" sz="800" i="1" dirty="0">
                <a:solidFill>
                  <a:prstClr val="black">
                    <a:lumMod val="65000"/>
                    <a:lumOff val="35000"/>
                  </a:prstClr>
                </a:solidFill>
                <a:latin typeface="Century Gothic" panose="020B0502020202020204" pitchFamily="34" charset="0"/>
              </a:rPr>
              <a:t>4. Simon D, et al. </a:t>
            </a:r>
            <a:r>
              <a:rPr lang="pt-BR" sz="800" i="1" dirty="0" err="1">
                <a:solidFill>
                  <a:prstClr val="black">
                    <a:lumMod val="65000"/>
                    <a:lumOff val="35000"/>
                  </a:prstClr>
                </a:solidFill>
                <a:latin typeface="Century Gothic" panose="020B0502020202020204" pitchFamily="34" charset="0"/>
              </a:rPr>
              <a:t>Int</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Arch</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Allergy</a:t>
            </a:r>
            <a:r>
              <a:rPr lang="pt-BR" sz="800" i="1" dirty="0">
                <a:solidFill>
                  <a:prstClr val="black">
                    <a:lumMod val="65000"/>
                    <a:lumOff val="35000"/>
                  </a:prstClr>
                </a:solidFill>
                <a:latin typeface="Century Gothic" panose="020B0502020202020204" pitchFamily="34" charset="0"/>
              </a:rPr>
              <a:t> </a:t>
            </a:r>
            <a:r>
              <a:rPr lang="pt-BR" sz="800" i="1" dirty="0" err="1">
                <a:solidFill>
                  <a:prstClr val="black">
                    <a:lumMod val="65000"/>
                    <a:lumOff val="35000"/>
                  </a:prstClr>
                </a:solidFill>
                <a:latin typeface="Century Gothic" panose="020B0502020202020204" pitchFamily="34" charset="0"/>
              </a:rPr>
              <a:t>Immunol</a:t>
            </a:r>
            <a:r>
              <a:rPr lang="pt-BR" sz="800" i="1" dirty="0">
                <a:solidFill>
                  <a:prstClr val="black">
                    <a:lumMod val="65000"/>
                    <a:lumOff val="35000"/>
                  </a:prstClr>
                </a:solidFill>
                <a:latin typeface="Century Gothic" panose="020B0502020202020204" pitchFamily="34" charset="0"/>
              </a:rPr>
              <a:t>. 2019;178:207–218; 5. Drucker AM, et al. J </a:t>
            </a:r>
            <a:r>
              <a:rPr lang="pt-BR" sz="800" i="1" dirty="0" err="1">
                <a:solidFill>
                  <a:prstClr val="black">
                    <a:lumMod val="65000"/>
                    <a:lumOff val="35000"/>
                  </a:prstClr>
                </a:solidFill>
                <a:latin typeface="Century Gothic" panose="020B0502020202020204" pitchFamily="34" charset="0"/>
              </a:rPr>
              <a:t>Invest</a:t>
            </a:r>
            <a:r>
              <a:rPr lang="pt-BR" sz="800" i="1" dirty="0">
                <a:solidFill>
                  <a:prstClr val="black">
                    <a:lumMod val="65000"/>
                    <a:lumOff val="35000"/>
                  </a:prstClr>
                </a:solidFill>
                <a:latin typeface="Century Gothic" panose="020B0502020202020204" pitchFamily="34" charset="0"/>
              </a:rPr>
              <a:t> Dermatol. 2017;137:26–30</a:t>
            </a:r>
          </a:p>
        </p:txBody>
      </p:sp>
      <p:grpSp>
        <p:nvGrpSpPr>
          <p:cNvPr id="88" name="Agrupar 87">
            <a:extLst>
              <a:ext uri="{FF2B5EF4-FFF2-40B4-BE49-F238E27FC236}">
                <a16:creationId xmlns:a16="http://schemas.microsoft.com/office/drawing/2014/main" xmlns="" id="{D4E052A9-348D-4442-8651-55BFDD1FC9E3}"/>
              </a:ext>
            </a:extLst>
          </p:cNvPr>
          <p:cNvGrpSpPr/>
          <p:nvPr/>
        </p:nvGrpSpPr>
        <p:grpSpPr>
          <a:xfrm>
            <a:off x="250215" y="994974"/>
            <a:ext cx="2904335" cy="4428597"/>
            <a:chOff x="187661" y="809036"/>
            <a:chExt cx="2178251" cy="3321448"/>
          </a:xfrm>
        </p:grpSpPr>
        <p:grpSp>
          <p:nvGrpSpPr>
            <p:cNvPr id="25" name="Agrupar 24">
              <a:extLst>
                <a:ext uri="{FF2B5EF4-FFF2-40B4-BE49-F238E27FC236}">
                  <a16:creationId xmlns:a16="http://schemas.microsoft.com/office/drawing/2014/main" xmlns="" id="{4E611E0D-A646-4F68-8C2D-C25BE58448DE}"/>
                </a:ext>
              </a:extLst>
            </p:cNvPr>
            <p:cNvGrpSpPr/>
            <p:nvPr/>
          </p:nvGrpSpPr>
          <p:grpSpPr>
            <a:xfrm>
              <a:off x="187661" y="809036"/>
              <a:ext cx="2178251" cy="3321448"/>
              <a:chOff x="543261" y="1063953"/>
              <a:chExt cx="2178251" cy="3321448"/>
            </a:xfrm>
          </p:grpSpPr>
          <p:sp>
            <p:nvSpPr>
              <p:cNvPr id="7" name="Retângulo 6">
                <a:extLst>
                  <a:ext uri="{FF2B5EF4-FFF2-40B4-BE49-F238E27FC236}">
                    <a16:creationId xmlns:a16="http://schemas.microsoft.com/office/drawing/2014/main" xmlns="" id="{F3F7A8A6-230F-4E00-B9D9-B0CA27F0599D}"/>
                  </a:ext>
                </a:extLst>
              </p:cNvPr>
              <p:cNvSpPr/>
              <p:nvPr/>
            </p:nvSpPr>
            <p:spPr>
              <a:xfrm>
                <a:off x="543261" y="1063953"/>
                <a:ext cx="2178251" cy="3313756"/>
              </a:xfrm>
              <a:prstGeom prst="rect">
                <a:avLst/>
              </a:prstGeom>
              <a:solidFill>
                <a:srgbClr val="F0E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1351">
                  <a:solidFill>
                    <a:prstClr val="white"/>
                  </a:solidFill>
                  <a:latin typeface="Calibri" panose="020F0502020204030204"/>
                </a:endParaRPr>
              </a:p>
            </p:txBody>
          </p:sp>
          <p:sp>
            <p:nvSpPr>
              <p:cNvPr id="8" name="Forma Livre: Forma 7">
                <a:extLst>
                  <a:ext uri="{FF2B5EF4-FFF2-40B4-BE49-F238E27FC236}">
                    <a16:creationId xmlns:a16="http://schemas.microsoft.com/office/drawing/2014/main" xmlns="" id="{103485D9-4A28-4EA5-BDCD-63E333412397}"/>
                  </a:ext>
                </a:extLst>
              </p:cNvPr>
              <p:cNvSpPr/>
              <p:nvPr/>
            </p:nvSpPr>
            <p:spPr>
              <a:xfrm>
                <a:off x="545610" y="3086101"/>
                <a:ext cx="2173553" cy="1299300"/>
              </a:xfrm>
              <a:custGeom>
                <a:avLst/>
                <a:gdLst>
                  <a:gd name="connsiteX0" fmla="*/ 0 w 2898070"/>
                  <a:gd name="connsiteY0" fmla="*/ 0 h 533351"/>
                  <a:gd name="connsiteX1" fmla="*/ 2898070 w 2898070"/>
                  <a:gd name="connsiteY1" fmla="*/ 0 h 533351"/>
                  <a:gd name="connsiteX2" fmla="*/ 2898070 w 2898070"/>
                  <a:gd name="connsiteY2" fmla="*/ 533351 h 533351"/>
                  <a:gd name="connsiteX3" fmla="*/ 937844 w 2898070"/>
                  <a:gd name="connsiteY3" fmla="*/ 533351 h 533351"/>
                  <a:gd name="connsiteX4" fmla="*/ 937844 w 2898070"/>
                  <a:gd name="connsiteY4" fmla="*/ 532102 h 533351"/>
                  <a:gd name="connsiteX5" fmla="*/ 0 w 2898070"/>
                  <a:gd name="connsiteY5" fmla="*/ 532102 h 5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8070" h="533351">
                    <a:moveTo>
                      <a:pt x="0" y="0"/>
                    </a:moveTo>
                    <a:lnTo>
                      <a:pt x="2898070" y="0"/>
                    </a:lnTo>
                    <a:lnTo>
                      <a:pt x="2898070" y="533351"/>
                    </a:lnTo>
                    <a:lnTo>
                      <a:pt x="937844" y="533351"/>
                    </a:lnTo>
                    <a:lnTo>
                      <a:pt x="937844" y="532102"/>
                    </a:lnTo>
                    <a:lnTo>
                      <a:pt x="0" y="532102"/>
                    </a:lnTo>
                    <a:close/>
                  </a:path>
                </a:pathLst>
              </a:custGeom>
              <a:gradFill>
                <a:gsLst>
                  <a:gs pos="0">
                    <a:srgbClr val="94CA56"/>
                  </a:gs>
                  <a:gs pos="58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pt-BR" sz="1351">
                  <a:solidFill>
                    <a:prstClr val="white"/>
                  </a:solidFill>
                  <a:latin typeface="Calibri" panose="020F0502020204030204"/>
                </a:endParaRPr>
              </a:p>
            </p:txBody>
          </p:sp>
          <p:sp>
            <p:nvSpPr>
              <p:cNvPr id="24" name="CaixaDeTexto 23">
                <a:extLst>
                  <a:ext uri="{FF2B5EF4-FFF2-40B4-BE49-F238E27FC236}">
                    <a16:creationId xmlns:a16="http://schemas.microsoft.com/office/drawing/2014/main" xmlns="" id="{350852F8-3B2A-45DD-8C57-68310B58D617}"/>
                  </a:ext>
                </a:extLst>
              </p:cNvPr>
              <p:cNvSpPr txBox="1"/>
              <p:nvPr/>
            </p:nvSpPr>
            <p:spPr>
              <a:xfrm>
                <a:off x="557384" y="3150976"/>
                <a:ext cx="2150004" cy="1146709"/>
              </a:xfrm>
              <a:prstGeom prst="rect">
                <a:avLst/>
              </a:prstGeom>
              <a:noFill/>
            </p:spPr>
            <p:txBody>
              <a:bodyPr wrap="square">
                <a:spAutoFit/>
              </a:bodyPr>
              <a:lstStyle/>
              <a:p>
                <a:pPr algn="ctr" defTabSz="609585"/>
                <a:r>
                  <a:rPr lang="pt-BR" sz="1867" dirty="0">
                    <a:solidFill>
                      <a:prstClr val="white"/>
                    </a:solidFill>
                    <a:latin typeface="Century Gothic" panose="020B0502020202020204" pitchFamily="34" charset="0"/>
                  </a:rPr>
                  <a:t>A DA está associada a uma carga </a:t>
                </a:r>
                <a:r>
                  <a:rPr lang="pt-BR" sz="1867" b="1" dirty="0">
                    <a:solidFill>
                      <a:prstClr val="white"/>
                    </a:solidFill>
                    <a:latin typeface="Century Gothic" panose="020B0502020202020204" pitchFamily="34" charset="0"/>
                  </a:rPr>
                  <a:t>multidimensional </a:t>
                </a:r>
                <a:r>
                  <a:rPr lang="pt-BR" sz="1867" dirty="0">
                    <a:solidFill>
                      <a:prstClr val="white"/>
                    </a:solidFill>
                    <a:latin typeface="Century Gothic" panose="020B0502020202020204" pitchFamily="34" charset="0"/>
                  </a:rPr>
                  <a:t>substancial para o paciente</a:t>
                </a:r>
                <a:r>
                  <a:rPr lang="pt-BR" sz="1867" baseline="30000" dirty="0">
                    <a:solidFill>
                      <a:prstClr val="white"/>
                    </a:solidFill>
                    <a:latin typeface="Century Gothic" panose="020B0502020202020204" pitchFamily="34" charset="0"/>
                  </a:rPr>
                  <a:t>1</a:t>
                </a:r>
              </a:p>
            </p:txBody>
          </p:sp>
        </p:grpSp>
        <p:cxnSp>
          <p:nvCxnSpPr>
            <p:cNvPr id="49" name="Conector reto 48">
              <a:extLst>
                <a:ext uri="{FF2B5EF4-FFF2-40B4-BE49-F238E27FC236}">
                  <a16:creationId xmlns:a16="http://schemas.microsoft.com/office/drawing/2014/main" xmlns="" id="{3E8C55A3-1F76-4F33-8B05-5821DC196580}"/>
                </a:ext>
              </a:extLst>
            </p:cNvPr>
            <p:cNvCxnSpPr>
              <a:cxnSpLocks/>
            </p:cNvCxnSpPr>
            <p:nvPr/>
          </p:nvCxnSpPr>
          <p:spPr>
            <a:xfrm>
              <a:off x="569765" y="2571750"/>
              <a:ext cx="1414043" cy="0"/>
            </a:xfrm>
            <a:prstGeom prst="line">
              <a:avLst/>
            </a:prstGeom>
            <a:ln w="57150">
              <a:solidFill>
                <a:srgbClr val="00A77F"/>
              </a:solidFill>
            </a:ln>
          </p:spPr>
          <p:style>
            <a:lnRef idx="1">
              <a:schemeClr val="accent1"/>
            </a:lnRef>
            <a:fillRef idx="0">
              <a:schemeClr val="accent1"/>
            </a:fillRef>
            <a:effectRef idx="0">
              <a:schemeClr val="accent1"/>
            </a:effectRef>
            <a:fontRef idx="minor">
              <a:schemeClr val="tx1"/>
            </a:fontRef>
          </p:style>
        </p:cxnSp>
        <p:grpSp>
          <p:nvGrpSpPr>
            <p:cNvPr id="55" name="Group 4">
              <a:extLst>
                <a:ext uri="{FF2B5EF4-FFF2-40B4-BE49-F238E27FC236}">
                  <a16:creationId xmlns:a16="http://schemas.microsoft.com/office/drawing/2014/main" xmlns="" id="{B7CFD5C0-7EF6-4DE7-9FC5-8C3B30BAA6BB}"/>
                </a:ext>
              </a:extLst>
            </p:cNvPr>
            <p:cNvGrpSpPr>
              <a:grpSpLocks noChangeAspect="1"/>
            </p:cNvGrpSpPr>
            <p:nvPr/>
          </p:nvGrpSpPr>
          <p:grpSpPr bwMode="auto">
            <a:xfrm>
              <a:off x="628317" y="1132115"/>
              <a:ext cx="1296938" cy="1299964"/>
              <a:chOff x="0" y="1"/>
              <a:chExt cx="4283" cy="4293"/>
            </a:xfrm>
            <a:solidFill>
              <a:srgbClr val="00A77F"/>
            </a:solidFill>
          </p:grpSpPr>
          <p:sp>
            <p:nvSpPr>
              <p:cNvPr id="56" name="Freeform 5">
                <a:extLst>
                  <a:ext uri="{FF2B5EF4-FFF2-40B4-BE49-F238E27FC236}">
                    <a16:creationId xmlns:a16="http://schemas.microsoft.com/office/drawing/2014/main" xmlns="" id="{C9CE6745-BBC6-4AB5-8297-6ED239F17D51}"/>
                  </a:ext>
                </a:extLst>
              </p:cNvPr>
              <p:cNvSpPr>
                <a:spLocks noEditPoints="1"/>
              </p:cNvSpPr>
              <p:nvPr/>
            </p:nvSpPr>
            <p:spPr bwMode="auto">
              <a:xfrm>
                <a:off x="3219" y="1"/>
                <a:ext cx="1064" cy="1064"/>
              </a:xfrm>
              <a:custGeom>
                <a:avLst/>
                <a:gdLst>
                  <a:gd name="T0" fmla="*/ 224 w 448"/>
                  <a:gd name="T1" fmla="*/ 448 h 448"/>
                  <a:gd name="T2" fmla="*/ 0 w 448"/>
                  <a:gd name="T3" fmla="*/ 224 h 448"/>
                  <a:gd name="T4" fmla="*/ 224 w 448"/>
                  <a:gd name="T5" fmla="*/ 0 h 448"/>
                  <a:gd name="T6" fmla="*/ 448 w 448"/>
                  <a:gd name="T7" fmla="*/ 224 h 448"/>
                  <a:gd name="T8" fmla="*/ 224 w 448"/>
                  <a:gd name="T9" fmla="*/ 448 h 448"/>
                  <a:gd name="T10" fmla="*/ 224 w 448"/>
                  <a:gd name="T11" fmla="*/ 48 h 448"/>
                  <a:gd name="T12" fmla="*/ 48 w 448"/>
                  <a:gd name="T13" fmla="*/ 224 h 448"/>
                  <a:gd name="T14" fmla="*/ 224 w 448"/>
                  <a:gd name="T15" fmla="*/ 400 h 448"/>
                  <a:gd name="T16" fmla="*/ 400 w 448"/>
                  <a:gd name="T17" fmla="*/ 224 h 448"/>
                  <a:gd name="T18" fmla="*/ 224 w 448"/>
                  <a:gd name="T19" fmla="*/ 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8">
                    <a:moveTo>
                      <a:pt x="224" y="448"/>
                    </a:moveTo>
                    <a:cubicBezTo>
                      <a:pt x="100" y="448"/>
                      <a:pt x="0" y="348"/>
                      <a:pt x="0" y="224"/>
                    </a:cubicBezTo>
                    <a:cubicBezTo>
                      <a:pt x="0" y="100"/>
                      <a:pt x="100" y="0"/>
                      <a:pt x="224" y="0"/>
                    </a:cubicBezTo>
                    <a:cubicBezTo>
                      <a:pt x="348" y="0"/>
                      <a:pt x="448" y="100"/>
                      <a:pt x="448" y="224"/>
                    </a:cubicBezTo>
                    <a:cubicBezTo>
                      <a:pt x="448" y="348"/>
                      <a:pt x="348" y="448"/>
                      <a:pt x="224" y="448"/>
                    </a:cubicBezTo>
                    <a:close/>
                    <a:moveTo>
                      <a:pt x="224" y="48"/>
                    </a:moveTo>
                    <a:cubicBezTo>
                      <a:pt x="127" y="48"/>
                      <a:pt x="48" y="127"/>
                      <a:pt x="48" y="224"/>
                    </a:cubicBezTo>
                    <a:cubicBezTo>
                      <a:pt x="48" y="321"/>
                      <a:pt x="127" y="400"/>
                      <a:pt x="224" y="400"/>
                    </a:cubicBezTo>
                    <a:cubicBezTo>
                      <a:pt x="321" y="400"/>
                      <a:pt x="400" y="321"/>
                      <a:pt x="400" y="224"/>
                    </a:cubicBezTo>
                    <a:cubicBezTo>
                      <a:pt x="400" y="127"/>
                      <a:pt x="321" y="48"/>
                      <a:pt x="224" y="48"/>
                    </a:cubicBezTo>
                    <a:close/>
                  </a:path>
                </a:pathLst>
              </a:custGeom>
              <a:grpFill/>
              <a:ln w="9525">
                <a:solidFill>
                  <a:srgbClr val="00A77F"/>
                </a:solidFill>
                <a:round/>
                <a:headEnd/>
                <a:tailEnd/>
              </a:ln>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57" name="Freeform 6">
                <a:extLst>
                  <a:ext uri="{FF2B5EF4-FFF2-40B4-BE49-F238E27FC236}">
                    <a16:creationId xmlns:a16="http://schemas.microsoft.com/office/drawing/2014/main" xmlns="" id="{84E05E6E-6B09-4684-BCEC-0B5BB1FB467B}"/>
                  </a:ext>
                </a:extLst>
              </p:cNvPr>
              <p:cNvSpPr>
                <a:spLocks noEditPoints="1"/>
              </p:cNvSpPr>
              <p:nvPr/>
            </p:nvSpPr>
            <p:spPr bwMode="auto">
              <a:xfrm>
                <a:off x="0" y="1"/>
                <a:ext cx="1063" cy="1064"/>
              </a:xfrm>
              <a:custGeom>
                <a:avLst/>
                <a:gdLst>
                  <a:gd name="T0" fmla="*/ 224 w 448"/>
                  <a:gd name="T1" fmla="*/ 448 h 448"/>
                  <a:gd name="T2" fmla="*/ 0 w 448"/>
                  <a:gd name="T3" fmla="*/ 224 h 448"/>
                  <a:gd name="T4" fmla="*/ 224 w 448"/>
                  <a:gd name="T5" fmla="*/ 0 h 448"/>
                  <a:gd name="T6" fmla="*/ 448 w 448"/>
                  <a:gd name="T7" fmla="*/ 224 h 448"/>
                  <a:gd name="T8" fmla="*/ 224 w 448"/>
                  <a:gd name="T9" fmla="*/ 448 h 448"/>
                  <a:gd name="T10" fmla="*/ 224 w 448"/>
                  <a:gd name="T11" fmla="*/ 48 h 448"/>
                  <a:gd name="T12" fmla="*/ 48 w 448"/>
                  <a:gd name="T13" fmla="*/ 224 h 448"/>
                  <a:gd name="T14" fmla="*/ 224 w 448"/>
                  <a:gd name="T15" fmla="*/ 400 h 448"/>
                  <a:gd name="T16" fmla="*/ 400 w 448"/>
                  <a:gd name="T17" fmla="*/ 224 h 448"/>
                  <a:gd name="T18" fmla="*/ 224 w 448"/>
                  <a:gd name="T19" fmla="*/ 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8">
                    <a:moveTo>
                      <a:pt x="224" y="448"/>
                    </a:moveTo>
                    <a:cubicBezTo>
                      <a:pt x="100" y="448"/>
                      <a:pt x="0" y="348"/>
                      <a:pt x="0" y="224"/>
                    </a:cubicBezTo>
                    <a:cubicBezTo>
                      <a:pt x="0" y="100"/>
                      <a:pt x="100" y="0"/>
                      <a:pt x="224" y="0"/>
                    </a:cubicBezTo>
                    <a:cubicBezTo>
                      <a:pt x="348" y="0"/>
                      <a:pt x="448" y="100"/>
                      <a:pt x="448" y="224"/>
                    </a:cubicBezTo>
                    <a:cubicBezTo>
                      <a:pt x="448" y="348"/>
                      <a:pt x="348" y="448"/>
                      <a:pt x="224" y="448"/>
                    </a:cubicBezTo>
                    <a:close/>
                    <a:moveTo>
                      <a:pt x="224" y="48"/>
                    </a:moveTo>
                    <a:cubicBezTo>
                      <a:pt x="127" y="48"/>
                      <a:pt x="48" y="127"/>
                      <a:pt x="48" y="224"/>
                    </a:cubicBezTo>
                    <a:cubicBezTo>
                      <a:pt x="48" y="321"/>
                      <a:pt x="127" y="400"/>
                      <a:pt x="224" y="400"/>
                    </a:cubicBezTo>
                    <a:cubicBezTo>
                      <a:pt x="321" y="400"/>
                      <a:pt x="400" y="321"/>
                      <a:pt x="400" y="224"/>
                    </a:cubicBezTo>
                    <a:cubicBezTo>
                      <a:pt x="400" y="127"/>
                      <a:pt x="321" y="48"/>
                      <a:pt x="224" y="48"/>
                    </a:cubicBezTo>
                    <a:close/>
                  </a:path>
                </a:pathLst>
              </a:custGeom>
              <a:grpFill/>
              <a:ln w="9525">
                <a:solidFill>
                  <a:srgbClr val="00A77F"/>
                </a:solidFill>
                <a:round/>
                <a:headEnd/>
                <a:tailEnd/>
              </a:ln>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58" name="Freeform 7">
                <a:extLst>
                  <a:ext uri="{FF2B5EF4-FFF2-40B4-BE49-F238E27FC236}">
                    <a16:creationId xmlns:a16="http://schemas.microsoft.com/office/drawing/2014/main" xmlns="" id="{378C2E31-A616-4973-9162-7DEC44B588B3}"/>
                  </a:ext>
                </a:extLst>
              </p:cNvPr>
              <p:cNvSpPr>
                <a:spLocks noEditPoints="1"/>
              </p:cNvSpPr>
              <p:nvPr/>
            </p:nvSpPr>
            <p:spPr bwMode="auto">
              <a:xfrm>
                <a:off x="285" y="2945"/>
                <a:ext cx="493" cy="494"/>
              </a:xfrm>
              <a:custGeom>
                <a:avLst/>
                <a:gdLst>
                  <a:gd name="T0" fmla="*/ 104 w 208"/>
                  <a:gd name="T1" fmla="*/ 208 h 208"/>
                  <a:gd name="T2" fmla="*/ 0 w 208"/>
                  <a:gd name="T3" fmla="*/ 104 h 208"/>
                  <a:gd name="T4" fmla="*/ 104 w 208"/>
                  <a:gd name="T5" fmla="*/ 0 h 208"/>
                  <a:gd name="T6" fmla="*/ 208 w 208"/>
                  <a:gd name="T7" fmla="*/ 104 h 208"/>
                  <a:gd name="T8" fmla="*/ 104 w 208"/>
                  <a:gd name="T9" fmla="*/ 208 h 208"/>
                  <a:gd name="T10" fmla="*/ 104 w 208"/>
                  <a:gd name="T11" fmla="*/ 48 h 208"/>
                  <a:gd name="T12" fmla="*/ 48 w 208"/>
                  <a:gd name="T13" fmla="*/ 104 h 208"/>
                  <a:gd name="T14" fmla="*/ 104 w 208"/>
                  <a:gd name="T15" fmla="*/ 160 h 208"/>
                  <a:gd name="T16" fmla="*/ 160 w 208"/>
                  <a:gd name="T17" fmla="*/ 104 h 208"/>
                  <a:gd name="T18" fmla="*/ 104 w 208"/>
                  <a:gd name="T19" fmla="*/ 4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104" y="208"/>
                    </a:moveTo>
                    <a:cubicBezTo>
                      <a:pt x="47" y="208"/>
                      <a:pt x="0" y="161"/>
                      <a:pt x="0" y="104"/>
                    </a:cubicBezTo>
                    <a:cubicBezTo>
                      <a:pt x="0" y="47"/>
                      <a:pt x="47" y="0"/>
                      <a:pt x="104" y="0"/>
                    </a:cubicBezTo>
                    <a:cubicBezTo>
                      <a:pt x="161" y="0"/>
                      <a:pt x="208" y="47"/>
                      <a:pt x="208" y="104"/>
                    </a:cubicBezTo>
                    <a:cubicBezTo>
                      <a:pt x="208" y="161"/>
                      <a:pt x="161" y="208"/>
                      <a:pt x="104" y="208"/>
                    </a:cubicBezTo>
                    <a:close/>
                    <a:moveTo>
                      <a:pt x="104" y="48"/>
                    </a:moveTo>
                    <a:cubicBezTo>
                      <a:pt x="73" y="48"/>
                      <a:pt x="48" y="73"/>
                      <a:pt x="48" y="104"/>
                    </a:cubicBezTo>
                    <a:cubicBezTo>
                      <a:pt x="48" y="135"/>
                      <a:pt x="73" y="160"/>
                      <a:pt x="104" y="160"/>
                    </a:cubicBezTo>
                    <a:cubicBezTo>
                      <a:pt x="135" y="160"/>
                      <a:pt x="160" y="135"/>
                      <a:pt x="160" y="104"/>
                    </a:cubicBezTo>
                    <a:cubicBezTo>
                      <a:pt x="160" y="73"/>
                      <a:pt x="135" y="48"/>
                      <a:pt x="104" y="48"/>
                    </a:cubicBezTo>
                    <a:close/>
                  </a:path>
                </a:pathLst>
              </a:custGeom>
              <a:grpFill/>
              <a:ln w="9525">
                <a:solidFill>
                  <a:srgbClr val="00A77F"/>
                </a:solidFill>
                <a:round/>
                <a:headEnd/>
                <a:tailEnd/>
              </a:ln>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59" name="Freeform 8">
                <a:extLst>
                  <a:ext uri="{FF2B5EF4-FFF2-40B4-BE49-F238E27FC236}">
                    <a16:creationId xmlns:a16="http://schemas.microsoft.com/office/drawing/2014/main" xmlns="" id="{337C925F-B687-4709-9F2B-D388ACCF9352}"/>
                  </a:ext>
                </a:extLst>
              </p:cNvPr>
              <p:cNvSpPr>
                <a:spLocks noEditPoints="1"/>
              </p:cNvSpPr>
              <p:nvPr/>
            </p:nvSpPr>
            <p:spPr bwMode="auto">
              <a:xfrm>
                <a:off x="3124" y="3515"/>
                <a:ext cx="399" cy="399"/>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48 h 168"/>
                  <a:gd name="T12" fmla="*/ 48 w 168"/>
                  <a:gd name="T13" fmla="*/ 84 h 168"/>
                  <a:gd name="T14" fmla="*/ 84 w 168"/>
                  <a:gd name="T15" fmla="*/ 120 h 168"/>
                  <a:gd name="T16" fmla="*/ 120 w 168"/>
                  <a:gd name="T17" fmla="*/ 84 h 168"/>
                  <a:gd name="T18" fmla="*/ 84 w 168"/>
                  <a:gd name="T19" fmla="*/ 4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0" y="0"/>
                      <a:pt x="168" y="38"/>
                      <a:pt x="168" y="84"/>
                    </a:cubicBezTo>
                    <a:cubicBezTo>
                      <a:pt x="168" y="130"/>
                      <a:pt x="130" y="168"/>
                      <a:pt x="84" y="168"/>
                    </a:cubicBezTo>
                    <a:close/>
                    <a:moveTo>
                      <a:pt x="84" y="48"/>
                    </a:moveTo>
                    <a:cubicBezTo>
                      <a:pt x="64" y="48"/>
                      <a:pt x="48" y="64"/>
                      <a:pt x="48" y="84"/>
                    </a:cubicBezTo>
                    <a:cubicBezTo>
                      <a:pt x="48" y="104"/>
                      <a:pt x="64" y="120"/>
                      <a:pt x="84" y="120"/>
                    </a:cubicBezTo>
                    <a:cubicBezTo>
                      <a:pt x="104" y="120"/>
                      <a:pt x="120" y="104"/>
                      <a:pt x="120" y="84"/>
                    </a:cubicBezTo>
                    <a:cubicBezTo>
                      <a:pt x="120" y="64"/>
                      <a:pt x="104" y="48"/>
                      <a:pt x="84" y="48"/>
                    </a:cubicBezTo>
                    <a:close/>
                  </a:path>
                </a:pathLst>
              </a:custGeom>
              <a:grpFill/>
              <a:ln w="9525">
                <a:solidFill>
                  <a:srgbClr val="00A77F"/>
                </a:solidFill>
                <a:round/>
                <a:headEnd/>
                <a:tailEnd/>
              </a:ln>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60" name="Freeform 9">
                <a:extLst>
                  <a:ext uri="{FF2B5EF4-FFF2-40B4-BE49-F238E27FC236}">
                    <a16:creationId xmlns:a16="http://schemas.microsoft.com/office/drawing/2014/main" xmlns="" id="{FCDECDE3-3132-4960-B7CA-9D35BFBC9AF2}"/>
                  </a:ext>
                </a:extLst>
              </p:cNvPr>
              <p:cNvSpPr>
                <a:spLocks noEditPoints="1"/>
              </p:cNvSpPr>
              <p:nvPr/>
            </p:nvSpPr>
            <p:spPr bwMode="auto">
              <a:xfrm>
                <a:off x="1510" y="96"/>
                <a:ext cx="494" cy="494"/>
              </a:xfrm>
              <a:custGeom>
                <a:avLst/>
                <a:gdLst>
                  <a:gd name="T0" fmla="*/ 104 w 208"/>
                  <a:gd name="T1" fmla="*/ 208 h 208"/>
                  <a:gd name="T2" fmla="*/ 0 w 208"/>
                  <a:gd name="T3" fmla="*/ 104 h 208"/>
                  <a:gd name="T4" fmla="*/ 104 w 208"/>
                  <a:gd name="T5" fmla="*/ 0 h 208"/>
                  <a:gd name="T6" fmla="*/ 208 w 208"/>
                  <a:gd name="T7" fmla="*/ 104 h 208"/>
                  <a:gd name="T8" fmla="*/ 104 w 208"/>
                  <a:gd name="T9" fmla="*/ 208 h 208"/>
                  <a:gd name="T10" fmla="*/ 104 w 208"/>
                  <a:gd name="T11" fmla="*/ 48 h 208"/>
                  <a:gd name="T12" fmla="*/ 48 w 208"/>
                  <a:gd name="T13" fmla="*/ 104 h 208"/>
                  <a:gd name="T14" fmla="*/ 104 w 208"/>
                  <a:gd name="T15" fmla="*/ 160 h 208"/>
                  <a:gd name="T16" fmla="*/ 160 w 208"/>
                  <a:gd name="T17" fmla="*/ 104 h 208"/>
                  <a:gd name="T18" fmla="*/ 104 w 208"/>
                  <a:gd name="T19" fmla="*/ 4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104" y="208"/>
                    </a:moveTo>
                    <a:cubicBezTo>
                      <a:pt x="47" y="208"/>
                      <a:pt x="0" y="161"/>
                      <a:pt x="0" y="104"/>
                    </a:cubicBezTo>
                    <a:cubicBezTo>
                      <a:pt x="0" y="47"/>
                      <a:pt x="47" y="0"/>
                      <a:pt x="104" y="0"/>
                    </a:cubicBezTo>
                    <a:cubicBezTo>
                      <a:pt x="161" y="0"/>
                      <a:pt x="208" y="47"/>
                      <a:pt x="208" y="104"/>
                    </a:cubicBezTo>
                    <a:cubicBezTo>
                      <a:pt x="208" y="161"/>
                      <a:pt x="161" y="208"/>
                      <a:pt x="104" y="208"/>
                    </a:cubicBezTo>
                    <a:close/>
                    <a:moveTo>
                      <a:pt x="104" y="48"/>
                    </a:moveTo>
                    <a:cubicBezTo>
                      <a:pt x="73" y="48"/>
                      <a:pt x="48" y="73"/>
                      <a:pt x="48" y="104"/>
                    </a:cubicBezTo>
                    <a:cubicBezTo>
                      <a:pt x="48" y="135"/>
                      <a:pt x="73" y="160"/>
                      <a:pt x="104" y="160"/>
                    </a:cubicBezTo>
                    <a:cubicBezTo>
                      <a:pt x="135" y="160"/>
                      <a:pt x="160" y="135"/>
                      <a:pt x="160" y="104"/>
                    </a:cubicBezTo>
                    <a:cubicBezTo>
                      <a:pt x="160" y="73"/>
                      <a:pt x="135" y="48"/>
                      <a:pt x="104" y="48"/>
                    </a:cubicBezTo>
                    <a:close/>
                  </a:path>
                </a:pathLst>
              </a:custGeom>
              <a:grpFill/>
              <a:ln w="9525">
                <a:solidFill>
                  <a:srgbClr val="00A77F"/>
                </a:solidFill>
                <a:round/>
                <a:headEnd/>
                <a:tailEnd/>
              </a:ln>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61" name="Freeform 10">
                <a:extLst>
                  <a:ext uri="{FF2B5EF4-FFF2-40B4-BE49-F238E27FC236}">
                    <a16:creationId xmlns:a16="http://schemas.microsoft.com/office/drawing/2014/main" xmlns="" id="{AF1591A7-48CA-40B7-9AF5-B183A624E8F6}"/>
                  </a:ext>
                </a:extLst>
              </p:cNvPr>
              <p:cNvSpPr>
                <a:spLocks noEditPoints="1"/>
              </p:cNvSpPr>
              <p:nvPr/>
            </p:nvSpPr>
            <p:spPr bwMode="auto">
              <a:xfrm>
                <a:off x="3504" y="1995"/>
                <a:ext cx="589" cy="589"/>
              </a:xfrm>
              <a:custGeom>
                <a:avLst/>
                <a:gdLst>
                  <a:gd name="T0" fmla="*/ 124 w 248"/>
                  <a:gd name="T1" fmla="*/ 248 h 248"/>
                  <a:gd name="T2" fmla="*/ 0 w 248"/>
                  <a:gd name="T3" fmla="*/ 124 h 248"/>
                  <a:gd name="T4" fmla="*/ 124 w 248"/>
                  <a:gd name="T5" fmla="*/ 0 h 248"/>
                  <a:gd name="T6" fmla="*/ 248 w 248"/>
                  <a:gd name="T7" fmla="*/ 124 h 248"/>
                  <a:gd name="T8" fmla="*/ 124 w 248"/>
                  <a:gd name="T9" fmla="*/ 248 h 248"/>
                  <a:gd name="T10" fmla="*/ 124 w 248"/>
                  <a:gd name="T11" fmla="*/ 48 h 248"/>
                  <a:gd name="T12" fmla="*/ 48 w 248"/>
                  <a:gd name="T13" fmla="*/ 124 h 248"/>
                  <a:gd name="T14" fmla="*/ 124 w 248"/>
                  <a:gd name="T15" fmla="*/ 200 h 248"/>
                  <a:gd name="T16" fmla="*/ 200 w 248"/>
                  <a:gd name="T17" fmla="*/ 124 h 248"/>
                  <a:gd name="T18" fmla="*/ 124 w 248"/>
                  <a:gd name="T19" fmla="*/ 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8">
                    <a:moveTo>
                      <a:pt x="124" y="248"/>
                    </a:moveTo>
                    <a:cubicBezTo>
                      <a:pt x="56" y="248"/>
                      <a:pt x="0" y="192"/>
                      <a:pt x="0" y="124"/>
                    </a:cubicBezTo>
                    <a:cubicBezTo>
                      <a:pt x="0" y="56"/>
                      <a:pt x="56" y="0"/>
                      <a:pt x="124" y="0"/>
                    </a:cubicBezTo>
                    <a:cubicBezTo>
                      <a:pt x="192" y="0"/>
                      <a:pt x="248" y="56"/>
                      <a:pt x="248" y="124"/>
                    </a:cubicBezTo>
                    <a:cubicBezTo>
                      <a:pt x="248" y="192"/>
                      <a:pt x="192" y="248"/>
                      <a:pt x="124" y="248"/>
                    </a:cubicBezTo>
                    <a:close/>
                    <a:moveTo>
                      <a:pt x="124" y="48"/>
                    </a:moveTo>
                    <a:cubicBezTo>
                      <a:pt x="82" y="48"/>
                      <a:pt x="48" y="82"/>
                      <a:pt x="48" y="124"/>
                    </a:cubicBezTo>
                    <a:cubicBezTo>
                      <a:pt x="48" y="166"/>
                      <a:pt x="82" y="200"/>
                      <a:pt x="124" y="200"/>
                    </a:cubicBezTo>
                    <a:cubicBezTo>
                      <a:pt x="166" y="200"/>
                      <a:pt x="200" y="166"/>
                      <a:pt x="200" y="124"/>
                    </a:cubicBezTo>
                    <a:cubicBezTo>
                      <a:pt x="200" y="82"/>
                      <a:pt x="166" y="48"/>
                      <a:pt x="124" y="48"/>
                    </a:cubicBezTo>
                    <a:close/>
                  </a:path>
                </a:pathLst>
              </a:custGeom>
              <a:grpFill/>
              <a:ln w="9525">
                <a:solidFill>
                  <a:srgbClr val="00A77F"/>
                </a:solidFill>
                <a:round/>
                <a:headEnd/>
                <a:tailEnd/>
              </a:ln>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62" name="Freeform 11">
                <a:extLst>
                  <a:ext uri="{FF2B5EF4-FFF2-40B4-BE49-F238E27FC236}">
                    <a16:creationId xmlns:a16="http://schemas.microsoft.com/office/drawing/2014/main" xmlns="" id="{BBE703D9-4BE1-49A6-A1ED-F079B3E3A364}"/>
                  </a:ext>
                </a:extLst>
              </p:cNvPr>
              <p:cNvSpPr>
                <a:spLocks noEditPoints="1"/>
              </p:cNvSpPr>
              <p:nvPr/>
            </p:nvSpPr>
            <p:spPr bwMode="auto">
              <a:xfrm>
                <a:off x="1187" y="951"/>
                <a:ext cx="1823" cy="1823"/>
              </a:xfrm>
              <a:custGeom>
                <a:avLst/>
                <a:gdLst>
                  <a:gd name="T0" fmla="*/ 384 w 768"/>
                  <a:gd name="T1" fmla="*/ 768 h 768"/>
                  <a:gd name="T2" fmla="*/ 0 w 768"/>
                  <a:gd name="T3" fmla="*/ 384 h 768"/>
                  <a:gd name="T4" fmla="*/ 384 w 768"/>
                  <a:gd name="T5" fmla="*/ 0 h 768"/>
                  <a:gd name="T6" fmla="*/ 768 w 768"/>
                  <a:gd name="T7" fmla="*/ 384 h 768"/>
                  <a:gd name="T8" fmla="*/ 384 w 768"/>
                  <a:gd name="T9" fmla="*/ 768 h 768"/>
                  <a:gd name="T10" fmla="*/ 384 w 768"/>
                  <a:gd name="T11" fmla="*/ 48 h 768"/>
                  <a:gd name="T12" fmla="*/ 48 w 768"/>
                  <a:gd name="T13" fmla="*/ 384 h 768"/>
                  <a:gd name="T14" fmla="*/ 384 w 768"/>
                  <a:gd name="T15" fmla="*/ 720 h 768"/>
                  <a:gd name="T16" fmla="*/ 720 w 768"/>
                  <a:gd name="T17" fmla="*/ 384 h 768"/>
                  <a:gd name="T18" fmla="*/ 384 w 768"/>
                  <a:gd name="T19" fmla="*/ 4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 h="768">
                    <a:moveTo>
                      <a:pt x="384" y="768"/>
                    </a:moveTo>
                    <a:cubicBezTo>
                      <a:pt x="172" y="768"/>
                      <a:pt x="0" y="596"/>
                      <a:pt x="0" y="384"/>
                    </a:cubicBezTo>
                    <a:cubicBezTo>
                      <a:pt x="0" y="172"/>
                      <a:pt x="172" y="0"/>
                      <a:pt x="384" y="0"/>
                    </a:cubicBezTo>
                    <a:cubicBezTo>
                      <a:pt x="596" y="0"/>
                      <a:pt x="768" y="172"/>
                      <a:pt x="768" y="384"/>
                    </a:cubicBezTo>
                    <a:cubicBezTo>
                      <a:pt x="768" y="596"/>
                      <a:pt x="596" y="768"/>
                      <a:pt x="384" y="768"/>
                    </a:cubicBezTo>
                    <a:close/>
                    <a:moveTo>
                      <a:pt x="384" y="48"/>
                    </a:moveTo>
                    <a:cubicBezTo>
                      <a:pt x="199" y="48"/>
                      <a:pt x="48" y="199"/>
                      <a:pt x="48" y="384"/>
                    </a:cubicBezTo>
                    <a:cubicBezTo>
                      <a:pt x="48" y="569"/>
                      <a:pt x="199" y="720"/>
                      <a:pt x="384" y="720"/>
                    </a:cubicBezTo>
                    <a:cubicBezTo>
                      <a:pt x="569" y="720"/>
                      <a:pt x="720" y="569"/>
                      <a:pt x="720" y="384"/>
                    </a:cubicBezTo>
                    <a:cubicBezTo>
                      <a:pt x="720" y="199"/>
                      <a:pt x="569" y="48"/>
                      <a:pt x="384" y="48"/>
                    </a:cubicBezTo>
                    <a:close/>
                  </a:path>
                </a:pathLst>
              </a:custGeom>
              <a:grpFill/>
              <a:ln w="9525">
                <a:solidFill>
                  <a:srgbClr val="00A77F"/>
                </a:solidFill>
                <a:round/>
                <a:headEnd/>
                <a:tailEnd/>
              </a:ln>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63" name="Freeform 12">
                <a:extLst>
                  <a:ext uri="{FF2B5EF4-FFF2-40B4-BE49-F238E27FC236}">
                    <a16:creationId xmlns:a16="http://schemas.microsoft.com/office/drawing/2014/main" xmlns="" id="{11F84DC1-DA31-449F-BE9B-3458E8C825E0}"/>
                  </a:ext>
                </a:extLst>
              </p:cNvPr>
              <p:cNvSpPr>
                <a:spLocks/>
              </p:cNvSpPr>
              <p:nvPr/>
            </p:nvSpPr>
            <p:spPr bwMode="auto">
              <a:xfrm>
                <a:off x="1567" y="1331"/>
                <a:ext cx="1063" cy="1063"/>
              </a:xfrm>
              <a:custGeom>
                <a:avLst/>
                <a:gdLst>
                  <a:gd name="T0" fmla="*/ 224 w 448"/>
                  <a:gd name="T1" fmla="*/ 448 h 448"/>
                  <a:gd name="T2" fmla="*/ 200 w 448"/>
                  <a:gd name="T3" fmla="*/ 424 h 448"/>
                  <a:gd name="T4" fmla="*/ 224 w 448"/>
                  <a:gd name="T5" fmla="*/ 400 h 448"/>
                  <a:gd name="T6" fmla="*/ 400 w 448"/>
                  <a:gd name="T7" fmla="*/ 224 h 448"/>
                  <a:gd name="T8" fmla="*/ 224 w 448"/>
                  <a:gd name="T9" fmla="*/ 48 h 448"/>
                  <a:gd name="T10" fmla="*/ 48 w 448"/>
                  <a:gd name="T11" fmla="*/ 224 h 448"/>
                  <a:gd name="T12" fmla="*/ 24 w 448"/>
                  <a:gd name="T13" fmla="*/ 248 h 448"/>
                  <a:gd name="T14" fmla="*/ 0 w 448"/>
                  <a:gd name="T15" fmla="*/ 224 h 448"/>
                  <a:gd name="T16" fmla="*/ 224 w 448"/>
                  <a:gd name="T17" fmla="*/ 0 h 448"/>
                  <a:gd name="T18" fmla="*/ 448 w 448"/>
                  <a:gd name="T19" fmla="*/ 224 h 448"/>
                  <a:gd name="T20" fmla="*/ 224 w 448"/>
                  <a:gd name="T21" fmla="*/ 4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8" h="448">
                    <a:moveTo>
                      <a:pt x="224" y="448"/>
                    </a:moveTo>
                    <a:cubicBezTo>
                      <a:pt x="211" y="448"/>
                      <a:pt x="200" y="437"/>
                      <a:pt x="200" y="424"/>
                    </a:cubicBezTo>
                    <a:cubicBezTo>
                      <a:pt x="200" y="411"/>
                      <a:pt x="211" y="400"/>
                      <a:pt x="224" y="400"/>
                    </a:cubicBezTo>
                    <a:cubicBezTo>
                      <a:pt x="321" y="400"/>
                      <a:pt x="400" y="321"/>
                      <a:pt x="400" y="224"/>
                    </a:cubicBezTo>
                    <a:cubicBezTo>
                      <a:pt x="400" y="127"/>
                      <a:pt x="321" y="48"/>
                      <a:pt x="224" y="48"/>
                    </a:cubicBezTo>
                    <a:cubicBezTo>
                      <a:pt x="127" y="48"/>
                      <a:pt x="48" y="127"/>
                      <a:pt x="48" y="224"/>
                    </a:cubicBezTo>
                    <a:cubicBezTo>
                      <a:pt x="48" y="237"/>
                      <a:pt x="37" y="248"/>
                      <a:pt x="24" y="248"/>
                    </a:cubicBezTo>
                    <a:cubicBezTo>
                      <a:pt x="11" y="248"/>
                      <a:pt x="0" y="237"/>
                      <a:pt x="0" y="224"/>
                    </a:cubicBezTo>
                    <a:cubicBezTo>
                      <a:pt x="0" y="100"/>
                      <a:pt x="100" y="0"/>
                      <a:pt x="224" y="0"/>
                    </a:cubicBezTo>
                    <a:cubicBezTo>
                      <a:pt x="348" y="0"/>
                      <a:pt x="448" y="100"/>
                      <a:pt x="448" y="224"/>
                    </a:cubicBezTo>
                    <a:cubicBezTo>
                      <a:pt x="448" y="348"/>
                      <a:pt x="348" y="448"/>
                      <a:pt x="224" y="448"/>
                    </a:cubicBezTo>
                    <a:close/>
                  </a:path>
                </a:pathLst>
              </a:custGeom>
              <a:grpFill/>
              <a:ln w="9525">
                <a:solidFill>
                  <a:srgbClr val="00A77F"/>
                </a:solidFill>
                <a:round/>
                <a:headEnd/>
                <a:tailEnd/>
              </a:ln>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64" name="Freeform 13">
                <a:extLst>
                  <a:ext uri="{FF2B5EF4-FFF2-40B4-BE49-F238E27FC236}">
                    <a16:creationId xmlns:a16="http://schemas.microsoft.com/office/drawing/2014/main" xmlns="" id="{E3828564-8CD0-4466-AFE9-0EA45AFF4EDF}"/>
                  </a:ext>
                </a:extLst>
              </p:cNvPr>
              <p:cNvSpPr>
                <a:spLocks noEditPoints="1"/>
              </p:cNvSpPr>
              <p:nvPr/>
            </p:nvSpPr>
            <p:spPr bwMode="auto">
              <a:xfrm>
                <a:off x="1567" y="3230"/>
                <a:ext cx="1063" cy="1064"/>
              </a:xfrm>
              <a:custGeom>
                <a:avLst/>
                <a:gdLst>
                  <a:gd name="T0" fmla="*/ 224 w 448"/>
                  <a:gd name="T1" fmla="*/ 448 h 448"/>
                  <a:gd name="T2" fmla="*/ 0 w 448"/>
                  <a:gd name="T3" fmla="*/ 224 h 448"/>
                  <a:gd name="T4" fmla="*/ 224 w 448"/>
                  <a:gd name="T5" fmla="*/ 0 h 448"/>
                  <a:gd name="T6" fmla="*/ 448 w 448"/>
                  <a:gd name="T7" fmla="*/ 224 h 448"/>
                  <a:gd name="T8" fmla="*/ 224 w 448"/>
                  <a:gd name="T9" fmla="*/ 448 h 448"/>
                  <a:gd name="T10" fmla="*/ 224 w 448"/>
                  <a:gd name="T11" fmla="*/ 48 h 448"/>
                  <a:gd name="T12" fmla="*/ 48 w 448"/>
                  <a:gd name="T13" fmla="*/ 224 h 448"/>
                  <a:gd name="T14" fmla="*/ 224 w 448"/>
                  <a:gd name="T15" fmla="*/ 400 h 448"/>
                  <a:gd name="T16" fmla="*/ 400 w 448"/>
                  <a:gd name="T17" fmla="*/ 224 h 448"/>
                  <a:gd name="T18" fmla="*/ 224 w 448"/>
                  <a:gd name="T19" fmla="*/ 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8">
                    <a:moveTo>
                      <a:pt x="224" y="448"/>
                    </a:moveTo>
                    <a:cubicBezTo>
                      <a:pt x="100" y="448"/>
                      <a:pt x="0" y="348"/>
                      <a:pt x="0" y="224"/>
                    </a:cubicBezTo>
                    <a:cubicBezTo>
                      <a:pt x="0" y="100"/>
                      <a:pt x="100" y="0"/>
                      <a:pt x="224" y="0"/>
                    </a:cubicBezTo>
                    <a:cubicBezTo>
                      <a:pt x="348" y="0"/>
                      <a:pt x="448" y="100"/>
                      <a:pt x="448" y="224"/>
                    </a:cubicBezTo>
                    <a:cubicBezTo>
                      <a:pt x="448" y="348"/>
                      <a:pt x="348" y="448"/>
                      <a:pt x="224" y="448"/>
                    </a:cubicBezTo>
                    <a:close/>
                    <a:moveTo>
                      <a:pt x="224" y="48"/>
                    </a:moveTo>
                    <a:cubicBezTo>
                      <a:pt x="127" y="48"/>
                      <a:pt x="48" y="127"/>
                      <a:pt x="48" y="224"/>
                    </a:cubicBezTo>
                    <a:cubicBezTo>
                      <a:pt x="48" y="321"/>
                      <a:pt x="127" y="400"/>
                      <a:pt x="224" y="400"/>
                    </a:cubicBezTo>
                    <a:cubicBezTo>
                      <a:pt x="321" y="400"/>
                      <a:pt x="400" y="321"/>
                      <a:pt x="400" y="224"/>
                    </a:cubicBezTo>
                    <a:cubicBezTo>
                      <a:pt x="400" y="127"/>
                      <a:pt x="321" y="48"/>
                      <a:pt x="224" y="48"/>
                    </a:cubicBezTo>
                    <a:close/>
                  </a:path>
                </a:pathLst>
              </a:custGeom>
              <a:grpFill/>
              <a:ln w="9525">
                <a:solidFill>
                  <a:srgbClr val="00A77F"/>
                </a:solidFill>
                <a:round/>
                <a:headEnd/>
                <a:tailEnd/>
              </a:ln>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65" name="Freeform 14">
                <a:extLst>
                  <a:ext uri="{FF2B5EF4-FFF2-40B4-BE49-F238E27FC236}">
                    <a16:creationId xmlns:a16="http://schemas.microsoft.com/office/drawing/2014/main" xmlns="" id="{27F25FA2-ACCB-4F6E-8AFB-9396E5A28AAF}"/>
                  </a:ext>
                </a:extLst>
              </p:cNvPr>
              <p:cNvSpPr>
                <a:spLocks/>
              </p:cNvSpPr>
              <p:nvPr/>
            </p:nvSpPr>
            <p:spPr bwMode="auto">
              <a:xfrm>
                <a:off x="2042" y="2660"/>
                <a:ext cx="114" cy="684"/>
              </a:xfrm>
              <a:custGeom>
                <a:avLst/>
                <a:gdLst>
                  <a:gd name="T0" fmla="*/ 24 w 48"/>
                  <a:gd name="T1" fmla="*/ 288 h 288"/>
                  <a:gd name="T2" fmla="*/ 0 w 48"/>
                  <a:gd name="T3" fmla="*/ 264 h 288"/>
                  <a:gd name="T4" fmla="*/ 0 w 48"/>
                  <a:gd name="T5" fmla="*/ 24 h 288"/>
                  <a:gd name="T6" fmla="*/ 24 w 48"/>
                  <a:gd name="T7" fmla="*/ 0 h 288"/>
                  <a:gd name="T8" fmla="*/ 48 w 48"/>
                  <a:gd name="T9" fmla="*/ 24 h 288"/>
                  <a:gd name="T10" fmla="*/ 48 w 48"/>
                  <a:gd name="T11" fmla="*/ 264 h 288"/>
                  <a:gd name="T12" fmla="*/ 24 w 48"/>
                  <a:gd name="T13" fmla="*/ 288 h 288"/>
                </a:gdLst>
                <a:ahLst/>
                <a:cxnLst>
                  <a:cxn ang="0">
                    <a:pos x="T0" y="T1"/>
                  </a:cxn>
                  <a:cxn ang="0">
                    <a:pos x="T2" y="T3"/>
                  </a:cxn>
                  <a:cxn ang="0">
                    <a:pos x="T4" y="T5"/>
                  </a:cxn>
                  <a:cxn ang="0">
                    <a:pos x="T6" y="T7"/>
                  </a:cxn>
                  <a:cxn ang="0">
                    <a:pos x="T8" y="T9"/>
                  </a:cxn>
                  <a:cxn ang="0">
                    <a:pos x="T10" y="T11"/>
                  </a:cxn>
                  <a:cxn ang="0">
                    <a:pos x="T12" y="T13"/>
                  </a:cxn>
                </a:cxnLst>
                <a:rect l="0" t="0" r="r" b="b"/>
                <a:pathLst>
                  <a:path w="48" h="288">
                    <a:moveTo>
                      <a:pt x="24" y="288"/>
                    </a:moveTo>
                    <a:cubicBezTo>
                      <a:pt x="11" y="288"/>
                      <a:pt x="0" y="277"/>
                      <a:pt x="0" y="264"/>
                    </a:cubicBezTo>
                    <a:cubicBezTo>
                      <a:pt x="0" y="24"/>
                      <a:pt x="0" y="24"/>
                      <a:pt x="0" y="24"/>
                    </a:cubicBezTo>
                    <a:cubicBezTo>
                      <a:pt x="0" y="11"/>
                      <a:pt x="11" y="0"/>
                      <a:pt x="24" y="0"/>
                    </a:cubicBezTo>
                    <a:cubicBezTo>
                      <a:pt x="37" y="0"/>
                      <a:pt x="48" y="11"/>
                      <a:pt x="48" y="24"/>
                    </a:cubicBezTo>
                    <a:cubicBezTo>
                      <a:pt x="48" y="264"/>
                      <a:pt x="48" y="264"/>
                      <a:pt x="48" y="264"/>
                    </a:cubicBezTo>
                    <a:cubicBezTo>
                      <a:pt x="48" y="277"/>
                      <a:pt x="37" y="288"/>
                      <a:pt x="24" y="288"/>
                    </a:cubicBezTo>
                    <a:close/>
                  </a:path>
                </a:pathLst>
              </a:custGeom>
              <a:grpFill/>
              <a:ln w="9525">
                <a:solidFill>
                  <a:srgbClr val="00A77F"/>
                </a:solidFill>
                <a:round/>
                <a:headEnd/>
                <a:tailEnd/>
              </a:ln>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66" name="Freeform 15">
                <a:extLst>
                  <a:ext uri="{FF2B5EF4-FFF2-40B4-BE49-F238E27FC236}">
                    <a16:creationId xmlns:a16="http://schemas.microsoft.com/office/drawing/2014/main" xmlns="" id="{C166EECB-3AE1-4E31-9C6D-BC0615835F4E}"/>
                  </a:ext>
                </a:extLst>
              </p:cNvPr>
              <p:cNvSpPr>
                <a:spLocks/>
              </p:cNvSpPr>
              <p:nvPr/>
            </p:nvSpPr>
            <p:spPr bwMode="auto">
              <a:xfrm>
                <a:off x="2737" y="754"/>
                <a:ext cx="698" cy="596"/>
              </a:xfrm>
              <a:custGeom>
                <a:avLst/>
                <a:gdLst>
                  <a:gd name="T0" fmla="*/ 27 w 294"/>
                  <a:gd name="T1" fmla="*/ 251 h 251"/>
                  <a:gd name="T2" fmla="*/ 9 w 294"/>
                  <a:gd name="T3" fmla="*/ 242 h 251"/>
                  <a:gd name="T4" fmla="*/ 12 w 294"/>
                  <a:gd name="T5" fmla="*/ 209 h 251"/>
                  <a:gd name="T6" fmla="*/ 252 w 294"/>
                  <a:gd name="T7" fmla="*/ 9 h 251"/>
                  <a:gd name="T8" fmla="*/ 285 w 294"/>
                  <a:gd name="T9" fmla="*/ 12 h 251"/>
                  <a:gd name="T10" fmla="*/ 282 w 294"/>
                  <a:gd name="T11" fmla="*/ 45 h 251"/>
                  <a:gd name="T12" fmla="*/ 42 w 294"/>
                  <a:gd name="T13" fmla="*/ 245 h 251"/>
                  <a:gd name="T14" fmla="*/ 27 w 294"/>
                  <a:gd name="T15" fmla="*/ 251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4" h="251">
                    <a:moveTo>
                      <a:pt x="27" y="251"/>
                    </a:moveTo>
                    <a:cubicBezTo>
                      <a:pt x="20" y="251"/>
                      <a:pt x="13" y="248"/>
                      <a:pt x="9" y="242"/>
                    </a:cubicBezTo>
                    <a:cubicBezTo>
                      <a:pt x="0" y="232"/>
                      <a:pt x="1" y="217"/>
                      <a:pt x="12" y="209"/>
                    </a:cubicBezTo>
                    <a:cubicBezTo>
                      <a:pt x="252" y="9"/>
                      <a:pt x="252" y="9"/>
                      <a:pt x="252" y="9"/>
                    </a:cubicBezTo>
                    <a:cubicBezTo>
                      <a:pt x="262" y="0"/>
                      <a:pt x="277" y="1"/>
                      <a:pt x="285" y="12"/>
                    </a:cubicBezTo>
                    <a:cubicBezTo>
                      <a:pt x="294" y="22"/>
                      <a:pt x="293" y="37"/>
                      <a:pt x="282" y="45"/>
                    </a:cubicBezTo>
                    <a:cubicBezTo>
                      <a:pt x="42" y="245"/>
                      <a:pt x="42" y="245"/>
                      <a:pt x="42" y="245"/>
                    </a:cubicBezTo>
                    <a:cubicBezTo>
                      <a:pt x="38" y="249"/>
                      <a:pt x="32" y="251"/>
                      <a:pt x="27" y="251"/>
                    </a:cubicBezTo>
                    <a:close/>
                  </a:path>
                </a:pathLst>
              </a:custGeom>
              <a:grpFill/>
              <a:ln w="9525">
                <a:solidFill>
                  <a:srgbClr val="00A77F"/>
                </a:solidFill>
                <a:round/>
                <a:headEnd/>
                <a:tailEnd/>
              </a:ln>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67" name="Freeform 16">
                <a:extLst>
                  <a:ext uri="{FF2B5EF4-FFF2-40B4-BE49-F238E27FC236}">
                    <a16:creationId xmlns:a16="http://schemas.microsoft.com/office/drawing/2014/main" xmlns="" id="{A6AA3D2F-9BA0-47CB-AE28-8232F4862532}"/>
                  </a:ext>
                </a:extLst>
              </p:cNvPr>
              <p:cNvSpPr>
                <a:spLocks/>
              </p:cNvSpPr>
              <p:nvPr/>
            </p:nvSpPr>
            <p:spPr bwMode="auto">
              <a:xfrm>
                <a:off x="838" y="849"/>
                <a:ext cx="603" cy="501"/>
              </a:xfrm>
              <a:custGeom>
                <a:avLst/>
                <a:gdLst>
                  <a:gd name="T0" fmla="*/ 227 w 254"/>
                  <a:gd name="T1" fmla="*/ 211 h 211"/>
                  <a:gd name="T2" fmla="*/ 212 w 254"/>
                  <a:gd name="T3" fmla="*/ 206 h 211"/>
                  <a:gd name="T4" fmla="*/ 12 w 254"/>
                  <a:gd name="T5" fmla="*/ 46 h 211"/>
                  <a:gd name="T6" fmla="*/ 8 w 254"/>
                  <a:gd name="T7" fmla="*/ 12 h 211"/>
                  <a:gd name="T8" fmla="*/ 42 w 254"/>
                  <a:gd name="T9" fmla="*/ 8 h 211"/>
                  <a:gd name="T10" fmla="*/ 242 w 254"/>
                  <a:gd name="T11" fmla="*/ 168 h 211"/>
                  <a:gd name="T12" fmla="*/ 246 w 254"/>
                  <a:gd name="T13" fmla="*/ 202 h 211"/>
                  <a:gd name="T14" fmla="*/ 227 w 254"/>
                  <a:gd name="T15" fmla="*/ 211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11">
                    <a:moveTo>
                      <a:pt x="227" y="211"/>
                    </a:moveTo>
                    <a:cubicBezTo>
                      <a:pt x="222" y="211"/>
                      <a:pt x="216" y="209"/>
                      <a:pt x="212" y="206"/>
                    </a:cubicBezTo>
                    <a:cubicBezTo>
                      <a:pt x="12" y="46"/>
                      <a:pt x="12" y="46"/>
                      <a:pt x="12" y="46"/>
                    </a:cubicBezTo>
                    <a:cubicBezTo>
                      <a:pt x="2" y="37"/>
                      <a:pt x="0" y="22"/>
                      <a:pt x="8" y="12"/>
                    </a:cubicBezTo>
                    <a:cubicBezTo>
                      <a:pt x="17" y="2"/>
                      <a:pt x="32" y="0"/>
                      <a:pt x="42" y="8"/>
                    </a:cubicBezTo>
                    <a:cubicBezTo>
                      <a:pt x="242" y="168"/>
                      <a:pt x="242" y="168"/>
                      <a:pt x="242" y="168"/>
                    </a:cubicBezTo>
                    <a:cubicBezTo>
                      <a:pt x="252" y="177"/>
                      <a:pt x="254" y="192"/>
                      <a:pt x="246" y="202"/>
                    </a:cubicBezTo>
                    <a:cubicBezTo>
                      <a:pt x="241" y="208"/>
                      <a:pt x="234" y="211"/>
                      <a:pt x="227" y="211"/>
                    </a:cubicBezTo>
                    <a:close/>
                  </a:path>
                </a:pathLst>
              </a:custGeom>
              <a:grpFill/>
              <a:ln w="9525">
                <a:solidFill>
                  <a:srgbClr val="00A77F"/>
                </a:solidFill>
                <a:round/>
                <a:headEnd/>
                <a:tailEnd/>
              </a:ln>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grpSp>
      </p:grpSp>
      <p:grpSp>
        <p:nvGrpSpPr>
          <p:cNvPr id="87" name="Agrupar 86">
            <a:extLst>
              <a:ext uri="{FF2B5EF4-FFF2-40B4-BE49-F238E27FC236}">
                <a16:creationId xmlns:a16="http://schemas.microsoft.com/office/drawing/2014/main" xmlns="" id="{ED7A047F-1261-4EE3-9C02-6C0AD1507B3A}"/>
              </a:ext>
            </a:extLst>
          </p:cNvPr>
          <p:cNvGrpSpPr/>
          <p:nvPr/>
        </p:nvGrpSpPr>
        <p:grpSpPr>
          <a:xfrm>
            <a:off x="3178250" y="994974"/>
            <a:ext cx="2904335" cy="4428597"/>
            <a:chOff x="2383687" y="809036"/>
            <a:chExt cx="2178251" cy="3321448"/>
          </a:xfrm>
        </p:grpSpPr>
        <p:grpSp>
          <p:nvGrpSpPr>
            <p:cNvPr id="26" name="Agrupar 25">
              <a:extLst>
                <a:ext uri="{FF2B5EF4-FFF2-40B4-BE49-F238E27FC236}">
                  <a16:creationId xmlns:a16="http://schemas.microsoft.com/office/drawing/2014/main" xmlns="" id="{E132D57A-C8C9-4062-A1CE-F9FA45E6BE7E}"/>
                </a:ext>
              </a:extLst>
            </p:cNvPr>
            <p:cNvGrpSpPr/>
            <p:nvPr/>
          </p:nvGrpSpPr>
          <p:grpSpPr>
            <a:xfrm>
              <a:off x="2383687" y="809036"/>
              <a:ext cx="2178251" cy="3321448"/>
              <a:chOff x="543261" y="1063953"/>
              <a:chExt cx="2178251" cy="3321448"/>
            </a:xfrm>
          </p:grpSpPr>
          <p:sp>
            <p:nvSpPr>
              <p:cNvPr id="27" name="Retângulo 26">
                <a:extLst>
                  <a:ext uri="{FF2B5EF4-FFF2-40B4-BE49-F238E27FC236}">
                    <a16:creationId xmlns:a16="http://schemas.microsoft.com/office/drawing/2014/main" xmlns="" id="{54EDBEBE-F677-4537-9D8B-1F41BE2F44C4}"/>
                  </a:ext>
                </a:extLst>
              </p:cNvPr>
              <p:cNvSpPr/>
              <p:nvPr/>
            </p:nvSpPr>
            <p:spPr>
              <a:xfrm>
                <a:off x="543261" y="1063953"/>
                <a:ext cx="2178251" cy="3313756"/>
              </a:xfrm>
              <a:prstGeom prst="rect">
                <a:avLst/>
              </a:prstGeom>
              <a:solidFill>
                <a:srgbClr val="F0E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1351">
                  <a:solidFill>
                    <a:prstClr val="white"/>
                  </a:solidFill>
                  <a:latin typeface="Calibri" panose="020F0502020204030204"/>
                </a:endParaRPr>
              </a:p>
            </p:txBody>
          </p:sp>
          <p:sp>
            <p:nvSpPr>
              <p:cNvPr id="28" name="Forma Livre: Forma 27">
                <a:extLst>
                  <a:ext uri="{FF2B5EF4-FFF2-40B4-BE49-F238E27FC236}">
                    <a16:creationId xmlns:a16="http://schemas.microsoft.com/office/drawing/2014/main" xmlns="" id="{D738A48E-7F82-451A-B23F-A5E77FB8C5FB}"/>
                  </a:ext>
                </a:extLst>
              </p:cNvPr>
              <p:cNvSpPr/>
              <p:nvPr/>
            </p:nvSpPr>
            <p:spPr>
              <a:xfrm>
                <a:off x="545610" y="3086101"/>
                <a:ext cx="2173553" cy="1299300"/>
              </a:xfrm>
              <a:custGeom>
                <a:avLst/>
                <a:gdLst>
                  <a:gd name="connsiteX0" fmla="*/ 0 w 2898070"/>
                  <a:gd name="connsiteY0" fmla="*/ 0 h 533351"/>
                  <a:gd name="connsiteX1" fmla="*/ 2898070 w 2898070"/>
                  <a:gd name="connsiteY1" fmla="*/ 0 h 533351"/>
                  <a:gd name="connsiteX2" fmla="*/ 2898070 w 2898070"/>
                  <a:gd name="connsiteY2" fmla="*/ 533351 h 533351"/>
                  <a:gd name="connsiteX3" fmla="*/ 937844 w 2898070"/>
                  <a:gd name="connsiteY3" fmla="*/ 533351 h 533351"/>
                  <a:gd name="connsiteX4" fmla="*/ 937844 w 2898070"/>
                  <a:gd name="connsiteY4" fmla="*/ 532102 h 533351"/>
                  <a:gd name="connsiteX5" fmla="*/ 0 w 2898070"/>
                  <a:gd name="connsiteY5" fmla="*/ 532102 h 5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8070" h="533351">
                    <a:moveTo>
                      <a:pt x="0" y="0"/>
                    </a:moveTo>
                    <a:lnTo>
                      <a:pt x="2898070" y="0"/>
                    </a:lnTo>
                    <a:lnTo>
                      <a:pt x="2898070" y="533351"/>
                    </a:lnTo>
                    <a:lnTo>
                      <a:pt x="937844" y="533351"/>
                    </a:lnTo>
                    <a:lnTo>
                      <a:pt x="937844" y="532102"/>
                    </a:lnTo>
                    <a:lnTo>
                      <a:pt x="0" y="532102"/>
                    </a:lnTo>
                    <a:close/>
                  </a:path>
                </a:pathLst>
              </a:custGeom>
              <a:gradFill>
                <a:gsLst>
                  <a:gs pos="0">
                    <a:srgbClr val="94CA56"/>
                  </a:gs>
                  <a:gs pos="58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pt-BR" sz="1351">
                  <a:solidFill>
                    <a:prstClr val="white"/>
                  </a:solidFill>
                  <a:latin typeface="Calibri" panose="020F0502020204030204"/>
                </a:endParaRPr>
              </a:p>
            </p:txBody>
          </p:sp>
          <p:sp>
            <p:nvSpPr>
              <p:cNvPr id="29" name="CaixaDeTexto 28">
                <a:extLst>
                  <a:ext uri="{FF2B5EF4-FFF2-40B4-BE49-F238E27FC236}">
                    <a16:creationId xmlns:a16="http://schemas.microsoft.com/office/drawing/2014/main" xmlns="" id="{D9286388-3FB5-4590-99C4-90A762967E74}"/>
                  </a:ext>
                </a:extLst>
              </p:cNvPr>
              <p:cNvSpPr txBox="1"/>
              <p:nvPr/>
            </p:nvSpPr>
            <p:spPr>
              <a:xfrm>
                <a:off x="557384" y="3150976"/>
                <a:ext cx="2150004" cy="1146709"/>
              </a:xfrm>
              <a:prstGeom prst="rect">
                <a:avLst/>
              </a:prstGeom>
              <a:noFill/>
            </p:spPr>
            <p:txBody>
              <a:bodyPr wrap="square">
                <a:spAutoFit/>
              </a:bodyPr>
              <a:lstStyle/>
              <a:p>
                <a:pPr algn="ctr" defTabSz="609585"/>
                <a:r>
                  <a:rPr lang="pt-BR" sz="1867" dirty="0">
                    <a:solidFill>
                      <a:prstClr val="white"/>
                    </a:solidFill>
                    <a:latin typeface="Century Gothic" panose="020B0502020202020204" pitchFamily="34" charset="0"/>
                  </a:rPr>
                  <a:t>A DA é uma doença crônica imunomediada</a:t>
                </a:r>
                <a:r>
                  <a:rPr lang="pt-BR" sz="1867" baseline="30000" dirty="0">
                    <a:solidFill>
                      <a:prstClr val="white"/>
                    </a:solidFill>
                    <a:latin typeface="Century Gothic" panose="020B0502020202020204" pitchFamily="34" charset="0"/>
                  </a:rPr>
                  <a:t>2</a:t>
                </a:r>
                <a:r>
                  <a:rPr lang="pt-BR" sz="1867" dirty="0">
                    <a:solidFill>
                      <a:prstClr val="white"/>
                    </a:solidFill>
                    <a:latin typeface="Century Gothic" panose="020B0502020202020204" pitchFamily="34" charset="0"/>
                  </a:rPr>
                  <a:t> com </a:t>
                </a:r>
                <a:r>
                  <a:rPr lang="pt-BR" sz="1867" b="1" dirty="0">
                    <a:solidFill>
                      <a:prstClr val="white"/>
                    </a:solidFill>
                    <a:latin typeface="Century Gothic" panose="020B0502020202020204" pitchFamily="34" charset="0"/>
                  </a:rPr>
                  <a:t>sinais e sintomas </a:t>
                </a:r>
                <a:r>
                  <a:rPr lang="pt-BR" sz="1867" dirty="0">
                    <a:solidFill>
                      <a:prstClr val="white"/>
                    </a:solidFill>
                    <a:latin typeface="Century Gothic" panose="020B0502020202020204" pitchFamily="34" charset="0"/>
                  </a:rPr>
                  <a:t>clínicos debilitantes</a:t>
                </a:r>
                <a:r>
                  <a:rPr lang="pt-BR" sz="1867" baseline="30000" dirty="0">
                    <a:solidFill>
                      <a:prstClr val="white"/>
                    </a:solidFill>
                    <a:latin typeface="Century Gothic" panose="020B0502020202020204" pitchFamily="34" charset="0"/>
                  </a:rPr>
                  <a:t>3</a:t>
                </a:r>
                <a:r>
                  <a:rPr lang="pt-BR" sz="1867" dirty="0">
                    <a:solidFill>
                      <a:prstClr val="white"/>
                    </a:solidFill>
                    <a:latin typeface="Century Gothic" panose="020B0502020202020204" pitchFamily="34" charset="0"/>
                  </a:rPr>
                  <a:t> </a:t>
                </a:r>
              </a:p>
            </p:txBody>
          </p:sp>
        </p:grpSp>
        <p:cxnSp>
          <p:nvCxnSpPr>
            <p:cNvPr id="52" name="Conector reto 51">
              <a:extLst>
                <a:ext uri="{FF2B5EF4-FFF2-40B4-BE49-F238E27FC236}">
                  <a16:creationId xmlns:a16="http://schemas.microsoft.com/office/drawing/2014/main" xmlns="" id="{69944642-FDA2-433E-A9F8-F9D458C92EC2}"/>
                </a:ext>
              </a:extLst>
            </p:cNvPr>
            <p:cNvCxnSpPr>
              <a:cxnSpLocks/>
            </p:cNvCxnSpPr>
            <p:nvPr/>
          </p:nvCxnSpPr>
          <p:spPr>
            <a:xfrm>
              <a:off x="2765791" y="2571750"/>
              <a:ext cx="1414043" cy="0"/>
            </a:xfrm>
            <a:prstGeom prst="line">
              <a:avLst/>
            </a:prstGeom>
            <a:ln w="57150">
              <a:solidFill>
                <a:srgbClr val="00A77F"/>
              </a:solidFill>
            </a:ln>
          </p:spPr>
          <p:style>
            <a:lnRef idx="1">
              <a:schemeClr val="accent1"/>
            </a:lnRef>
            <a:fillRef idx="0">
              <a:schemeClr val="accent1"/>
            </a:fillRef>
            <a:effectRef idx="0">
              <a:schemeClr val="accent1"/>
            </a:effectRef>
            <a:fontRef idx="minor">
              <a:schemeClr val="tx1"/>
            </a:fontRef>
          </p:style>
        </p:cxnSp>
        <p:grpSp>
          <p:nvGrpSpPr>
            <p:cNvPr id="69" name="Group 4">
              <a:extLst>
                <a:ext uri="{FF2B5EF4-FFF2-40B4-BE49-F238E27FC236}">
                  <a16:creationId xmlns:a16="http://schemas.microsoft.com/office/drawing/2014/main" xmlns="" id="{4B842C44-1533-45BB-8DF3-006081A47A52}"/>
                </a:ext>
              </a:extLst>
            </p:cNvPr>
            <p:cNvGrpSpPr>
              <a:grpSpLocks noChangeAspect="1"/>
            </p:cNvGrpSpPr>
            <p:nvPr/>
          </p:nvGrpSpPr>
          <p:grpSpPr bwMode="auto">
            <a:xfrm>
              <a:off x="2818942" y="1085911"/>
              <a:ext cx="1307740" cy="1305538"/>
              <a:chOff x="4" y="-1"/>
              <a:chExt cx="595" cy="594"/>
            </a:xfrm>
            <a:solidFill>
              <a:srgbClr val="00A77F"/>
            </a:solidFill>
          </p:grpSpPr>
          <p:sp>
            <p:nvSpPr>
              <p:cNvPr id="71" name="Freeform 5">
                <a:extLst>
                  <a:ext uri="{FF2B5EF4-FFF2-40B4-BE49-F238E27FC236}">
                    <a16:creationId xmlns:a16="http://schemas.microsoft.com/office/drawing/2014/main" xmlns="" id="{5903D985-B113-4528-9235-8C284144C25C}"/>
                  </a:ext>
                </a:extLst>
              </p:cNvPr>
              <p:cNvSpPr>
                <a:spLocks/>
              </p:cNvSpPr>
              <p:nvPr/>
            </p:nvSpPr>
            <p:spPr bwMode="auto">
              <a:xfrm>
                <a:off x="232" y="190"/>
                <a:ext cx="43" cy="39"/>
              </a:xfrm>
              <a:custGeom>
                <a:avLst/>
                <a:gdLst>
                  <a:gd name="T0" fmla="*/ 9 w 18"/>
                  <a:gd name="T1" fmla="*/ 12 h 16"/>
                  <a:gd name="T2" fmla="*/ 13 w 18"/>
                  <a:gd name="T3" fmla="*/ 16 h 16"/>
                  <a:gd name="T4" fmla="*/ 17 w 18"/>
                  <a:gd name="T5" fmla="*/ 12 h 16"/>
                  <a:gd name="T6" fmla="*/ 15 w 18"/>
                  <a:gd name="T7" fmla="*/ 9 h 16"/>
                  <a:gd name="T8" fmla="*/ 18 w 18"/>
                  <a:gd name="T9" fmla="*/ 8 h 16"/>
                  <a:gd name="T10" fmla="*/ 16 w 18"/>
                  <a:gd name="T11" fmla="*/ 0 h 16"/>
                  <a:gd name="T12" fmla="*/ 0 w 18"/>
                  <a:gd name="T13" fmla="*/ 4 h 16"/>
                  <a:gd name="T14" fmla="*/ 2 w 18"/>
                  <a:gd name="T15" fmla="*/ 12 h 16"/>
                  <a:gd name="T16" fmla="*/ 10 w 18"/>
                  <a:gd name="T17" fmla="*/ 10 h 16"/>
                  <a:gd name="T18" fmla="*/ 9 w 18"/>
                  <a:gd name="T1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6">
                    <a:moveTo>
                      <a:pt x="9" y="12"/>
                    </a:moveTo>
                    <a:cubicBezTo>
                      <a:pt x="9" y="14"/>
                      <a:pt x="11" y="16"/>
                      <a:pt x="13" y="16"/>
                    </a:cubicBezTo>
                    <a:cubicBezTo>
                      <a:pt x="15" y="16"/>
                      <a:pt x="17" y="14"/>
                      <a:pt x="17" y="12"/>
                    </a:cubicBezTo>
                    <a:cubicBezTo>
                      <a:pt x="17" y="11"/>
                      <a:pt x="16" y="9"/>
                      <a:pt x="15" y="9"/>
                    </a:cubicBezTo>
                    <a:cubicBezTo>
                      <a:pt x="18" y="8"/>
                      <a:pt x="18" y="8"/>
                      <a:pt x="18" y="8"/>
                    </a:cubicBezTo>
                    <a:cubicBezTo>
                      <a:pt x="16" y="0"/>
                      <a:pt x="16" y="0"/>
                      <a:pt x="16" y="0"/>
                    </a:cubicBezTo>
                    <a:cubicBezTo>
                      <a:pt x="0" y="4"/>
                      <a:pt x="0" y="4"/>
                      <a:pt x="0" y="4"/>
                    </a:cubicBezTo>
                    <a:cubicBezTo>
                      <a:pt x="2" y="12"/>
                      <a:pt x="2" y="12"/>
                      <a:pt x="2" y="12"/>
                    </a:cubicBezTo>
                    <a:cubicBezTo>
                      <a:pt x="10" y="10"/>
                      <a:pt x="10" y="10"/>
                      <a:pt x="10" y="10"/>
                    </a:cubicBezTo>
                    <a:cubicBezTo>
                      <a:pt x="9" y="11"/>
                      <a:pt x="9" y="11"/>
                      <a:pt x="9"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72" name="Freeform 6">
                <a:extLst>
                  <a:ext uri="{FF2B5EF4-FFF2-40B4-BE49-F238E27FC236}">
                    <a16:creationId xmlns:a16="http://schemas.microsoft.com/office/drawing/2014/main" xmlns="" id="{CF7576D9-3D9D-44A9-A179-C90A90546636}"/>
                  </a:ext>
                </a:extLst>
              </p:cNvPr>
              <p:cNvSpPr>
                <a:spLocks/>
              </p:cNvSpPr>
              <p:nvPr/>
            </p:nvSpPr>
            <p:spPr bwMode="auto">
              <a:xfrm>
                <a:off x="328" y="190"/>
                <a:ext cx="43" cy="39"/>
              </a:xfrm>
              <a:custGeom>
                <a:avLst/>
                <a:gdLst>
                  <a:gd name="T0" fmla="*/ 1 w 18"/>
                  <a:gd name="T1" fmla="*/ 12 h 16"/>
                  <a:gd name="T2" fmla="*/ 5 w 18"/>
                  <a:gd name="T3" fmla="*/ 16 h 16"/>
                  <a:gd name="T4" fmla="*/ 9 w 18"/>
                  <a:gd name="T5" fmla="*/ 12 h 16"/>
                  <a:gd name="T6" fmla="*/ 8 w 18"/>
                  <a:gd name="T7" fmla="*/ 10 h 16"/>
                  <a:gd name="T8" fmla="*/ 16 w 18"/>
                  <a:gd name="T9" fmla="*/ 12 h 16"/>
                  <a:gd name="T10" fmla="*/ 18 w 18"/>
                  <a:gd name="T11" fmla="*/ 4 h 16"/>
                  <a:gd name="T12" fmla="*/ 2 w 18"/>
                  <a:gd name="T13" fmla="*/ 0 h 16"/>
                  <a:gd name="T14" fmla="*/ 0 w 18"/>
                  <a:gd name="T15" fmla="*/ 8 h 16"/>
                  <a:gd name="T16" fmla="*/ 3 w 18"/>
                  <a:gd name="T17" fmla="*/ 9 h 16"/>
                  <a:gd name="T18" fmla="*/ 1 w 18"/>
                  <a:gd name="T1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6">
                    <a:moveTo>
                      <a:pt x="1" y="12"/>
                    </a:moveTo>
                    <a:cubicBezTo>
                      <a:pt x="1" y="14"/>
                      <a:pt x="3" y="16"/>
                      <a:pt x="5" y="16"/>
                    </a:cubicBezTo>
                    <a:cubicBezTo>
                      <a:pt x="7" y="16"/>
                      <a:pt x="9" y="14"/>
                      <a:pt x="9" y="12"/>
                    </a:cubicBezTo>
                    <a:cubicBezTo>
                      <a:pt x="9" y="11"/>
                      <a:pt x="9" y="11"/>
                      <a:pt x="8" y="10"/>
                    </a:cubicBezTo>
                    <a:cubicBezTo>
                      <a:pt x="16" y="12"/>
                      <a:pt x="16" y="12"/>
                      <a:pt x="16" y="12"/>
                    </a:cubicBezTo>
                    <a:cubicBezTo>
                      <a:pt x="18" y="4"/>
                      <a:pt x="18" y="4"/>
                      <a:pt x="18" y="4"/>
                    </a:cubicBezTo>
                    <a:cubicBezTo>
                      <a:pt x="2" y="0"/>
                      <a:pt x="2" y="0"/>
                      <a:pt x="2" y="0"/>
                    </a:cubicBezTo>
                    <a:cubicBezTo>
                      <a:pt x="0" y="8"/>
                      <a:pt x="0" y="8"/>
                      <a:pt x="0" y="8"/>
                    </a:cubicBezTo>
                    <a:cubicBezTo>
                      <a:pt x="3" y="9"/>
                      <a:pt x="3" y="9"/>
                      <a:pt x="3" y="9"/>
                    </a:cubicBezTo>
                    <a:cubicBezTo>
                      <a:pt x="2" y="9"/>
                      <a:pt x="1" y="11"/>
                      <a:pt x="1"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73" name="Freeform 7">
                <a:extLst>
                  <a:ext uri="{FF2B5EF4-FFF2-40B4-BE49-F238E27FC236}">
                    <a16:creationId xmlns:a16="http://schemas.microsoft.com/office/drawing/2014/main" xmlns="" id="{AF8B948F-0914-4201-BA9C-AF1983FE427B}"/>
                  </a:ext>
                </a:extLst>
              </p:cNvPr>
              <p:cNvSpPr>
                <a:spLocks/>
              </p:cNvSpPr>
              <p:nvPr/>
            </p:nvSpPr>
            <p:spPr bwMode="auto">
              <a:xfrm>
                <a:off x="268" y="267"/>
                <a:ext cx="63" cy="36"/>
              </a:xfrm>
              <a:custGeom>
                <a:avLst/>
                <a:gdLst>
                  <a:gd name="T0" fmla="*/ 0 w 26"/>
                  <a:gd name="T1" fmla="*/ 9 h 15"/>
                  <a:gd name="T2" fmla="*/ 4 w 26"/>
                  <a:gd name="T3" fmla="*/ 15 h 15"/>
                  <a:gd name="T4" fmla="*/ 6 w 26"/>
                  <a:gd name="T5" fmla="*/ 14 h 15"/>
                  <a:gd name="T6" fmla="*/ 26 w 26"/>
                  <a:gd name="T7" fmla="*/ 8 h 15"/>
                  <a:gd name="T8" fmla="*/ 26 w 26"/>
                  <a:gd name="T9" fmla="*/ 0 h 15"/>
                  <a:gd name="T10" fmla="*/ 2 w 26"/>
                  <a:gd name="T11" fmla="*/ 7 h 15"/>
                  <a:gd name="T12" fmla="*/ 0 w 26"/>
                  <a:gd name="T13" fmla="*/ 9 h 15"/>
                </a:gdLst>
                <a:ahLst/>
                <a:cxnLst>
                  <a:cxn ang="0">
                    <a:pos x="T0" y="T1"/>
                  </a:cxn>
                  <a:cxn ang="0">
                    <a:pos x="T2" y="T3"/>
                  </a:cxn>
                  <a:cxn ang="0">
                    <a:pos x="T4" y="T5"/>
                  </a:cxn>
                  <a:cxn ang="0">
                    <a:pos x="T6" y="T7"/>
                  </a:cxn>
                  <a:cxn ang="0">
                    <a:pos x="T8" y="T9"/>
                  </a:cxn>
                  <a:cxn ang="0">
                    <a:pos x="T10" y="T11"/>
                  </a:cxn>
                  <a:cxn ang="0">
                    <a:pos x="T12" y="T13"/>
                  </a:cxn>
                </a:cxnLst>
                <a:rect l="0" t="0" r="r" b="b"/>
                <a:pathLst>
                  <a:path w="26" h="15">
                    <a:moveTo>
                      <a:pt x="0" y="9"/>
                    </a:moveTo>
                    <a:cubicBezTo>
                      <a:pt x="4" y="15"/>
                      <a:pt x="4" y="15"/>
                      <a:pt x="4" y="15"/>
                    </a:cubicBezTo>
                    <a:cubicBezTo>
                      <a:pt x="6" y="14"/>
                      <a:pt x="6" y="14"/>
                      <a:pt x="6" y="14"/>
                    </a:cubicBezTo>
                    <a:cubicBezTo>
                      <a:pt x="12" y="10"/>
                      <a:pt x="19" y="8"/>
                      <a:pt x="26" y="8"/>
                    </a:cubicBezTo>
                    <a:cubicBezTo>
                      <a:pt x="26" y="0"/>
                      <a:pt x="26" y="0"/>
                      <a:pt x="26" y="0"/>
                    </a:cubicBezTo>
                    <a:cubicBezTo>
                      <a:pt x="17" y="0"/>
                      <a:pt x="9" y="3"/>
                      <a:pt x="2" y="7"/>
                    </a:cubicBezTo>
                    <a:lnTo>
                      <a:pt x="0" y="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74" name="Freeform 8">
                <a:extLst>
                  <a:ext uri="{FF2B5EF4-FFF2-40B4-BE49-F238E27FC236}">
                    <a16:creationId xmlns:a16="http://schemas.microsoft.com/office/drawing/2014/main" xmlns="" id="{2E4C9FB0-406F-4575-BE16-B0B94C2962E6}"/>
                  </a:ext>
                </a:extLst>
              </p:cNvPr>
              <p:cNvSpPr>
                <a:spLocks noEditPoints="1"/>
              </p:cNvSpPr>
              <p:nvPr/>
            </p:nvSpPr>
            <p:spPr bwMode="auto">
              <a:xfrm>
                <a:off x="4" y="-1"/>
                <a:ext cx="595" cy="594"/>
              </a:xfrm>
              <a:custGeom>
                <a:avLst/>
                <a:gdLst>
                  <a:gd name="T0" fmla="*/ 215 w 248"/>
                  <a:gd name="T1" fmla="*/ 164 h 248"/>
                  <a:gd name="T2" fmla="*/ 147 w 248"/>
                  <a:gd name="T3" fmla="*/ 152 h 248"/>
                  <a:gd name="T4" fmla="*/ 56 w 248"/>
                  <a:gd name="T5" fmla="*/ 68 h 248"/>
                  <a:gd name="T6" fmla="*/ 49 w 248"/>
                  <a:gd name="T7" fmla="*/ 188 h 248"/>
                  <a:gd name="T8" fmla="*/ 32 w 248"/>
                  <a:gd name="T9" fmla="*/ 137 h 248"/>
                  <a:gd name="T10" fmla="*/ 17 w 248"/>
                  <a:gd name="T11" fmla="*/ 219 h 248"/>
                  <a:gd name="T12" fmla="*/ 155 w 248"/>
                  <a:gd name="T13" fmla="*/ 248 h 248"/>
                  <a:gd name="T14" fmla="*/ 241 w 248"/>
                  <a:gd name="T15" fmla="*/ 184 h 248"/>
                  <a:gd name="T16" fmla="*/ 181 w 248"/>
                  <a:gd name="T17" fmla="*/ 191 h 248"/>
                  <a:gd name="T18" fmla="*/ 94 w 248"/>
                  <a:gd name="T19" fmla="*/ 120 h 248"/>
                  <a:gd name="T20" fmla="*/ 92 w 248"/>
                  <a:gd name="T21" fmla="*/ 104 h 248"/>
                  <a:gd name="T22" fmla="*/ 104 w 248"/>
                  <a:gd name="T23" fmla="*/ 67 h 248"/>
                  <a:gd name="T24" fmla="*/ 160 w 248"/>
                  <a:gd name="T25" fmla="*/ 76 h 248"/>
                  <a:gd name="T26" fmla="*/ 149 w 248"/>
                  <a:gd name="T27" fmla="*/ 126 h 248"/>
                  <a:gd name="T28" fmla="*/ 154 w 248"/>
                  <a:gd name="T29" fmla="*/ 120 h 248"/>
                  <a:gd name="T30" fmla="*/ 113 w 248"/>
                  <a:gd name="T31" fmla="*/ 142 h 248"/>
                  <a:gd name="T32" fmla="*/ 133 w 248"/>
                  <a:gd name="T33" fmla="*/ 176 h 248"/>
                  <a:gd name="T34" fmla="*/ 75 w 248"/>
                  <a:gd name="T35" fmla="*/ 144 h 248"/>
                  <a:gd name="T36" fmla="*/ 144 w 248"/>
                  <a:gd name="T37" fmla="*/ 144 h 248"/>
                  <a:gd name="T38" fmla="*/ 158 w 248"/>
                  <a:gd name="T39" fmla="*/ 63 h 248"/>
                  <a:gd name="T40" fmla="*/ 144 w 248"/>
                  <a:gd name="T41" fmla="*/ 48 h 248"/>
                  <a:gd name="T42" fmla="*/ 92 w 248"/>
                  <a:gd name="T43" fmla="*/ 54 h 248"/>
                  <a:gd name="T44" fmla="*/ 105 w 248"/>
                  <a:gd name="T45" fmla="*/ 140 h 248"/>
                  <a:gd name="T46" fmla="*/ 71 w 248"/>
                  <a:gd name="T47" fmla="*/ 187 h 248"/>
                  <a:gd name="T48" fmla="*/ 16 w 248"/>
                  <a:gd name="T49" fmla="*/ 186 h 248"/>
                  <a:gd name="T50" fmla="*/ 30 w 248"/>
                  <a:gd name="T51" fmla="*/ 207 h 248"/>
                  <a:gd name="T52" fmla="*/ 58 w 248"/>
                  <a:gd name="T53" fmla="*/ 234 h 248"/>
                  <a:gd name="T54" fmla="*/ 54 w 248"/>
                  <a:gd name="T55" fmla="*/ 240 h 248"/>
                  <a:gd name="T56" fmla="*/ 47 w 248"/>
                  <a:gd name="T57" fmla="*/ 236 h 248"/>
                  <a:gd name="T58" fmla="*/ 33 w 248"/>
                  <a:gd name="T59" fmla="*/ 184 h 248"/>
                  <a:gd name="T60" fmla="*/ 16 w 248"/>
                  <a:gd name="T61" fmla="*/ 128 h 248"/>
                  <a:gd name="T62" fmla="*/ 24 w 248"/>
                  <a:gd name="T63" fmla="*/ 152 h 248"/>
                  <a:gd name="T64" fmla="*/ 23 w 248"/>
                  <a:gd name="T65" fmla="*/ 163 h 248"/>
                  <a:gd name="T66" fmla="*/ 56 w 248"/>
                  <a:gd name="T67" fmla="*/ 196 h 248"/>
                  <a:gd name="T68" fmla="*/ 78 w 248"/>
                  <a:gd name="T69" fmla="*/ 172 h 248"/>
                  <a:gd name="T70" fmla="*/ 82 w 248"/>
                  <a:gd name="T71" fmla="*/ 216 h 248"/>
                  <a:gd name="T72" fmla="*/ 90 w 248"/>
                  <a:gd name="T73" fmla="*/ 213 h 248"/>
                  <a:gd name="T74" fmla="*/ 101 w 248"/>
                  <a:gd name="T75" fmla="*/ 161 h 248"/>
                  <a:gd name="T76" fmla="*/ 147 w 248"/>
                  <a:gd name="T77" fmla="*/ 161 h 248"/>
                  <a:gd name="T78" fmla="*/ 158 w 248"/>
                  <a:gd name="T79" fmla="*/ 213 h 248"/>
                  <a:gd name="T80" fmla="*/ 190 w 248"/>
                  <a:gd name="T81" fmla="*/ 234 h 248"/>
                  <a:gd name="T82" fmla="*/ 225 w 248"/>
                  <a:gd name="T83" fmla="*/ 212 h 248"/>
                  <a:gd name="T84" fmla="*/ 229 w 248"/>
                  <a:gd name="T85" fmla="*/ 184 h 248"/>
                  <a:gd name="T86" fmla="*/ 223 w 248"/>
                  <a:gd name="T87" fmla="*/ 177 h 248"/>
                  <a:gd name="T88" fmla="*/ 202 w 248"/>
                  <a:gd name="T89" fmla="*/ 239 h 248"/>
                  <a:gd name="T90" fmla="*/ 168 w 248"/>
                  <a:gd name="T91" fmla="*/ 228 h 248"/>
                  <a:gd name="T92" fmla="*/ 160 w 248"/>
                  <a:gd name="T93" fmla="*/ 166 h 248"/>
                  <a:gd name="T94" fmla="*/ 184 w 248"/>
                  <a:gd name="T95" fmla="*/ 200 h 248"/>
                  <a:gd name="T96" fmla="*/ 195 w 248"/>
                  <a:gd name="T97" fmla="*/ 214 h 248"/>
                  <a:gd name="T98" fmla="*/ 224 w 248"/>
                  <a:gd name="T99" fmla="*/ 148 h 248"/>
                  <a:gd name="T100" fmla="*/ 224 w 248"/>
                  <a:gd name="T101" fmla="*/ 13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8" h="248">
                    <a:moveTo>
                      <a:pt x="232" y="120"/>
                    </a:moveTo>
                    <a:cubicBezTo>
                      <a:pt x="223" y="120"/>
                      <a:pt x="216" y="127"/>
                      <a:pt x="216" y="136"/>
                    </a:cubicBezTo>
                    <a:cubicBezTo>
                      <a:pt x="216" y="137"/>
                      <a:pt x="216" y="137"/>
                      <a:pt x="216" y="137"/>
                    </a:cubicBezTo>
                    <a:cubicBezTo>
                      <a:pt x="211" y="138"/>
                      <a:pt x="208" y="143"/>
                      <a:pt x="208" y="148"/>
                    </a:cubicBezTo>
                    <a:cubicBezTo>
                      <a:pt x="208" y="154"/>
                      <a:pt x="210" y="160"/>
                      <a:pt x="215" y="164"/>
                    </a:cubicBezTo>
                    <a:cubicBezTo>
                      <a:pt x="215" y="165"/>
                      <a:pt x="215" y="165"/>
                      <a:pt x="215" y="165"/>
                    </a:cubicBezTo>
                    <a:cubicBezTo>
                      <a:pt x="201" y="189"/>
                      <a:pt x="201" y="189"/>
                      <a:pt x="201" y="189"/>
                    </a:cubicBezTo>
                    <a:cubicBezTo>
                      <a:pt x="199" y="188"/>
                      <a:pt x="199" y="188"/>
                      <a:pt x="199" y="188"/>
                    </a:cubicBezTo>
                    <a:cubicBezTo>
                      <a:pt x="186" y="171"/>
                      <a:pt x="168" y="158"/>
                      <a:pt x="147" y="153"/>
                    </a:cubicBezTo>
                    <a:cubicBezTo>
                      <a:pt x="147" y="152"/>
                      <a:pt x="147" y="152"/>
                      <a:pt x="147" y="152"/>
                    </a:cubicBezTo>
                    <a:cubicBezTo>
                      <a:pt x="179" y="152"/>
                      <a:pt x="179" y="152"/>
                      <a:pt x="179" y="152"/>
                    </a:cubicBezTo>
                    <a:cubicBezTo>
                      <a:pt x="180" y="147"/>
                      <a:pt x="180" y="147"/>
                      <a:pt x="180" y="147"/>
                    </a:cubicBezTo>
                    <a:cubicBezTo>
                      <a:pt x="188" y="122"/>
                      <a:pt x="192" y="95"/>
                      <a:pt x="192" y="68"/>
                    </a:cubicBezTo>
                    <a:cubicBezTo>
                      <a:pt x="192" y="31"/>
                      <a:pt x="161" y="0"/>
                      <a:pt x="124" y="0"/>
                    </a:cubicBezTo>
                    <a:cubicBezTo>
                      <a:pt x="87" y="0"/>
                      <a:pt x="56" y="31"/>
                      <a:pt x="56" y="68"/>
                    </a:cubicBezTo>
                    <a:cubicBezTo>
                      <a:pt x="56" y="95"/>
                      <a:pt x="60" y="122"/>
                      <a:pt x="68" y="147"/>
                    </a:cubicBezTo>
                    <a:cubicBezTo>
                      <a:pt x="69" y="152"/>
                      <a:pt x="69" y="152"/>
                      <a:pt x="69" y="152"/>
                    </a:cubicBezTo>
                    <a:cubicBezTo>
                      <a:pt x="101" y="152"/>
                      <a:pt x="101" y="152"/>
                      <a:pt x="101" y="152"/>
                    </a:cubicBezTo>
                    <a:cubicBezTo>
                      <a:pt x="101" y="153"/>
                      <a:pt x="101" y="153"/>
                      <a:pt x="101" y="153"/>
                    </a:cubicBezTo>
                    <a:cubicBezTo>
                      <a:pt x="80" y="158"/>
                      <a:pt x="62" y="171"/>
                      <a:pt x="49" y="188"/>
                    </a:cubicBezTo>
                    <a:cubicBezTo>
                      <a:pt x="47" y="189"/>
                      <a:pt x="47" y="189"/>
                      <a:pt x="47" y="189"/>
                    </a:cubicBezTo>
                    <a:cubicBezTo>
                      <a:pt x="33" y="165"/>
                      <a:pt x="33" y="165"/>
                      <a:pt x="33" y="165"/>
                    </a:cubicBezTo>
                    <a:cubicBezTo>
                      <a:pt x="33" y="164"/>
                      <a:pt x="33" y="164"/>
                      <a:pt x="33" y="164"/>
                    </a:cubicBezTo>
                    <a:cubicBezTo>
                      <a:pt x="38" y="160"/>
                      <a:pt x="40" y="154"/>
                      <a:pt x="40" y="148"/>
                    </a:cubicBezTo>
                    <a:cubicBezTo>
                      <a:pt x="40" y="143"/>
                      <a:pt x="37" y="138"/>
                      <a:pt x="32" y="137"/>
                    </a:cubicBezTo>
                    <a:cubicBezTo>
                      <a:pt x="32" y="136"/>
                      <a:pt x="32" y="136"/>
                      <a:pt x="32" y="136"/>
                    </a:cubicBezTo>
                    <a:cubicBezTo>
                      <a:pt x="32" y="127"/>
                      <a:pt x="25" y="120"/>
                      <a:pt x="16" y="120"/>
                    </a:cubicBezTo>
                    <a:cubicBezTo>
                      <a:pt x="7" y="120"/>
                      <a:pt x="0" y="127"/>
                      <a:pt x="0" y="136"/>
                    </a:cubicBezTo>
                    <a:cubicBezTo>
                      <a:pt x="0" y="152"/>
                      <a:pt x="2" y="169"/>
                      <a:pt x="7" y="184"/>
                    </a:cubicBezTo>
                    <a:cubicBezTo>
                      <a:pt x="17" y="219"/>
                      <a:pt x="17" y="219"/>
                      <a:pt x="17" y="219"/>
                    </a:cubicBezTo>
                    <a:cubicBezTo>
                      <a:pt x="22" y="236"/>
                      <a:pt x="37" y="248"/>
                      <a:pt x="55" y="248"/>
                    </a:cubicBezTo>
                    <a:cubicBezTo>
                      <a:pt x="67" y="248"/>
                      <a:pt x="78" y="243"/>
                      <a:pt x="86" y="234"/>
                    </a:cubicBezTo>
                    <a:cubicBezTo>
                      <a:pt x="88" y="232"/>
                      <a:pt x="88" y="232"/>
                      <a:pt x="88" y="232"/>
                    </a:cubicBezTo>
                    <a:cubicBezTo>
                      <a:pt x="93" y="248"/>
                      <a:pt x="93" y="248"/>
                      <a:pt x="93" y="248"/>
                    </a:cubicBezTo>
                    <a:cubicBezTo>
                      <a:pt x="155" y="248"/>
                      <a:pt x="155" y="248"/>
                      <a:pt x="155" y="248"/>
                    </a:cubicBezTo>
                    <a:cubicBezTo>
                      <a:pt x="160" y="232"/>
                      <a:pt x="160" y="232"/>
                      <a:pt x="160" y="232"/>
                    </a:cubicBezTo>
                    <a:cubicBezTo>
                      <a:pt x="162" y="234"/>
                      <a:pt x="162" y="234"/>
                      <a:pt x="162" y="234"/>
                    </a:cubicBezTo>
                    <a:cubicBezTo>
                      <a:pt x="170" y="243"/>
                      <a:pt x="181" y="248"/>
                      <a:pt x="193" y="248"/>
                    </a:cubicBezTo>
                    <a:cubicBezTo>
                      <a:pt x="211" y="248"/>
                      <a:pt x="226" y="236"/>
                      <a:pt x="231" y="219"/>
                    </a:cubicBezTo>
                    <a:cubicBezTo>
                      <a:pt x="241" y="184"/>
                      <a:pt x="241" y="184"/>
                      <a:pt x="241" y="184"/>
                    </a:cubicBezTo>
                    <a:cubicBezTo>
                      <a:pt x="246" y="169"/>
                      <a:pt x="248" y="152"/>
                      <a:pt x="248" y="136"/>
                    </a:cubicBezTo>
                    <a:cubicBezTo>
                      <a:pt x="248" y="127"/>
                      <a:pt x="241" y="120"/>
                      <a:pt x="232" y="120"/>
                    </a:cubicBezTo>
                    <a:close/>
                    <a:moveTo>
                      <a:pt x="189" y="188"/>
                    </a:moveTo>
                    <a:cubicBezTo>
                      <a:pt x="186" y="191"/>
                      <a:pt x="186" y="191"/>
                      <a:pt x="186" y="191"/>
                    </a:cubicBezTo>
                    <a:cubicBezTo>
                      <a:pt x="185" y="192"/>
                      <a:pt x="182" y="192"/>
                      <a:pt x="181" y="191"/>
                    </a:cubicBezTo>
                    <a:cubicBezTo>
                      <a:pt x="177" y="187"/>
                      <a:pt x="177" y="187"/>
                      <a:pt x="177" y="187"/>
                    </a:cubicBezTo>
                    <a:cubicBezTo>
                      <a:pt x="176" y="186"/>
                      <a:pt x="176" y="184"/>
                      <a:pt x="176" y="182"/>
                    </a:cubicBezTo>
                    <a:cubicBezTo>
                      <a:pt x="177" y="177"/>
                      <a:pt x="177" y="177"/>
                      <a:pt x="177" y="177"/>
                    </a:cubicBezTo>
                    <a:cubicBezTo>
                      <a:pt x="182" y="180"/>
                      <a:pt x="186" y="184"/>
                      <a:pt x="189" y="188"/>
                    </a:cubicBezTo>
                    <a:close/>
                    <a:moveTo>
                      <a:pt x="94" y="120"/>
                    </a:moveTo>
                    <a:cubicBezTo>
                      <a:pt x="92" y="117"/>
                      <a:pt x="91" y="115"/>
                      <a:pt x="90" y="112"/>
                    </a:cubicBezTo>
                    <a:cubicBezTo>
                      <a:pt x="91" y="112"/>
                      <a:pt x="91" y="112"/>
                      <a:pt x="92" y="112"/>
                    </a:cubicBezTo>
                    <a:cubicBezTo>
                      <a:pt x="94" y="112"/>
                      <a:pt x="96" y="114"/>
                      <a:pt x="96" y="116"/>
                    </a:cubicBezTo>
                    <a:cubicBezTo>
                      <a:pt x="96" y="118"/>
                      <a:pt x="95" y="119"/>
                      <a:pt x="94" y="120"/>
                    </a:cubicBezTo>
                    <a:close/>
                    <a:moveTo>
                      <a:pt x="92" y="104"/>
                    </a:moveTo>
                    <a:cubicBezTo>
                      <a:pt x="91" y="104"/>
                      <a:pt x="90" y="104"/>
                      <a:pt x="88" y="105"/>
                    </a:cubicBezTo>
                    <a:cubicBezTo>
                      <a:pt x="88" y="103"/>
                      <a:pt x="88" y="102"/>
                      <a:pt x="88" y="100"/>
                    </a:cubicBezTo>
                    <a:cubicBezTo>
                      <a:pt x="88" y="77"/>
                      <a:pt x="88" y="77"/>
                      <a:pt x="88" y="77"/>
                    </a:cubicBezTo>
                    <a:cubicBezTo>
                      <a:pt x="88" y="75"/>
                      <a:pt x="89" y="74"/>
                      <a:pt x="90" y="73"/>
                    </a:cubicBezTo>
                    <a:cubicBezTo>
                      <a:pt x="104" y="67"/>
                      <a:pt x="104" y="67"/>
                      <a:pt x="104" y="67"/>
                    </a:cubicBezTo>
                    <a:cubicBezTo>
                      <a:pt x="109" y="70"/>
                      <a:pt x="115" y="72"/>
                      <a:pt x="122" y="72"/>
                    </a:cubicBezTo>
                    <a:cubicBezTo>
                      <a:pt x="144" y="72"/>
                      <a:pt x="144" y="72"/>
                      <a:pt x="144" y="72"/>
                    </a:cubicBezTo>
                    <a:cubicBezTo>
                      <a:pt x="147" y="72"/>
                      <a:pt x="151" y="71"/>
                      <a:pt x="153" y="69"/>
                    </a:cubicBezTo>
                    <a:cubicBezTo>
                      <a:pt x="158" y="73"/>
                      <a:pt x="158" y="73"/>
                      <a:pt x="158" y="73"/>
                    </a:cubicBezTo>
                    <a:cubicBezTo>
                      <a:pt x="159" y="74"/>
                      <a:pt x="160" y="75"/>
                      <a:pt x="160" y="76"/>
                    </a:cubicBezTo>
                    <a:cubicBezTo>
                      <a:pt x="160" y="100"/>
                      <a:pt x="160" y="100"/>
                      <a:pt x="160" y="100"/>
                    </a:cubicBezTo>
                    <a:cubicBezTo>
                      <a:pt x="160" y="102"/>
                      <a:pt x="160" y="103"/>
                      <a:pt x="160" y="105"/>
                    </a:cubicBezTo>
                    <a:cubicBezTo>
                      <a:pt x="158" y="104"/>
                      <a:pt x="157" y="104"/>
                      <a:pt x="156" y="104"/>
                    </a:cubicBezTo>
                    <a:cubicBezTo>
                      <a:pt x="149" y="104"/>
                      <a:pt x="144" y="109"/>
                      <a:pt x="144" y="116"/>
                    </a:cubicBezTo>
                    <a:cubicBezTo>
                      <a:pt x="144" y="120"/>
                      <a:pt x="146" y="124"/>
                      <a:pt x="149" y="126"/>
                    </a:cubicBezTo>
                    <a:cubicBezTo>
                      <a:pt x="143" y="132"/>
                      <a:pt x="134" y="136"/>
                      <a:pt x="124" y="136"/>
                    </a:cubicBezTo>
                    <a:cubicBezTo>
                      <a:pt x="114" y="136"/>
                      <a:pt x="105" y="132"/>
                      <a:pt x="99" y="126"/>
                    </a:cubicBezTo>
                    <a:cubicBezTo>
                      <a:pt x="102" y="124"/>
                      <a:pt x="104" y="120"/>
                      <a:pt x="104" y="116"/>
                    </a:cubicBezTo>
                    <a:cubicBezTo>
                      <a:pt x="104" y="109"/>
                      <a:pt x="99" y="104"/>
                      <a:pt x="92" y="104"/>
                    </a:cubicBezTo>
                    <a:close/>
                    <a:moveTo>
                      <a:pt x="154" y="120"/>
                    </a:moveTo>
                    <a:cubicBezTo>
                      <a:pt x="153" y="119"/>
                      <a:pt x="152" y="118"/>
                      <a:pt x="152" y="116"/>
                    </a:cubicBezTo>
                    <a:cubicBezTo>
                      <a:pt x="152" y="114"/>
                      <a:pt x="154" y="112"/>
                      <a:pt x="156" y="112"/>
                    </a:cubicBezTo>
                    <a:cubicBezTo>
                      <a:pt x="157" y="112"/>
                      <a:pt x="157" y="112"/>
                      <a:pt x="158" y="112"/>
                    </a:cubicBezTo>
                    <a:cubicBezTo>
                      <a:pt x="157" y="115"/>
                      <a:pt x="156" y="117"/>
                      <a:pt x="154" y="120"/>
                    </a:cubicBezTo>
                    <a:close/>
                    <a:moveTo>
                      <a:pt x="113" y="142"/>
                    </a:moveTo>
                    <a:cubicBezTo>
                      <a:pt x="116" y="143"/>
                      <a:pt x="120" y="144"/>
                      <a:pt x="124" y="144"/>
                    </a:cubicBezTo>
                    <a:cubicBezTo>
                      <a:pt x="128" y="144"/>
                      <a:pt x="132" y="143"/>
                      <a:pt x="135" y="142"/>
                    </a:cubicBezTo>
                    <a:cubicBezTo>
                      <a:pt x="140" y="156"/>
                      <a:pt x="140" y="156"/>
                      <a:pt x="140" y="156"/>
                    </a:cubicBezTo>
                    <a:cubicBezTo>
                      <a:pt x="137" y="173"/>
                      <a:pt x="137" y="173"/>
                      <a:pt x="137" y="173"/>
                    </a:cubicBezTo>
                    <a:cubicBezTo>
                      <a:pt x="137" y="175"/>
                      <a:pt x="135" y="176"/>
                      <a:pt x="133" y="176"/>
                    </a:cubicBezTo>
                    <a:cubicBezTo>
                      <a:pt x="115" y="176"/>
                      <a:pt x="115" y="176"/>
                      <a:pt x="115" y="176"/>
                    </a:cubicBezTo>
                    <a:cubicBezTo>
                      <a:pt x="113" y="176"/>
                      <a:pt x="111" y="175"/>
                      <a:pt x="111" y="173"/>
                    </a:cubicBezTo>
                    <a:cubicBezTo>
                      <a:pt x="108" y="156"/>
                      <a:pt x="108" y="156"/>
                      <a:pt x="108" y="156"/>
                    </a:cubicBezTo>
                    <a:lnTo>
                      <a:pt x="113" y="142"/>
                    </a:lnTo>
                    <a:close/>
                    <a:moveTo>
                      <a:pt x="75" y="144"/>
                    </a:moveTo>
                    <a:cubicBezTo>
                      <a:pt x="68" y="119"/>
                      <a:pt x="64" y="94"/>
                      <a:pt x="64" y="68"/>
                    </a:cubicBezTo>
                    <a:cubicBezTo>
                      <a:pt x="64" y="35"/>
                      <a:pt x="91" y="8"/>
                      <a:pt x="124" y="8"/>
                    </a:cubicBezTo>
                    <a:cubicBezTo>
                      <a:pt x="157" y="8"/>
                      <a:pt x="184" y="35"/>
                      <a:pt x="184" y="68"/>
                    </a:cubicBezTo>
                    <a:cubicBezTo>
                      <a:pt x="184" y="94"/>
                      <a:pt x="180" y="119"/>
                      <a:pt x="173" y="144"/>
                    </a:cubicBezTo>
                    <a:cubicBezTo>
                      <a:pt x="144" y="144"/>
                      <a:pt x="144" y="144"/>
                      <a:pt x="144" y="144"/>
                    </a:cubicBezTo>
                    <a:cubicBezTo>
                      <a:pt x="143" y="140"/>
                      <a:pt x="143" y="140"/>
                      <a:pt x="143" y="140"/>
                    </a:cubicBezTo>
                    <a:cubicBezTo>
                      <a:pt x="158" y="133"/>
                      <a:pt x="168" y="118"/>
                      <a:pt x="168" y="100"/>
                    </a:cubicBezTo>
                    <a:cubicBezTo>
                      <a:pt x="168" y="76"/>
                      <a:pt x="168" y="76"/>
                      <a:pt x="168" y="76"/>
                    </a:cubicBezTo>
                    <a:cubicBezTo>
                      <a:pt x="168" y="72"/>
                      <a:pt x="166" y="69"/>
                      <a:pt x="163" y="66"/>
                    </a:cubicBezTo>
                    <a:cubicBezTo>
                      <a:pt x="158" y="63"/>
                      <a:pt x="158" y="63"/>
                      <a:pt x="158" y="63"/>
                    </a:cubicBezTo>
                    <a:cubicBezTo>
                      <a:pt x="159" y="61"/>
                      <a:pt x="160" y="58"/>
                      <a:pt x="160" y="56"/>
                    </a:cubicBezTo>
                    <a:cubicBezTo>
                      <a:pt x="160" y="47"/>
                      <a:pt x="153" y="40"/>
                      <a:pt x="144" y="40"/>
                    </a:cubicBezTo>
                    <a:cubicBezTo>
                      <a:pt x="135" y="40"/>
                      <a:pt x="128" y="47"/>
                      <a:pt x="128" y="56"/>
                    </a:cubicBezTo>
                    <a:cubicBezTo>
                      <a:pt x="136" y="56"/>
                      <a:pt x="136" y="56"/>
                      <a:pt x="136" y="56"/>
                    </a:cubicBezTo>
                    <a:cubicBezTo>
                      <a:pt x="136" y="52"/>
                      <a:pt x="140" y="48"/>
                      <a:pt x="144" y="48"/>
                    </a:cubicBezTo>
                    <a:cubicBezTo>
                      <a:pt x="148" y="48"/>
                      <a:pt x="152" y="52"/>
                      <a:pt x="152" y="56"/>
                    </a:cubicBezTo>
                    <a:cubicBezTo>
                      <a:pt x="152" y="60"/>
                      <a:pt x="148" y="64"/>
                      <a:pt x="144" y="64"/>
                    </a:cubicBezTo>
                    <a:cubicBezTo>
                      <a:pt x="122" y="64"/>
                      <a:pt x="122" y="64"/>
                      <a:pt x="122" y="64"/>
                    </a:cubicBezTo>
                    <a:cubicBezTo>
                      <a:pt x="112" y="64"/>
                      <a:pt x="104" y="59"/>
                      <a:pt x="100" y="50"/>
                    </a:cubicBezTo>
                    <a:cubicBezTo>
                      <a:pt x="92" y="54"/>
                      <a:pt x="92" y="54"/>
                      <a:pt x="92" y="54"/>
                    </a:cubicBezTo>
                    <a:cubicBezTo>
                      <a:pt x="94" y="56"/>
                      <a:pt x="95" y="59"/>
                      <a:pt x="97" y="61"/>
                    </a:cubicBezTo>
                    <a:cubicBezTo>
                      <a:pt x="87" y="66"/>
                      <a:pt x="87" y="66"/>
                      <a:pt x="87" y="66"/>
                    </a:cubicBezTo>
                    <a:cubicBezTo>
                      <a:pt x="83" y="68"/>
                      <a:pt x="80" y="72"/>
                      <a:pt x="80" y="77"/>
                    </a:cubicBezTo>
                    <a:cubicBezTo>
                      <a:pt x="80" y="100"/>
                      <a:pt x="80" y="100"/>
                      <a:pt x="80" y="100"/>
                    </a:cubicBezTo>
                    <a:cubicBezTo>
                      <a:pt x="80" y="118"/>
                      <a:pt x="90" y="133"/>
                      <a:pt x="105" y="140"/>
                    </a:cubicBezTo>
                    <a:cubicBezTo>
                      <a:pt x="104" y="144"/>
                      <a:pt x="104" y="144"/>
                      <a:pt x="104" y="144"/>
                    </a:cubicBezTo>
                    <a:lnTo>
                      <a:pt x="75" y="144"/>
                    </a:lnTo>
                    <a:close/>
                    <a:moveTo>
                      <a:pt x="71" y="177"/>
                    </a:moveTo>
                    <a:cubicBezTo>
                      <a:pt x="72" y="182"/>
                      <a:pt x="72" y="182"/>
                      <a:pt x="72" y="182"/>
                    </a:cubicBezTo>
                    <a:cubicBezTo>
                      <a:pt x="72" y="184"/>
                      <a:pt x="72" y="186"/>
                      <a:pt x="71" y="187"/>
                    </a:cubicBezTo>
                    <a:cubicBezTo>
                      <a:pt x="67" y="191"/>
                      <a:pt x="67" y="191"/>
                      <a:pt x="67" y="191"/>
                    </a:cubicBezTo>
                    <a:cubicBezTo>
                      <a:pt x="66" y="192"/>
                      <a:pt x="63" y="192"/>
                      <a:pt x="62" y="191"/>
                    </a:cubicBezTo>
                    <a:cubicBezTo>
                      <a:pt x="59" y="188"/>
                      <a:pt x="59" y="188"/>
                      <a:pt x="59" y="188"/>
                    </a:cubicBezTo>
                    <a:cubicBezTo>
                      <a:pt x="63" y="184"/>
                      <a:pt x="66" y="180"/>
                      <a:pt x="71" y="177"/>
                    </a:cubicBezTo>
                    <a:close/>
                    <a:moveTo>
                      <a:pt x="16" y="186"/>
                    </a:moveTo>
                    <a:cubicBezTo>
                      <a:pt x="19" y="184"/>
                      <a:pt x="19" y="184"/>
                      <a:pt x="19" y="184"/>
                    </a:cubicBezTo>
                    <a:cubicBezTo>
                      <a:pt x="20" y="184"/>
                      <a:pt x="21" y="184"/>
                      <a:pt x="23" y="184"/>
                    </a:cubicBezTo>
                    <a:cubicBezTo>
                      <a:pt x="24" y="185"/>
                      <a:pt x="25" y="186"/>
                      <a:pt x="25" y="187"/>
                    </a:cubicBezTo>
                    <a:cubicBezTo>
                      <a:pt x="32" y="202"/>
                      <a:pt x="32" y="202"/>
                      <a:pt x="32" y="202"/>
                    </a:cubicBezTo>
                    <a:cubicBezTo>
                      <a:pt x="33" y="204"/>
                      <a:pt x="32" y="206"/>
                      <a:pt x="30" y="207"/>
                    </a:cubicBezTo>
                    <a:cubicBezTo>
                      <a:pt x="23" y="212"/>
                      <a:pt x="23" y="212"/>
                      <a:pt x="23" y="212"/>
                    </a:cubicBezTo>
                    <a:lnTo>
                      <a:pt x="16" y="186"/>
                    </a:lnTo>
                    <a:close/>
                    <a:moveTo>
                      <a:pt x="54" y="240"/>
                    </a:moveTo>
                    <a:cubicBezTo>
                      <a:pt x="55" y="238"/>
                      <a:pt x="55" y="238"/>
                      <a:pt x="55" y="238"/>
                    </a:cubicBezTo>
                    <a:cubicBezTo>
                      <a:pt x="55" y="236"/>
                      <a:pt x="56" y="235"/>
                      <a:pt x="58" y="234"/>
                    </a:cubicBezTo>
                    <a:cubicBezTo>
                      <a:pt x="70" y="232"/>
                      <a:pt x="70" y="232"/>
                      <a:pt x="70" y="232"/>
                    </a:cubicBezTo>
                    <a:cubicBezTo>
                      <a:pt x="71" y="232"/>
                      <a:pt x="72" y="232"/>
                      <a:pt x="72" y="233"/>
                    </a:cubicBezTo>
                    <a:cubicBezTo>
                      <a:pt x="74" y="234"/>
                      <a:pt x="74" y="234"/>
                      <a:pt x="74" y="234"/>
                    </a:cubicBezTo>
                    <a:cubicBezTo>
                      <a:pt x="69" y="238"/>
                      <a:pt x="62" y="240"/>
                      <a:pt x="55" y="240"/>
                    </a:cubicBezTo>
                    <a:cubicBezTo>
                      <a:pt x="55" y="240"/>
                      <a:pt x="54" y="240"/>
                      <a:pt x="54" y="240"/>
                    </a:cubicBezTo>
                    <a:close/>
                    <a:moveTo>
                      <a:pt x="80" y="228"/>
                    </a:moveTo>
                    <a:cubicBezTo>
                      <a:pt x="77" y="226"/>
                      <a:pt x="77" y="226"/>
                      <a:pt x="77" y="226"/>
                    </a:cubicBezTo>
                    <a:cubicBezTo>
                      <a:pt x="74" y="224"/>
                      <a:pt x="71" y="224"/>
                      <a:pt x="68" y="224"/>
                    </a:cubicBezTo>
                    <a:cubicBezTo>
                      <a:pt x="56" y="227"/>
                      <a:pt x="56" y="227"/>
                      <a:pt x="56" y="227"/>
                    </a:cubicBezTo>
                    <a:cubicBezTo>
                      <a:pt x="52" y="228"/>
                      <a:pt x="48" y="231"/>
                      <a:pt x="47" y="236"/>
                    </a:cubicBezTo>
                    <a:cubicBezTo>
                      <a:pt x="46" y="239"/>
                      <a:pt x="46" y="239"/>
                      <a:pt x="46" y="239"/>
                    </a:cubicBezTo>
                    <a:cubicBezTo>
                      <a:pt x="37" y="236"/>
                      <a:pt x="29" y="229"/>
                      <a:pt x="25" y="219"/>
                    </a:cubicBezTo>
                    <a:cubicBezTo>
                      <a:pt x="34" y="214"/>
                      <a:pt x="34" y="214"/>
                      <a:pt x="34" y="214"/>
                    </a:cubicBezTo>
                    <a:cubicBezTo>
                      <a:pt x="39" y="211"/>
                      <a:pt x="41" y="204"/>
                      <a:pt x="39" y="199"/>
                    </a:cubicBezTo>
                    <a:cubicBezTo>
                      <a:pt x="33" y="184"/>
                      <a:pt x="33" y="184"/>
                      <a:pt x="33" y="184"/>
                    </a:cubicBezTo>
                    <a:cubicBezTo>
                      <a:pt x="31" y="180"/>
                      <a:pt x="29" y="178"/>
                      <a:pt x="25" y="177"/>
                    </a:cubicBezTo>
                    <a:cubicBezTo>
                      <a:pt x="22" y="176"/>
                      <a:pt x="18" y="176"/>
                      <a:pt x="15" y="177"/>
                    </a:cubicBezTo>
                    <a:cubicBezTo>
                      <a:pt x="14" y="178"/>
                      <a:pt x="14" y="178"/>
                      <a:pt x="14" y="178"/>
                    </a:cubicBezTo>
                    <a:cubicBezTo>
                      <a:pt x="10" y="164"/>
                      <a:pt x="8" y="150"/>
                      <a:pt x="8" y="136"/>
                    </a:cubicBezTo>
                    <a:cubicBezTo>
                      <a:pt x="8" y="132"/>
                      <a:pt x="12" y="128"/>
                      <a:pt x="16" y="128"/>
                    </a:cubicBezTo>
                    <a:cubicBezTo>
                      <a:pt x="20" y="128"/>
                      <a:pt x="24" y="132"/>
                      <a:pt x="24" y="136"/>
                    </a:cubicBezTo>
                    <a:cubicBezTo>
                      <a:pt x="24" y="137"/>
                      <a:pt x="24" y="137"/>
                      <a:pt x="24" y="137"/>
                    </a:cubicBezTo>
                    <a:cubicBezTo>
                      <a:pt x="19" y="138"/>
                      <a:pt x="16" y="143"/>
                      <a:pt x="16" y="148"/>
                    </a:cubicBezTo>
                    <a:cubicBezTo>
                      <a:pt x="16" y="152"/>
                      <a:pt x="16" y="152"/>
                      <a:pt x="16" y="152"/>
                    </a:cubicBezTo>
                    <a:cubicBezTo>
                      <a:pt x="24" y="152"/>
                      <a:pt x="24" y="152"/>
                      <a:pt x="24" y="152"/>
                    </a:cubicBezTo>
                    <a:cubicBezTo>
                      <a:pt x="24" y="148"/>
                      <a:pt x="24" y="148"/>
                      <a:pt x="24" y="148"/>
                    </a:cubicBezTo>
                    <a:cubicBezTo>
                      <a:pt x="24" y="146"/>
                      <a:pt x="26" y="144"/>
                      <a:pt x="28" y="144"/>
                    </a:cubicBezTo>
                    <a:cubicBezTo>
                      <a:pt x="30" y="144"/>
                      <a:pt x="32" y="146"/>
                      <a:pt x="32" y="148"/>
                    </a:cubicBezTo>
                    <a:cubicBezTo>
                      <a:pt x="32" y="152"/>
                      <a:pt x="30" y="156"/>
                      <a:pt x="28" y="159"/>
                    </a:cubicBezTo>
                    <a:cubicBezTo>
                      <a:pt x="23" y="163"/>
                      <a:pt x="23" y="163"/>
                      <a:pt x="23" y="163"/>
                    </a:cubicBezTo>
                    <a:cubicBezTo>
                      <a:pt x="53" y="214"/>
                      <a:pt x="53" y="214"/>
                      <a:pt x="53" y="214"/>
                    </a:cubicBezTo>
                    <a:cubicBezTo>
                      <a:pt x="59" y="210"/>
                      <a:pt x="59" y="210"/>
                      <a:pt x="59" y="210"/>
                    </a:cubicBezTo>
                    <a:cubicBezTo>
                      <a:pt x="52" y="197"/>
                      <a:pt x="52" y="197"/>
                      <a:pt x="52" y="197"/>
                    </a:cubicBezTo>
                    <a:cubicBezTo>
                      <a:pt x="54" y="194"/>
                      <a:pt x="54" y="194"/>
                      <a:pt x="54" y="194"/>
                    </a:cubicBezTo>
                    <a:cubicBezTo>
                      <a:pt x="56" y="196"/>
                      <a:pt x="56" y="196"/>
                      <a:pt x="56" y="196"/>
                    </a:cubicBezTo>
                    <a:cubicBezTo>
                      <a:pt x="58" y="199"/>
                      <a:pt x="61" y="200"/>
                      <a:pt x="64" y="200"/>
                    </a:cubicBezTo>
                    <a:cubicBezTo>
                      <a:pt x="68" y="200"/>
                      <a:pt x="71" y="199"/>
                      <a:pt x="73" y="196"/>
                    </a:cubicBezTo>
                    <a:cubicBezTo>
                      <a:pt x="77" y="192"/>
                      <a:pt x="77" y="192"/>
                      <a:pt x="77" y="192"/>
                    </a:cubicBezTo>
                    <a:cubicBezTo>
                      <a:pt x="79" y="189"/>
                      <a:pt x="81" y="185"/>
                      <a:pt x="80" y="180"/>
                    </a:cubicBezTo>
                    <a:cubicBezTo>
                      <a:pt x="78" y="172"/>
                      <a:pt x="78" y="172"/>
                      <a:pt x="78" y="172"/>
                    </a:cubicBezTo>
                    <a:cubicBezTo>
                      <a:pt x="81" y="170"/>
                      <a:pt x="84" y="168"/>
                      <a:pt x="88" y="166"/>
                    </a:cubicBezTo>
                    <a:cubicBezTo>
                      <a:pt x="88" y="175"/>
                      <a:pt x="88" y="175"/>
                      <a:pt x="88" y="175"/>
                    </a:cubicBezTo>
                    <a:cubicBezTo>
                      <a:pt x="88" y="175"/>
                      <a:pt x="88" y="175"/>
                      <a:pt x="88" y="175"/>
                    </a:cubicBezTo>
                    <a:cubicBezTo>
                      <a:pt x="83" y="183"/>
                      <a:pt x="80" y="192"/>
                      <a:pt x="80" y="201"/>
                    </a:cubicBezTo>
                    <a:cubicBezTo>
                      <a:pt x="80" y="206"/>
                      <a:pt x="81" y="211"/>
                      <a:pt x="82" y="216"/>
                    </a:cubicBezTo>
                    <a:cubicBezTo>
                      <a:pt x="85" y="223"/>
                      <a:pt x="85" y="223"/>
                      <a:pt x="85" y="223"/>
                    </a:cubicBezTo>
                    <a:lnTo>
                      <a:pt x="80" y="228"/>
                    </a:lnTo>
                    <a:close/>
                    <a:moveTo>
                      <a:pt x="149" y="240"/>
                    </a:moveTo>
                    <a:cubicBezTo>
                      <a:pt x="99" y="240"/>
                      <a:pt x="99" y="240"/>
                      <a:pt x="99" y="240"/>
                    </a:cubicBezTo>
                    <a:cubicBezTo>
                      <a:pt x="90" y="213"/>
                      <a:pt x="90" y="213"/>
                      <a:pt x="90" y="213"/>
                    </a:cubicBezTo>
                    <a:cubicBezTo>
                      <a:pt x="89" y="209"/>
                      <a:pt x="88" y="205"/>
                      <a:pt x="88" y="201"/>
                    </a:cubicBezTo>
                    <a:cubicBezTo>
                      <a:pt x="88" y="193"/>
                      <a:pt x="90" y="186"/>
                      <a:pt x="95" y="179"/>
                    </a:cubicBezTo>
                    <a:cubicBezTo>
                      <a:pt x="96" y="177"/>
                      <a:pt x="96" y="177"/>
                      <a:pt x="96" y="177"/>
                    </a:cubicBezTo>
                    <a:cubicBezTo>
                      <a:pt x="96" y="163"/>
                      <a:pt x="96" y="163"/>
                      <a:pt x="96" y="163"/>
                    </a:cubicBezTo>
                    <a:cubicBezTo>
                      <a:pt x="98" y="162"/>
                      <a:pt x="99" y="162"/>
                      <a:pt x="101" y="161"/>
                    </a:cubicBezTo>
                    <a:cubicBezTo>
                      <a:pt x="103" y="174"/>
                      <a:pt x="103" y="174"/>
                      <a:pt x="103" y="174"/>
                    </a:cubicBezTo>
                    <a:cubicBezTo>
                      <a:pt x="104" y="180"/>
                      <a:pt x="109" y="184"/>
                      <a:pt x="115" y="184"/>
                    </a:cubicBezTo>
                    <a:cubicBezTo>
                      <a:pt x="133" y="184"/>
                      <a:pt x="133" y="184"/>
                      <a:pt x="133" y="184"/>
                    </a:cubicBezTo>
                    <a:cubicBezTo>
                      <a:pt x="139" y="184"/>
                      <a:pt x="144" y="180"/>
                      <a:pt x="145" y="174"/>
                    </a:cubicBezTo>
                    <a:cubicBezTo>
                      <a:pt x="147" y="161"/>
                      <a:pt x="147" y="161"/>
                      <a:pt x="147" y="161"/>
                    </a:cubicBezTo>
                    <a:cubicBezTo>
                      <a:pt x="149" y="162"/>
                      <a:pt x="150" y="162"/>
                      <a:pt x="152" y="163"/>
                    </a:cubicBezTo>
                    <a:cubicBezTo>
                      <a:pt x="152" y="177"/>
                      <a:pt x="152" y="177"/>
                      <a:pt x="152" y="177"/>
                    </a:cubicBezTo>
                    <a:cubicBezTo>
                      <a:pt x="153" y="179"/>
                      <a:pt x="153" y="179"/>
                      <a:pt x="153" y="179"/>
                    </a:cubicBezTo>
                    <a:cubicBezTo>
                      <a:pt x="158" y="186"/>
                      <a:pt x="160" y="193"/>
                      <a:pt x="160" y="201"/>
                    </a:cubicBezTo>
                    <a:cubicBezTo>
                      <a:pt x="160" y="205"/>
                      <a:pt x="159" y="209"/>
                      <a:pt x="158" y="213"/>
                    </a:cubicBezTo>
                    <a:lnTo>
                      <a:pt x="149" y="240"/>
                    </a:lnTo>
                    <a:close/>
                    <a:moveTo>
                      <a:pt x="174" y="234"/>
                    </a:moveTo>
                    <a:cubicBezTo>
                      <a:pt x="176" y="233"/>
                      <a:pt x="176" y="233"/>
                      <a:pt x="176" y="233"/>
                    </a:cubicBezTo>
                    <a:cubicBezTo>
                      <a:pt x="176" y="232"/>
                      <a:pt x="177" y="232"/>
                      <a:pt x="178" y="232"/>
                    </a:cubicBezTo>
                    <a:cubicBezTo>
                      <a:pt x="190" y="234"/>
                      <a:pt x="190" y="234"/>
                      <a:pt x="190" y="234"/>
                    </a:cubicBezTo>
                    <a:cubicBezTo>
                      <a:pt x="192" y="235"/>
                      <a:pt x="193" y="236"/>
                      <a:pt x="193" y="238"/>
                    </a:cubicBezTo>
                    <a:cubicBezTo>
                      <a:pt x="194" y="240"/>
                      <a:pt x="194" y="240"/>
                      <a:pt x="194" y="240"/>
                    </a:cubicBezTo>
                    <a:cubicBezTo>
                      <a:pt x="194" y="240"/>
                      <a:pt x="193" y="240"/>
                      <a:pt x="193" y="240"/>
                    </a:cubicBezTo>
                    <a:cubicBezTo>
                      <a:pt x="186" y="240"/>
                      <a:pt x="179" y="238"/>
                      <a:pt x="174" y="234"/>
                    </a:cubicBezTo>
                    <a:close/>
                    <a:moveTo>
                      <a:pt x="225" y="212"/>
                    </a:moveTo>
                    <a:cubicBezTo>
                      <a:pt x="218" y="207"/>
                      <a:pt x="218" y="207"/>
                      <a:pt x="218" y="207"/>
                    </a:cubicBezTo>
                    <a:cubicBezTo>
                      <a:pt x="216" y="206"/>
                      <a:pt x="215" y="204"/>
                      <a:pt x="216" y="202"/>
                    </a:cubicBezTo>
                    <a:cubicBezTo>
                      <a:pt x="223" y="187"/>
                      <a:pt x="223" y="187"/>
                      <a:pt x="223" y="187"/>
                    </a:cubicBezTo>
                    <a:cubicBezTo>
                      <a:pt x="223" y="186"/>
                      <a:pt x="224" y="185"/>
                      <a:pt x="225" y="184"/>
                    </a:cubicBezTo>
                    <a:cubicBezTo>
                      <a:pt x="227" y="184"/>
                      <a:pt x="228" y="184"/>
                      <a:pt x="229" y="184"/>
                    </a:cubicBezTo>
                    <a:cubicBezTo>
                      <a:pt x="232" y="186"/>
                      <a:pt x="232" y="186"/>
                      <a:pt x="232" y="186"/>
                    </a:cubicBezTo>
                    <a:lnTo>
                      <a:pt x="225" y="212"/>
                    </a:lnTo>
                    <a:close/>
                    <a:moveTo>
                      <a:pt x="234" y="178"/>
                    </a:moveTo>
                    <a:cubicBezTo>
                      <a:pt x="233" y="177"/>
                      <a:pt x="233" y="177"/>
                      <a:pt x="233" y="177"/>
                    </a:cubicBezTo>
                    <a:cubicBezTo>
                      <a:pt x="230" y="176"/>
                      <a:pt x="226" y="176"/>
                      <a:pt x="223" y="177"/>
                    </a:cubicBezTo>
                    <a:cubicBezTo>
                      <a:pt x="219" y="178"/>
                      <a:pt x="217" y="180"/>
                      <a:pt x="215" y="184"/>
                    </a:cubicBezTo>
                    <a:cubicBezTo>
                      <a:pt x="209" y="199"/>
                      <a:pt x="209" y="199"/>
                      <a:pt x="209" y="199"/>
                    </a:cubicBezTo>
                    <a:cubicBezTo>
                      <a:pt x="207" y="204"/>
                      <a:pt x="209" y="211"/>
                      <a:pt x="214" y="214"/>
                    </a:cubicBezTo>
                    <a:cubicBezTo>
                      <a:pt x="223" y="219"/>
                      <a:pt x="223" y="219"/>
                      <a:pt x="223" y="219"/>
                    </a:cubicBezTo>
                    <a:cubicBezTo>
                      <a:pt x="219" y="229"/>
                      <a:pt x="211" y="236"/>
                      <a:pt x="202" y="239"/>
                    </a:cubicBezTo>
                    <a:cubicBezTo>
                      <a:pt x="201" y="236"/>
                      <a:pt x="201" y="236"/>
                      <a:pt x="201" y="236"/>
                    </a:cubicBezTo>
                    <a:cubicBezTo>
                      <a:pt x="200" y="231"/>
                      <a:pt x="196" y="228"/>
                      <a:pt x="192" y="227"/>
                    </a:cubicBezTo>
                    <a:cubicBezTo>
                      <a:pt x="180" y="224"/>
                      <a:pt x="180" y="224"/>
                      <a:pt x="180" y="224"/>
                    </a:cubicBezTo>
                    <a:cubicBezTo>
                      <a:pt x="177" y="224"/>
                      <a:pt x="174" y="224"/>
                      <a:pt x="171" y="226"/>
                    </a:cubicBezTo>
                    <a:cubicBezTo>
                      <a:pt x="168" y="228"/>
                      <a:pt x="168" y="228"/>
                      <a:pt x="168" y="228"/>
                    </a:cubicBezTo>
                    <a:cubicBezTo>
                      <a:pt x="163" y="223"/>
                      <a:pt x="163" y="223"/>
                      <a:pt x="163" y="223"/>
                    </a:cubicBezTo>
                    <a:cubicBezTo>
                      <a:pt x="166" y="216"/>
                      <a:pt x="166" y="216"/>
                      <a:pt x="166" y="216"/>
                    </a:cubicBezTo>
                    <a:cubicBezTo>
                      <a:pt x="167" y="211"/>
                      <a:pt x="168" y="206"/>
                      <a:pt x="168" y="201"/>
                    </a:cubicBezTo>
                    <a:cubicBezTo>
                      <a:pt x="168" y="192"/>
                      <a:pt x="165" y="183"/>
                      <a:pt x="160" y="175"/>
                    </a:cubicBezTo>
                    <a:cubicBezTo>
                      <a:pt x="160" y="166"/>
                      <a:pt x="160" y="166"/>
                      <a:pt x="160" y="166"/>
                    </a:cubicBezTo>
                    <a:cubicBezTo>
                      <a:pt x="164" y="168"/>
                      <a:pt x="167" y="170"/>
                      <a:pt x="170" y="172"/>
                    </a:cubicBezTo>
                    <a:cubicBezTo>
                      <a:pt x="168" y="180"/>
                      <a:pt x="168" y="180"/>
                      <a:pt x="168" y="180"/>
                    </a:cubicBezTo>
                    <a:cubicBezTo>
                      <a:pt x="167" y="185"/>
                      <a:pt x="169" y="189"/>
                      <a:pt x="171" y="192"/>
                    </a:cubicBezTo>
                    <a:cubicBezTo>
                      <a:pt x="175" y="196"/>
                      <a:pt x="175" y="196"/>
                      <a:pt x="175" y="196"/>
                    </a:cubicBezTo>
                    <a:cubicBezTo>
                      <a:pt x="177" y="199"/>
                      <a:pt x="180" y="200"/>
                      <a:pt x="184" y="200"/>
                    </a:cubicBezTo>
                    <a:cubicBezTo>
                      <a:pt x="187" y="200"/>
                      <a:pt x="190" y="199"/>
                      <a:pt x="192" y="196"/>
                    </a:cubicBezTo>
                    <a:cubicBezTo>
                      <a:pt x="194" y="194"/>
                      <a:pt x="194" y="194"/>
                      <a:pt x="194" y="194"/>
                    </a:cubicBezTo>
                    <a:cubicBezTo>
                      <a:pt x="196" y="197"/>
                      <a:pt x="196" y="197"/>
                      <a:pt x="196" y="197"/>
                    </a:cubicBezTo>
                    <a:cubicBezTo>
                      <a:pt x="189" y="210"/>
                      <a:pt x="189" y="210"/>
                      <a:pt x="189" y="210"/>
                    </a:cubicBezTo>
                    <a:cubicBezTo>
                      <a:pt x="195" y="214"/>
                      <a:pt x="195" y="214"/>
                      <a:pt x="195" y="214"/>
                    </a:cubicBezTo>
                    <a:cubicBezTo>
                      <a:pt x="225" y="163"/>
                      <a:pt x="225" y="163"/>
                      <a:pt x="225" y="163"/>
                    </a:cubicBezTo>
                    <a:cubicBezTo>
                      <a:pt x="220" y="159"/>
                      <a:pt x="220" y="159"/>
                      <a:pt x="220" y="159"/>
                    </a:cubicBezTo>
                    <a:cubicBezTo>
                      <a:pt x="218" y="156"/>
                      <a:pt x="216" y="152"/>
                      <a:pt x="216" y="148"/>
                    </a:cubicBezTo>
                    <a:cubicBezTo>
                      <a:pt x="216" y="146"/>
                      <a:pt x="218" y="144"/>
                      <a:pt x="220" y="144"/>
                    </a:cubicBezTo>
                    <a:cubicBezTo>
                      <a:pt x="222" y="144"/>
                      <a:pt x="224" y="146"/>
                      <a:pt x="224" y="148"/>
                    </a:cubicBezTo>
                    <a:cubicBezTo>
                      <a:pt x="224" y="152"/>
                      <a:pt x="224" y="152"/>
                      <a:pt x="224" y="152"/>
                    </a:cubicBezTo>
                    <a:cubicBezTo>
                      <a:pt x="232" y="152"/>
                      <a:pt x="232" y="152"/>
                      <a:pt x="232" y="152"/>
                    </a:cubicBezTo>
                    <a:cubicBezTo>
                      <a:pt x="232" y="148"/>
                      <a:pt x="232" y="148"/>
                      <a:pt x="232" y="148"/>
                    </a:cubicBezTo>
                    <a:cubicBezTo>
                      <a:pt x="232" y="143"/>
                      <a:pt x="229" y="138"/>
                      <a:pt x="224" y="137"/>
                    </a:cubicBezTo>
                    <a:cubicBezTo>
                      <a:pt x="224" y="136"/>
                      <a:pt x="224" y="136"/>
                      <a:pt x="224" y="136"/>
                    </a:cubicBezTo>
                    <a:cubicBezTo>
                      <a:pt x="224" y="132"/>
                      <a:pt x="228" y="128"/>
                      <a:pt x="232" y="128"/>
                    </a:cubicBezTo>
                    <a:cubicBezTo>
                      <a:pt x="236" y="128"/>
                      <a:pt x="240" y="132"/>
                      <a:pt x="240" y="136"/>
                    </a:cubicBezTo>
                    <a:cubicBezTo>
                      <a:pt x="240" y="150"/>
                      <a:pt x="238" y="164"/>
                      <a:pt x="234" y="17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75" name="Freeform 9">
                <a:extLst>
                  <a:ext uri="{FF2B5EF4-FFF2-40B4-BE49-F238E27FC236}">
                    <a16:creationId xmlns:a16="http://schemas.microsoft.com/office/drawing/2014/main" xmlns="" id="{BC387FB9-F65D-4D61-A5DD-CDD32FD03865}"/>
                  </a:ext>
                </a:extLst>
              </p:cNvPr>
              <p:cNvSpPr>
                <a:spLocks/>
              </p:cNvSpPr>
              <p:nvPr/>
            </p:nvSpPr>
            <p:spPr bwMode="auto">
              <a:xfrm>
                <a:off x="273" y="368"/>
                <a:ext cx="50" cy="43"/>
              </a:xfrm>
              <a:custGeom>
                <a:avLst/>
                <a:gdLst>
                  <a:gd name="T0" fmla="*/ 15 w 21"/>
                  <a:gd name="T1" fmla="*/ 17 h 18"/>
                  <a:gd name="T2" fmla="*/ 19 w 21"/>
                  <a:gd name="T3" fmla="*/ 18 h 18"/>
                  <a:gd name="T4" fmla="*/ 21 w 21"/>
                  <a:gd name="T5" fmla="*/ 10 h 18"/>
                  <a:gd name="T6" fmla="*/ 18 w 21"/>
                  <a:gd name="T7" fmla="*/ 9 h 18"/>
                  <a:gd name="T8" fmla="*/ 8 w 21"/>
                  <a:gd name="T9" fmla="*/ 0 h 18"/>
                  <a:gd name="T10" fmla="*/ 0 w 21"/>
                  <a:gd name="T11" fmla="*/ 4 h 18"/>
                  <a:gd name="T12" fmla="*/ 15 w 21"/>
                  <a:gd name="T13" fmla="*/ 17 h 18"/>
                </a:gdLst>
                <a:ahLst/>
                <a:cxnLst>
                  <a:cxn ang="0">
                    <a:pos x="T0" y="T1"/>
                  </a:cxn>
                  <a:cxn ang="0">
                    <a:pos x="T2" y="T3"/>
                  </a:cxn>
                  <a:cxn ang="0">
                    <a:pos x="T4" y="T5"/>
                  </a:cxn>
                  <a:cxn ang="0">
                    <a:pos x="T6" y="T7"/>
                  </a:cxn>
                  <a:cxn ang="0">
                    <a:pos x="T8" y="T9"/>
                  </a:cxn>
                  <a:cxn ang="0">
                    <a:pos x="T10" y="T11"/>
                  </a:cxn>
                  <a:cxn ang="0">
                    <a:pos x="T12" y="T13"/>
                  </a:cxn>
                </a:cxnLst>
                <a:rect l="0" t="0" r="r" b="b"/>
                <a:pathLst>
                  <a:path w="21" h="18">
                    <a:moveTo>
                      <a:pt x="15" y="17"/>
                    </a:moveTo>
                    <a:cubicBezTo>
                      <a:pt x="19" y="18"/>
                      <a:pt x="19" y="18"/>
                      <a:pt x="19" y="18"/>
                    </a:cubicBezTo>
                    <a:cubicBezTo>
                      <a:pt x="21" y="10"/>
                      <a:pt x="21" y="10"/>
                      <a:pt x="21" y="10"/>
                    </a:cubicBezTo>
                    <a:cubicBezTo>
                      <a:pt x="18" y="9"/>
                      <a:pt x="18" y="9"/>
                      <a:pt x="18" y="9"/>
                    </a:cubicBezTo>
                    <a:cubicBezTo>
                      <a:pt x="13" y="8"/>
                      <a:pt x="10" y="4"/>
                      <a:pt x="8" y="0"/>
                    </a:cubicBezTo>
                    <a:cubicBezTo>
                      <a:pt x="0" y="4"/>
                      <a:pt x="0" y="4"/>
                      <a:pt x="0" y="4"/>
                    </a:cubicBezTo>
                    <a:cubicBezTo>
                      <a:pt x="3" y="10"/>
                      <a:pt x="9" y="14"/>
                      <a:pt x="15"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grpSp>
      </p:grpSp>
      <p:grpSp>
        <p:nvGrpSpPr>
          <p:cNvPr id="86" name="Agrupar 85">
            <a:extLst>
              <a:ext uri="{FF2B5EF4-FFF2-40B4-BE49-F238E27FC236}">
                <a16:creationId xmlns:a16="http://schemas.microsoft.com/office/drawing/2014/main" xmlns="" id="{91FCB4F3-E9D6-4007-A851-213EA7A3C89A}"/>
              </a:ext>
            </a:extLst>
          </p:cNvPr>
          <p:cNvGrpSpPr/>
          <p:nvPr/>
        </p:nvGrpSpPr>
        <p:grpSpPr>
          <a:xfrm>
            <a:off x="6106285" y="994973"/>
            <a:ext cx="2904335" cy="4428598"/>
            <a:chOff x="4579713" y="809036"/>
            <a:chExt cx="2178251" cy="3321448"/>
          </a:xfrm>
        </p:grpSpPr>
        <p:grpSp>
          <p:nvGrpSpPr>
            <p:cNvPr id="30" name="Agrupar 29">
              <a:extLst>
                <a:ext uri="{FF2B5EF4-FFF2-40B4-BE49-F238E27FC236}">
                  <a16:creationId xmlns:a16="http://schemas.microsoft.com/office/drawing/2014/main" xmlns="" id="{886502F8-DAD4-41D8-A82C-F36A0DB6CE84}"/>
                </a:ext>
              </a:extLst>
            </p:cNvPr>
            <p:cNvGrpSpPr/>
            <p:nvPr/>
          </p:nvGrpSpPr>
          <p:grpSpPr>
            <a:xfrm>
              <a:off x="4579713" y="809036"/>
              <a:ext cx="2178251" cy="3321448"/>
              <a:chOff x="543261" y="1063953"/>
              <a:chExt cx="2178251" cy="3321448"/>
            </a:xfrm>
          </p:grpSpPr>
          <p:sp>
            <p:nvSpPr>
              <p:cNvPr id="31" name="Retângulo 30">
                <a:extLst>
                  <a:ext uri="{FF2B5EF4-FFF2-40B4-BE49-F238E27FC236}">
                    <a16:creationId xmlns:a16="http://schemas.microsoft.com/office/drawing/2014/main" xmlns="" id="{62E18636-C630-433C-9AB4-659F27817EE2}"/>
                  </a:ext>
                </a:extLst>
              </p:cNvPr>
              <p:cNvSpPr/>
              <p:nvPr/>
            </p:nvSpPr>
            <p:spPr>
              <a:xfrm>
                <a:off x="543261" y="1063953"/>
                <a:ext cx="2178251" cy="3313756"/>
              </a:xfrm>
              <a:prstGeom prst="rect">
                <a:avLst/>
              </a:prstGeom>
              <a:solidFill>
                <a:srgbClr val="F0E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1351">
                  <a:solidFill>
                    <a:prstClr val="white"/>
                  </a:solidFill>
                  <a:latin typeface="Calibri" panose="020F0502020204030204"/>
                </a:endParaRPr>
              </a:p>
            </p:txBody>
          </p:sp>
          <p:sp>
            <p:nvSpPr>
              <p:cNvPr id="32" name="Forma Livre: Forma 31">
                <a:extLst>
                  <a:ext uri="{FF2B5EF4-FFF2-40B4-BE49-F238E27FC236}">
                    <a16:creationId xmlns:a16="http://schemas.microsoft.com/office/drawing/2014/main" xmlns="" id="{99355C60-26E4-4AF6-9720-167A293F2299}"/>
                  </a:ext>
                </a:extLst>
              </p:cNvPr>
              <p:cNvSpPr/>
              <p:nvPr/>
            </p:nvSpPr>
            <p:spPr>
              <a:xfrm>
                <a:off x="545610" y="3086101"/>
                <a:ext cx="2173553" cy="1299300"/>
              </a:xfrm>
              <a:custGeom>
                <a:avLst/>
                <a:gdLst>
                  <a:gd name="connsiteX0" fmla="*/ 0 w 2898070"/>
                  <a:gd name="connsiteY0" fmla="*/ 0 h 533351"/>
                  <a:gd name="connsiteX1" fmla="*/ 2898070 w 2898070"/>
                  <a:gd name="connsiteY1" fmla="*/ 0 h 533351"/>
                  <a:gd name="connsiteX2" fmla="*/ 2898070 w 2898070"/>
                  <a:gd name="connsiteY2" fmla="*/ 533351 h 533351"/>
                  <a:gd name="connsiteX3" fmla="*/ 937844 w 2898070"/>
                  <a:gd name="connsiteY3" fmla="*/ 533351 h 533351"/>
                  <a:gd name="connsiteX4" fmla="*/ 937844 w 2898070"/>
                  <a:gd name="connsiteY4" fmla="*/ 532102 h 533351"/>
                  <a:gd name="connsiteX5" fmla="*/ 0 w 2898070"/>
                  <a:gd name="connsiteY5" fmla="*/ 532102 h 5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8070" h="533351">
                    <a:moveTo>
                      <a:pt x="0" y="0"/>
                    </a:moveTo>
                    <a:lnTo>
                      <a:pt x="2898070" y="0"/>
                    </a:lnTo>
                    <a:lnTo>
                      <a:pt x="2898070" y="533351"/>
                    </a:lnTo>
                    <a:lnTo>
                      <a:pt x="937844" y="533351"/>
                    </a:lnTo>
                    <a:lnTo>
                      <a:pt x="937844" y="532102"/>
                    </a:lnTo>
                    <a:lnTo>
                      <a:pt x="0" y="532102"/>
                    </a:lnTo>
                    <a:close/>
                  </a:path>
                </a:pathLst>
              </a:custGeom>
              <a:gradFill>
                <a:gsLst>
                  <a:gs pos="0">
                    <a:srgbClr val="94CA56"/>
                  </a:gs>
                  <a:gs pos="58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pt-BR" sz="1351">
                  <a:solidFill>
                    <a:prstClr val="white"/>
                  </a:solidFill>
                  <a:latin typeface="Calibri" panose="020F0502020204030204"/>
                </a:endParaRPr>
              </a:p>
            </p:txBody>
          </p:sp>
          <p:sp>
            <p:nvSpPr>
              <p:cNvPr id="33" name="CaixaDeTexto 32">
                <a:extLst>
                  <a:ext uri="{FF2B5EF4-FFF2-40B4-BE49-F238E27FC236}">
                    <a16:creationId xmlns:a16="http://schemas.microsoft.com/office/drawing/2014/main" xmlns="" id="{4052470C-14DB-4FEA-AF5C-A9C023B31B4A}"/>
                  </a:ext>
                </a:extLst>
              </p:cNvPr>
              <p:cNvSpPr txBox="1"/>
              <p:nvPr/>
            </p:nvSpPr>
            <p:spPr>
              <a:xfrm>
                <a:off x="735324" y="3340883"/>
                <a:ext cx="1794124" cy="715725"/>
              </a:xfrm>
              <a:prstGeom prst="rect">
                <a:avLst/>
              </a:prstGeom>
              <a:noFill/>
            </p:spPr>
            <p:txBody>
              <a:bodyPr wrap="square">
                <a:spAutoFit/>
              </a:bodyPr>
              <a:lstStyle/>
              <a:p>
                <a:pPr algn="ctr" defTabSz="609585"/>
                <a:r>
                  <a:rPr lang="pt-BR" sz="1867" dirty="0">
                    <a:solidFill>
                      <a:prstClr val="white"/>
                    </a:solidFill>
                    <a:latin typeface="Century Gothic" panose="020B0502020202020204" pitchFamily="34" charset="0"/>
                  </a:rPr>
                  <a:t>DA afeta a </a:t>
                </a:r>
                <a:r>
                  <a:rPr lang="pt-BR" sz="1867" b="1" dirty="0">
                    <a:solidFill>
                      <a:prstClr val="white"/>
                    </a:solidFill>
                    <a:latin typeface="Century Gothic" panose="020B0502020202020204" pitchFamily="34" charset="0"/>
                  </a:rPr>
                  <a:t>saúde física e mental </a:t>
                </a:r>
                <a:r>
                  <a:rPr lang="pt-BR" sz="1867" dirty="0">
                    <a:solidFill>
                      <a:prstClr val="white"/>
                    </a:solidFill>
                    <a:latin typeface="Century Gothic" panose="020B0502020202020204" pitchFamily="34" charset="0"/>
                  </a:rPr>
                  <a:t>do paciente</a:t>
                </a:r>
                <a:r>
                  <a:rPr lang="pt-BR" sz="1867" baseline="30000" dirty="0">
                    <a:solidFill>
                      <a:prstClr val="white"/>
                    </a:solidFill>
                    <a:latin typeface="Century Gothic" panose="020B0502020202020204" pitchFamily="34" charset="0"/>
                  </a:rPr>
                  <a:t>4</a:t>
                </a:r>
              </a:p>
            </p:txBody>
          </p:sp>
        </p:grpSp>
        <p:cxnSp>
          <p:nvCxnSpPr>
            <p:cNvPr id="53" name="Conector reto 52">
              <a:extLst>
                <a:ext uri="{FF2B5EF4-FFF2-40B4-BE49-F238E27FC236}">
                  <a16:creationId xmlns:a16="http://schemas.microsoft.com/office/drawing/2014/main" xmlns="" id="{2FF40E8F-EF1F-43B7-97E6-B36AA57A8B42}"/>
                </a:ext>
              </a:extLst>
            </p:cNvPr>
            <p:cNvCxnSpPr>
              <a:cxnSpLocks/>
            </p:cNvCxnSpPr>
            <p:nvPr/>
          </p:nvCxnSpPr>
          <p:spPr>
            <a:xfrm>
              <a:off x="4961817" y="2571750"/>
              <a:ext cx="1414043" cy="0"/>
            </a:xfrm>
            <a:prstGeom prst="line">
              <a:avLst/>
            </a:prstGeom>
            <a:ln w="57150">
              <a:solidFill>
                <a:srgbClr val="00A77F"/>
              </a:solidFill>
            </a:ln>
          </p:spPr>
          <p:style>
            <a:lnRef idx="1">
              <a:schemeClr val="accent1"/>
            </a:lnRef>
            <a:fillRef idx="0">
              <a:schemeClr val="accent1"/>
            </a:fillRef>
            <a:effectRef idx="0">
              <a:schemeClr val="accent1"/>
            </a:effectRef>
            <a:fontRef idx="minor">
              <a:schemeClr val="tx1"/>
            </a:fontRef>
          </p:style>
        </p:cxnSp>
        <p:grpSp>
          <p:nvGrpSpPr>
            <p:cNvPr id="77" name="Group 12">
              <a:extLst>
                <a:ext uri="{FF2B5EF4-FFF2-40B4-BE49-F238E27FC236}">
                  <a16:creationId xmlns:a16="http://schemas.microsoft.com/office/drawing/2014/main" xmlns="" id="{96DE6FBB-075F-41D6-8F16-8B0ED11AC606}"/>
                </a:ext>
              </a:extLst>
            </p:cNvPr>
            <p:cNvGrpSpPr>
              <a:grpSpLocks noChangeAspect="1"/>
            </p:cNvGrpSpPr>
            <p:nvPr/>
          </p:nvGrpSpPr>
          <p:grpSpPr bwMode="auto">
            <a:xfrm>
              <a:off x="5232622" y="1094802"/>
              <a:ext cx="872433" cy="1274433"/>
              <a:chOff x="-3" y="-1"/>
              <a:chExt cx="408" cy="596"/>
            </a:xfrm>
            <a:solidFill>
              <a:srgbClr val="00A77F"/>
            </a:solidFill>
          </p:grpSpPr>
          <p:sp>
            <p:nvSpPr>
              <p:cNvPr id="79" name="Freeform 13">
                <a:extLst>
                  <a:ext uri="{FF2B5EF4-FFF2-40B4-BE49-F238E27FC236}">
                    <a16:creationId xmlns:a16="http://schemas.microsoft.com/office/drawing/2014/main" xmlns="" id="{D9FE456E-4BC9-4FC6-BB70-85548DF49FA2}"/>
                  </a:ext>
                </a:extLst>
              </p:cNvPr>
              <p:cNvSpPr>
                <a:spLocks noEditPoints="1"/>
              </p:cNvSpPr>
              <p:nvPr/>
            </p:nvSpPr>
            <p:spPr bwMode="auto">
              <a:xfrm>
                <a:off x="-3" y="-1"/>
                <a:ext cx="408" cy="596"/>
              </a:xfrm>
              <a:custGeom>
                <a:avLst/>
                <a:gdLst>
                  <a:gd name="T0" fmla="*/ 117 w 169"/>
                  <a:gd name="T1" fmla="*/ 0 h 248"/>
                  <a:gd name="T2" fmla="*/ 113 w 169"/>
                  <a:gd name="T3" fmla="*/ 60 h 248"/>
                  <a:gd name="T4" fmla="*/ 92 w 169"/>
                  <a:gd name="T5" fmla="*/ 49 h 248"/>
                  <a:gd name="T6" fmla="*/ 85 w 169"/>
                  <a:gd name="T7" fmla="*/ 52 h 248"/>
                  <a:gd name="T8" fmla="*/ 80 w 169"/>
                  <a:gd name="T9" fmla="*/ 61 h 248"/>
                  <a:gd name="T10" fmla="*/ 69 w 169"/>
                  <a:gd name="T11" fmla="*/ 60 h 248"/>
                  <a:gd name="T12" fmla="*/ 65 w 169"/>
                  <a:gd name="T13" fmla="*/ 40 h 248"/>
                  <a:gd name="T14" fmla="*/ 47 w 169"/>
                  <a:gd name="T15" fmla="*/ 56 h 248"/>
                  <a:gd name="T16" fmla="*/ 33 w 169"/>
                  <a:gd name="T17" fmla="*/ 60 h 248"/>
                  <a:gd name="T18" fmla="*/ 24 w 169"/>
                  <a:gd name="T19" fmla="*/ 57 h 248"/>
                  <a:gd name="T20" fmla="*/ 13 w 169"/>
                  <a:gd name="T21" fmla="*/ 56 h 248"/>
                  <a:gd name="T22" fmla="*/ 19 w 169"/>
                  <a:gd name="T23" fmla="*/ 64 h 248"/>
                  <a:gd name="T24" fmla="*/ 40 w 169"/>
                  <a:gd name="T25" fmla="*/ 79 h 248"/>
                  <a:gd name="T26" fmla="*/ 41 w 169"/>
                  <a:gd name="T27" fmla="*/ 64 h 248"/>
                  <a:gd name="T28" fmla="*/ 52 w 169"/>
                  <a:gd name="T29" fmla="*/ 63 h 248"/>
                  <a:gd name="T30" fmla="*/ 61 w 169"/>
                  <a:gd name="T31" fmla="*/ 64 h 248"/>
                  <a:gd name="T32" fmla="*/ 75 w 169"/>
                  <a:gd name="T33" fmla="*/ 68 h 248"/>
                  <a:gd name="T34" fmla="*/ 92 w 169"/>
                  <a:gd name="T35" fmla="*/ 79 h 248"/>
                  <a:gd name="T36" fmla="*/ 93 w 169"/>
                  <a:gd name="T37" fmla="*/ 62 h 248"/>
                  <a:gd name="T38" fmla="*/ 101 w 169"/>
                  <a:gd name="T39" fmla="*/ 68 h 248"/>
                  <a:gd name="T40" fmla="*/ 113 w 169"/>
                  <a:gd name="T41" fmla="*/ 96 h 248"/>
                  <a:gd name="T42" fmla="*/ 25 w 169"/>
                  <a:gd name="T43" fmla="*/ 98 h 248"/>
                  <a:gd name="T44" fmla="*/ 3 w 169"/>
                  <a:gd name="T45" fmla="*/ 156 h 248"/>
                  <a:gd name="T46" fmla="*/ 25 w 169"/>
                  <a:gd name="T47" fmla="*/ 156 h 248"/>
                  <a:gd name="T48" fmla="*/ 29 w 169"/>
                  <a:gd name="T49" fmla="*/ 196 h 248"/>
                  <a:gd name="T50" fmla="*/ 66 w 169"/>
                  <a:gd name="T51" fmla="*/ 189 h 248"/>
                  <a:gd name="T52" fmla="*/ 35 w 169"/>
                  <a:gd name="T53" fmla="*/ 232 h 248"/>
                  <a:gd name="T54" fmla="*/ 33 w 169"/>
                  <a:gd name="T55" fmla="*/ 244 h 248"/>
                  <a:gd name="T56" fmla="*/ 149 w 169"/>
                  <a:gd name="T57" fmla="*/ 248 h 248"/>
                  <a:gd name="T58" fmla="*/ 153 w 169"/>
                  <a:gd name="T59" fmla="*/ 224 h 248"/>
                  <a:gd name="T60" fmla="*/ 132 w 169"/>
                  <a:gd name="T61" fmla="*/ 194 h 248"/>
                  <a:gd name="T62" fmla="*/ 125 w 169"/>
                  <a:gd name="T63" fmla="*/ 180 h 248"/>
                  <a:gd name="T64" fmla="*/ 169 w 169"/>
                  <a:gd name="T65" fmla="*/ 52 h 248"/>
                  <a:gd name="T66" fmla="*/ 41 w 169"/>
                  <a:gd name="T67" fmla="*/ 240 h 248"/>
                  <a:gd name="T68" fmla="*/ 128 w 169"/>
                  <a:gd name="T69" fmla="*/ 201 h 248"/>
                  <a:gd name="T70" fmla="*/ 145 w 169"/>
                  <a:gd name="T71" fmla="*/ 240 h 248"/>
                  <a:gd name="T72" fmla="*/ 118 w 169"/>
                  <a:gd name="T73" fmla="*/ 178 h 248"/>
                  <a:gd name="T74" fmla="*/ 122 w 169"/>
                  <a:gd name="T75" fmla="*/ 194 h 248"/>
                  <a:gd name="T76" fmla="*/ 73 w 169"/>
                  <a:gd name="T77" fmla="*/ 183 h 248"/>
                  <a:gd name="T78" fmla="*/ 33 w 169"/>
                  <a:gd name="T79" fmla="*/ 187 h 248"/>
                  <a:gd name="T80" fmla="*/ 29 w 169"/>
                  <a:gd name="T81" fmla="*/ 148 h 248"/>
                  <a:gd name="T82" fmla="*/ 32 w 169"/>
                  <a:gd name="T83" fmla="*/ 104 h 248"/>
                  <a:gd name="T84" fmla="*/ 121 w 169"/>
                  <a:gd name="T85" fmla="*/ 96 h 248"/>
                  <a:gd name="T86" fmla="*/ 161 w 169"/>
                  <a:gd name="T87" fmla="*/ 5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248">
                    <a:moveTo>
                      <a:pt x="169" y="52"/>
                    </a:moveTo>
                    <a:cubicBezTo>
                      <a:pt x="169" y="23"/>
                      <a:pt x="146" y="0"/>
                      <a:pt x="117" y="0"/>
                    </a:cubicBezTo>
                    <a:cubicBezTo>
                      <a:pt x="115" y="0"/>
                      <a:pt x="113" y="2"/>
                      <a:pt x="113" y="4"/>
                    </a:cubicBezTo>
                    <a:cubicBezTo>
                      <a:pt x="113" y="60"/>
                      <a:pt x="113" y="60"/>
                      <a:pt x="113" y="60"/>
                    </a:cubicBezTo>
                    <a:cubicBezTo>
                      <a:pt x="103" y="60"/>
                      <a:pt x="103" y="60"/>
                      <a:pt x="103" y="60"/>
                    </a:cubicBezTo>
                    <a:cubicBezTo>
                      <a:pt x="92" y="49"/>
                      <a:pt x="92" y="49"/>
                      <a:pt x="92" y="49"/>
                    </a:cubicBezTo>
                    <a:cubicBezTo>
                      <a:pt x="90" y="48"/>
                      <a:pt x="88" y="48"/>
                      <a:pt x="86" y="49"/>
                    </a:cubicBezTo>
                    <a:cubicBezTo>
                      <a:pt x="85" y="50"/>
                      <a:pt x="85" y="51"/>
                      <a:pt x="85" y="52"/>
                    </a:cubicBezTo>
                    <a:cubicBezTo>
                      <a:pt x="85" y="66"/>
                      <a:pt x="85" y="66"/>
                      <a:pt x="85" y="66"/>
                    </a:cubicBezTo>
                    <a:cubicBezTo>
                      <a:pt x="80" y="61"/>
                      <a:pt x="80" y="61"/>
                      <a:pt x="80" y="61"/>
                    </a:cubicBezTo>
                    <a:cubicBezTo>
                      <a:pt x="79" y="60"/>
                      <a:pt x="78" y="60"/>
                      <a:pt x="77" y="60"/>
                    </a:cubicBezTo>
                    <a:cubicBezTo>
                      <a:pt x="69" y="60"/>
                      <a:pt x="69" y="60"/>
                      <a:pt x="69" y="60"/>
                    </a:cubicBezTo>
                    <a:cubicBezTo>
                      <a:pt x="69" y="44"/>
                      <a:pt x="69" y="44"/>
                      <a:pt x="69" y="44"/>
                    </a:cubicBezTo>
                    <a:cubicBezTo>
                      <a:pt x="69" y="42"/>
                      <a:pt x="67" y="40"/>
                      <a:pt x="65" y="40"/>
                    </a:cubicBezTo>
                    <a:cubicBezTo>
                      <a:pt x="64" y="40"/>
                      <a:pt x="63" y="40"/>
                      <a:pt x="62" y="41"/>
                    </a:cubicBezTo>
                    <a:cubicBezTo>
                      <a:pt x="47" y="56"/>
                      <a:pt x="47" y="56"/>
                      <a:pt x="47" y="56"/>
                    </a:cubicBezTo>
                    <a:cubicBezTo>
                      <a:pt x="37" y="56"/>
                      <a:pt x="37" y="56"/>
                      <a:pt x="37" y="56"/>
                    </a:cubicBezTo>
                    <a:cubicBezTo>
                      <a:pt x="35" y="56"/>
                      <a:pt x="33" y="58"/>
                      <a:pt x="33" y="60"/>
                    </a:cubicBezTo>
                    <a:cubicBezTo>
                      <a:pt x="33" y="66"/>
                      <a:pt x="33" y="66"/>
                      <a:pt x="33" y="66"/>
                    </a:cubicBezTo>
                    <a:cubicBezTo>
                      <a:pt x="24" y="57"/>
                      <a:pt x="24" y="57"/>
                      <a:pt x="24" y="57"/>
                    </a:cubicBezTo>
                    <a:cubicBezTo>
                      <a:pt x="23" y="56"/>
                      <a:pt x="22" y="56"/>
                      <a:pt x="21" y="56"/>
                    </a:cubicBezTo>
                    <a:cubicBezTo>
                      <a:pt x="13" y="56"/>
                      <a:pt x="13" y="56"/>
                      <a:pt x="13" y="56"/>
                    </a:cubicBezTo>
                    <a:cubicBezTo>
                      <a:pt x="13" y="64"/>
                      <a:pt x="13" y="64"/>
                      <a:pt x="13" y="64"/>
                    </a:cubicBezTo>
                    <a:cubicBezTo>
                      <a:pt x="19" y="64"/>
                      <a:pt x="19" y="64"/>
                      <a:pt x="19" y="64"/>
                    </a:cubicBezTo>
                    <a:cubicBezTo>
                      <a:pt x="34" y="79"/>
                      <a:pt x="34" y="79"/>
                      <a:pt x="34" y="79"/>
                    </a:cubicBezTo>
                    <a:cubicBezTo>
                      <a:pt x="36" y="80"/>
                      <a:pt x="38" y="80"/>
                      <a:pt x="40" y="79"/>
                    </a:cubicBezTo>
                    <a:cubicBezTo>
                      <a:pt x="41" y="78"/>
                      <a:pt x="41" y="77"/>
                      <a:pt x="41" y="76"/>
                    </a:cubicBezTo>
                    <a:cubicBezTo>
                      <a:pt x="41" y="64"/>
                      <a:pt x="41" y="64"/>
                      <a:pt x="41" y="64"/>
                    </a:cubicBezTo>
                    <a:cubicBezTo>
                      <a:pt x="49" y="64"/>
                      <a:pt x="49" y="64"/>
                      <a:pt x="49" y="64"/>
                    </a:cubicBezTo>
                    <a:cubicBezTo>
                      <a:pt x="50" y="64"/>
                      <a:pt x="51" y="64"/>
                      <a:pt x="52" y="63"/>
                    </a:cubicBezTo>
                    <a:cubicBezTo>
                      <a:pt x="61" y="54"/>
                      <a:pt x="61" y="54"/>
                      <a:pt x="61" y="54"/>
                    </a:cubicBezTo>
                    <a:cubicBezTo>
                      <a:pt x="61" y="64"/>
                      <a:pt x="61" y="64"/>
                      <a:pt x="61" y="64"/>
                    </a:cubicBezTo>
                    <a:cubicBezTo>
                      <a:pt x="61" y="66"/>
                      <a:pt x="63" y="68"/>
                      <a:pt x="65" y="68"/>
                    </a:cubicBezTo>
                    <a:cubicBezTo>
                      <a:pt x="75" y="68"/>
                      <a:pt x="75" y="68"/>
                      <a:pt x="75" y="68"/>
                    </a:cubicBezTo>
                    <a:cubicBezTo>
                      <a:pt x="86" y="79"/>
                      <a:pt x="86" y="79"/>
                      <a:pt x="86" y="79"/>
                    </a:cubicBezTo>
                    <a:cubicBezTo>
                      <a:pt x="88" y="80"/>
                      <a:pt x="90" y="80"/>
                      <a:pt x="92" y="79"/>
                    </a:cubicBezTo>
                    <a:cubicBezTo>
                      <a:pt x="93" y="78"/>
                      <a:pt x="93" y="77"/>
                      <a:pt x="93" y="76"/>
                    </a:cubicBezTo>
                    <a:cubicBezTo>
                      <a:pt x="93" y="62"/>
                      <a:pt x="93" y="62"/>
                      <a:pt x="93" y="62"/>
                    </a:cubicBezTo>
                    <a:cubicBezTo>
                      <a:pt x="98" y="67"/>
                      <a:pt x="98" y="67"/>
                      <a:pt x="98" y="67"/>
                    </a:cubicBezTo>
                    <a:cubicBezTo>
                      <a:pt x="99" y="68"/>
                      <a:pt x="100" y="68"/>
                      <a:pt x="101" y="68"/>
                    </a:cubicBezTo>
                    <a:cubicBezTo>
                      <a:pt x="113" y="68"/>
                      <a:pt x="113" y="68"/>
                      <a:pt x="113" y="68"/>
                    </a:cubicBezTo>
                    <a:cubicBezTo>
                      <a:pt x="113" y="96"/>
                      <a:pt x="113" y="96"/>
                      <a:pt x="113" y="96"/>
                    </a:cubicBezTo>
                    <a:cubicBezTo>
                      <a:pt x="29" y="96"/>
                      <a:pt x="29" y="96"/>
                      <a:pt x="29" y="96"/>
                    </a:cubicBezTo>
                    <a:cubicBezTo>
                      <a:pt x="27" y="96"/>
                      <a:pt x="26" y="97"/>
                      <a:pt x="25" y="98"/>
                    </a:cubicBezTo>
                    <a:cubicBezTo>
                      <a:pt x="1" y="150"/>
                      <a:pt x="1" y="150"/>
                      <a:pt x="1" y="150"/>
                    </a:cubicBezTo>
                    <a:cubicBezTo>
                      <a:pt x="0" y="152"/>
                      <a:pt x="1" y="155"/>
                      <a:pt x="3" y="156"/>
                    </a:cubicBezTo>
                    <a:cubicBezTo>
                      <a:pt x="4" y="156"/>
                      <a:pt x="4" y="156"/>
                      <a:pt x="5" y="156"/>
                    </a:cubicBezTo>
                    <a:cubicBezTo>
                      <a:pt x="25" y="156"/>
                      <a:pt x="25" y="156"/>
                      <a:pt x="25" y="156"/>
                    </a:cubicBezTo>
                    <a:cubicBezTo>
                      <a:pt x="25" y="192"/>
                      <a:pt x="25" y="192"/>
                      <a:pt x="25" y="192"/>
                    </a:cubicBezTo>
                    <a:cubicBezTo>
                      <a:pt x="25" y="194"/>
                      <a:pt x="27" y="196"/>
                      <a:pt x="29" y="196"/>
                    </a:cubicBezTo>
                    <a:cubicBezTo>
                      <a:pt x="29" y="196"/>
                      <a:pt x="30" y="196"/>
                      <a:pt x="30" y="196"/>
                    </a:cubicBezTo>
                    <a:cubicBezTo>
                      <a:pt x="66" y="189"/>
                      <a:pt x="66" y="189"/>
                      <a:pt x="66" y="189"/>
                    </a:cubicBezTo>
                    <a:cubicBezTo>
                      <a:pt x="75" y="215"/>
                      <a:pt x="75" y="215"/>
                      <a:pt x="75" y="215"/>
                    </a:cubicBezTo>
                    <a:cubicBezTo>
                      <a:pt x="35" y="232"/>
                      <a:pt x="35" y="232"/>
                      <a:pt x="35" y="232"/>
                    </a:cubicBezTo>
                    <a:cubicBezTo>
                      <a:pt x="34" y="233"/>
                      <a:pt x="33" y="234"/>
                      <a:pt x="33" y="236"/>
                    </a:cubicBezTo>
                    <a:cubicBezTo>
                      <a:pt x="33" y="244"/>
                      <a:pt x="33" y="244"/>
                      <a:pt x="33" y="244"/>
                    </a:cubicBezTo>
                    <a:cubicBezTo>
                      <a:pt x="33" y="246"/>
                      <a:pt x="35" y="248"/>
                      <a:pt x="37" y="248"/>
                    </a:cubicBezTo>
                    <a:cubicBezTo>
                      <a:pt x="149" y="248"/>
                      <a:pt x="149" y="248"/>
                      <a:pt x="149" y="248"/>
                    </a:cubicBezTo>
                    <a:cubicBezTo>
                      <a:pt x="151" y="248"/>
                      <a:pt x="153" y="246"/>
                      <a:pt x="153" y="244"/>
                    </a:cubicBezTo>
                    <a:cubicBezTo>
                      <a:pt x="153" y="224"/>
                      <a:pt x="153" y="224"/>
                      <a:pt x="153" y="224"/>
                    </a:cubicBezTo>
                    <a:cubicBezTo>
                      <a:pt x="153" y="223"/>
                      <a:pt x="153" y="222"/>
                      <a:pt x="152" y="222"/>
                    </a:cubicBezTo>
                    <a:cubicBezTo>
                      <a:pt x="132" y="194"/>
                      <a:pt x="132" y="194"/>
                      <a:pt x="132" y="194"/>
                    </a:cubicBezTo>
                    <a:cubicBezTo>
                      <a:pt x="132" y="193"/>
                      <a:pt x="131" y="192"/>
                      <a:pt x="130" y="192"/>
                    </a:cubicBezTo>
                    <a:cubicBezTo>
                      <a:pt x="125" y="180"/>
                      <a:pt x="125" y="180"/>
                      <a:pt x="125" y="180"/>
                    </a:cubicBezTo>
                    <a:cubicBezTo>
                      <a:pt x="146" y="142"/>
                      <a:pt x="134" y="114"/>
                      <a:pt x="128" y="103"/>
                    </a:cubicBezTo>
                    <a:cubicBezTo>
                      <a:pt x="152" y="98"/>
                      <a:pt x="169" y="77"/>
                      <a:pt x="169" y="52"/>
                    </a:cubicBezTo>
                    <a:close/>
                    <a:moveTo>
                      <a:pt x="145" y="240"/>
                    </a:moveTo>
                    <a:cubicBezTo>
                      <a:pt x="41" y="240"/>
                      <a:pt x="41" y="240"/>
                      <a:pt x="41" y="240"/>
                    </a:cubicBezTo>
                    <a:cubicBezTo>
                      <a:pt x="41" y="239"/>
                      <a:pt x="41" y="239"/>
                      <a:pt x="41" y="239"/>
                    </a:cubicBezTo>
                    <a:cubicBezTo>
                      <a:pt x="128" y="201"/>
                      <a:pt x="128" y="201"/>
                      <a:pt x="128" y="201"/>
                    </a:cubicBezTo>
                    <a:cubicBezTo>
                      <a:pt x="145" y="225"/>
                      <a:pt x="145" y="225"/>
                      <a:pt x="145" y="225"/>
                    </a:cubicBezTo>
                    <a:lnTo>
                      <a:pt x="145" y="240"/>
                    </a:lnTo>
                    <a:close/>
                    <a:moveTo>
                      <a:pt x="119" y="104"/>
                    </a:moveTo>
                    <a:cubicBezTo>
                      <a:pt x="123" y="110"/>
                      <a:pt x="140" y="138"/>
                      <a:pt x="118" y="178"/>
                    </a:cubicBezTo>
                    <a:cubicBezTo>
                      <a:pt x="117" y="179"/>
                      <a:pt x="117" y="180"/>
                      <a:pt x="117" y="181"/>
                    </a:cubicBezTo>
                    <a:cubicBezTo>
                      <a:pt x="122" y="194"/>
                      <a:pt x="122" y="194"/>
                      <a:pt x="122" y="194"/>
                    </a:cubicBezTo>
                    <a:cubicBezTo>
                      <a:pt x="83" y="212"/>
                      <a:pt x="83" y="212"/>
                      <a:pt x="83" y="212"/>
                    </a:cubicBezTo>
                    <a:cubicBezTo>
                      <a:pt x="73" y="183"/>
                      <a:pt x="73" y="183"/>
                      <a:pt x="73" y="183"/>
                    </a:cubicBezTo>
                    <a:cubicBezTo>
                      <a:pt x="72" y="181"/>
                      <a:pt x="70" y="180"/>
                      <a:pt x="68" y="180"/>
                    </a:cubicBezTo>
                    <a:cubicBezTo>
                      <a:pt x="33" y="187"/>
                      <a:pt x="33" y="187"/>
                      <a:pt x="33" y="187"/>
                    </a:cubicBezTo>
                    <a:cubicBezTo>
                      <a:pt x="33" y="152"/>
                      <a:pt x="33" y="152"/>
                      <a:pt x="33" y="152"/>
                    </a:cubicBezTo>
                    <a:cubicBezTo>
                      <a:pt x="33" y="150"/>
                      <a:pt x="31" y="148"/>
                      <a:pt x="29" y="148"/>
                    </a:cubicBezTo>
                    <a:cubicBezTo>
                      <a:pt x="11" y="148"/>
                      <a:pt x="11" y="148"/>
                      <a:pt x="11" y="148"/>
                    </a:cubicBezTo>
                    <a:cubicBezTo>
                      <a:pt x="32" y="104"/>
                      <a:pt x="32" y="104"/>
                      <a:pt x="32" y="104"/>
                    </a:cubicBezTo>
                    <a:lnTo>
                      <a:pt x="119" y="104"/>
                    </a:lnTo>
                    <a:close/>
                    <a:moveTo>
                      <a:pt x="121" y="96"/>
                    </a:moveTo>
                    <a:cubicBezTo>
                      <a:pt x="121" y="8"/>
                      <a:pt x="121" y="8"/>
                      <a:pt x="121" y="8"/>
                    </a:cubicBezTo>
                    <a:cubicBezTo>
                      <a:pt x="145" y="10"/>
                      <a:pt x="163" y="32"/>
                      <a:pt x="161" y="56"/>
                    </a:cubicBezTo>
                    <a:cubicBezTo>
                      <a:pt x="159" y="77"/>
                      <a:pt x="142" y="94"/>
                      <a:pt x="121" y="9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sp>
            <p:nvSpPr>
              <p:cNvPr id="80" name="Freeform 14">
                <a:extLst>
                  <a:ext uri="{FF2B5EF4-FFF2-40B4-BE49-F238E27FC236}">
                    <a16:creationId xmlns:a16="http://schemas.microsoft.com/office/drawing/2014/main" xmlns="" id="{86FE99A3-F955-4FF1-8DCD-5268DC9C2E0A}"/>
                  </a:ext>
                </a:extLst>
              </p:cNvPr>
              <p:cNvSpPr>
                <a:spLocks/>
              </p:cNvSpPr>
              <p:nvPr/>
            </p:nvSpPr>
            <p:spPr bwMode="auto">
              <a:xfrm>
                <a:off x="125" y="18"/>
                <a:ext cx="58" cy="57"/>
              </a:xfrm>
              <a:custGeom>
                <a:avLst/>
                <a:gdLst>
                  <a:gd name="T0" fmla="*/ 19 w 58"/>
                  <a:gd name="T1" fmla="*/ 57 h 57"/>
                  <a:gd name="T2" fmla="*/ 38 w 58"/>
                  <a:gd name="T3" fmla="*/ 57 h 57"/>
                  <a:gd name="T4" fmla="*/ 38 w 58"/>
                  <a:gd name="T5" fmla="*/ 38 h 57"/>
                  <a:gd name="T6" fmla="*/ 58 w 58"/>
                  <a:gd name="T7" fmla="*/ 38 h 57"/>
                  <a:gd name="T8" fmla="*/ 58 w 58"/>
                  <a:gd name="T9" fmla="*/ 19 h 57"/>
                  <a:gd name="T10" fmla="*/ 38 w 58"/>
                  <a:gd name="T11" fmla="*/ 19 h 57"/>
                  <a:gd name="T12" fmla="*/ 38 w 58"/>
                  <a:gd name="T13" fmla="*/ 0 h 57"/>
                  <a:gd name="T14" fmla="*/ 19 w 58"/>
                  <a:gd name="T15" fmla="*/ 0 h 57"/>
                  <a:gd name="T16" fmla="*/ 19 w 58"/>
                  <a:gd name="T17" fmla="*/ 19 h 57"/>
                  <a:gd name="T18" fmla="*/ 0 w 58"/>
                  <a:gd name="T19" fmla="*/ 19 h 57"/>
                  <a:gd name="T20" fmla="*/ 0 w 58"/>
                  <a:gd name="T21" fmla="*/ 38 h 57"/>
                  <a:gd name="T22" fmla="*/ 19 w 58"/>
                  <a:gd name="T23" fmla="*/ 38 h 57"/>
                  <a:gd name="T24" fmla="*/ 19 w 58"/>
                  <a:gd name="T2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7">
                    <a:moveTo>
                      <a:pt x="19" y="57"/>
                    </a:moveTo>
                    <a:lnTo>
                      <a:pt x="38" y="57"/>
                    </a:lnTo>
                    <a:lnTo>
                      <a:pt x="38" y="38"/>
                    </a:lnTo>
                    <a:lnTo>
                      <a:pt x="58" y="38"/>
                    </a:lnTo>
                    <a:lnTo>
                      <a:pt x="58" y="19"/>
                    </a:lnTo>
                    <a:lnTo>
                      <a:pt x="38" y="19"/>
                    </a:lnTo>
                    <a:lnTo>
                      <a:pt x="38" y="0"/>
                    </a:lnTo>
                    <a:lnTo>
                      <a:pt x="19" y="0"/>
                    </a:lnTo>
                    <a:lnTo>
                      <a:pt x="19" y="19"/>
                    </a:lnTo>
                    <a:lnTo>
                      <a:pt x="0" y="19"/>
                    </a:lnTo>
                    <a:lnTo>
                      <a:pt x="0" y="38"/>
                    </a:lnTo>
                    <a:lnTo>
                      <a:pt x="19" y="38"/>
                    </a:lnTo>
                    <a:lnTo>
                      <a:pt x="19" y="5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grpSp>
      </p:grpSp>
      <p:grpSp>
        <p:nvGrpSpPr>
          <p:cNvPr id="85" name="Agrupar 84">
            <a:extLst>
              <a:ext uri="{FF2B5EF4-FFF2-40B4-BE49-F238E27FC236}">
                <a16:creationId xmlns:a16="http://schemas.microsoft.com/office/drawing/2014/main" xmlns="" id="{EFEB3B4B-F920-42A7-93BC-7EF0BE0FA0D3}"/>
              </a:ext>
            </a:extLst>
          </p:cNvPr>
          <p:cNvGrpSpPr/>
          <p:nvPr/>
        </p:nvGrpSpPr>
        <p:grpSpPr>
          <a:xfrm>
            <a:off x="9034319" y="994973"/>
            <a:ext cx="2904335" cy="4428598"/>
            <a:chOff x="6775739" y="809036"/>
            <a:chExt cx="2178251" cy="3321448"/>
          </a:xfrm>
        </p:grpSpPr>
        <p:grpSp>
          <p:nvGrpSpPr>
            <p:cNvPr id="34" name="Agrupar 33">
              <a:extLst>
                <a:ext uri="{FF2B5EF4-FFF2-40B4-BE49-F238E27FC236}">
                  <a16:creationId xmlns:a16="http://schemas.microsoft.com/office/drawing/2014/main" xmlns="" id="{48508CB2-A939-441D-99EC-50616F77EF2C}"/>
                </a:ext>
              </a:extLst>
            </p:cNvPr>
            <p:cNvGrpSpPr/>
            <p:nvPr/>
          </p:nvGrpSpPr>
          <p:grpSpPr>
            <a:xfrm>
              <a:off x="6775739" y="809036"/>
              <a:ext cx="2178251" cy="3321448"/>
              <a:chOff x="543261" y="1063953"/>
              <a:chExt cx="2178251" cy="3321448"/>
            </a:xfrm>
          </p:grpSpPr>
          <p:sp>
            <p:nvSpPr>
              <p:cNvPr id="35" name="Retângulo 34">
                <a:extLst>
                  <a:ext uri="{FF2B5EF4-FFF2-40B4-BE49-F238E27FC236}">
                    <a16:creationId xmlns:a16="http://schemas.microsoft.com/office/drawing/2014/main" xmlns="" id="{9903E86D-916B-4D12-8C32-38AB30F68340}"/>
                  </a:ext>
                </a:extLst>
              </p:cNvPr>
              <p:cNvSpPr/>
              <p:nvPr/>
            </p:nvSpPr>
            <p:spPr>
              <a:xfrm>
                <a:off x="543261" y="1063953"/>
                <a:ext cx="2178251" cy="3313756"/>
              </a:xfrm>
              <a:prstGeom prst="rect">
                <a:avLst/>
              </a:prstGeom>
              <a:solidFill>
                <a:srgbClr val="F0E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1351">
                  <a:solidFill>
                    <a:prstClr val="white"/>
                  </a:solidFill>
                  <a:latin typeface="Calibri" panose="020F0502020204030204"/>
                </a:endParaRPr>
              </a:p>
            </p:txBody>
          </p:sp>
          <p:sp>
            <p:nvSpPr>
              <p:cNvPr id="36" name="Forma Livre: Forma 35">
                <a:extLst>
                  <a:ext uri="{FF2B5EF4-FFF2-40B4-BE49-F238E27FC236}">
                    <a16:creationId xmlns:a16="http://schemas.microsoft.com/office/drawing/2014/main" xmlns="" id="{9538823B-4693-44B5-BE15-D6436E872817}"/>
                  </a:ext>
                </a:extLst>
              </p:cNvPr>
              <p:cNvSpPr/>
              <p:nvPr/>
            </p:nvSpPr>
            <p:spPr>
              <a:xfrm>
                <a:off x="545610" y="3086101"/>
                <a:ext cx="2173553" cy="1299300"/>
              </a:xfrm>
              <a:custGeom>
                <a:avLst/>
                <a:gdLst>
                  <a:gd name="connsiteX0" fmla="*/ 0 w 2898070"/>
                  <a:gd name="connsiteY0" fmla="*/ 0 h 533351"/>
                  <a:gd name="connsiteX1" fmla="*/ 2898070 w 2898070"/>
                  <a:gd name="connsiteY1" fmla="*/ 0 h 533351"/>
                  <a:gd name="connsiteX2" fmla="*/ 2898070 w 2898070"/>
                  <a:gd name="connsiteY2" fmla="*/ 533351 h 533351"/>
                  <a:gd name="connsiteX3" fmla="*/ 937844 w 2898070"/>
                  <a:gd name="connsiteY3" fmla="*/ 533351 h 533351"/>
                  <a:gd name="connsiteX4" fmla="*/ 937844 w 2898070"/>
                  <a:gd name="connsiteY4" fmla="*/ 532102 h 533351"/>
                  <a:gd name="connsiteX5" fmla="*/ 0 w 2898070"/>
                  <a:gd name="connsiteY5" fmla="*/ 532102 h 5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8070" h="533351">
                    <a:moveTo>
                      <a:pt x="0" y="0"/>
                    </a:moveTo>
                    <a:lnTo>
                      <a:pt x="2898070" y="0"/>
                    </a:lnTo>
                    <a:lnTo>
                      <a:pt x="2898070" y="533351"/>
                    </a:lnTo>
                    <a:lnTo>
                      <a:pt x="937844" y="533351"/>
                    </a:lnTo>
                    <a:lnTo>
                      <a:pt x="937844" y="532102"/>
                    </a:lnTo>
                    <a:lnTo>
                      <a:pt x="0" y="532102"/>
                    </a:lnTo>
                    <a:close/>
                  </a:path>
                </a:pathLst>
              </a:custGeom>
              <a:gradFill>
                <a:gsLst>
                  <a:gs pos="0">
                    <a:srgbClr val="94CA56"/>
                  </a:gs>
                  <a:gs pos="58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pt-BR" sz="1351">
                  <a:solidFill>
                    <a:prstClr val="white"/>
                  </a:solidFill>
                  <a:latin typeface="Calibri" panose="020F0502020204030204"/>
                </a:endParaRPr>
              </a:p>
            </p:txBody>
          </p:sp>
          <p:sp>
            <p:nvSpPr>
              <p:cNvPr id="37" name="CaixaDeTexto 36">
                <a:extLst>
                  <a:ext uri="{FF2B5EF4-FFF2-40B4-BE49-F238E27FC236}">
                    <a16:creationId xmlns:a16="http://schemas.microsoft.com/office/drawing/2014/main" xmlns="" id="{AEBF6108-19B2-44C1-A388-37AA2A4C3320}"/>
                  </a:ext>
                </a:extLst>
              </p:cNvPr>
              <p:cNvSpPr txBox="1"/>
              <p:nvPr/>
            </p:nvSpPr>
            <p:spPr>
              <a:xfrm>
                <a:off x="658050" y="3233161"/>
                <a:ext cx="1948672" cy="931216"/>
              </a:xfrm>
              <a:prstGeom prst="rect">
                <a:avLst/>
              </a:prstGeom>
              <a:noFill/>
            </p:spPr>
            <p:txBody>
              <a:bodyPr wrap="square">
                <a:spAutoFit/>
              </a:bodyPr>
              <a:lstStyle/>
              <a:p>
                <a:pPr algn="ctr" defTabSz="609585"/>
                <a:r>
                  <a:rPr lang="pt-BR" sz="1867" dirty="0">
                    <a:solidFill>
                      <a:prstClr val="white"/>
                    </a:solidFill>
                    <a:latin typeface="Century Gothic" panose="020B0502020202020204" pitchFamily="34" charset="0"/>
                  </a:rPr>
                  <a:t>A DA afeta a </a:t>
                </a:r>
                <a:r>
                  <a:rPr lang="pt-BR" sz="1867" b="1" dirty="0">
                    <a:solidFill>
                      <a:prstClr val="white"/>
                    </a:solidFill>
                    <a:latin typeface="Century Gothic" panose="020B0502020202020204" pitchFamily="34" charset="0"/>
                  </a:rPr>
                  <a:t>qualidade de vida </a:t>
                </a:r>
                <a:r>
                  <a:rPr lang="pt-BR" sz="1867" dirty="0">
                    <a:solidFill>
                      <a:prstClr val="white"/>
                    </a:solidFill>
                    <a:latin typeface="Century Gothic" panose="020B0502020202020204" pitchFamily="34" charset="0"/>
                  </a:rPr>
                  <a:t>dos pacientes e suas famílias</a:t>
                </a:r>
                <a:r>
                  <a:rPr lang="pt-BR" sz="1867" baseline="30000" dirty="0">
                    <a:solidFill>
                      <a:prstClr val="white"/>
                    </a:solidFill>
                    <a:latin typeface="Century Gothic" panose="020B0502020202020204" pitchFamily="34" charset="0"/>
                  </a:rPr>
                  <a:t>5</a:t>
                </a:r>
              </a:p>
            </p:txBody>
          </p:sp>
        </p:grpSp>
        <p:cxnSp>
          <p:nvCxnSpPr>
            <p:cNvPr id="54" name="Conector reto 53">
              <a:extLst>
                <a:ext uri="{FF2B5EF4-FFF2-40B4-BE49-F238E27FC236}">
                  <a16:creationId xmlns:a16="http://schemas.microsoft.com/office/drawing/2014/main" xmlns="" id="{888D9151-30B3-43D1-83F3-10A848D6DE9A}"/>
                </a:ext>
              </a:extLst>
            </p:cNvPr>
            <p:cNvCxnSpPr>
              <a:cxnSpLocks/>
            </p:cNvCxnSpPr>
            <p:nvPr/>
          </p:nvCxnSpPr>
          <p:spPr>
            <a:xfrm>
              <a:off x="7157843" y="2571750"/>
              <a:ext cx="1414043" cy="0"/>
            </a:xfrm>
            <a:prstGeom prst="line">
              <a:avLst/>
            </a:prstGeom>
            <a:ln w="57150">
              <a:solidFill>
                <a:srgbClr val="00A77F"/>
              </a:solidFill>
            </a:ln>
          </p:spPr>
          <p:style>
            <a:lnRef idx="1">
              <a:schemeClr val="accent1"/>
            </a:lnRef>
            <a:fillRef idx="0">
              <a:schemeClr val="accent1"/>
            </a:fillRef>
            <a:effectRef idx="0">
              <a:schemeClr val="accent1"/>
            </a:effectRef>
            <a:fontRef idx="minor">
              <a:schemeClr val="tx1"/>
            </a:fontRef>
          </p:style>
        </p:cxnSp>
        <p:sp>
          <p:nvSpPr>
            <p:cNvPr id="84" name="Freeform 18">
              <a:extLst>
                <a:ext uri="{FF2B5EF4-FFF2-40B4-BE49-F238E27FC236}">
                  <a16:creationId xmlns:a16="http://schemas.microsoft.com/office/drawing/2014/main" xmlns="" id="{B3B4D4CA-A7C3-4C64-92B7-40B6129B393A}"/>
                </a:ext>
              </a:extLst>
            </p:cNvPr>
            <p:cNvSpPr>
              <a:spLocks noEditPoints="1"/>
            </p:cNvSpPr>
            <p:nvPr/>
          </p:nvSpPr>
          <p:spPr bwMode="auto">
            <a:xfrm>
              <a:off x="7305148" y="1248221"/>
              <a:ext cx="1119433" cy="1112962"/>
            </a:xfrm>
            <a:custGeom>
              <a:avLst/>
              <a:gdLst>
                <a:gd name="T0" fmla="*/ 281 w 362"/>
                <a:gd name="T1" fmla="*/ 10 h 360"/>
                <a:gd name="T2" fmla="*/ 123 w 362"/>
                <a:gd name="T3" fmla="*/ 60 h 360"/>
                <a:gd name="T4" fmla="*/ 120 w 362"/>
                <a:gd name="T5" fmla="*/ 62 h 360"/>
                <a:gd name="T6" fmla="*/ 71 w 362"/>
                <a:gd name="T7" fmla="*/ 170 h 360"/>
                <a:gd name="T8" fmla="*/ 22 w 362"/>
                <a:gd name="T9" fmla="*/ 277 h 360"/>
                <a:gd name="T10" fmla="*/ 37 w 362"/>
                <a:gd name="T11" fmla="*/ 331 h 360"/>
                <a:gd name="T12" fmla="*/ 66 w 362"/>
                <a:gd name="T13" fmla="*/ 333 h 360"/>
                <a:gd name="T14" fmla="*/ 115 w 362"/>
                <a:gd name="T15" fmla="*/ 340 h 360"/>
                <a:gd name="T16" fmla="*/ 156 w 362"/>
                <a:gd name="T17" fmla="*/ 341 h 360"/>
                <a:gd name="T18" fmla="*/ 189 w 362"/>
                <a:gd name="T19" fmla="*/ 325 h 360"/>
                <a:gd name="T20" fmla="*/ 222 w 362"/>
                <a:gd name="T21" fmla="*/ 336 h 360"/>
                <a:gd name="T22" fmla="*/ 239 w 362"/>
                <a:gd name="T23" fmla="*/ 334 h 360"/>
                <a:gd name="T24" fmla="*/ 301 w 362"/>
                <a:gd name="T25" fmla="*/ 305 h 360"/>
                <a:gd name="T26" fmla="*/ 306 w 362"/>
                <a:gd name="T27" fmla="*/ 190 h 360"/>
                <a:gd name="T28" fmla="*/ 324 w 362"/>
                <a:gd name="T29" fmla="*/ 133 h 360"/>
                <a:gd name="T30" fmla="*/ 328 w 362"/>
                <a:gd name="T31" fmla="*/ 122 h 360"/>
                <a:gd name="T32" fmla="*/ 94 w 362"/>
                <a:gd name="T33" fmla="*/ 321 h 360"/>
                <a:gd name="T34" fmla="*/ 90 w 362"/>
                <a:gd name="T35" fmla="*/ 290 h 360"/>
                <a:gd name="T36" fmla="*/ 144 w 362"/>
                <a:gd name="T37" fmla="*/ 329 h 360"/>
                <a:gd name="T38" fmla="*/ 126 w 362"/>
                <a:gd name="T39" fmla="*/ 312 h 360"/>
                <a:gd name="T40" fmla="*/ 259 w 362"/>
                <a:gd name="T41" fmla="*/ 296 h 360"/>
                <a:gd name="T42" fmla="*/ 227 w 362"/>
                <a:gd name="T43" fmla="*/ 323 h 360"/>
                <a:gd name="T44" fmla="*/ 123 w 362"/>
                <a:gd name="T45" fmla="*/ 241 h 360"/>
                <a:gd name="T46" fmla="*/ 131 w 362"/>
                <a:gd name="T47" fmla="*/ 232 h 360"/>
                <a:gd name="T48" fmla="*/ 128 w 362"/>
                <a:gd name="T49" fmla="*/ 210 h 360"/>
                <a:gd name="T50" fmla="*/ 136 w 362"/>
                <a:gd name="T51" fmla="*/ 202 h 360"/>
                <a:gd name="T52" fmla="*/ 134 w 362"/>
                <a:gd name="T53" fmla="*/ 173 h 360"/>
                <a:gd name="T54" fmla="*/ 185 w 362"/>
                <a:gd name="T55" fmla="*/ 216 h 360"/>
                <a:gd name="T56" fmla="*/ 165 w 362"/>
                <a:gd name="T57" fmla="*/ 177 h 360"/>
                <a:gd name="T58" fmla="*/ 238 w 362"/>
                <a:gd name="T59" fmla="*/ 232 h 360"/>
                <a:gd name="T60" fmla="*/ 247 w 362"/>
                <a:gd name="T61" fmla="*/ 224 h 360"/>
                <a:gd name="T62" fmla="*/ 232 w 362"/>
                <a:gd name="T63" fmla="*/ 192 h 360"/>
                <a:gd name="T64" fmla="*/ 272 w 362"/>
                <a:gd name="T65" fmla="*/ 283 h 360"/>
                <a:gd name="T66" fmla="*/ 295 w 362"/>
                <a:gd name="T67" fmla="*/ 179 h 360"/>
                <a:gd name="T68" fmla="*/ 227 w 362"/>
                <a:gd name="T69" fmla="*/ 175 h 360"/>
                <a:gd name="T70" fmla="*/ 157 w 362"/>
                <a:gd name="T71" fmla="*/ 160 h 360"/>
                <a:gd name="T72" fmla="*/ 125 w 362"/>
                <a:gd name="T73" fmla="*/ 163 h 360"/>
                <a:gd name="T74" fmla="*/ 118 w 362"/>
                <a:gd name="T75" fmla="*/ 193 h 360"/>
                <a:gd name="T76" fmla="*/ 114 w 362"/>
                <a:gd name="T77" fmla="*/ 224 h 360"/>
                <a:gd name="T78" fmla="*/ 79 w 362"/>
                <a:gd name="T79" fmla="*/ 278 h 360"/>
                <a:gd name="T80" fmla="*/ 29 w 362"/>
                <a:gd name="T81" fmla="*/ 311 h 360"/>
                <a:gd name="T82" fmla="*/ 97 w 362"/>
                <a:gd name="T83" fmla="*/ 224 h 360"/>
                <a:gd name="T84" fmla="*/ 23 w 362"/>
                <a:gd name="T85" fmla="*/ 259 h 360"/>
                <a:gd name="T86" fmla="*/ 105 w 362"/>
                <a:gd name="T87" fmla="*/ 158 h 360"/>
                <a:gd name="T88" fmla="*/ 186 w 362"/>
                <a:gd name="T89" fmla="*/ 139 h 360"/>
                <a:gd name="T90" fmla="*/ 220 w 362"/>
                <a:gd name="T91" fmla="*/ 120 h 360"/>
                <a:gd name="T92" fmla="*/ 144 w 362"/>
                <a:gd name="T93" fmla="*/ 97 h 360"/>
                <a:gd name="T94" fmla="*/ 93 w 362"/>
                <a:gd name="T95" fmla="*/ 147 h 360"/>
                <a:gd name="T96" fmla="*/ 264 w 362"/>
                <a:gd name="T97" fmla="*/ 74 h 360"/>
                <a:gd name="T98" fmla="*/ 310 w 362"/>
                <a:gd name="T99" fmla="*/ 12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0">
                  <a:moveTo>
                    <a:pt x="321" y="109"/>
                  </a:moveTo>
                  <a:cubicBezTo>
                    <a:pt x="306" y="94"/>
                    <a:pt x="290" y="78"/>
                    <a:pt x="275" y="63"/>
                  </a:cubicBezTo>
                  <a:cubicBezTo>
                    <a:pt x="267" y="55"/>
                    <a:pt x="260" y="47"/>
                    <a:pt x="252" y="39"/>
                  </a:cubicBezTo>
                  <a:cubicBezTo>
                    <a:pt x="281" y="10"/>
                    <a:pt x="281" y="10"/>
                    <a:pt x="281" y="10"/>
                  </a:cubicBezTo>
                  <a:cubicBezTo>
                    <a:pt x="271" y="0"/>
                    <a:pt x="271" y="0"/>
                    <a:pt x="271" y="0"/>
                  </a:cubicBezTo>
                  <a:cubicBezTo>
                    <a:pt x="236" y="35"/>
                    <a:pt x="236" y="35"/>
                    <a:pt x="236" y="35"/>
                  </a:cubicBezTo>
                  <a:cubicBezTo>
                    <a:pt x="124" y="60"/>
                    <a:pt x="124" y="60"/>
                    <a:pt x="124" y="60"/>
                  </a:cubicBezTo>
                  <a:cubicBezTo>
                    <a:pt x="123" y="60"/>
                    <a:pt x="123" y="60"/>
                    <a:pt x="123" y="60"/>
                  </a:cubicBezTo>
                  <a:cubicBezTo>
                    <a:pt x="123" y="60"/>
                    <a:pt x="122" y="60"/>
                    <a:pt x="122" y="61"/>
                  </a:cubicBezTo>
                  <a:cubicBezTo>
                    <a:pt x="122" y="61"/>
                    <a:pt x="122" y="61"/>
                    <a:pt x="121" y="61"/>
                  </a:cubicBezTo>
                  <a:cubicBezTo>
                    <a:pt x="121" y="61"/>
                    <a:pt x="121" y="61"/>
                    <a:pt x="121" y="61"/>
                  </a:cubicBezTo>
                  <a:cubicBezTo>
                    <a:pt x="121" y="62"/>
                    <a:pt x="120" y="62"/>
                    <a:pt x="120" y="62"/>
                  </a:cubicBezTo>
                  <a:cubicBezTo>
                    <a:pt x="120" y="62"/>
                    <a:pt x="120" y="62"/>
                    <a:pt x="120" y="62"/>
                  </a:cubicBezTo>
                  <a:cubicBezTo>
                    <a:pt x="35" y="147"/>
                    <a:pt x="35" y="147"/>
                    <a:pt x="35" y="147"/>
                  </a:cubicBezTo>
                  <a:cubicBezTo>
                    <a:pt x="46" y="158"/>
                    <a:pt x="46" y="158"/>
                    <a:pt x="46" y="158"/>
                  </a:cubicBezTo>
                  <a:cubicBezTo>
                    <a:pt x="53" y="165"/>
                    <a:pt x="62" y="169"/>
                    <a:pt x="71" y="170"/>
                  </a:cubicBezTo>
                  <a:cubicBezTo>
                    <a:pt x="10" y="230"/>
                    <a:pt x="10" y="230"/>
                    <a:pt x="10" y="230"/>
                  </a:cubicBezTo>
                  <a:cubicBezTo>
                    <a:pt x="0" y="241"/>
                    <a:pt x="0" y="258"/>
                    <a:pt x="10" y="269"/>
                  </a:cubicBezTo>
                  <a:cubicBezTo>
                    <a:pt x="12" y="270"/>
                    <a:pt x="12" y="270"/>
                    <a:pt x="12" y="270"/>
                  </a:cubicBezTo>
                  <a:cubicBezTo>
                    <a:pt x="15" y="273"/>
                    <a:pt x="18" y="276"/>
                    <a:pt x="22" y="277"/>
                  </a:cubicBezTo>
                  <a:cubicBezTo>
                    <a:pt x="17" y="282"/>
                    <a:pt x="17" y="282"/>
                    <a:pt x="17" y="282"/>
                  </a:cubicBezTo>
                  <a:cubicBezTo>
                    <a:pt x="6" y="293"/>
                    <a:pt x="6" y="311"/>
                    <a:pt x="17" y="321"/>
                  </a:cubicBezTo>
                  <a:cubicBezTo>
                    <a:pt x="18" y="323"/>
                    <a:pt x="18" y="323"/>
                    <a:pt x="18" y="323"/>
                  </a:cubicBezTo>
                  <a:cubicBezTo>
                    <a:pt x="23" y="328"/>
                    <a:pt x="30" y="331"/>
                    <a:pt x="37" y="331"/>
                  </a:cubicBezTo>
                  <a:cubicBezTo>
                    <a:pt x="44" y="331"/>
                    <a:pt x="52" y="328"/>
                    <a:pt x="57" y="323"/>
                  </a:cubicBezTo>
                  <a:cubicBezTo>
                    <a:pt x="58" y="321"/>
                    <a:pt x="58" y="321"/>
                    <a:pt x="58" y="321"/>
                  </a:cubicBezTo>
                  <a:cubicBezTo>
                    <a:pt x="60" y="325"/>
                    <a:pt x="62" y="328"/>
                    <a:pt x="65" y="331"/>
                  </a:cubicBezTo>
                  <a:cubicBezTo>
                    <a:pt x="66" y="333"/>
                    <a:pt x="66" y="333"/>
                    <a:pt x="66" y="333"/>
                  </a:cubicBezTo>
                  <a:cubicBezTo>
                    <a:pt x="71" y="338"/>
                    <a:pt x="78" y="341"/>
                    <a:pt x="86" y="341"/>
                  </a:cubicBezTo>
                  <a:cubicBezTo>
                    <a:pt x="93" y="341"/>
                    <a:pt x="100" y="338"/>
                    <a:pt x="105" y="333"/>
                  </a:cubicBezTo>
                  <a:cubicBezTo>
                    <a:pt x="109" y="329"/>
                    <a:pt x="109" y="329"/>
                    <a:pt x="109" y="329"/>
                  </a:cubicBezTo>
                  <a:cubicBezTo>
                    <a:pt x="110" y="333"/>
                    <a:pt x="112" y="337"/>
                    <a:pt x="115" y="340"/>
                  </a:cubicBezTo>
                  <a:cubicBezTo>
                    <a:pt x="116" y="341"/>
                    <a:pt x="116" y="341"/>
                    <a:pt x="116" y="341"/>
                  </a:cubicBezTo>
                  <a:cubicBezTo>
                    <a:pt x="122" y="346"/>
                    <a:pt x="128" y="349"/>
                    <a:pt x="136" y="349"/>
                  </a:cubicBezTo>
                  <a:cubicBezTo>
                    <a:pt x="136" y="349"/>
                    <a:pt x="136" y="349"/>
                    <a:pt x="136" y="349"/>
                  </a:cubicBezTo>
                  <a:cubicBezTo>
                    <a:pt x="143" y="349"/>
                    <a:pt x="150" y="346"/>
                    <a:pt x="156" y="341"/>
                  </a:cubicBezTo>
                  <a:cubicBezTo>
                    <a:pt x="179" y="317"/>
                    <a:pt x="179" y="317"/>
                    <a:pt x="179" y="317"/>
                  </a:cubicBezTo>
                  <a:cubicBezTo>
                    <a:pt x="179" y="317"/>
                    <a:pt x="179" y="317"/>
                    <a:pt x="179" y="317"/>
                  </a:cubicBezTo>
                  <a:cubicBezTo>
                    <a:pt x="180" y="316"/>
                    <a:pt x="180" y="316"/>
                    <a:pt x="180" y="316"/>
                  </a:cubicBezTo>
                  <a:cubicBezTo>
                    <a:pt x="189" y="325"/>
                    <a:pt x="189" y="325"/>
                    <a:pt x="189" y="325"/>
                  </a:cubicBezTo>
                  <a:cubicBezTo>
                    <a:pt x="189" y="326"/>
                    <a:pt x="190" y="326"/>
                    <a:pt x="190" y="326"/>
                  </a:cubicBezTo>
                  <a:cubicBezTo>
                    <a:pt x="190" y="326"/>
                    <a:pt x="191" y="326"/>
                    <a:pt x="191" y="326"/>
                  </a:cubicBezTo>
                  <a:cubicBezTo>
                    <a:pt x="191" y="327"/>
                    <a:pt x="191" y="327"/>
                    <a:pt x="191" y="327"/>
                  </a:cubicBezTo>
                  <a:cubicBezTo>
                    <a:pt x="193" y="328"/>
                    <a:pt x="200" y="330"/>
                    <a:pt x="222" y="336"/>
                  </a:cubicBezTo>
                  <a:cubicBezTo>
                    <a:pt x="246" y="360"/>
                    <a:pt x="246" y="360"/>
                    <a:pt x="246" y="360"/>
                  </a:cubicBezTo>
                  <a:cubicBezTo>
                    <a:pt x="251" y="355"/>
                    <a:pt x="251" y="355"/>
                    <a:pt x="251" y="355"/>
                  </a:cubicBezTo>
                  <a:cubicBezTo>
                    <a:pt x="256" y="351"/>
                    <a:pt x="256" y="351"/>
                    <a:pt x="256" y="351"/>
                  </a:cubicBezTo>
                  <a:cubicBezTo>
                    <a:pt x="239" y="334"/>
                    <a:pt x="239" y="334"/>
                    <a:pt x="239" y="334"/>
                  </a:cubicBezTo>
                  <a:cubicBezTo>
                    <a:pt x="249" y="325"/>
                    <a:pt x="259" y="315"/>
                    <a:pt x="268" y="306"/>
                  </a:cubicBezTo>
                  <a:cubicBezTo>
                    <a:pt x="272" y="301"/>
                    <a:pt x="276" y="297"/>
                    <a:pt x="280" y="293"/>
                  </a:cubicBezTo>
                  <a:cubicBezTo>
                    <a:pt x="297" y="310"/>
                    <a:pt x="297" y="310"/>
                    <a:pt x="297" y="310"/>
                  </a:cubicBezTo>
                  <a:cubicBezTo>
                    <a:pt x="301" y="305"/>
                    <a:pt x="301" y="305"/>
                    <a:pt x="301" y="305"/>
                  </a:cubicBezTo>
                  <a:cubicBezTo>
                    <a:pt x="306" y="300"/>
                    <a:pt x="306" y="300"/>
                    <a:pt x="306" y="300"/>
                  </a:cubicBezTo>
                  <a:cubicBezTo>
                    <a:pt x="285" y="279"/>
                    <a:pt x="285" y="279"/>
                    <a:pt x="285" y="279"/>
                  </a:cubicBezTo>
                  <a:cubicBezTo>
                    <a:pt x="272" y="224"/>
                    <a:pt x="272" y="224"/>
                    <a:pt x="272" y="224"/>
                  </a:cubicBezTo>
                  <a:cubicBezTo>
                    <a:pt x="306" y="190"/>
                    <a:pt x="306" y="190"/>
                    <a:pt x="306" y="190"/>
                  </a:cubicBezTo>
                  <a:cubicBezTo>
                    <a:pt x="306" y="190"/>
                    <a:pt x="306" y="190"/>
                    <a:pt x="306" y="190"/>
                  </a:cubicBezTo>
                  <a:cubicBezTo>
                    <a:pt x="307" y="189"/>
                    <a:pt x="307" y="189"/>
                    <a:pt x="307" y="189"/>
                  </a:cubicBezTo>
                  <a:cubicBezTo>
                    <a:pt x="308" y="188"/>
                    <a:pt x="308" y="188"/>
                    <a:pt x="309" y="187"/>
                  </a:cubicBezTo>
                  <a:cubicBezTo>
                    <a:pt x="311" y="183"/>
                    <a:pt x="315" y="172"/>
                    <a:pt x="324" y="133"/>
                  </a:cubicBezTo>
                  <a:cubicBezTo>
                    <a:pt x="325" y="131"/>
                    <a:pt x="325" y="129"/>
                    <a:pt x="326" y="127"/>
                  </a:cubicBezTo>
                  <a:cubicBezTo>
                    <a:pt x="326" y="126"/>
                    <a:pt x="326" y="125"/>
                    <a:pt x="326" y="125"/>
                  </a:cubicBezTo>
                  <a:cubicBezTo>
                    <a:pt x="326" y="125"/>
                    <a:pt x="326" y="124"/>
                    <a:pt x="327" y="124"/>
                  </a:cubicBezTo>
                  <a:cubicBezTo>
                    <a:pt x="327" y="124"/>
                    <a:pt x="328" y="123"/>
                    <a:pt x="328" y="122"/>
                  </a:cubicBezTo>
                  <a:cubicBezTo>
                    <a:pt x="362" y="88"/>
                    <a:pt x="362" y="88"/>
                    <a:pt x="362" y="88"/>
                  </a:cubicBezTo>
                  <a:cubicBezTo>
                    <a:pt x="352" y="78"/>
                    <a:pt x="352" y="78"/>
                    <a:pt x="352" y="78"/>
                  </a:cubicBezTo>
                  <a:lnTo>
                    <a:pt x="321" y="109"/>
                  </a:lnTo>
                  <a:close/>
                  <a:moveTo>
                    <a:pt x="94" y="321"/>
                  </a:moveTo>
                  <a:cubicBezTo>
                    <a:pt x="89" y="326"/>
                    <a:pt x="82" y="326"/>
                    <a:pt x="77" y="321"/>
                  </a:cubicBezTo>
                  <a:cubicBezTo>
                    <a:pt x="76" y="320"/>
                    <a:pt x="76" y="320"/>
                    <a:pt x="76" y="320"/>
                  </a:cubicBezTo>
                  <a:cubicBezTo>
                    <a:pt x="72" y="316"/>
                    <a:pt x="72" y="308"/>
                    <a:pt x="76" y="303"/>
                  </a:cubicBezTo>
                  <a:cubicBezTo>
                    <a:pt x="90" y="290"/>
                    <a:pt x="90" y="290"/>
                    <a:pt x="90" y="290"/>
                  </a:cubicBezTo>
                  <a:cubicBezTo>
                    <a:pt x="122" y="258"/>
                    <a:pt x="122" y="258"/>
                    <a:pt x="122" y="258"/>
                  </a:cubicBezTo>
                  <a:cubicBezTo>
                    <a:pt x="139" y="276"/>
                    <a:pt x="139" y="276"/>
                    <a:pt x="139" y="276"/>
                  </a:cubicBezTo>
                  <a:lnTo>
                    <a:pt x="94" y="321"/>
                  </a:lnTo>
                  <a:close/>
                  <a:moveTo>
                    <a:pt x="144" y="329"/>
                  </a:moveTo>
                  <a:cubicBezTo>
                    <a:pt x="142" y="332"/>
                    <a:pt x="139" y="333"/>
                    <a:pt x="136" y="333"/>
                  </a:cubicBezTo>
                  <a:cubicBezTo>
                    <a:pt x="133" y="333"/>
                    <a:pt x="130" y="332"/>
                    <a:pt x="128" y="329"/>
                  </a:cubicBezTo>
                  <a:cubicBezTo>
                    <a:pt x="126" y="328"/>
                    <a:pt x="126" y="328"/>
                    <a:pt x="126" y="328"/>
                  </a:cubicBezTo>
                  <a:cubicBezTo>
                    <a:pt x="122" y="324"/>
                    <a:pt x="122" y="316"/>
                    <a:pt x="126" y="312"/>
                  </a:cubicBezTo>
                  <a:cubicBezTo>
                    <a:pt x="151" y="287"/>
                    <a:pt x="151" y="287"/>
                    <a:pt x="151" y="287"/>
                  </a:cubicBezTo>
                  <a:cubicBezTo>
                    <a:pt x="169" y="305"/>
                    <a:pt x="169" y="305"/>
                    <a:pt x="169" y="305"/>
                  </a:cubicBezTo>
                  <a:lnTo>
                    <a:pt x="144" y="329"/>
                  </a:lnTo>
                  <a:close/>
                  <a:moveTo>
                    <a:pt x="259" y="296"/>
                  </a:moveTo>
                  <a:cubicBezTo>
                    <a:pt x="250" y="304"/>
                    <a:pt x="242" y="313"/>
                    <a:pt x="234" y="321"/>
                  </a:cubicBezTo>
                  <a:cubicBezTo>
                    <a:pt x="233" y="322"/>
                    <a:pt x="232" y="323"/>
                    <a:pt x="231" y="324"/>
                  </a:cubicBezTo>
                  <a:cubicBezTo>
                    <a:pt x="231" y="324"/>
                    <a:pt x="231" y="324"/>
                    <a:pt x="231" y="324"/>
                  </a:cubicBezTo>
                  <a:cubicBezTo>
                    <a:pt x="227" y="323"/>
                    <a:pt x="227" y="323"/>
                    <a:pt x="227" y="323"/>
                  </a:cubicBezTo>
                  <a:cubicBezTo>
                    <a:pt x="227" y="323"/>
                    <a:pt x="226" y="323"/>
                    <a:pt x="226" y="323"/>
                  </a:cubicBezTo>
                  <a:cubicBezTo>
                    <a:pt x="209" y="319"/>
                    <a:pt x="200" y="316"/>
                    <a:pt x="197" y="315"/>
                  </a:cubicBezTo>
                  <a:cubicBezTo>
                    <a:pt x="160" y="278"/>
                    <a:pt x="160" y="278"/>
                    <a:pt x="160" y="278"/>
                  </a:cubicBezTo>
                  <a:cubicBezTo>
                    <a:pt x="123" y="241"/>
                    <a:pt x="123" y="241"/>
                    <a:pt x="123" y="241"/>
                  </a:cubicBezTo>
                  <a:cubicBezTo>
                    <a:pt x="123" y="241"/>
                    <a:pt x="123" y="241"/>
                    <a:pt x="123" y="241"/>
                  </a:cubicBezTo>
                  <a:cubicBezTo>
                    <a:pt x="121" y="239"/>
                    <a:pt x="121" y="235"/>
                    <a:pt x="123" y="233"/>
                  </a:cubicBezTo>
                  <a:cubicBezTo>
                    <a:pt x="124" y="232"/>
                    <a:pt x="124" y="232"/>
                    <a:pt x="124" y="232"/>
                  </a:cubicBezTo>
                  <a:cubicBezTo>
                    <a:pt x="126" y="230"/>
                    <a:pt x="129" y="230"/>
                    <a:pt x="131" y="232"/>
                  </a:cubicBezTo>
                  <a:cubicBezTo>
                    <a:pt x="150" y="251"/>
                    <a:pt x="150" y="251"/>
                    <a:pt x="150" y="251"/>
                  </a:cubicBezTo>
                  <a:cubicBezTo>
                    <a:pt x="150" y="251"/>
                    <a:pt x="150" y="251"/>
                    <a:pt x="150" y="251"/>
                  </a:cubicBezTo>
                  <a:cubicBezTo>
                    <a:pt x="160" y="242"/>
                    <a:pt x="160" y="242"/>
                    <a:pt x="160" y="242"/>
                  </a:cubicBezTo>
                  <a:cubicBezTo>
                    <a:pt x="128" y="210"/>
                    <a:pt x="128" y="210"/>
                    <a:pt x="128" y="210"/>
                  </a:cubicBezTo>
                  <a:cubicBezTo>
                    <a:pt x="126" y="208"/>
                    <a:pt x="126" y="205"/>
                    <a:pt x="128" y="203"/>
                  </a:cubicBezTo>
                  <a:cubicBezTo>
                    <a:pt x="128" y="202"/>
                    <a:pt x="128" y="202"/>
                    <a:pt x="128" y="202"/>
                  </a:cubicBezTo>
                  <a:cubicBezTo>
                    <a:pt x="130" y="201"/>
                    <a:pt x="131" y="200"/>
                    <a:pt x="132" y="200"/>
                  </a:cubicBezTo>
                  <a:cubicBezTo>
                    <a:pt x="134" y="200"/>
                    <a:pt x="135" y="201"/>
                    <a:pt x="136" y="202"/>
                  </a:cubicBezTo>
                  <a:cubicBezTo>
                    <a:pt x="168" y="234"/>
                    <a:pt x="168" y="234"/>
                    <a:pt x="168" y="234"/>
                  </a:cubicBezTo>
                  <a:cubicBezTo>
                    <a:pt x="177" y="224"/>
                    <a:pt x="177" y="224"/>
                    <a:pt x="177" y="224"/>
                  </a:cubicBezTo>
                  <a:cubicBezTo>
                    <a:pt x="134" y="181"/>
                    <a:pt x="134" y="181"/>
                    <a:pt x="134" y="181"/>
                  </a:cubicBezTo>
                  <a:cubicBezTo>
                    <a:pt x="132" y="179"/>
                    <a:pt x="132" y="175"/>
                    <a:pt x="134" y="173"/>
                  </a:cubicBezTo>
                  <a:cubicBezTo>
                    <a:pt x="135" y="173"/>
                    <a:pt x="135" y="173"/>
                    <a:pt x="135" y="173"/>
                  </a:cubicBezTo>
                  <a:cubicBezTo>
                    <a:pt x="136" y="172"/>
                    <a:pt x="137" y="171"/>
                    <a:pt x="138" y="171"/>
                  </a:cubicBezTo>
                  <a:cubicBezTo>
                    <a:pt x="140" y="171"/>
                    <a:pt x="141" y="172"/>
                    <a:pt x="142" y="173"/>
                  </a:cubicBezTo>
                  <a:cubicBezTo>
                    <a:pt x="185" y="216"/>
                    <a:pt x="185" y="216"/>
                    <a:pt x="185" y="216"/>
                  </a:cubicBezTo>
                  <a:cubicBezTo>
                    <a:pt x="186" y="216"/>
                    <a:pt x="186" y="216"/>
                    <a:pt x="186" y="216"/>
                  </a:cubicBezTo>
                  <a:cubicBezTo>
                    <a:pt x="190" y="211"/>
                    <a:pt x="190" y="211"/>
                    <a:pt x="190" y="211"/>
                  </a:cubicBezTo>
                  <a:cubicBezTo>
                    <a:pt x="195" y="206"/>
                    <a:pt x="195" y="206"/>
                    <a:pt x="195" y="206"/>
                  </a:cubicBezTo>
                  <a:cubicBezTo>
                    <a:pt x="165" y="177"/>
                    <a:pt x="165" y="177"/>
                    <a:pt x="165" y="177"/>
                  </a:cubicBezTo>
                  <a:cubicBezTo>
                    <a:pt x="163" y="175"/>
                    <a:pt x="163" y="172"/>
                    <a:pt x="165" y="170"/>
                  </a:cubicBezTo>
                  <a:cubicBezTo>
                    <a:pt x="166" y="169"/>
                    <a:pt x="166" y="169"/>
                    <a:pt x="166" y="169"/>
                  </a:cubicBezTo>
                  <a:cubicBezTo>
                    <a:pt x="168" y="167"/>
                    <a:pt x="172" y="167"/>
                    <a:pt x="174" y="169"/>
                  </a:cubicBezTo>
                  <a:cubicBezTo>
                    <a:pt x="238" y="232"/>
                    <a:pt x="238" y="232"/>
                    <a:pt x="238" y="232"/>
                  </a:cubicBezTo>
                  <a:cubicBezTo>
                    <a:pt x="240" y="234"/>
                    <a:pt x="240" y="234"/>
                    <a:pt x="240" y="234"/>
                  </a:cubicBezTo>
                  <a:cubicBezTo>
                    <a:pt x="248" y="226"/>
                    <a:pt x="248" y="226"/>
                    <a:pt x="248" y="226"/>
                  </a:cubicBezTo>
                  <a:cubicBezTo>
                    <a:pt x="248" y="225"/>
                    <a:pt x="248" y="225"/>
                    <a:pt x="248" y="225"/>
                  </a:cubicBezTo>
                  <a:cubicBezTo>
                    <a:pt x="248" y="225"/>
                    <a:pt x="247" y="224"/>
                    <a:pt x="247" y="224"/>
                  </a:cubicBezTo>
                  <a:cubicBezTo>
                    <a:pt x="247" y="224"/>
                    <a:pt x="247" y="224"/>
                    <a:pt x="247" y="224"/>
                  </a:cubicBezTo>
                  <a:cubicBezTo>
                    <a:pt x="232" y="208"/>
                    <a:pt x="232" y="208"/>
                    <a:pt x="232" y="208"/>
                  </a:cubicBezTo>
                  <a:cubicBezTo>
                    <a:pt x="228" y="204"/>
                    <a:pt x="227" y="197"/>
                    <a:pt x="230" y="192"/>
                  </a:cubicBezTo>
                  <a:cubicBezTo>
                    <a:pt x="230" y="191"/>
                    <a:pt x="231" y="191"/>
                    <a:pt x="232" y="192"/>
                  </a:cubicBezTo>
                  <a:cubicBezTo>
                    <a:pt x="256" y="216"/>
                    <a:pt x="256" y="216"/>
                    <a:pt x="256" y="216"/>
                  </a:cubicBezTo>
                  <a:cubicBezTo>
                    <a:pt x="257" y="217"/>
                    <a:pt x="257" y="218"/>
                    <a:pt x="258" y="219"/>
                  </a:cubicBezTo>
                  <a:cubicBezTo>
                    <a:pt x="260" y="227"/>
                    <a:pt x="260" y="227"/>
                    <a:pt x="260" y="227"/>
                  </a:cubicBezTo>
                  <a:cubicBezTo>
                    <a:pt x="272" y="283"/>
                    <a:pt x="272" y="283"/>
                    <a:pt x="272" y="283"/>
                  </a:cubicBezTo>
                  <a:cubicBezTo>
                    <a:pt x="268" y="287"/>
                    <a:pt x="263" y="292"/>
                    <a:pt x="259" y="296"/>
                  </a:cubicBezTo>
                  <a:close/>
                  <a:moveTo>
                    <a:pt x="310" y="123"/>
                  </a:moveTo>
                  <a:cubicBezTo>
                    <a:pt x="310" y="125"/>
                    <a:pt x="309" y="127"/>
                    <a:pt x="309" y="129"/>
                  </a:cubicBezTo>
                  <a:cubicBezTo>
                    <a:pt x="302" y="157"/>
                    <a:pt x="296" y="175"/>
                    <a:pt x="295" y="179"/>
                  </a:cubicBezTo>
                  <a:cubicBezTo>
                    <a:pt x="266" y="207"/>
                    <a:pt x="266" y="207"/>
                    <a:pt x="266" y="207"/>
                  </a:cubicBezTo>
                  <a:cubicBezTo>
                    <a:pt x="258" y="200"/>
                    <a:pt x="258" y="200"/>
                    <a:pt x="258" y="200"/>
                  </a:cubicBezTo>
                  <a:cubicBezTo>
                    <a:pt x="234" y="175"/>
                    <a:pt x="234" y="175"/>
                    <a:pt x="234" y="175"/>
                  </a:cubicBezTo>
                  <a:cubicBezTo>
                    <a:pt x="232" y="174"/>
                    <a:pt x="229" y="174"/>
                    <a:pt x="227" y="175"/>
                  </a:cubicBezTo>
                  <a:cubicBezTo>
                    <a:pt x="223" y="180"/>
                    <a:pt x="223" y="180"/>
                    <a:pt x="223" y="180"/>
                  </a:cubicBezTo>
                  <a:cubicBezTo>
                    <a:pt x="219" y="184"/>
                    <a:pt x="217" y="188"/>
                    <a:pt x="216" y="192"/>
                  </a:cubicBezTo>
                  <a:cubicBezTo>
                    <a:pt x="183" y="160"/>
                    <a:pt x="183" y="160"/>
                    <a:pt x="183" y="160"/>
                  </a:cubicBezTo>
                  <a:cubicBezTo>
                    <a:pt x="176" y="152"/>
                    <a:pt x="164" y="152"/>
                    <a:pt x="157" y="160"/>
                  </a:cubicBezTo>
                  <a:cubicBezTo>
                    <a:pt x="156" y="160"/>
                    <a:pt x="156" y="160"/>
                    <a:pt x="156" y="160"/>
                  </a:cubicBezTo>
                  <a:cubicBezTo>
                    <a:pt x="155" y="162"/>
                    <a:pt x="154" y="163"/>
                    <a:pt x="153" y="165"/>
                  </a:cubicBezTo>
                  <a:cubicBezTo>
                    <a:pt x="151" y="163"/>
                    <a:pt x="151" y="163"/>
                    <a:pt x="151" y="163"/>
                  </a:cubicBezTo>
                  <a:cubicBezTo>
                    <a:pt x="144" y="156"/>
                    <a:pt x="132" y="156"/>
                    <a:pt x="125" y="163"/>
                  </a:cubicBezTo>
                  <a:cubicBezTo>
                    <a:pt x="124" y="164"/>
                    <a:pt x="124" y="164"/>
                    <a:pt x="124" y="164"/>
                  </a:cubicBezTo>
                  <a:cubicBezTo>
                    <a:pt x="118" y="171"/>
                    <a:pt x="117" y="182"/>
                    <a:pt x="124" y="189"/>
                  </a:cubicBezTo>
                  <a:cubicBezTo>
                    <a:pt x="122" y="190"/>
                    <a:pt x="121" y="191"/>
                    <a:pt x="119" y="193"/>
                  </a:cubicBezTo>
                  <a:cubicBezTo>
                    <a:pt x="118" y="193"/>
                    <a:pt x="118" y="193"/>
                    <a:pt x="118" y="193"/>
                  </a:cubicBezTo>
                  <a:cubicBezTo>
                    <a:pt x="111" y="201"/>
                    <a:pt x="111" y="212"/>
                    <a:pt x="118" y="220"/>
                  </a:cubicBezTo>
                  <a:cubicBezTo>
                    <a:pt x="119" y="220"/>
                    <a:pt x="119" y="220"/>
                    <a:pt x="119" y="220"/>
                  </a:cubicBezTo>
                  <a:cubicBezTo>
                    <a:pt x="117" y="221"/>
                    <a:pt x="116" y="222"/>
                    <a:pt x="114" y="223"/>
                  </a:cubicBezTo>
                  <a:cubicBezTo>
                    <a:pt x="114" y="224"/>
                    <a:pt x="114" y="224"/>
                    <a:pt x="114" y="224"/>
                  </a:cubicBezTo>
                  <a:cubicBezTo>
                    <a:pt x="110" y="227"/>
                    <a:pt x="109" y="231"/>
                    <a:pt x="108" y="235"/>
                  </a:cubicBezTo>
                  <a:cubicBezTo>
                    <a:pt x="108" y="238"/>
                    <a:pt x="108" y="241"/>
                    <a:pt x="109" y="243"/>
                  </a:cubicBezTo>
                  <a:cubicBezTo>
                    <a:pt x="109" y="244"/>
                    <a:pt x="110" y="246"/>
                    <a:pt x="110" y="247"/>
                  </a:cubicBezTo>
                  <a:cubicBezTo>
                    <a:pt x="79" y="278"/>
                    <a:pt x="79" y="278"/>
                    <a:pt x="79" y="278"/>
                  </a:cubicBezTo>
                  <a:cubicBezTo>
                    <a:pt x="65" y="292"/>
                    <a:pt x="65" y="292"/>
                    <a:pt x="65" y="292"/>
                  </a:cubicBezTo>
                  <a:cubicBezTo>
                    <a:pt x="65" y="292"/>
                    <a:pt x="65" y="292"/>
                    <a:pt x="65" y="292"/>
                  </a:cubicBezTo>
                  <a:cubicBezTo>
                    <a:pt x="46" y="311"/>
                    <a:pt x="46" y="311"/>
                    <a:pt x="46" y="311"/>
                  </a:cubicBezTo>
                  <a:cubicBezTo>
                    <a:pt x="41" y="316"/>
                    <a:pt x="34" y="316"/>
                    <a:pt x="29" y="311"/>
                  </a:cubicBezTo>
                  <a:cubicBezTo>
                    <a:pt x="28" y="310"/>
                    <a:pt x="28" y="310"/>
                    <a:pt x="28" y="310"/>
                  </a:cubicBezTo>
                  <a:cubicBezTo>
                    <a:pt x="26" y="308"/>
                    <a:pt x="24" y="305"/>
                    <a:pt x="24" y="302"/>
                  </a:cubicBezTo>
                  <a:cubicBezTo>
                    <a:pt x="24" y="299"/>
                    <a:pt x="26" y="296"/>
                    <a:pt x="28" y="293"/>
                  </a:cubicBezTo>
                  <a:cubicBezTo>
                    <a:pt x="97" y="224"/>
                    <a:pt x="97" y="224"/>
                    <a:pt x="97" y="224"/>
                  </a:cubicBezTo>
                  <a:cubicBezTo>
                    <a:pt x="97" y="224"/>
                    <a:pt x="97" y="224"/>
                    <a:pt x="97" y="224"/>
                  </a:cubicBezTo>
                  <a:cubicBezTo>
                    <a:pt x="86" y="213"/>
                    <a:pt x="86" y="213"/>
                    <a:pt x="86" y="213"/>
                  </a:cubicBezTo>
                  <a:cubicBezTo>
                    <a:pt x="40" y="259"/>
                    <a:pt x="40" y="259"/>
                    <a:pt x="40" y="259"/>
                  </a:cubicBezTo>
                  <a:cubicBezTo>
                    <a:pt x="35" y="264"/>
                    <a:pt x="27" y="264"/>
                    <a:pt x="23" y="259"/>
                  </a:cubicBezTo>
                  <a:cubicBezTo>
                    <a:pt x="22" y="258"/>
                    <a:pt x="22" y="258"/>
                    <a:pt x="22" y="258"/>
                  </a:cubicBezTo>
                  <a:cubicBezTo>
                    <a:pt x="19" y="256"/>
                    <a:pt x="18" y="253"/>
                    <a:pt x="18" y="250"/>
                  </a:cubicBezTo>
                  <a:cubicBezTo>
                    <a:pt x="18" y="246"/>
                    <a:pt x="19" y="243"/>
                    <a:pt x="22" y="241"/>
                  </a:cubicBezTo>
                  <a:cubicBezTo>
                    <a:pt x="105" y="158"/>
                    <a:pt x="105" y="158"/>
                    <a:pt x="105" y="158"/>
                  </a:cubicBezTo>
                  <a:cubicBezTo>
                    <a:pt x="105" y="158"/>
                    <a:pt x="105" y="158"/>
                    <a:pt x="105" y="158"/>
                  </a:cubicBezTo>
                  <a:cubicBezTo>
                    <a:pt x="146" y="117"/>
                    <a:pt x="146" y="117"/>
                    <a:pt x="146" y="117"/>
                  </a:cubicBezTo>
                  <a:cubicBezTo>
                    <a:pt x="146" y="117"/>
                    <a:pt x="147" y="117"/>
                    <a:pt x="147" y="118"/>
                  </a:cubicBezTo>
                  <a:cubicBezTo>
                    <a:pt x="156" y="128"/>
                    <a:pt x="170" y="136"/>
                    <a:pt x="186" y="139"/>
                  </a:cubicBezTo>
                  <a:cubicBezTo>
                    <a:pt x="191" y="141"/>
                    <a:pt x="197" y="141"/>
                    <a:pt x="202" y="141"/>
                  </a:cubicBezTo>
                  <a:cubicBezTo>
                    <a:pt x="212" y="141"/>
                    <a:pt x="222" y="139"/>
                    <a:pt x="229" y="134"/>
                  </a:cubicBezTo>
                  <a:cubicBezTo>
                    <a:pt x="233" y="131"/>
                    <a:pt x="234" y="127"/>
                    <a:pt x="232" y="123"/>
                  </a:cubicBezTo>
                  <a:cubicBezTo>
                    <a:pt x="230" y="118"/>
                    <a:pt x="224" y="117"/>
                    <a:pt x="220" y="120"/>
                  </a:cubicBezTo>
                  <a:cubicBezTo>
                    <a:pt x="214" y="125"/>
                    <a:pt x="202" y="126"/>
                    <a:pt x="190" y="123"/>
                  </a:cubicBezTo>
                  <a:cubicBezTo>
                    <a:pt x="177" y="121"/>
                    <a:pt x="166" y="114"/>
                    <a:pt x="159" y="106"/>
                  </a:cubicBezTo>
                  <a:cubicBezTo>
                    <a:pt x="157" y="104"/>
                    <a:pt x="156" y="102"/>
                    <a:pt x="154" y="100"/>
                  </a:cubicBezTo>
                  <a:cubicBezTo>
                    <a:pt x="152" y="96"/>
                    <a:pt x="147" y="95"/>
                    <a:pt x="144" y="97"/>
                  </a:cubicBezTo>
                  <a:cubicBezTo>
                    <a:pt x="143" y="97"/>
                    <a:pt x="143" y="97"/>
                    <a:pt x="143" y="97"/>
                  </a:cubicBezTo>
                  <a:cubicBezTo>
                    <a:pt x="143" y="98"/>
                    <a:pt x="143" y="98"/>
                    <a:pt x="143" y="98"/>
                  </a:cubicBezTo>
                  <a:cubicBezTo>
                    <a:pt x="142" y="98"/>
                    <a:pt x="141" y="99"/>
                    <a:pt x="141" y="100"/>
                  </a:cubicBezTo>
                  <a:cubicBezTo>
                    <a:pt x="93" y="147"/>
                    <a:pt x="93" y="147"/>
                    <a:pt x="93" y="147"/>
                  </a:cubicBezTo>
                  <a:cubicBezTo>
                    <a:pt x="84" y="157"/>
                    <a:pt x="68" y="157"/>
                    <a:pt x="58" y="147"/>
                  </a:cubicBezTo>
                  <a:cubicBezTo>
                    <a:pt x="129" y="75"/>
                    <a:pt x="129" y="75"/>
                    <a:pt x="129" y="75"/>
                  </a:cubicBezTo>
                  <a:cubicBezTo>
                    <a:pt x="240" y="50"/>
                    <a:pt x="240" y="50"/>
                    <a:pt x="240" y="50"/>
                  </a:cubicBezTo>
                  <a:cubicBezTo>
                    <a:pt x="248" y="58"/>
                    <a:pt x="256" y="66"/>
                    <a:pt x="264" y="74"/>
                  </a:cubicBezTo>
                  <a:cubicBezTo>
                    <a:pt x="279" y="89"/>
                    <a:pt x="294" y="105"/>
                    <a:pt x="310" y="120"/>
                  </a:cubicBezTo>
                  <a:cubicBezTo>
                    <a:pt x="309" y="121"/>
                    <a:pt x="309" y="121"/>
                    <a:pt x="309" y="121"/>
                  </a:cubicBezTo>
                  <a:cubicBezTo>
                    <a:pt x="310" y="122"/>
                    <a:pt x="310" y="122"/>
                    <a:pt x="310" y="122"/>
                  </a:cubicBezTo>
                  <a:cubicBezTo>
                    <a:pt x="310" y="122"/>
                    <a:pt x="310" y="123"/>
                    <a:pt x="310" y="123"/>
                  </a:cubicBezTo>
                  <a:close/>
                </a:path>
              </a:pathLst>
            </a:custGeom>
            <a:solidFill>
              <a:srgbClr val="00A77F"/>
            </a:solidFill>
            <a:ln>
              <a:noFill/>
            </a:ln>
          </p:spPr>
          <p:txBody>
            <a:bodyPr vert="horz" wrap="square" lIns="121920" tIns="60960" rIns="121920" bIns="60960" numCol="1" anchor="t" anchorCtr="0" compatLnSpc="1">
              <a:prstTxWarp prst="textNoShape">
                <a:avLst/>
              </a:prstTxWarp>
            </a:bodyPr>
            <a:lstStyle/>
            <a:p>
              <a:pPr defTabSz="609585"/>
              <a:endParaRPr lang="pt-BR" sz="2400">
                <a:solidFill>
                  <a:prstClr val="black"/>
                </a:solidFill>
                <a:latin typeface="Calibri" panose="020F0502020204030204"/>
              </a:endParaRPr>
            </a:p>
          </p:txBody>
        </p:sp>
      </p:grpSp>
    </p:spTree>
    <p:extLst>
      <p:ext uri="{BB962C8B-B14F-4D97-AF65-F5344CB8AC3E}">
        <p14:creationId xmlns:p14="http://schemas.microsoft.com/office/powerpoint/2010/main" val="28185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m 28">
            <a:extLst>
              <a:ext uri="{FF2B5EF4-FFF2-40B4-BE49-F238E27FC236}">
                <a16:creationId xmlns:a16="http://schemas.microsoft.com/office/drawing/2014/main" xmlns="" id="{03E3BCFD-70E9-4DBC-B9B1-7B8F6027D8BE}"/>
              </a:ext>
            </a:extLst>
          </p:cNvPr>
          <p:cNvPicPr>
            <a:picLocks noChangeAspect="1"/>
          </p:cNvPicPr>
          <p:nvPr/>
        </p:nvPicPr>
        <p:blipFill rotWithShape="1">
          <a:blip r:embed="rId3">
            <a:extLst>
              <a:ext uri="{28A0092B-C50C-407E-A947-70E740481C1C}">
                <a14:useLocalDpi xmlns:a14="http://schemas.microsoft.com/office/drawing/2010/main" val="0"/>
              </a:ext>
            </a:extLst>
          </a:blip>
          <a:srcRect l="13264" t="-1886" r="2433" b="4144"/>
          <a:stretch/>
        </p:blipFill>
        <p:spPr>
          <a:xfrm>
            <a:off x="0" y="0"/>
            <a:ext cx="10515600" cy="6858000"/>
          </a:xfrm>
          <a:prstGeom prst="rect">
            <a:avLst/>
          </a:prstGeom>
        </p:spPr>
      </p:pic>
      <p:sp>
        <p:nvSpPr>
          <p:cNvPr id="30" name="Retângulo 29">
            <a:extLst>
              <a:ext uri="{FF2B5EF4-FFF2-40B4-BE49-F238E27FC236}">
                <a16:creationId xmlns:a16="http://schemas.microsoft.com/office/drawing/2014/main" xmlns="" id="{5BF2E85C-6372-4D72-8C27-A4FB4A7D782D}"/>
              </a:ext>
            </a:extLst>
          </p:cNvPr>
          <p:cNvSpPr/>
          <p:nvPr/>
        </p:nvSpPr>
        <p:spPr>
          <a:xfrm>
            <a:off x="0" y="0"/>
            <a:ext cx="12192000" cy="6858000"/>
          </a:xfrm>
          <a:prstGeom prst="rect">
            <a:avLst/>
          </a:prstGeom>
          <a:gradFill>
            <a:gsLst>
              <a:gs pos="93000">
                <a:schemeClr val="bg1">
                  <a:alpha val="0"/>
                </a:schemeClr>
              </a:gs>
              <a:gs pos="3000">
                <a:schemeClr val="bg1">
                  <a:alpha val="6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riângulo isósceles 6">
            <a:extLst>
              <a:ext uri="{FF2B5EF4-FFF2-40B4-BE49-F238E27FC236}">
                <a16:creationId xmlns:a16="http://schemas.microsoft.com/office/drawing/2014/main" xmlns="" id="{1640A8AD-3A00-4552-A18E-F5AD2C60688A}"/>
              </a:ext>
            </a:extLst>
          </p:cNvPr>
          <p:cNvSpPr/>
          <p:nvPr/>
        </p:nvSpPr>
        <p:spPr>
          <a:xfrm rot="10800000">
            <a:off x="5007659" y="1826507"/>
            <a:ext cx="6412244" cy="453927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CaixaDeTexto 19">
            <a:extLst>
              <a:ext uri="{FF2B5EF4-FFF2-40B4-BE49-F238E27FC236}">
                <a16:creationId xmlns:a16="http://schemas.microsoft.com/office/drawing/2014/main" xmlns="" id="{F64BB2D2-0E50-45EF-9808-147FBBE569CE}"/>
              </a:ext>
            </a:extLst>
          </p:cNvPr>
          <p:cNvSpPr txBox="1"/>
          <p:nvPr/>
        </p:nvSpPr>
        <p:spPr>
          <a:xfrm>
            <a:off x="900904" y="204299"/>
            <a:ext cx="10402096" cy="430887"/>
          </a:xfrm>
          <a:prstGeom prst="rect">
            <a:avLst/>
          </a:prstGeom>
          <a:noFill/>
        </p:spPr>
        <p:txBody>
          <a:bodyPr wrap="square" rtlCol="0" anchor="t">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2400" b="1" i="0" u="none" strike="noStrike" kern="1200" spc="0" normalizeH="0" baseline="0" noProof="0" dirty="0" smtClean="0">
                <a:ln>
                  <a:noFill/>
                </a:ln>
                <a:solidFill>
                  <a:srgbClr val="07A980"/>
                </a:solidFill>
                <a:effectLst/>
                <a:uLnTx/>
                <a:uFillTx/>
                <a:latin typeface="Century Gothic"/>
              </a:rPr>
              <a:t>Manejo da DA pela Sociedade </a:t>
            </a:r>
            <a:r>
              <a:rPr lang="pt-BR" sz="2400" b="1" dirty="0">
                <a:solidFill>
                  <a:srgbClr val="07A980"/>
                </a:solidFill>
                <a:latin typeface="Century Gothic"/>
              </a:rPr>
              <a:t>B</a:t>
            </a:r>
            <a:r>
              <a:rPr kumimoji="0" lang="pt-BR" sz="2400" b="1" i="0" u="none" strike="noStrike" kern="1200" spc="0" normalizeH="0" baseline="0" noProof="0" dirty="0" err="1" smtClean="0">
                <a:ln>
                  <a:noFill/>
                </a:ln>
                <a:solidFill>
                  <a:srgbClr val="07A980"/>
                </a:solidFill>
                <a:effectLst/>
                <a:uLnTx/>
                <a:uFillTx/>
                <a:latin typeface="Century Gothic"/>
              </a:rPr>
              <a:t>rasileira</a:t>
            </a:r>
            <a:r>
              <a:rPr kumimoji="0" lang="pt-BR" sz="2400" b="1" i="0" u="none" strike="noStrike" kern="1200" spc="0" normalizeH="0" baseline="0" noProof="0" dirty="0" smtClean="0">
                <a:ln>
                  <a:noFill/>
                </a:ln>
                <a:solidFill>
                  <a:srgbClr val="07A980"/>
                </a:solidFill>
                <a:effectLst/>
                <a:uLnTx/>
                <a:uFillTx/>
                <a:latin typeface="Century Gothic"/>
              </a:rPr>
              <a:t> de Dermatologia, 2019:</a:t>
            </a:r>
            <a:endParaRPr kumimoji="0" lang="pt-BR" sz="2400" b="1" i="0" u="none" strike="noStrike" kern="1200" spc="0" normalizeH="0" baseline="30000" noProof="0" dirty="0">
              <a:ln>
                <a:noFill/>
              </a:ln>
              <a:solidFill>
                <a:srgbClr val="07A980"/>
              </a:solidFill>
              <a:effectLst/>
              <a:uLnTx/>
              <a:uFillTx/>
              <a:latin typeface="Century Gothic"/>
            </a:endParaRPr>
          </a:p>
        </p:txBody>
      </p:sp>
      <p:sp>
        <p:nvSpPr>
          <p:cNvPr id="109" name="Forma Livre: Forma 108">
            <a:extLst>
              <a:ext uri="{FF2B5EF4-FFF2-40B4-BE49-F238E27FC236}">
                <a16:creationId xmlns:a16="http://schemas.microsoft.com/office/drawing/2014/main" xmlns="" id="{AF5E431A-C6F8-4A3D-911B-2E42CEEE7909}"/>
              </a:ext>
            </a:extLst>
          </p:cNvPr>
          <p:cNvSpPr/>
          <p:nvPr/>
        </p:nvSpPr>
        <p:spPr>
          <a:xfrm>
            <a:off x="0" y="278495"/>
            <a:ext cx="900906" cy="422275"/>
          </a:xfrm>
          <a:custGeom>
            <a:avLst/>
            <a:gdLst>
              <a:gd name="connsiteX0" fmla="*/ 0 w 900906"/>
              <a:gd name="connsiteY0" fmla="*/ 0 h 422275"/>
              <a:gd name="connsiteX1" fmla="*/ 900906 w 900906"/>
              <a:gd name="connsiteY1" fmla="*/ 0 h 422275"/>
              <a:gd name="connsiteX2" fmla="*/ 516733 w 900906"/>
              <a:gd name="connsiteY2" fmla="*/ 422275 h 422275"/>
              <a:gd name="connsiteX3" fmla="*/ 0 w 900906"/>
              <a:gd name="connsiteY3" fmla="*/ 422275 h 422275"/>
            </a:gdLst>
            <a:ahLst/>
            <a:cxnLst>
              <a:cxn ang="0">
                <a:pos x="connsiteX0" y="connsiteY0"/>
              </a:cxn>
              <a:cxn ang="0">
                <a:pos x="connsiteX1" y="connsiteY1"/>
              </a:cxn>
              <a:cxn ang="0">
                <a:pos x="connsiteX2" y="connsiteY2"/>
              </a:cxn>
              <a:cxn ang="0">
                <a:pos x="connsiteX3" y="connsiteY3"/>
              </a:cxn>
            </a:cxnLst>
            <a:rect l="l" t="t" r="r" b="b"/>
            <a:pathLst>
              <a:path w="900906" h="422275">
                <a:moveTo>
                  <a:pt x="0" y="0"/>
                </a:moveTo>
                <a:lnTo>
                  <a:pt x="900906" y="0"/>
                </a:lnTo>
                <a:lnTo>
                  <a:pt x="516733" y="422275"/>
                </a:lnTo>
                <a:lnTo>
                  <a:pt x="0" y="422275"/>
                </a:lnTo>
                <a:close/>
              </a:path>
            </a:pathLst>
          </a:custGeom>
          <a:solidFill>
            <a:srgbClr val="07A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tângulo 53">
            <a:extLst>
              <a:ext uri="{FF2B5EF4-FFF2-40B4-BE49-F238E27FC236}">
                <a16:creationId xmlns:a16="http://schemas.microsoft.com/office/drawing/2014/main" xmlns="" id="{46493FC8-E76D-4CD3-9D66-29566FF90F7E}"/>
              </a:ext>
            </a:extLst>
          </p:cNvPr>
          <p:cNvSpPr/>
          <p:nvPr/>
        </p:nvSpPr>
        <p:spPr>
          <a:xfrm>
            <a:off x="900904" y="6124598"/>
            <a:ext cx="4580626" cy="367024"/>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pt-BR" sz="700" b="0" i="0" u="none" strike="noStrike" kern="1200" cap="none" spc="0" normalizeH="0" baseline="0" noProof="0" dirty="0">
                <a:ln>
                  <a:noFill/>
                </a:ln>
                <a:solidFill>
                  <a:prstClr val="black">
                    <a:lumMod val="50000"/>
                    <a:lumOff val="50000"/>
                  </a:prstClr>
                </a:solidFill>
                <a:effectLst/>
                <a:uLnTx/>
                <a:uFillTx/>
                <a:latin typeface="Century Gothic" panose="020B0502020202020204" pitchFamily="34" charset="0"/>
                <a:ea typeface="+mn-ea"/>
                <a:cs typeface="+mn-cs"/>
              </a:rPr>
              <a:t>**Sociedade Brasileira de Dermatologia</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pt-BR" sz="700" b="0" i="0" u="none" strike="noStrike" kern="1200" cap="none" spc="0" normalizeH="0" baseline="0" noProof="0" dirty="0">
                <a:ln>
                  <a:noFill/>
                </a:ln>
                <a:solidFill>
                  <a:prstClr val="black">
                    <a:lumMod val="50000"/>
                    <a:lumOff val="50000"/>
                  </a:prstClr>
                </a:solidFill>
                <a:effectLst/>
                <a:uLnTx/>
                <a:uFillTx/>
                <a:latin typeface="Century Gothic" panose="020B0502020202020204" pitchFamily="34" charset="0"/>
                <a:ea typeface="+mn-ea"/>
                <a:cs typeface="+mn-cs"/>
              </a:rPr>
              <a:t>*Uso em adultos e adolescentes acima de 12 anos</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pt-BR" sz="700" b="0" i="0" u="none" strike="noStrike" kern="1200" cap="none" spc="0" normalizeH="0" baseline="0" noProof="0" dirty="0">
                <a:ln>
                  <a:noFill/>
                </a:ln>
                <a:solidFill>
                  <a:prstClr val="black">
                    <a:lumMod val="50000"/>
                    <a:lumOff val="50000"/>
                  </a:prstClr>
                </a:solidFill>
                <a:effectLst/>
                <a:uLnTx/>
                <a:uFillTx/>
                <a:latin typeface="Century Gothic" panose="020B0502020202020204" pitchFamily="34" charset="0"/>
                <a:ea typeface="+mn-ea"/>
                <a:cs typeface="+mn-cs"/>
              </a:rPr>
              <a:t>1. Aoki V et al. </a:t>
            </a:r>
            <a:r>
              <a:rPr kumimoji="0" lang="pt-BR" sz="700" b="0" i="0" u="none" strike="noStrike" kern="1200" cap="none" spc="0" normalizeH="0" baseline="0" noProof="0" dirty="0" err="1">
                <a:ln>
                  <a:noFill/>
                </a:ln>
                <a:solidFill>
                  <a:prstClr val="black">
                    <a:lumMod val="50000"/>
                    <a:lumOff val="50000"/>
                  </a:prstClr>
                </a:solidFill>
                <a:effectLst/>
                <a:uLnTx/>
                <a:uFillTx/>
                <a:latin typeface="Century Gothic" panose="020B0502020202020204" pitchFamily="34" charset="0"/>
                <a:ea typeface="+mn-ea"/>
                <a:cs typeface="+mn-cs"/>
              </a:rPr>
              <a:t>An</a:t>
            </a:r>
            <a:r>
              <a:rPr kumimoji="0" lang="pt-BR" sz="700" b="0" i="0" u="none" strike="noStrike" kern="1200" cap="none" spc="0" normalizeH="0" baseline="0" noProof="0" dirty="0">
                <a:ln>
                  <a:noFill/>
                </a:ln>
                <a:solidFill>
                  <a:prstClr val="black">
                    <a:lumMod val="50000"/>
                    <a:lumOff val="50000"/>
                  </a:prstClr>
                </a:solidFill>
                <a:effectLst/>
                <a:uLnTx/>
                <a:uFillTx/>
                <a:latin typeface="Century Gothic" panose="020B0502020202020204" pitchFamily="34" charset="0"/>
                <a:ea typeface="+mn-ea"/>
                <a:cs typeface="+mn-cs"/>
              </a:rPr>
              <a:t> </a:t>
            </a:r>
            <a:r>
              <a:rPr kumimoji="0" lang="pt-BR" sz="700" b="0" i="0" u="none" strike="noStrike" kern="1200" cap="none" spc="0" normalizeH="0" baseline="0" noProof="0" dirty="0" err="1">
                <a:ln>
                  <a:noFill/>
                </a:ln>
                <a:solidFill>
                  <a:prstClr val="black">
                    <a:lumMod val="50000"/>
                    <a:lumOff val="50000"/>
                  </a:prstClr>
                </a:solidFill>
                <a:effectLst/>
                <a:uLnTx/>
                <a:uFillTx/>
                <a:latin typeface="Century Gothic" panose="020B0502020202020204" pitchFamily="34" charset="0"/>
                <a:ea typeface="+mn-ea"/>
                <a:cs typeface="+mn-cs"/>
              </a:rPr>
              <a:t>Bras</a:t>
            </a:r>
            <a:r>
              <a:rPr kumimoji="0" lang="pt-BR" sz="700" b="0" i="0" u="none" strike="noStrike" kern="1200" cap="none" spc="0" normalizeH="0" baseline="0" noProof="0" dirty="0">
                <a:ln>
                  <a:noFill/>
                </a:ln>
                <a:solidFill>
                  <a:prstClr val="black">
                    <a:lumMod val="50000"/>
                    <a:lumOff val="50000"/>
                  </a:prstClr>
                </a:solidFill>
                <a:effectLst/>
                <a:uLnTx/>
                <a:uFillTx/>
                <a:latin typeface="Century Gothic" panose="020B0502020202020204" pitchFamily="34" charset="0"/>
                <a:ea typeface="+mn-ea"/>
                <a:cs typeface="+mn-cs"/>
              </a:rPr>
              <a:t> </a:t>
            </a:r>
            <a:r>
              <a:rPr kumimoji="0" lang="pt-BR" sz="700" b="0" i="0" u="none" strike="noStrike" kern="1200" cap="none" spc="0" normalizeH="0" baseline="0" noProof="0" dirty="0" err="1">
                <a:ln>
                  <a:noFill/>
                </a:ln>
                <a:solidFill>
                  <a:prstClr val="black">
                    <a:lumMod val="50000"/>
                    <a:lumOff val="50000"/>
                  </a:prstClr>
                </a:solidFill>
                <a:effectLst/>
                <a:uLnTx/>
                <a:uFillTx/>
                <a:latin typeface="Century Gothic" panose="020B0502020202020204" pitchFamily="34" charset="0"/>
                <a:ea typeface="+mn-ea"/>
                <a:cs typeface="+mn-cs"/>
              </a:rPr>
              <a:t>Dermatol</a:t>
            </a:r>
            <a:r>
              <a:rPr kumimoji="0" lang="pt-BR" sz="700" b="0" i="0" u="none" strike="noStrike" kern="1200" cap="none" spc="0" normalizeH="0" baseline="0" noProof="0" dirty="0">
                <a:ln>
                  <a:noFill/>
                </a:ln>
                <a:solidFill>
                  <a:prstClr val="black">
                    <a:lumMod val="50000"/>
                    <a:lumOff val="50000"/>
                  </a:prstClr>
                </a:solidFill>
                <a:effectLst/>
                <a:uLnTx/>
                <a:uFillTx/>
                <a:latin typeface="Century Gothic" panose="020B0502020202020204" pitchFamily="34" charset="0"/>
                <a:ea typeface="+mn-ea"/>
                <a:cs typeface="+mn-cs"/>
              </a:rPr>
              <a:t>. 2019;94(2 </a:t>
            </a:r>
            <a:r>
              <a:rPr kumimoji="0" lang="pt-BR" sz="700" b="0" i="0" u="none" strike="noStrike" kern="1200" cap="none" spc="0" normalizeH="0" baseline="0" noProof="0" dirty="0" err="1">
                <a:ln>
                  <a:noFill/>
                </a:ln>
                <a:solidFill>
                  <a:prstClr val="black">
                    <a:lumMod val="50000"/>
                    <a:lumOff val="50000"/>
                  </a:prstClr>
                </a:solidFill>
                <a:effectLst/>
                <a:uLnTx/>
                <a:uFillTx/>
                <a:latin typeface="Century Gothic" panose="020B0502020202020204" pitchFamily="34" charset="0"/>
                <a:ea typeface="+mn-ea"/>
                <a:cs typeface="+mn-cs"/>
              </a:rPr>
              <a:t>Suppl</a:t>
            </a:r>
            <a:r>
              <a:rPr kumimoji="0" lang="pt-BR" sz="700" b="0" i="0" u="none" strike="noStrike" kern="1200" cap="none" spc="0" normalizeH="0" baseline="0" noProof="0" dirty="0">
                <a:ln>
                  <a:noFill/>
                </a:ln>
                <a:solidFill>
                  <a:prstClr val="black">
                    <a:lumMod val="50000"/>
                    <a:lumOff val="50000"/>
                  </a:prstClr>
                </a:solidFill>
                <a:effectLst/>
                <a:uLnTx/>
                <a:uFillTx/>
                <a:latin typeface="Century Gothic" panose="020B0502020202020204" pitchFamily="34" charset="0"/>
                <a:ea typeface="+mn-ea"/>
                <a:cs typeface="+mn-cs"/>
              </a:rPr>
              <a:t> 1):S67-75. </a:t>
            </a:r>
          </a:p>
        </p:txBody>
      </p:sp>
      <p:grpSp>
        <p:nvGrpSpPr>
          <p:cNvPr id="25" name="Agrupar 24">
            <a:extLst>
              <a:ext uri="{FF2B5EF4-FFF2-40B4-BE49-F238E27FC236}">
                <a16:creationId xmlns:a16="http://schemas.microsoft.com/office/drawing/2014/main" xmlns="" id="{AC85CE35-4BF8-40D4-A445-59F8039B4A56}"/>
              </a:ext>
            </a:extLst>
          </p:cNvPr>
          <p:cNvGrpSpPr/>
          <p:nvPr/>
        </p:nvGrpSpPr>
        <p:grpSpPr>
          <a:xfrm>
            <a:off x="9805950" y="3179482"/>
            <a:ext cx="1756398" cy="792000"/>
            <a:chOff x="8984775" y="3241964"/>
            <a:chExt cx="1756398" cy="792000"/>
          </a:xfrm>
          <a:effectLst>
            <a:outerShdw blurRad="127000" dist="38100" dir="8100000" algn="tr" rotWithShape="0">
              <a:prstClr val="black">
                <a:alpha val="22000"/>
              </a:prstClr>
            </a:outerShdw>
          </a:effectLst>
        </p:grpSpPr>
        <p:sp>
          <p:nvSpPr>
            <p:cNvPr id="264" name="Retângulo 263">
              <a:extLst>
                <a:ext uri="{FF2B5EF4-FFF2-40B4-BE49-F238E27FC236}">
                  <a16:creationId xmlns:a16="http://schemas.microsoft.com/office/drawing/2014/main" xmlns="" id="{9619AA9B-3CC7-4F71-BB73-CE37111FBCCB}"/>
                </a:ext>
              </a:extLst>
            </p:cNvPr>
            <p:cNvSpPr/>
            <p:nvPr/>
          </p:nvSpPr>
          <p:spPr>
            <a:xfrm>
              <a:off x="9012483" y="3241964"/>
              <a:ext cx="1700982" cy="792000"/>
            </a:xfrm>
            <a:prstGeom prst="rect">
              <a:avLst/>
            </a:prstGeom>
            <a:solidFill>
              <a:srgbClr val="00A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5" name="CaixaDeTexto 264">
              <a:extLst>
                <a:ext uri="{FF2B5EF4-FFF2-40B4-BE49-F238E27FC236}">
                  <a16:creationId xmlns:a16="http://schemas.microsoft.com/office/drawing/2014/main" xmlns="" id="{469178CB-9FF9-4ADD-B761-4F96D12AC497}"/>
                </a:ext>
              </a:extLst>
            </p:cNvPr>
            <p:cNvSpPr txBox="1"/>
            <p:nvPr/>
          </p:nvSpPr>
          <p:spPr>
            <a:xfrm>
              <a:off x="8984775" y="3357240"/>
              <a:ext cx="1756398" cy="648000"/>
            </a:xfrm>
            <a:prstGeom prst="rect">
              <a:avLst/>
            </a:prstGeom>
            <a:noFill/>
          </p:spPr>
          <p:txBody>
            <a:bodyPr wrap="square"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pt-B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Tratamento proativo</a:t>
              </a:r>
              <a:endParaRPr kumimoji="0" lang="pt-BR" sz="1600" b="1"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endParaRPr>
            </a:p>
          </p:txBody>
        </p:sp>
      </p:grpSp>
      <p:grpSp>
        <p:nvGrpSpPr>
          <p:cNvPr id="26" name="Agrupar 25">
            <a:extLst>
              <a:ext uri="{FF2B5EF4-FFF2-40B4-BE49-F238E27FC236}">
                <a16:creationId xmlns:a16="http://schemas.microsoft.com/office/drawing/2014/main" xmlns="" id="{364BA053-DCF8-45DE-9FBB-3936D98F9F1A}"/>
              </a:ext>
            </a:extLst>
          </p:cNvPr>
          <p:cNvGrpSpPr/>
          <p:nvPr/>
        </p:nvGrpSpPr>
        <p:grpSpPr>
          <a:xfrm>
            <a:off x="5260174" y="3179482"/>
            <a:ext cx="1562436" cy="792000"/>
            <a:chOff x="4438999" y="3241964"/>
            <a:chExt cx="1562436" cy="792000"/>
          </a:xfrm>
          <a:effectLst>
            <a:outerShdw blurRad="127000" dist="38100" dir="8100000" algn="tr" rotWithShape="0">
              <a:prstClr val="black">
                <a:alpha val="22000"/>
              </a:prstClr>
            </a:outerShdw>
          </a:effectLst>
        </p:grpSpPr>
        <p:sp>
          <p:nvSpPr>
            <p:cNvPr id="266" name="Retângulo 265">
              <a:extLst>
                <a:ext uri="{FF2B5EF4-FFF2-40B4-BE49-F238E27FC236}">
                  <a16:creationId xmlns:a16="http://schemas.microsoft.com/office/drawing/2014/main" xmlns="" id="{4348C155-32C5-43E4-B2B7-5596F7425B35}"/>
                </a:ext>
              </a:extLst>
            </p:cNvPr>
            <p:cNvSpPr/>
            <p:nvPr/>
          </p:nvSpPr>
          <p:spPr>
            <a:xfrm>
              <a:off x="4522125" y="3241964"/>
              <a:ext cx="1396184" cy="792000"/>
            </a:xfrm>
            <a:prstGeom prst="rect">
              <a:avLst/>
            </a:prstGeom>
            <a:solidFill>
              <a:srgbClr val="00A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7" name="CaixaDeTexto 266">
              <a:extLst>
                <a:ext uri="{FF2B5EF4-FFF2-40B4-BE49-F238E27FC236}">
                  <a16:creationId xmlns:a16="http://schemas.microsoft.com/office/drawing/2014/main" xmlns="" id="{9BF32A71-EF4F-4FD7-80AB-3A19EE5E5F46}"/>
                </a:ext>
              </a:extLst>
            </p:cNvPr>
            <p:cNvSpPr txBox="1"/>
            <p:nvPr/>
          </p:nvSpPr>
          <p:spPr>
            <a:xfrm>
              <a:off x="4438999" y="3456412"/>
              <a:ext cx="1562436" cy="325880"/>
            </a:xfrm>
            <a:prstGeom prst="rect">
              <a:avLst/>
            </a:prstGeom>
            <a:noFill/>
          </p:spPr>
          <p:txBody>
            <a:bodyPr wrap="square"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pt-B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Controle</a:t>
              </a:r>
              <a:endParaRPr kumimoji="0" lang="pt-BR" sz="1600" b="1"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endParaRPr>
            </a:p>
          </p:txBody>
        </p:sp>
      </p:grpSp>
      <p:sp>
        <p:nvSpPr>
          <p:cNvPr id="268" name="CaixaDeTexto 267">
            <a:extLst>
              <a:ext uri="{FF2B5EF4-FFF2-40B4-BE49-F238E27FC236}">
                <a16:creationId xmlns:a16="http://schemas.microsoft.com/office/drawing/2014/main" xmlns="" id="{6A7624BB-9D1C-4C10-9D9C-D989F5371CA0}"/>
              </a:ext>
            </a:extLst>
          </p:cNvPr>
          <p:cNvSpPr txBox="1"/>
          <p:nvPr/>
        </p:nvSpPr>
        <p:spPr>
          <a:xfrm>
            <a:off x="7343896" y="2247481"/>
            <a:ext cx="2023892" cy="1089529"/>
          </a:xfrm>
          <a:prstGeom prst="rect">
            <a:avLst/>
          </a:prstGeom>
          <a:noFill/>
        </p:spPr>
        <p:txBody>
          <a:bodyPr wrap="square" rtlCol="0">
            <a:spAutoFit/>
          </a:bodyPr>
          <a:lstStyle/>
          <a:p>
            <a:pPr marL="179388" marR="0" lvl="0" indent="-179388" algn="l" defTabSz="914377" rtl="0" eaLnBrk="1" fontAlgn="auto" latinLnBrk="0" hangingPunct="1">
              <a:lnSpc>
                <a:spcPct val="90000"/>
              </a:lnSpc>
              <a:spcBef>
                <a:spcPts val="0"/>
              </a:spcBef>
              <a:spcAft>
                <a:spcPts val="0"/>
              </a:spcAft>
              <a:buClr>
                <a:srgbClr val="00A77F"/>
              </a:buClr>
              <a:buSzPct val="120000"/>
              <a:buFont typeface="Arial" panose="020B0604020202020204" pitchFamily="34" charset="0"/>
              <a:buChar char="•"/>
              <a:tabLst/>
              <a:defRPr/>
            </a:pPr>
            <a:r>
              <a:rPr kumimoji="0" lang="pt-BR" sz="1200" b="0" i="0" u="none" strike="noStrike" kern="1200" cap="none" spc="0" normalizeH="0" baseline="0" noProof="0">
                <a:ln>
                  <a:noFill/>
                </a:ln>
                <a:solidFill>
                  <a:srgbClr val="63554F"/>
                </a:solidFill>
                <a:effectLst/>
                <a:uLnTx/>
                <a:uFillTx/>
                <a:latin typeface="Century Gothic" panose="020B0502020202020204" pitchFamily="34" charset="0"/>
                <a:ea typeface="+mn-ea"/>
                <a:cs typeface="+mn-cs"/>
              </a:rPr>
              <a:t>Hidratração</a:t>
            </a:r>
          </a:p>
          <a:p>
            <a:pPr marL="179388" marR="0" lvl="0" indent="-179388" algn="l" defTabSz="914377" rtl="0" eaLnBrk="1" fontAlgn="auto" latinLnBrk="0" hangingPunct="1">
              <a:lnSpc>
                <a:spcPct val="90000"/>
              </a:lnSpc>
              <a:spcBef>
                <a:spcPts val="0"/>
              </a:spcBef>
              <a:spcAft>
                <a:spcPts val="0"/>
              </a:spcAft>
              <a:buClr>
                <a:srgbClr val="00A77F"/>
              </a:buClr>
              <a:buSzPct val="120000"/>
              <a:buFont typeface="Arial" panose="020B0604020202020204" pitchFamily="34" charset="0"/>
              <a:buChar char="•"/>
              <a:tabLst/>
              <a:defRPr/>
            </a:pPr>
            <a:r>
              <a:rPr kumimoji="0" lang="pt-BR" sz="1200" b="0" i="0" u="none" strike="noStrike" kern="1200" cap="none" spc="0" normalizeH="0" baseline="0" noProof="0">
                <a:ln>
                  <a:noFill/>
                </a:ln>
                <a:solidFill>
                  <a:srgbClr val="63554F"/>
                </a:solidFill>
                <a:effectLst/>
                <a:uLnTx/>
                <a:uFillTx/>
                <a:latin typeface="Century Gothic" panose="020B0502020202020204" pitchFamily="34" charset="0"/>
                <a:ea typeface="+mn-ea"/>
                <a:cs typeface="+mn-cs"/>
              </a:rPr>
              <a:t>Tratamento tópico (corticóides/inibidores de calcineurina)</a:t>
            </a:r>
          </a:p>
          <a:p>
            <a:pPr marL="179388" marR="0" lvl="0" indent="-179388" algn="l" defTabSz="914377" rtl="0" eaLnBrk="1" fontAlgn="auto" latinLnBrk="0" hangingPunct="1">
              <a:lnSpc>
                <a:spcPct val="90000"/>
              </a:lnSpc>
              <a:spcBef>
                <a:spcPts val="0"/>
              </a:spcBef>
              <a:spcAft>
                <a:spcPts val="0"/>
              </a:spcAft>
              <a:buClr>
                <a:srgbClr val="00A77F"/>
              </a:buClr>
              <a:buSzPct val="120000"/>
              <a:buFont typeface="Arial" panose="020B0604020202020204" pitchFamily="34" charset="0"/>
              <a:buChar char="•"/>
              <a:tabLst/>
              <a:defRPr/>
            </a:pPr>
            <a:r>
              <a:rPr kumimoji="0" lang="pt-BR" sz="1200" b="0" i="0" u="none" strike="noStrike" kern="1200" cap="none" spc="0" normalizeH="0" baseline="0" noProof="0">
                <a:ln>
                  <a:noFill/>
                </a:ln>
                <a:solidFill>
                  <a:srgbClr val="63554F"/>
                </a:solidFill>
                <a:effectLst/>
                <a:uLnTx/>
                <a:uFillTx/>
                <a:latin typeface="Century Gothic" panose="020B0502020202020204" pitchFamily="34" charset="0"/>
                <a:ea typeface="+mn-ea"/>
                <a:cs typeface="+mn-cs"/>
              </a:rPr>
              <a:t>Educação/Afastar desencadeantes</a:t>
            </a:r>
            <a:endParaRPr kumimoji="0" lang="pt-BR" sz="1200" b="0" i="0" u="none" strike="noStrike" kern="1200" cap="none" spc="0" normalizeH="0" baseline="0" noProof="0" dirty="0">
              <a:ln>
                <a:noFill/>
              </a:ln>
              <a:solidFill>
                <a:srgbClr val="63554F"/>
              </a:solidFill>
              <a:effectLst/>
              <a:uLnTx/>
              <a:uFillTx/>
              <a:latin typeface="Century Gothic" panose="020B0502020202020204" pitchFamily="34" charset="0"/>
              <a:ea typeface="+mn-ea"/>
              <a:cs typeface="+mn-cs"/>
            </a:endParaRPr>
          </a:p>
        </p:txBody>
      </p:sp>
      <p:sp>
        <p:nvSpPr>
          <p:cNvPr id="269" name="CaixaDeTexto 268">
            <a:extLst>
              <a:ext uri="{FF2B5EF4-FFF2-40B4-BE49-F238E27FC236}">
                <a16:creationId xmlns:a16="http://schemas.microsoft.com/office/drawing/2014/main" xmlns="" id="{6300C803-5655-4646-847C-F63DD38638B9}"/>
              </a:ext>
            </a:extLst>
          </p:cNvPr>
          <p:cNvSpPr txBox="1"/>
          <p:nvPr/>
        </p:nvSpPr>
        <p:spPr>
          <a:xfrm>
            <a:off x="7343897" y="3678886"/>
            <a:ext cx="1964990" cy="1588127"/>
          </a:xfrm>
          <a:prstGeom prst="rect">
            <a:avLst/>
          </a:prstGeom>
          <a:noFill/>
        </p:spPr>
        <p:txBody>
          <a:bodyPr wrap="square" rtlCol="0">
            <a:spAutoFit/>
          </a:bodyPr>
          <a:lstStyle/>
          <a:p>
            <a:pPr marL="179388" marR="0" lvl="0" indent="-179388" algn="l" defTabSz="914377" rtl="0" eaLnBrk="1" fontAlgn="auto" latinLnBrk="0" hangingPunct="1">
              <a:lnSpc>
                <a:spcPct val="90000"/>
              </a:lnSpc>
              <a:spcBef>
                <a:spcPts val="0"/>
              </a:spcBef>
              <a:spcAft>
                <a:spcPts val="0"/>
              </a:spcAft>
              <a:buClr>
                <a:srgbClr val="00A77F"/>
              </a:buClr>
              <a:buSzPct val="120000"/>
              <a:buFont typeface="Arial" panose="020B0604020202020204" pitchFamily="34" charset="0"/>
              <a:buChar char="•"/>
              <a:tabLst/>
              <a:defRPr/>
            </a:pPr>
            <a:r>
              <a:rPr kumimoji="0" lang="pt-BR" sz="1200" b="0" i="0" u="none" strike="noStrike" kern="1200" cap="none" spc="0" normalizeH="0" baseline="0" noProof="0">
                <a:ln>
                  <a:noFill/>
                </a:ln>
                <a:solidFill>
                  <a:srgbClr val="63554F"/>
                </a:solidFill>
                <a:effectLst/>
                <a:uLnTx/>
                <a:uFillTx/>
                <a:latin typeface="Century Gothic" panose="020B0502020202020204" pitchFamily="34" charset="0"/>
                <a:ea typeface="+mn-ea"/>
                <a:cs typeface="+mn-cs"/>
              </a:rPr>
              <a:t>Hospitalização /Tratamento das infecções</a:t>
            </a:r>
          </a:p>
          <a:p>
            <a:pPr marL="179388" marR="0" lvl="0" indent="-179388" algn="l" defTabSz="914377" rtl="0" eaLnBrk="1" fontAlgn="auto" latinLnBrk="0" hangingPunct="1">
              <a:lnSpc>
                <a:spcPct val="90000"/>
              </a:lnSpc>
              <a:spcBef>
                <a:spcPts val="0"/>
              </a:spcBef>
              <a:spcAft>
                <a:spcPts val="0"/>
              </a:spcAft>
              <a:buClr>
                <a:srgbClr val="00A77F"/>
              </a:buClr>
              <a:buSzPct val="120000"/>
              <a:buFont typeface="Arial" panose="020B0604020202020204" pitchFamily="34" charset="0"/>
              <a:buChar char="•"/>
              <a:tabLst/>
              <a:defRPr/>
            </a:pPr>
            <a:r>
              <a:rPr kumimoji="0" lang="pt-BR" sz="1200" b="0" i="0" u="none" strike="noStrike" kern="1200" cap="none" spc="0" normalizeH="0" baseline="0" noProof="0">
                <a:ln>
                  <a:noFill/>
                </a:ln>
                <a:solidFill>
                  <a:srgbClr val="63554F"/>
                </a:solidFill>
                <a:effectLst/>
                <a:uLnTx/>
                <a:uFillTx/>
                <a:latin typeface="Century Gothic" panose="020B0502020202020204" pitchFamily="34" charset="0"/>
                <a:ea typeface="+mn-ea"/>
                <a:cs typeface="+mn-cs"/>
              </a:rPr>
              <a:t>Fototerapia</a:t>
            </a:r>
          </a:p>
          <a:p>
            <a:pPr marL="179388" marR="0" lvl="0" indent="-179388" algn="l" defTabSz="914377" rtl="0" eaLnBrk="1" fontAlgn="auto" latinLnBrk="0" hangingPunct="1">
              <a:lnSpc>
                <a:spcPct val="90000"/>
              </a:lnSpc>
              <a:spcBef>
                <a:spcPts val="0"/>
              </a:spcBef>
              <a:spcAft>
                <a:spcPts val="0"/>
              </a:spcAft>
              <a:buClr>
                <a:srgbClr val="00A77F"/>
              </a:buClr>
              <a:buSzPct val="120000"/>
              <a:buFont typeface="Arial" panose="020B0604020202020204" pitchFamily="34" charset="0"/>
              <a:buChar char="•"/>
              <a:tabLst/>
              <a:defRPr/>
            </a:pPr>
            <a:r>
              <a:rPr kumimoji="0" lang="pt-BR" sz="1200" b="0" i="0" u="none" strike="noStrike" kern="1200" cap="none" spc="0" normalizeH="0" baseline="0" noProof="0">
                <a:ln>
                  <a:noFill/>
                </a:ln>
                <a:solidFill>
                  <a:srgbClr val="63554F"/>
                </a:solidFill>
                <a:effectLst/>
                <a:uLnTx/>
                <a:uFillTx/>
                <a:latin typeface="Century Gothic" panose="020B0502020202020204" pitchFamily="34" charset="0"/>
                <a:ea typeface="+mn-ea"/>
                <a:cs typeface="+mn-cs"/>
              </a:rPr>
              <a:t>Ciclosporina A</a:t>
            </a:r>
          </a:p>
          <a:p>
            <a:pPr marL="179388" marR="0" lvl="0" indent="-179388" algn="l" defTabSz="914377" rtl="0" eaLnBrk="1" fontAlgn="auto" latinLnBrk="0" hangingPunct="1">
              <a:lnSpc>
                <a:spcPct val="90000"/>
              </a:lnSpc>
              <a:spcBef>
                <a:spcPts val="0"/>
              </a:spcBef>
              <a:spcAft>
                <a:spcPts val="0"/>
              </a:spcAft>
              <a:buClr>
                <a:srgbClr val="00A77F"/>
              </a:buClr>
              <a:buSzPct val="120000"/>
              <a:buFont typeface="Arial" panose="020B0604020202020204" pitchFamily="34" charset="0"/>
              <a:buChar char="•"/>
              <a:tabLst/>
              <a:defRPr/>
            </a:pPr>
            <a:r>
              <a:rPr kumimoji="0" lang="pt-BR" sz="1200" b="0" i="0" u="none" strike="noStrike" kern="1200" cap="none" spc="0" normalizeH="0" baseline="0" noProof="0">
                <a:ln>
                  <a:noFill/>
                </a:ln>
                <a:solidFill>
                  <a:srgbClr val="63554F"/>
                </a:solidFill>
                <a:effectLst/>
                <a:uLnTx/>
                <a:uFillTx/>
                <a:latin typeface="Century Gothic" panose="020B0502020202020204" pitchFamily="34" charset="0"/>
                <a:ea typeface="+mn-ea"/>
                <a:cs typeface="+mn-cs"/>
              </a:rPr>
              <a:t>Metotrexato</a:t>
            </a:r>
          </a:p>
          <a:p>
            <a:pPr marL="179388" marR="0" lvl="0" indent="-179388" algn="l" defTabSz="914377" rtl="0" eaLnBrk="1" fontAlgn="auto" latinLnBrk="0" hangingPunct="1">
              <a:lnSpc>
                <a:spcPct val="90000"/>
              </a:lnSpc>
              <a:spcBef>
                <a:spcPts val="0"/>
              </a:spcBef>
              <a:spcAft>
                <a:spcPts val="0"/>
              </a:spcAft>
              <a:buClr>
                <a:srgbClr val="00A77F"/>
              </a:buClr>
              <a:buSzPct val="120000"/>
              <a:buFont typeface="Arial" panose="020B0604020202020204" pitchFamily="34" charset="0"/>
              <a:buChar char="•"/>
              <a:tabLst/>
              <a:defRPr/>
            </a:pPr>
            <a:r>
              <a:rPr kumimoji="0" lang="pt-BR" sz="1200" b="0" i="0" u="none" strike="noStrike" kern="1200" cap="none" spc="0" normalizeH="0" baseline="0" noProof="0">
                <a:ln>
                  <a:noFill/>
                </a:ln>
                <a:solidFill>
                  <a:srgbClr val="63554F"/>
                </a:solidFill>
                <a:effectLst/>
                <a:uLnTx/>
                <a:uFillTx/>
                <a:latin typeface="Century Gothic" panose="020B0502020202020204" pitchFamily="34" charset="0"/>
                <a:ea typeface="+mn-ea"/>
                <a:cs typeface="+mn-cs"/>
              </a:rPr>
              <a:t>Dupilumabe*</a:t>
            </a:r>
          </a:p>
          <a:p>
            <a:pPr marL="179388" marR="0" lvl="0" indent="-179388" algn="l" defTabSz="914377" rtl="0" eaLnBrk="1" fontAlgn="auto" latinLnBrk="0" hangingPunct="1">
              <a:lnSpc>
                <a:spcPct val="90000"/>
              </a:lnSpc>
              <a:spcBef>
                <a:spcPts val="0"/>
              </a:spcBef>
              <a:spcAft>
                <a:spcPts val="0"/>
              </a:spcAft>
              <a:buClr>
                <a:srgbClr val="00A77F"/>
              </a:buClr>
              <a:buSzPct val="120000"/>
              <a:buFont typeface="Arial" panose="020B0604020202020204" pitchFamily="34" charset="0"/>
              <a:buChar char="•"/>
              <a:tabLst/>
              <a:defRPr/>
            </a:pPr>
            <a:r>
              <a:rPr kumimoji="0" lang="pt-BR" sz="1200" b="0" i="0" u="none" strike="noStrike" kern="1200" cap="none" spc="0" normalizeH="0" baseline="0" noProof="0">
                <a:ln>
                  <a:noFill/>
                </a:ln>
                <a:solidFill>
                  <a:srgbClr val="63554F"/>
                </a:solidFill>
                <a:effectLst/>
                <a:uLnTx/>
                <a:uFillTx/>
                <a:latin typeface="Century Gothic" panose="020B0502020202020204" pitchFamily="34" charset="0"/>
                <a:ea typeface="+mn-ea"/>
                <a:cs typeface="+mn-cs"/>
              </a:rPr>
              <a:t>Outras terapias sistêmicas</a:t>
            </a:r>
            <a:endParaRPr kumimoji="0" lang="pt-BR" sz="1200" b="0" i="0" u="none" strike="noStrike" kern="1200" cap="none" spc="0" normalizeH="0" baseline="0" noProof="0" dirty="0">
              <a:ln>
                <a:noFill/>
              </a:ln>
              <a:solidFill>
                <a:srgbClr val="63554F"/>
              </a:solidFill>
              <a:effectLst/>
              <a:uLnTx/>
              <a:uFillTx/>
              <a:latin typeface="Century Gothic" panose="020B0502020202020204" pitchFamily="34" charset="0"/>
              <a:ea typeface="+mn-ea"/>
              <a:cs typeface="+mn-cs"/>
            </a:endParaRPr>
          </a:p>
        </p:txBody>
      </p:sp>
      <p:cxnSp>
        <p:nvCxnSpPr>
          <p:cNvPr id="12" name="Conector reto 11">
            <a:extLst>
              <a:ext uri="{FF2B5EF4-FFF2-40B4-BE49-F238E27FC236}">
                <a16:creationId xmlns:a16="http://schemas.microsoft.com/office/drawing/2014/main" xmlns="" id="{50968A15-4570-4AA2-AD85-53E6EA6A1C84}"/>
              </a:ext>
            </a:extLst>
          </p:cNvPr>
          <p:cNvCxnSpPr>
            <a:cxnSpLocks/>
          </p:cNvCxnSpPr>
          <p:nvPr/>
        </p:nvCxnSpPr>
        <p:spPr>
          <a:xfrm>
            <a:off x="7092743" y="3498014"/>
            <a:ext cx="2373666" cy="0"/>
          </a:xfrm>
          <a:prstGeom prst="line">
            <a:avLst/>
          </a:prstGeom>
          <a:ln w="38100">
            <a:solidFill>
              <a:srgbClr val="00A77F"/>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 name="Agrupar 4">
            <a:extLst>
              <a:ext uri="{FF2B5EF4-FFF2-40B4-BE49-F238E27FC236}">
                <a16:creationId xmlns:a16="http://schemas.microsoft.com/office/drawing/2014/main" xmlns="" id="{2B885B68-29AB-45E6-9DE5-21757EF79B5D}"/>
              </a:ext>
            </a:extLst>
          </p:cNvPr>
          <p:cNvGrpSpPr/>
          <p:nvPr/>
        </p:nvGrpSpPr>
        <p:grpSpPr>
          <a:xfrm>
            <a:off x="6034179" y="1492896"/>
            <a:ext cx="4297500" cy="4235794"/>
            <a:chOff x="6034179" y="1492896"/>
            <a:chExt cx="4297500" cy="4235794"/>
          </a:xfrm>
        </p:grpSpPr>
        <p:sp>
          <p:nvSpPr>
            <p:cNvPr id="15" name="Arco 14">
              <a:extLst>
                <a:ext uri="{FF2B5EF4-FFF2-40B4-BE49-F238E27FC236}">
                  <a16:creationId xmlns:a16="http://schemas.microsoft.com/office/drawing/2014/main" xmlns="" id="{53B99408-F695-48F7-8778-7722A895F741}"/>
                </a:ext>
              </a:extLst>
            </p:cNvPr>
            <p:cNvSpPr/>
            <p:nvPr/>
          </p:nvSpPr>
          <p:spPr>
            <a:xfrm>
              <a:off x="6095883" y="1492896"/>
              <a:ext cx="4235796" cy="4235794"/>
            </a:xfrm>
            <a:prstGeom prst="arc">
              <a:avLst>
                <a:gd name="adj1" fmla="val 12280882"/>
                <a:gd name="adj2" fmla="val 20084433"/>
              </a:avLst>
            </a:prstGeom>
            <a:ln w="38100">
              <a:solidFill>
                <a:srgbClr val="00A77F"/>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Arco 269">
              <a:extLst>
                <a:ext uri="{FF2B5EF4-FFF2-40B4-BE49-F238E27FC236}">
                  <a16:creationId xmlns:a16="http://schemas.microsoft.com/office/drawing/2014/main" xmlns="" id="{B28E2A3A-AC05-47A6-A235-BE972A7FDEAD}"/>
                </a:ext>
              </a:extLst>
            </p:cNvPr>
            <p:cNvSpPr/>
            <p:nvPr/>
          </p:nvSpPr>
          <p:spPr>
            <a:xfrm rot="10800000">
              <a:off x="6034179" y="1492896"/>
              <a:ext cx="4235796" cy="4235794"/>
            </a:xfrm>
            <a:prstGeom prst="arc">
              <a:avLst>
                <a:gd name="adj1" fmla="val 12280882"/>
                <a:gd name="adj2" fmla="val 20084433"/>
              </a:avLst>
            </a:prstGeom>
            <a:ln w="38100">
              <a:solidFill>
                <a:srgbClr val="00A77F"/>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Agrupar 22">
            <a:extLst>
              <a:ext uri="{FF2B5EF4-FFF2-40B4-BE49-F238E27FC236}">
                <a16:creationId xmlns:a16="http://schemas.microsoft.com/office/drawing/2014/main" xmlns="" id="{7F845B74-B157-4D7D-863C-BA7371CFD93B}"/>
              </a:ext>
            </a:extLst>
          </p:cNvPr>
          <p:cNvGrpSpPr/>
          <p:nvPr/>
        </p:nvGrpSpPr>
        <p:grpSpPr>
          <a:xfrm>
            <a:off x="7231286" y="5401475"/>
            <a:ext cx="1964990" cy="774006"/>
            <a:chOff x="6333883" y="5514143"/>
            <a:chExt cx="1964990" cy="774006"/>
          </a:xfrm>
          <a:effectLst>
            <a:outerShdw blurRad="127000" dist="38100" dir="8100000" algn="tr" rotWithShape="0">
              <a:prstClr val="black">
                <a:alpha val="22000"/>
              </a:prstClr>
            </a:outerShdw>
          </a:effectLst>
        </p:grpSpPr>
        <p:sp>
          <p:nvSpPr>
            <p:cNvPr id="263" name="Retângulo 262">
              <a:extLst>
                <a:ext uri="{FF2B5EF4-FFF2-40B4-BE49-F238E27FC236}">
                  <a16:creationId xmlns:a16="http://schemas.microsoft.com/office/drawing/2014/main" xmlns="" id="{51E4A861-2A0D-498B-BB2B-D0ADAC414620}"/>
                </a:ext>
              </a:extLst>
            </p:cNvPr>
            <p:cNvSpPr/>
            <p:nvPr/>
          </p:nvSpPr>
          <p:spPr>
            <a:xfrm>
              <a:off x="6347738" y="5514143"/>
              <a:ext cx="1937280" cy="774006"/>
            </a:xfrm>
            <a:prstGeom prst="rect">
              <a:avLst/>
            </a:prstGeom>
            <a:solidFill>
              <a:srgbClr val="007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2" name="CaixaDeTexto 261">
              <a:extLst>
                <a:ext uri="{FF2B5EF4-FFF2-40B4-BE49-F238E27FC236}">
                  <a16:creationId xmlns:a16="http://schemas.microsoft.com/office/drawing/2014/main" xmlns="" id="{5064667B-6C1D-461F-A722-169147F66FF4}"/>
                </a:ext>
              </a:extLst>
            </p:cNvPr>
            <p:cNvSpPr txBox="1"/>
            <p:nvPr/>
          </p:nvSpPr>
          <p:spPr>
            <a:xfrm>
              <a:off x="6333883" y="5625314"/>
              <a:ext cx="1964990" cy="535531"/>
            </a:xfrm>
            <a:prstGeom prst="rect">
              <a:avLst/>
            </a:prstGeom>
            <a:noFill/>
          </p:spPr>
          <p:txBody>
            <a:bodyPr wrap="square"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pt-B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Tratamento sistêmico</a:t>
              </a:r>
              <a:endParaRPr kumimoji="0" lang="pt-BR" sz="1600" b="1"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endParaRPr>
            </a:p>
          </p:txBody>
        </p:sp>
      </p:grpSp>
      <p:grpSp>
        <p:nvGrpSpPr>
          <p:cNvPr id="9" name="Agrupar 8">
            <a:extLst>
              <a:ext uri="{FF2B5EF4-FFF2-40B4-BE49-F238E27FC236}">
                <a16:creationId xmlns:a16="http://schemas.microsoft.com/office/drawing/2014/main" xmlns="" id="{BC733C98-7CCA-4AB0-AA37-ECCDAEB4186F}"/>
              </a:ext>
            </a:extLst>
          </p:cNvPr>
          <p:cNvGrpSpPr/>
          <p:nvPr/>
        </p:nvGrpSpPr>
        <p:grpSpPr>
          <a:xfrm>
            <a:off x="3575162" y="1476457"/>
            <a:ext cx="1352438" cy="4886243"/>
            <a:chOff x="3575162" y="1476457"/>
            <a:chExt cx="1352438" cy="4886243"/>
          </a:xfrm>
        </p:grpSpPr>
        <p:cxnSp>
          <p:nvCxnSpPr>
            <p:cNvPr id="6" name="Conector de Seta Reta 5">
              <a:extLst>
                <a:ext uri="{FF2B5EF4-FFF2-40B4-BE49-F238E27FC236}">
                  <a16:creationId xmlns:a16="http://schemas.microsoft.com/office/drawing/2014/main" xmlns="" id="{C3C10328-F20F-4439-998F-A58AE2F5B4AA}"/>
                </a:ext>
              </a:extLst>
            </p:cNvPr>
            <p:cNvCxnSpPr/>
            <p:nvPr/>
          </p:nvCxnSpPr>
          <p:spPr>
            <a:xfrm>
              <a:off x="4267200" y="1816100"/>
              <a:ext cx="0" cy="4546600"/>
            </a:xfrm>
            <a:prstGeom prst="straightConnector1">
              <a:avLst/>
            </a:prstGeom>
            <a:ln w="38100">
              <a:solidFill>
                <a:srgbClr val="00A77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7" name="Agrupar 36">
              <a:extLst>
                <a:ext uri="{FF2B5EF4-FFF2-40B4-BE49-F238E27FC236}">
                  <a16:creationId xmlns:a16="http://schemas.microsoft.com/office/drawing/2014/main" xmlns="" id="{4504D976-B04F-4368-96AD-6EC6307B903B}"/>
                </a:ext>
              </a:extLst>
            </p:cNvPr>
            <p:cNvGrpSpPr/>
            <p:nvPr/>
          </p:nvGrpSpPr>
          <p:grpSpPr>
            <a:xfrm>
              <a:off x="3619500" y="1476457"/>
              <a:ext cx="1270000" cy="650558"/>
              <a:chOff x="6728400" y="1457972"/>
              <a:chExt cx="1270000" cy="650558"/>
            </a:xfrm>
            <a:effectLst>
              <a:outerShdw blurRad="127000" dist="38100" dir="8100000" algn="tr" rotWithShape="0">
                <a:prstClr val="black">
                  <a:alpha val="22000"/>
                </a:prstClr>
              </a:outerShdw>
            </a:effectLst>
          </p:grpSpPr>
          <p:sp>
            <p:nvSpPr>
              <p:cNvPr id="38" name="Retângulo 37">
                <a:extLst>
                  <a:ext uri="{FF2B5EF4-FFF2-40B4-BE49-F238E27FC236}">
                    <a16:creationId xmlns:a16="http://schemas.microsoft.com/office/drawing/2014/main" xmlns="" id="{71DDCC2A-B292-446C-87DC-199894132094}"/>
                  </a:ext>
                </a:extLst>
              </p:cNvPr>
              <p:cNvSpPr/>
              <p:nvPr/>
            </p:nvSpPr>
            <p:spPr>
              <a:xfrm>
                <a:off x="6728400" y="1457972"/>
                <a:ext cx="1270000" cy="650558"/>
              </a:xfrm>
              <a:prstGeom prst="rect">
                <a:avLst/>
              </a:prstGeom>
              <a:solidFill>
                <a:srgbClr val="00D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CaixaDeTexto 38">
                <a:extLst>
                  <a:ext uri="{FF2B5EF4-FFF2-40B4-BE49-F238E27FC236}">
                    <a16:creationId xmlns:a16="http://schemas.microsoft.com/office/drawing/2014/main" xmlns="" id="{58233862-E29F-4CEA-AB3F-AC423E057BCD}"/>
                  </a:ext>
                </a:extLst>
              </p:cNvPr>
              <p:cNvSpPr txBox="1"/>
              <p:nvPr/>
            </p:nvSpPr>
            <p:spPr>
              <a:xfrm>
                <a:off x="6874562" y="1627151"/>
                <a:ext cx="971438" cy="313932"/>
              </a:xfrm>
              <a:prstGeom prst="rect">
                <a:avLst/>
              </a:prstGeom>
              <a:noFill/>
            </p:spPr>
            <p:txBody>
              <a:bodyPr wrap="square"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Leve</a:t>
                </a:r>
                <a:endParaRPr kumimoji="0" lang="pt-BR" sz="1600" b="1"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endParaRPr>
              </a:p>
            </p:txBody>
          </p:sp>
        </p:grpSp>
        <p:grpSp>
          <p:nvGrpSpPr>
            <p:cNvPr id="40" name="Agrupar 39">
              <a:extLst>
                <a:ext uri="{FF2B5EF4-FFF2-40B4-BE49-F238E27FC236}">
                  <a16:creationId xmlns:a16="http://schemas.microsoft.com/office/drawing/2014/main" xmlns="" id="{6E521FF8-D19C-410F-B491-4E098DD2A9D7}"/>
                </a:ext>
              </a:extLst>
            </p:cNvPr>
            <p:cNvGrpSpPr/>
            <p:nvPr/>
          </p:nvGrpSpPr>
          <p:grpSpPr>
            <a:xfrm>
              <a:off x="3575162" y="3279857"/>
              <a:ext cx="1352438" cy="650558"/>
              <a:chOff x="6684062" y="1457972"/>
              <a:chExt cx="1352438" cy="650558"/>
            </a:xfrm>
            <a:effectLst>
              <a:outerShdw blurRad="127000" dist="38100" dir="8100000" algn="tr" rotWithShape="0">
                <a:prstClr val="black">
                  <a:alpha val="22000"/>
                </a:prstClr>
              </a:outerShdw>
            </a:effectLst>
          </p:grpSpPr>
          <p:sp>
            <p:nvSpPr>
              <p:cNvPr id="41" name="Retângulo 40">
                <a:extLst>
                  <a:ext uri="{FF2B5EF4-FFF2-40B4-BE49-F238E27FC236}">
                    <a16:creationId xmlns:a16="http://schemas.microsoft.com/office/drawing/2014/main" xmlns="" id="{A16EA8AC-B8E1-4A2D-9274-F6AFEE876464}"/>
                  </a:ext>
                </a:extLst>
              </p:cNvPr>
              <p:cNvSpPr/>
              <p:nvPr/>
            </p:nvSpPr>
            <p:spPr>
              <a:xfrm>
                <a:off x="6728400" y="1457972"/>
                <a:ext cx="1270000" cy="650558"/>
              </a:xfrm>
              <a:prstGeom prst="rect">
                <a:avLst/>
              </a:prstGeom>
              <a:solidFill>
                <a:srgbClr val="00A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CaixaDeTexto 41">
                <a:extLst>
                  <a:ext uri="{FF2B5EF4-FFF2-40B4-BE49-F238E27FC236}">
                    <a16:creationId xmlns:a16="http://schemas.microsoft.com/office/drawing/2014/main" xmlns="" id="{62D04DE0-9465-47B9-8ED3-31A5DA6ED5E4}"/>
                  </a:ext>
                </a:extLst>
              </p:cNvPr>
              <p:cNvSpPr txBox="1"/>
              <p:nvPr/>
            </p:nvSpPr>
            <p:spPr>
              <a:xfrm>
                <a:off x="6684062" y="1627151"/>
                <a:ext cx="1352438" cy="313932"/>
              </a:xfrm>
              <a:prstGeom prst="rect">
                <a:avLst/>
              </a:prstGeom>
              <a:noFill/>
            </p:spPr>
            <p:txBody>
              <a:bodyPr wrap="square"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Moderada</a:t>
                </a:r>
                <a:endParaRPr kumimoji="0" lang="pt-BR" sz="1600" b="1"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endParaRPr>
              </a:p>
            </p:txBody>
          </p:sp>
        </p:grpSp>
        <p:grpSp>
          <p:nvGrpSpPr>
            <p:cNvPr id="43" name="Agrupar 42">
              <a:extLst>
                <a:ext uri="{FF2B5EF4-FFF2-40B4-BE49-F238E27FC236}">
                  <a16:creationId xmlns:a16="http://schemas.microsoft.com/office/drawing/2014/main" xmlns="" id="{531D5FE3-68BC-4AD5-BB6E-A273A0CBA9FC}"/>
                </a:ext>
              </a:extLst>
            </p:cNvPr>
            <p:cNvGrpSpPr/>
            <p:nvPr/>
          </p:nvGrpSpPr>
          <p:grpSpPr>
            <a:xfrm>
              <a:off x="3575162" y="5286457"/>
              <a:ext cx="1352438" cy="650558"/>
              <a:chOff x="6684062" y="1457972"/>
              <a:chExt cx="1352438" cy="650558"/>
            </a:xfrm>
            <a:effectLst>
              <a:outerShdw blurRad="127000" dist="38100" dir="8100000" algn="tr" rotWithShape="0">
                <a:prstClr val="black">
                  <a:alpha val="22000"/>
                </a:prstClr>
              </a:outerShdw>
            </a:effectLst>
          </p:grpSpPr>
          <p:sp>
            <p:nvSpPr>
              <p:cNvPr id="44" name="Retângulo 43">
                <a:extLst>
                  <a:ext uri="{FF2B5EF4-FFF2-40B4-BE49-F238E27FC236}">
                    <a16:creationId xmlns:a16="http://schemas.microsoft.com/office/drawing/2014/main" xmlns="" id="{9DEE3437-C64B-4644-B029-1FE06A04ADBB}"/>
                  </a:ext>
                </a:extLst>
              </p:cNvPr>
              <p:cNvSpPr/>
              <p:nvPr/>
            </p:nvSpPr>
            <p:spPr>
              <a:xfrm>
                <a:off x="6728400" y="1457972"/>
                <a:ext cx="1270000" cy="650558"/>
              </a:xfrm>
              <a:prstGeom prst="rect">
                <a:avLst/>
              </a:prstGeom>
              <a:solidFill>
                <a:srgbClr val="007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CaixaDeTexto 44">
                <a:extLst>
                  <a:ext uri="{FF2B5EF4-FFF2-40B4-BE49-F238E27FC236}">
                    <a16:creationId xmlns:a16="http://schemas.microsoft.com/office/drawing/2014/main" xmlns="" id="{FCDDFC06-D491-407D-B963-B9115EA9DE0D}"/>
                  </a:ext>
                </a:extLst>
              </p:cNvPr>
              <p:cNvSpPr txBox="1"/>
              <p:nvPr/>
            </p:nvSpPr>
            <p:spPr>
              <a:xfrm>
                <a:off x="6684062" y="1627151"/>
                <a:ext cx="1352438" cy="313932"/>
              </a:xfrm>
              <a:prstGeom prst="rect">
                <a:avLst/>
              </a:prstGeom>
              <a:noFill/>
            </p:spPr>
            <p:txBody>
              <a:bodyPr wrap="square"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Grave</a:t>
                </a:r>
                <a:endParaRPr kumimoji="0" lang="pt-BR" sz="1600" b="1"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endParaRPr>
              </a:p>
            </p:txBody>
          </p:sp>
        </p:grpSp>
      </p:grpSp>
    </p:spTree>
    <p:extLst>
      <p:ext uri="{BB962C8B-B14F-4D97-AF65-F5344CB8AC3E}">
        <p14:creationId xmlns:p14="http://schemas.microsoft.com/office/powerpoint/2010/main" val="281578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866177" cy="6858000"/>
          </a:xfrm>
          <a:prstGeom prst="rect">
            <a:avLst/>
          </a:prstGeom>
        </p:spPr>
      </p:pic>
      <p:sp>
        <p:nvSpPr>
          <p:cNvPr id="5" name="Rectangle 4"/>
          <p:cNvSpPr/>
          <p:nvPr/>
        </p:nvSpPr>
        <p:spPr>
          <a:xfrm>
            <a:off x="7117380" y="1507329"/>
            <a:ext cx="4940298" cy="3907891"/>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Vale a </a:t>
            </a:r>
            <a:r>
              <a:rPr lang="en-US" sz="3600" dirty="0" err="1" smtClean="0"/>
              <a:t>pena</a:t>
            </a:r>
            <a:r>
              <a:rPr lang="en-US" sz="3600" dirty="0" smtClean="0"/>
              <a:t> </a:t>
            </a:r>
            <a:r>
              <a:rPr lang="en-US" sz="3600" dirty="0" err="1" smtClean="0"/>
              <a:t>ver</a:t>
            </a:r>
            <a:r>
              <a:rPr lang="en-US" sz="3600" dirty="0" smtClean="0"/>
              <a:t> </a:t>
            </a:r>
            <a:r>
              <a:rPr lang="en-US" sz="3600" dirty="0" err="1" smtClean="0"/>
              <a:t>além</a:t>
            </a:r>
            <a:r>
              <a:rPr lang="en-US" sz="3600" dirty="0" smtClean="0"/>
              <a:t> do </a:t>
            </a:r>
            <a:r>
              <a:rPr lang="en-US" sz="3600" dirty="0" err="1" smtClean="0"/>
              <a:t>que</a:t>
            </a:r>
            <a:r>
              <a:rPr lang="en-US" sz="3600" dirty="0" smtClean="0"/>
              <a:t> </a:t>
            </a:r>
            <a:r>
              <a:rPr lang="en-US" sz="3600" dirty="0" err="1" smtClean="0"/>
              <a:t>os</a:t>
            </a:r>
            <a:r>
              <a:rPr lang="en-US" sz="3600" dirty="0" smtClean="0"/>
              <a:t> </a:t>
            </a:r>
            <a:r>
              <a:rPr lang="en-US" sz="3600" dirty="0" err="1" smtClean="0"/>
              <a:t>olhos</a:t>
            </a:r>
            <a:r>
              <a:rPr lang="en-US" sz="3600" dirty="0" smtClean="0"/>
              <a:t> </a:t>
            </a:r>
            <a:r>
              <a:rPr lang="en-US" sz="3600" dirty="0" err="1" smtClean="0"/>
              <a:t>mostram</a:t>
            </a:r>
            <a:endParaRPr lang="en-US" sz="3600" dirty="0"/>
          </a:p>
        </p:txBody>
      </p:sp>
      <p:sp>
        <p:nvSpPr>
          <p:cNvPr id="4" name="TextBox 3"/>
          <p:cNvSpPr txBox="1"/>
          <p:nvPr/>
        </p:nvSpPr>
        <p:spPr>
          <a:xfrm>
            <a:off x="10668775" y="6392547"/>
            <a:ext cx="1256925" cy="276999"/>
          </a:xfrm>
          <a:prstGeom prst="rect">
            <a:avLst/>
          </a:prstGeom>
          <a:noFill/>
        </p:spPr>
        <p:txBody>
          <a:bodyPr wrap="none" rtlCol="0">
            <a:spAutoFit/>
          </a:bodyPr>
          <a:lstStyle/>
          <a:p>
            <a:r>
              <a:rPr lang="en-US" sz="1200" dirty="0" smtClean="0"/>
              <a:t>@</a:t>
            </a:r>
            <a:r>
              <a:rPr lang="en-US" sz="1200" dirty="0" err="1" smtClean="0"/>
              <a:t>dra.arianayang</a:t>
            </a:r>
            <a:endParaRPr lang="en-US" sz="1200" dirty="0"/>
          </a:p>
        </p:txBody>
      </p:sp>
      <p:pic>
        <p:nvPicPr>
          <p:cNvPr id="6" name="Picture 5"/>
          <p:cNvPicPr>
            <a:picLocks noChangeAspect="1"/>
          </p:cNvPicPr>
          <p:nvPr/>
        </p:nvPicPr>
        <p:blipFill>
          <a:blip r:embed="rId3"/>
          <a:stretch>
            <a:fillRect/>
          </a:stretch>
        </p:blipFill>
        <p:spPr>
          <a:xfrm>
            <a:off x="10452777" y="6445760"/>
            <a:ext cx="230801" cy="230801"/>
          </a:xfrm>
          <a:prstGeom prst="rect">
            <a:avLst/>
          </a:prstGeom>
        </p:spPr>
      </p:pic>
    </p:spTree>
    <p:extLst>
      <p:ext uri="{BB962C8B-B14F-4D97-AF65-F5344CB8AC3E}">
        <p14:creationId xmlns:p14="http://schemas.microsoft.com/office/powerpoint/2010/main" val="416465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 xmlns:a16="http://schemas.microsoft.com/office/drawing/2014/main" id="{0892EE8E-6178-4285-93ED-F81A828866D3}"/>
              </a:ext>
            </a:extLst>
          </p:cNvPr>
          <p:cNvSpPr/>
          <p:nvPr/>
        </p:nvSpPr>
        <p:spPr>
          <a:xfrm>
            <a:off x="0" y="5934907"/>
            <a:ext cx="12192000" cy="49490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5" name="Picture 4"/>
          <p:cNvPicPr>
            <a:picLocks noChangeAspect="1"/>
          </p:cNvPicPr>
          <p:nvPr/>
        </p:nvPicPr>
        <p:blipFill rotWithShape="1">
          <a:blip r:embed="rId2"/>
          <a:srcRect l="29758" t="19434"/>
          <a:stretch/>
        </p:blipFill>
        <p:spPr>
          <a:xfrm rot="10800000">
            <a:off x="8529108" y="1388362"/>
            <a:ext cx="3412035" cy="5217996"/>
          </a:xfrm>
          <a:prstGeom prst="rect">
            <a:avLst/>
          </a:prstGeom>
        </p:spPr>
      </p:pic>
      <p:pic>
        <p:nvPicPr>
          <p:cNvPr id="6" name="Picture 5"/>
          <p:cNvPicPr>
            <a:picLocks noChangeAspect="1"/>
          </p:cNvPicPr>
          <p:nvPr/>
        </p:nvPicPr>
        <p:blipFill>
          <a:blip r:embed="rId3"/>
          <a:stretch>
            <a:fillRect/>
          </a:stretch>
        </p:blipFill>
        <p:spPr>
          <a:xfrm>
            <a:off x="4389984" y="1333157"/>
            <a:ext cx="3966662" cy="5288882"/>
          </a:xfrm>
          <a:prstGeom prst="rect">
            <a:avLst/>
          </a:prstGeom>
        </p:spPr>
      </p:pic>
      <p:pic>
        <p:nvPicPr>
          <p:cNvPr id="7" name="Picture 6"/>
          <p:cNvPicPr>
            <a:picLocks noChangeAspect="1"/>
          </p:cNvPicPr>
          <p:nvPr/>
        </p:nvPicPr>
        <p:blipFill rotWithShape="1">
          <a:blip r:embed="rId4"/>
          <a:srcRect l="2323" t="3887" r="8059" b="6488"/>
          <a:stretch/>
        </p:blipFill>
        <p:spPr>
          <a:xfrm>
            <a:off x="94074" y="1269309"/>
            <a:ext cx="4002429" cy="5337049"/>
          </a:xfrm>
          <a:prstGeom prst="rect">
            <a:avLst/>
          </a:prstGeom>
        </p:spPr>
      </p:pic>
      <p:sp>
        <p:nvSpPr>
          <p:cNvPr id="9" name="CaixaDeTexto 8">
            <a:extLst>
              <a:ext uri="{FF2B5EF4-FFF2-40B4-BE49-F238E27FC236}">
                <a16:creationId xmlns="" xmlns:a16="http://schemas.microsoft.com/office/drawing/2014/main" id="{4C3BDFC7-253A-4F67-AD91-B95FA10BA9F3}"/>
              </a:ext>
            </a:extLst>
          </p:cNvPr>
          <p:cNvSpPr txBox="1"/>
          <p:nvPr/>
        </p:nvSpPr>
        <p:spPr>
          <a:xfrm>
            <a:off x="0" y="6512287"/>
            <a:ext cx="2146742" cy="369332"/>
          </a:xfrm>
          <a:prstGeom prst="rect">
            <a:avLst/>
          </a:prstGeom>
          <a:noFill/>
        </p:spPr>
        <p:txBody>
          <a:bodyPr wrap="none" rtlCol="0">
            <a:spAutoFit/>
          </a:bodyPr>
          <a:lstStyle/>
          <a:p>
            <a:r>
              <a:rPr lang="pt-BR" sz="900" dirty="0">
                <a:solidFill>
                  <a:srgbClr val="000000"/>
                </a:solidFill>
              </a:rPr>
              <a:t>Caso clínico da autora</a:t>
            </a:r>
          </a:p>
          <a:p>
            <a:r>
              <a:rPr lang="pt-BR" sz="900" dirty="0">
                <a:solidFill>
                  <a:srgbClr val="000000"/>
                </a:solidFill>
              </a:rPr>
              <a:t>Imagens arquivo pessoal Dra. Ariana Yang</a:t>
            </a:r>
          </a:p>
        </p:txBody>
      </p:sp>
      <p:sp>
        <p:nvSpPr>
          <p:cNvPr id="10" name="Title 1">
            <a:extLst>
              <a:ext uri="{FF2B5EF4-FFF2-40B4-BE49-F238E27FC236}">
                <a16:creationId xmlns="" xmlns:a16="http://schemas.microsoft.com/office/drawing/2014/main" id="{5FFCF7BC-F579-4C21-A511-D2548408F55B}"/>
              </a:ext>
            </a:extLst>
          </p:cNvPr>
          <p:cNvSpPr txBox="1">
            <a:spLocks/>
          </p:cNvSpPr>
          <p:nvPr/>
        </p:nvSpPr>
        <p:spPr>
          <a:xfrm>
            <a:off x="192688" y="140955"/>
            <a:ext cx="11255456" cy="1074299"/>
          </a:xfrm>
          <a:prstGeom prst="rect">
            <a:avLst/>
          </a:prstGeom>
        </p:spPr>
        <p:txBody>
          <a:bodyPr/>
          <a:lstStyle>
            <a:lvl1pPr algn="l" defTabSz="457200" rtl="0" eaLnBrk="0" fontAlgn="base" hangingPunct="0">
              <a:lnSpc>
                <a:spcPct val="90000"/>
              </a:lnSpc>
              <a:spcBef>
                <a:spcPct val="0"/>
              </a:spcBef>
              <a:spcAft>
                <a:spcPct val="0"/>
              </a:spcAft>
              <a:defRPr sz="2400" kern="1200">
                <a:solidFill>
                  <a:schemeClr val="tx2"/>
                </a:solidFill>
                <a:latin typeface="+mj-lt"/>
                <a:ea typeface="+mj-ea"/>
                <a:cs typeface="+mj-cs"/>
              </a:defRPr>
            </a:lvl1pPr>
            <a:lvl2pPr algn="l" defTabSz="457200" rtl="0" eaLnBrk="0" fontAlgn="base" hangingPunct="0">
              <a:lnSpc>
                <a:spcPct val="90000"/>
              </a:lnSpc>
              <a:spcBef>
                <a:spcPct val="0"/>
              </a:spcBef>
              <a:spcAft>
                <a:spcPct val="0"/>
              </a:spcAft>
              <a:defRPr sz="2400">
                <a:solidFill>
                  <a:srgbClr val="071D49"/>
                </a:solidFill>
                <a:latin typeface="Calibri" pitchFamily="34" charset="0"/>
              </a:defRPr>
            </a:lvl2pPr>
            <a:lvl3pPr algn="l" defTabSz="457200" rtl="0" eaLnBrk="0" fontAlgn="base" hangingPunct="0">
              <a:lnSpc>
                <a:spcPct val="90000"/>
              </a:lnSpc>
              <a:spcBef>
                <a:spcPct val="0"/>
              </a:spcBef>
              <a:spcAft>
                <a:spcPct val="0"/>
              </a:spcAft>
              <a:defRPr sz="2400">
                <a:solidFill>
                  <a:srgbClr val="071D49"/>
                </a:solidFill>
                <a:latin typeface="Calibri" pitchFamily="34" charset="0"/>
              </a:defRPr>
            </a:lvl3pPr>
            <a:lvl4pPr algn="l" defTabSz="457200" rtl="0" eaLnBrk="0" fontAlgn="base" hangingPunct="0">
              <a:lnSpc>
                <a:spcPct val="90000"/>
              </a:lnSpc>
              <a:spcBef>
                <a:spcPct val="0"/>
              </a:spcBef>
              <a:spcAft>
                <a:spcPct val="0"/>
              </a:spcAft>
              <a:defRPr sz="2400">
                <a:solidFill>
                  <a:srgbClr val="071D49"/>
                </a:solidFill>
                <a:latin typeface="Calibri" pitchFamily="34" charset="0"/>
              </a:defRPr>
            </a:lvl4pPr>
            <a:lvl5pPr algn="l" defTabSz="457200" rtl="0" eaLnBrk="0" fontAlgn="base" hangingPunct="0">
              <a:lnSpc>
                <a:spcPct val="90000"/>
              </a:lnSpc>
              <a:spcBef>
                <a:spcPct val="0"/>
              </a:spcBef>
              <a:spcAft>
                <a:spcPct val="0"/>
              </a:spcAft>
              <a:defRPr sz="2400">
                <a:solidFill>
                  <a:srgbClr val="071D49"/>
                </a:solidFill>
                <a:latin typeface="Calibri" pitchFamily="34" charset="0"/>
              </a:defRPr>
            </a:lvl5pPr>
            <a:lvl6pPr marL="457200" algn="l" defTabSz="457200" rtl="0" fontAlgn="base">
              <a:lnSpc>
                <a:spcPct val="90000"/>
              </a:lnSpc>
              <a:spcBef>
                <a:spcPct val="0"/>
              </a:spcBef>
              <a:spcAft>
                <a:spcPct val="0"/>
              </a:spcAft>
              <a:defRPr sz="2400">
                <a:solidFill>
                  <a:srgbClr val="071D49"/>
                </a:solidFill>
                <a:latin typeface="Calibri" pitchFamily="34" charset="0"/>
              </a:defRPr>
            </a:lvl6pPr>
            <a:lvl7pPr marL="914400" algn="l" defTabSz="457200" rtl="0" fontAlgn="base">
              <a:lnSpc>
                <a:spcPct val="90000"/>
              </a:lnSpc>
              <a:spcBef>
                <a:spcPct val="0"/>
              </a:spcBef>
              <a:spcAft>
                <a:spcPct val="0"/>
              </a:spcAft>
              <a:defRPr sz="2400">
                <a:solidFill>
                  <a:srgbClr val="071D49"/>
                </a:solidFill>
                <a:latin typeface="Calibri" pitchFamily="34" charset="0"/>
              </a:defRPr>
            </a:lvl7pPr>
            <a:lvl8pPr marL="1371600" algn="l" defTabSz="457200" rtl="0" fontAlgn="base">
              <a:lnSpc>
                <a:spcPct val="90000"/>
              </a:lnSpc>
              <a:spcBef>
                <a:spcPct val="0"/>
              </a:spcBef>
              <a:spcAft>
                <a:spcPct val="0"/>
              </a:spcAft>
              <a:defRPr sz="2400">
                <a:solidFill>
                  <a:srgbClr val="071D49"/>
                </a:solidFill>
                <a:latin typeface="Calibri" pitchFamily="34" charset="0"/>
              </a:defRPr>
            </a:lvl8pPr>
            <a:lvl9pPr marL="1828800" algn="l" defTabSz="457200" rtl="0" fontAlgn="base">
              <a:lnSpc>
                <a:spcPct val="90000"/>
              </a:lnSpc>
              <a:spcBef>
                <a:spcPct val="0"/>
              </a:spcBef>
              <a:spcAft>
                <a:spcPct val="0"/>
              </a:spcAft>
              <a:defRPr sz="2400">
                <a:solidFill>
                  <a:srgbClr val="071D49"/>
                </a:solidFill>
                <a:latin typeface="Calibri" pitchFamily="34" charset="0"/>
              </a:defRPr>
            </a:lvl9pPr>
          </a:lstStyle>
          <a:p>
            <a:r>
              <a:rPr lang="pt-BR" sz="2000" b="1" dirty="0"/>
              <a:t>24 anos, DA Grave há 10 </a:t>
            </a:r>
            <a:r>
              <a:rPr lang="pt-BR" sz="2000" b="1" dirty="0" smtClean="0"/>
              <a:t>anos, </a:t>
            </a:r>
            <a:r>
              <a:rPr lang="pt-BR" sz="2000" b="1" dirty="0"/>
              <a:t>Fototerapia e Imunoterapia sem resposta, HAS com o uso de Ciclosporina, usando MTX 25 mg/semana há 8 meses. Não dorme há meses (SIC</a:t>
            </a:r>
            <a:r>
              <a:rPr lang="pt-BR" sz="2000" b="1" dirty="0" smtClean="0"/>
              <a:t>), não consegue se concentrar nos estudos, pois se coça o tempo inteiro.</a:t>
            </a:r>
            <a:endParaRPr lang="en-GB" sz="2000" b="1" dirty="0"/>
          </a:p>
        </p:txBody>
      </p:sp>
      <p:sp>
        <p:nvSpPr>
          <p:cNvPr id="12" name="Forma Livre: Forma 76">
            <a:extLst>
              <a:ext uri="{FF2B5EF4-FFF2-40B4-BE49-F238E27FC236}">
                <a16:creationId xmlns:a16="http://schemas.microsoft.com/office/drawing/2014/main" xmlns="" id="{2A2C4627-6A70-4C4E-84FD-78B777010ADB}"/>
              </a:ext>
            </a:extLst>
          </p:cNvPr>
          <p:cNvSpPr/>
          <p:nvPr/>
        </p:nvSpPr>
        <p:spPr>
          <a:xfrm>
            <a:off x="97691" y="1132487"/>
            <a:ext cx="10763584" cy="441562"/>
          </a:xfrm>
          <a:custGeom>
            <a:avLst/>
            <a:gdLst>
              <a:gd name="connsiteX0" fmla="*/ 0 w 10604097"/>
              <a:gd name="connsiteY0" fmla="*/ 0 h 441562"/>
              <a:gd name="connsiteX1" fmla="*/ 10604097 w 10604097"/>
              <a:gd name="connsiteY1" fmla="*/ 0 h 441562"/>
              <a:gd name="connsiteX2" fmla="*/ 10202377 w 10604097"/>
              <a:gd name="connsiteY2" fmla="*/ 441562 h 441562"/>
              <a:gd name="connsiteX3" fmla="*/ 2542720 w 10604097"/>
              <a:gd name="connsiteY3" fmla="*/ 441562 h 441562"/>
              <a:gd name="connsiteX4" fmla="*/ 2542720 w 10604097"/>
              <a:gd name="connsiteY4" fmla="*/ 440528 h 441562"/>
              <a:gd name="connsiteX5" fmla="*/ 0 w 10604097"/>
              <a:gd name="connsiteY5" fmla="*/ 440528 h 44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4097" h="441562">
                <a:moveTo>
                  <a:pt x="0" y="0"/>
                </a:moveTo>
                <a:lnTo>
                  <a:pt x="10604097" y="0"/>
                </a:lnTo>
                <a:lnTo>
                  <a:pt x="10202377" y="441562"/>
                </a:lnTo>
                <a:lnTo>
                  <a:pt x="2542720" y="441562"/>
                </a:lnTo>
                <a:lnTo>
                  <a:pt x="2542720" y="440528"/>
                </a:lnTo>
                <a:lnTo>
                  <a:pt x="0" y="440528"/>
                </a:lnTo>
                <a:close/>
              </a:path>
            </a:pathLst>
          </a:custGeom>
          <a:gradFill>
            <a:gsLst>
              <a:gs pos="0">
                <a:srgbClr val="94CA56"/>
              </a:gs>
              <a:gs pos="58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Tree>
    <p:extLst>
      <p:ext uri="{BB962C8B-B14F-4D97-AF65-F5344CB8AC3E}">
        <p14:creationId xmlns:p14="http://schemas.microsoft.com/office/powerpoint/2010/main" val="29715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orma Livre: Forma 56">
            <a:extLst>
              <a:ext uri="{FF2B5EF4-FFF2-40B4-BE49-F238E27FC236}">
                <a16:creationId xmlns:a16="http://schemas.microsoft.com/office/drawing/2014/main" xmlns="" id="{EDD627A5-5305-4181-A7A4-978305CC1F2E}"/>
              </a:ext>
            </a:extLst>
          </p:cNvPr>
          <p:cNvSpPr/>
          <p:nvPr/>
        </p:nvSpPr>
        <p:spPr>
          <a:xfrm>
            <a:off x="998538" y="535"/>
            <a:ext cx="11193463" cy="152400"/>
          </a:xfrm>
          <a:custGeom>
            <a:avLst/>
            <a:gdLst>
              <a:gd name="connsiteX0" fmla="*/ 147638 w 11193462"/>
              <a:gd name="connsiteY0" fmla="*/ 0 h 152400"/>
              <a:gd name="connsiteX1" fmla="*/ 11193462 w 11193462"/>
              <a:gd name="connsiteY1" fmla="*/ 0 h 152400"/>
              <a:gd name="connsiteX2" fmla="*/ 11193462 w 11193462"/>
              <a:gd name="connsiteY2" fmla="*/ 152400 h 152400"/>
              <a:gd name="connsiteX3" fmla="*/ 0 w 11193462"/>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1193462" h="152400">
                <a:moveTo>
                  <a:pt x="147638" y="0"/>
                </a:moveTo>
                <a:lnTo>
                  <a:pt x="11193462" y="0"/>
                </a:lnTo>
                <a:lnTo>
                  <a:pt x="11193462" y="152400"/>
                </a:lnTo>
                <a:lnTo>
                  <a:pt x="0" y="152400"/>
                </a:lnTo>
                <a:close/>
              </a:path>
            </a:pathLst>
          </a:custGeom>
          <a:gradFill>
            <a:gsLst>
              <a:gs pos="0">
                <a:srgbClr val="94CA56"/>
              </a:gs>
              <a:gs pos="100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sz="1351"/>
          </a:p>
        </p:txBody>
      </p:sp>
      <p:pic>
        <p:nvPicPr>
          <p:cNvPr id="4" name="Imagem 3">
            <a:extLst>
              <a:ext uri="{FF2B5EF4-FFF2-40B4-BE49-F238E27FC236}">
                <a16:creationId xmlns:a16="http://schemas.microsoft.com/office/drawing/2014/main" xmlns="" id="{F96A5057-EF90-4D46-94DA-B5F25F5CDA29}"/>
              </a:ext>
            </a:extLst>
          </p:cNvPr>
          <p:cNvPicPr>
            <a:picLocks noChangeAspect="1"/>
          </p:cNvPicPr>
          <p:nvPr/>
        </p:nvPicPr>
        <p:blipFill rotWithShape="1">
          <a:blip r:embed="rId2">
            <a:extLst>
              <a:ext uri="{28A0092B-C50C-407E-A947-70E740481C1C}">
                <a14:useLocalDpi xmlns:a14="http://schemas.microsoft.com/office/drawing/2010/main" val="0"/>
              </a:ext>
            </a:extLst>
          </a:blip>
          <a:srcRect l="54421"/>
          <a:stretch/>
        </p:blipFill>
        <p:spPr>
          <a:xfrm>
            <a:off x="6634976" y="0"/>
            <a:ext cx="5557023" cy="6858000"/>
          </a:xfrm>
          <a:prstGeom prst="rect">
            <a:avLst/>
          </a:prstGeom>
        </p:spPr>
      </p:pic>
      <p:grpSp>
        <p:nvGrpSpPr>
          <p:cNvPr id="73" name="Agrupar 72">
            <a:extLst>
              <a:ext uri="{FF2B5EF4-FFF2-40B4-BE49-F238E27FC236}">
                <a16:creationId xmlns:a16="http://schemas.microsoft.com/office/drawing/2014/main" xmlns="" id="{5809F1BA-EBDC-41BC-B6F4-EAECF35C93C5}"/>
              </a:ext>
            </a:extLst>
          </p:cNvPr>
          <p:cNvGrpSpPr/>
          <p:nvPr/>
        </p:nvGrpSpPr>
        <p:grpSpPr>
          <a:xfrm>
            <a:off x="0" y="3429000"/>
            <a:ext cx="8021782" cy="1169551"/>
            <a:chOff x="-200722" y="2248549"/>
            <a:chExt cx="8021782" cy="1169551"/>
          </a:xfrm>
        </p:grpSpPr>
        <p:sp>
          <p:nvSpPr>
            <p:cNvPr id="60" name="CaixaDeTexto 59">
              <a:extLst>
                <a:ext uri="{FF2B5EF4-FFF2-40B4-BE49-F238E27FC236}">
                  <a16:creationId xmlns:a16="http://schemas.microsoft.com/office/drawing/2014/main" xmlns="" id="{075E8E2E-F4F8-49EC-B9FD-FE40043275B4}"/>
                </a:ext>
              </a:extLst>
            </p:cNvPr>
            <p:cNvSpPr txBox="1"/>
            <p:nvPr/>
          </p:nvSpPr>
          <p:spPr>
            <a:xfrm>
              <a:off x="431253" y="2833325"/>
              <a:ext cx="4751940" cy="584775"/>
            </a:xfrm>
            <a:prstGeom prst="rect">
              <a:avLst/>
            </a:prstGeom>
            <a:noFill/>
          </p:spPr>
          <p:txBody>
            <a:bodyPr wrap="square" rtlCol="0">
              <a:spAutoFit/>
            </a:bodyPr>
            <a:lstStyle/>
            <a:p>
              <a:r>
                <a:rPr lang="pt-BR" sz="3200" dirty="0">
                  <a:solidFill>
                    <a:srgbClr val="07A980"/>
                  </a:solidFill>
                  <a:latin typeface="Century Gothic" panose="020B0502020202020204" pitchFamily="34" charset="0"/>
                </a:rPr>
                <a:t>MODERADA A GRAVE</a:t>
              </a:r>
            </a:p>
          </p:txBody>
        </p:sp>
        <p:sp>
          <p:nvSpPr>
            <p:cNvPr id="70" name="Forma Livre: Forma 69">
              <a:extLst>
                <a:ext uri="{FF2B5EF4-FFF2-40B4-BE49-F238E27FC236}">
                  <a16:creationId xmlns:a16="http://schemas.microsoft.com/office/drawing/2014/main" xmlns="" id="{3F3A85CB-3063-45DB-988F-FFDA61424339}"/>
                </a:ext>
              </a:extLst>
            </p:cNvPr>
            <p:cNvSpPr/>
            <p:nvPr/>
          </p:nvSpPr>
          <p:spPr>
            <a:xfrm>
              <a:off x="-200722" y="2248549"/>
              <a:ext cx="8021782" cy="675097"/>
            </a:xfrm>
            <a:custGeom>
              <a:avLst/>
              <a:gdLst>
                <a:gd name="connsiteX0" fmla="*/ 0 w 6633046"/>
                <a:gd name="connsiteY0" fmla="*/ 0 h 604379"/>
                <a:gd name="connsiteX1" fmla="*/ 6633046 w 6633046"/>
                <a:gd name="connsiteY1" fmla="*/ 0 h 604379"/>
                <a:gd name="connsiteX2" fmla="*/ 6083201 w 6633046"/>
                <a:gd name="connsiteY2" fmla="*/ 604379 h 604379"/>
                <a:gd name="connsiteX3" fmla="*/ 0 w 6633046"/>
                <a:gd name="connsiteY3" fmla="*/ 604379 h 604379"/>
              </a:gdLst>
              <a:ahLst/>
              <a:cxnLst>
                <a:cxn ang="0">
                  <a:pos x="connsiteX0" y="connsiteY0"/>
                </a:cxn>
                <a:cxn ang="0">
                  <a:pos x="connsiteX1" y="connsiteY1"/>
                </a:cxn>
                <a:cxn ang="0">
                  <a:pos x="connsiteX2" y="connsiteY2"/>
                </a:cxn>
                <a:cxn ang="0">
                  <a:pos x="connsiteX3" y="connsiteY3"/>
                </a:cxn>
              </a:cxnLst>
              <a:rect l="l" t="t" r="r" b="b"/>
              <a:pathLst>
                <a:path w="6633046" h="604379">
                  <a:moveTo>
                    <a:pt x="0" y="0"/>
                  </a:moveTo>
                  <a:lnTo>
                    <a:pt x="6633046" y="0"/>
                  </a:lnTo>
                  <a:lnTo>
                    <a:pt x="6083201" y="604379"/>
                  </a:lnTo>
                  <a:lnTo>
                    <a:pt x="0" y="604379"/>
                  </a:lnTo>
                  <a:close/>
                </a:path>
              </a:pathLst>
            </a:custGeom>
            <a:gradFill>
              <a:gsLst>
                <a:gs pos="0">
                  <a:srgbClr val="94CA56"/>
                </a:gs>
                <a:gs pos="56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sz="1351"/>
            </a:p>
          </p:txBody>
        </p:sp>
        <p:sp>
          <p:nvSpPr>
            <p:cNvPr id="58" name="CaixaDeTexto 57">
              <a:extLst>
                <a:ext uri="{FF2B5EF4-FFF2-40B4-BE49-F238E27FC236}">
                  <a16:creationId xmlns:a16="http://schemas.microsoft.com/office/drawing/2014/main" xmlns="" id="{C10CE7E3-90F7-4E33-9A18-B04827584594}"/>
                </a:ext>
              </a:extLst>
            </p:cNvPr>
            <p:cNvSpPr txBox="1"/>
            <p:nvPr/>
          </p:nvSpPr>
          <p:spPr>
            <a:xfrm>
              <a:off x="431253" y="2248550"/>
              <a:ext cx="7057298" cy="646331"/>
            </a:xfrm>
            <a:prstGeom prst="rect">
              <a:avLst/>
            </a:prstGeom>
            <a:noFill/>
          </p:spPr>
          <p:txBody>
            <a:bodyPr wrap="square" rtlCol="0">
              <a:spAutoFit/>
            </a:bodyPr>
            <a:lstStyle/>
            <a:p>
              <a:r>
                <a:rPr lang="pt-BR" sz="3600" b="1" dirty="0">
                  <a:solidFill>
                    <a:schemeClr val="bg1"/>
                  </a:solidFill>
                  <a:latin typeface="Century Gothic" panose="020B0502020202020204" pitchFamily="34" charset="0"/>
                </a:rPr>
                <a:t>ÔNUS DA DERMATITE ATÓPICA</a:t>
              </a:r>
            </a:p>
          </p:txBody>
        </p:sp>
      </p:grpSp>
    </p:spTree>
    <p:extLst>
      <p:ext uri="{BB962C8B-B14F-4D97-AF65-F5344CB8AC3E}">
        <p14:creationId xmlns:p14="http://schemas.microsoft.com/office/powerpoint/2010/main" val="73717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750" fill="hold"/>
                                        <p:tgtEl>
                                          <p:spTgt spid="73"/>
                                        </p:tgtEl>
                                        <p:attrNameLst>
                                          <p:attrName>ppt_x</p:attrName>
                                        </p:attrNameLst>
                                      </p:cBhvr>
                                      <p:tavLst>
                                        <p:tav tm="0">
                                          <p:val>
                                            <p:strVal val="0-#ppt_w/2"/>
                                          </p:val>
                                        </p:tav>
                                        <p:tav tm="100000">
                                          <p:val>
                                            <p:strVal val="#ppt_x"/>
                                          </p:val>
                                        </p:tav>
                                      </p:tavLst>
                                    </p:anim>
                                    <p:anim calcmode="lin" valueType="num">
                                      <p:cBhvr additive="base">
                                        <p:cTn id="12" dur="75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xmlns="" id="{A1C97136-C5F1-42B7-9B34-8947239593DC}"/>
              </a:ext>
            </a:extLst>
          </p:cNvPr>
          <p:cNvGrpSpPr/>
          <p:nvPr/>
        </p:nvGrpSpPr>
        <p:grpSpPr>
          <a:xfrm>
            <a:off x="3640282" y="1272514"/>
            <a:ext cx="4675642" cy="4668402"/>
            <a:chOff x="3640282" y="1272514"/>
            <a:chExt cx="4675642" cy="4668402"/>
          </a:xfrm>
        </p:grpSpPr>
        <p:grpSp>
          <p:nvGrpSpPr>
            <p:cNvPr id="75" name="Group 31">
              <a:extLst>
                <a:ext uri="{FF2B5EF4-FFF2-40B4-BE49-F238E27FC236}">
                  <a16:creationId xmlns:a16="http://schemas.microsoft.com/office/drawing/2014/main" xmlns="" id="{D4FB68F4-3DBA-40C0-8914-C459277637F9}"/>
                </a:ext>
              </a:extLst>
            </p:cNvPr>
            <p:cNvGrpSpPr>
              <a:grpSpLocks noChangeAspect="1"/>
            </p:cNvGrpSpPr>
            <p:nvPr/>
          </p:nvGrpSpPr>
          <p:grpSpPr bwMode="auto">
            <a:xfrm rot="20984399">
              <a:off x="3640282" y="1272514"/>
              <a:ext cx="4675642" cy="4668402"/>
              <a:chOff x="3194" y="1515"/>
              <a:chExt cx="1292" cy="1290"/>
            </a:xfrm>
            <a:effectLst>
              <a:outerShdw blurRad="63500" dist="38100" dir="5400000" algn="t" rotWithShape="0">
                <a:prstClr val="black">
                  <a:alpha val="20000"/>
                </a:prstClr>
              </a:outerShdw>
            </a:effectLst>
          </p:grpSpPr>
          <p:sp>
            <p:nvSpPr>
              <p:cNvPr id="77" name="Freeform 32">
                <a:extLst>
                  <a:ext uri="{FF2B5EF4-FFF2-40B4-BE49-F238E27FC236}">
                    <a16:creationId xmlns:a16="http://schemas.microsoft.com/office/drawing/2014/main" xmlns="" id="{FF7D788D-E137-4E53-9694-6CF010AAFA7F}"/>
                  </a:ext>
                </a:extLst>
              </p:cNvPr>
              <p:cNvSpPr>
                <a:spLocks/>
              </p:cNvSpPr>
              <p:nvPr/>
            </p:nvSpPr>
            <p:spPr bwMode="auto">
              <a:xfrm>
                <a:off x="3194" y="1770"/>
                <a:ext cx="400" cy="520"/>
              </a:xfrm>
              <a:custGeom>
                <a:avLst/>
                <a:gdLst>
                  <a:gd name="T0" fmla="*/ 156 w 168"/>
                  <a:gd name="T1" fmla="*/ 79 h 218"/>
                  <a:gd name="T2" fmla="*/ 56 w 168"/>
                  <a:gd name="T3" fmla="*/ 0 h 218"/>
                  <a:gd name="T4" fmla="*/ 9 w 168"/>
                  <a:gd name="T5" fmla="*/ 98 h 218"/>
                  <a:gd name="T6" fmla="*/ 6 w 168"/>
                  <a:gd name="T7" fmla="*/ 109 h 218"/>
                  <a:gd name="T8" fmla="*/ 0 w 168"/>
                  <a:gd name="T9" fmla="*/ 164 h 218"/>
                  <a:gd name="T10" fmla="*/ 6 w 168"/>
                  <a:gd name="T11" fmla="*/ 218 h 218"/>
                  <a:gd name="T12" fmla="*/ 130 w 168"/>
                  <a:gd name="T13" fmla="*/ 190 h 218"/>
                  <a:gd name="T14" fmla="*/ 146 w 168"/>
                  <a:gd name="T15" fmla="*/ 186 h 218"/>
                  <a:gd name="T16" fmla="*/ 144 w 168"/>
                  <a:gd name="T17" fmla="*/ 164 h 218"/>
                  <a:gd name="T18" fmla="*/ 146 w 168"/>
                  <a:gd name="T19" fmla="*/ 141 h 218"/>
                  <a:gd name="T20" fmla="*/ 149 w 168"/>
                  <a:gd name="T21" fmla="*/ 130 h 218"/>
                  <a:gd name="T22" fmla="*/ 168 w 168"/>
                  <a:gd name="T23" fmla="*/ 90 h 218"/>
                  <a:gd name="T24" fmla="*/ 156 w 168"/>
                  <a:gd name="T25" fmla="*/ 7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18">
                    <a:moveTo>
                      <a:pt x="156" y="79"/>
                    </a:moveTo>
                    <a:cubicBezTo>
                      <a:pt x="56" y="0"/>
                      <a:pt x="56" y="0"/>
                      <a:pt x="56" y="0"/>
                    </a:cubicBezTo>
                    <a:cubicBezTo>
                      <a:pt x="34" y="29"/>
                      <a:pt x="18" y="62"/>
                      <a:pt x="9" y="98"/>
                    </a:cubicBezTo>
                    <a:cubicBezTo>
                      <a:pt x="8" y="102"/>
                      <a:pt x="7" y="105"/>
                      <a:pt x="6" y="109"/>
                    </a:cubicBezTo>
                    <a:cubicBezTo>
                      <a:pt x="2" y="127"/>
                      <a:pt x="0" y="145"/>
                      <a:pt x="0" y="164"/>
                    </a:cubicBezTo>
                    <a:cubicBezTo>
                      <a:pt x="0" y="182"/>
                      <a:pt x="2" y="200"/>
                      <a:pt x="6" y="218"/>
                    </a:cubicBezTo>
                    <a:cubicBezTo>
                      <a:pt x="130" y="190"/>
                      <a:pt x="130" y="190"/>
                      <a:pt x="130" y="190"/>
                    </a:cubicBezTo>
                    <a:cubicBezTo>
                      <a:pt x="146" y="186"/>
                      <a:pt x="146" y="186"/>
                      <a:pt x="146" y="186"/>
                    </a:cubicBezTo>
                    <a:cubicBezTo>
                      <a:pt x="145" y="179"/>
                      <a:pt x="144" y="171"/>
                      <a:pt x="144" y="164"/>
                    </a:cubicBezTo>
                    <a:cubicBezTo>
                      <a:pt x="144" y="156"/>
                      <a:pt x="145" y="149"/>
                      <a:pt x="146" y="141"/>
                    </a:cubicBezTo>
                    <a:cubicBezTo>
                      <a:pt x="147" y="137"/>
                      <a:pt x="148" y="134"/>
                      <a:pt x="149" y="130"/>
                    </a:cubicBezTo>
                    <a:cubicBezTo>
                      <a:pt x="153" y="115"/>
                      <a:pt x="160" y="102"/>
                      <a:pt x="168" y="90"/>
                    </a:cubicBezTo>
                    <a:lnTo>
                      <a:pt x="156" y="79"/>
                    </a:lnTo>
                    <a:close/>
                  </a:path>
                </a:pathLst>
              </a:custGeom>
              <a:solidFill>
                <a:srgbClr val="FBB516"/>
              </a:solidFill>
              <a:ln w="19050">
                <a:solidFill>
                  <a:srgbClr val="FBB516"/>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78" name="Freeform 33">
                <a:extLst>
                  <a:ext uri="{FF2B5EF4-FFF2-40B4-BE49-F238E27FC236}">
                    <a16:creationId xmlns:a16="http://schemas.microsoft.com/office/drawing/2014/main" xmlns="" id="{DDF09DD7-1D8A-4444-90C9-4F0CCF81C7D7}"/>
                  </a:ext>
                </a:extLst>
              </p:cNvPr>
              <p:cNvSpPr>
                <a:spLocks/>
              </p:cNvSpPr>
              <p:nvPr/>
            </p:nvSpPr>
            <p:spPr bwMode="auto">
              <a:xfrm>
                <a:off x="3854" y="1515"/>
                <a:ext cx="482" cy="446"/>
              </a:xfrm>
              <a:custGeom>
                <a:avLst/>
                <a:gdLst>
                  <a:gd name="T0" fmla="*/ 117 w 202"/>
                  <a:gd name="T1" fmla="*/ 30 h 187"/>
                  <a:gd name="T2" fmla="*/ 106 w 202"/>
                  <a:gd name="T3" fmla="*/ 24 h 187"/>
                  <a:gd name="T4" fmla="*/ 0 w 202"/>
                  <a:gd name="T5" fmla="*/ 0 h 187"/>
                  <a:gd name="T6" fmla="*/ 0 w 202"/>
                  <a:gd name="T7" fmla="*/ 144 h 187"/>
                  <a:gd name="T8" fmla="*/ 43 w 202"/>
                  <a:gd name="T9" fmla="*/ 154 h 187"/>
                  <a:gd name="T10" fmla="*/ 54 w 202"/>
                  <a:gd name="T11" fmla="*/ 159 h 187"/>
                  <a:gd name="T12" fmla="*/ 89 w 202"/>
                  <a:gd name="T13" fmla="*/ 187 h 187"/>
                  <a:gd name="T14" fmla="*/ 102 w 202"/>
                  <a:gd name="T15" fmla="*/ 177 h 187"/>
                  <a:gd name="T16" fmla="*/ 202 w 202"/>
                  <a:gd name="T17" fmla="*/ 97 h 187"/>
                  <a:gd name="T18" fmla="*/ 117 w 202"/>
                  <a:gd name="T19" fmla="*/ 3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187">
                    <a:moveTo>
                      <a:pt x="117" y="30"/>
                    </a:moveTo>
                    <a:cubicBezTo>
                      <a:pt x="113" y="28"/>
                      <a:pt x="110" y="26"/>
                      <a:pt x="106" y="24"/>
                    </a:cubicBezTo>
                    <a:cubicBezTo>
                      <a:pt x="74" y="10"/>
                      <a:pt x="38" y="1"/>
                      <a:pt x="0" y="0"/>
                    </a:cubicBezTo>
                    <a:cubicBezTo>
                      <a:pt x="0" y="144"/>
                      <a:pt x="0" y="144"/>
                      <a:pt x="0" y="144"/>
                    </a:cubicBezTo>
                    <a:cubicBezTo>
                      <a:pt x="15" y="145"/>
                      <a:pt x="30" y="149"/>
                      <a:pt x="43" y="154"/>
                    </a:cubicBezTo>
                    <a:cubicBezTo>
                      <a:pt x="47" y="156"/>
                      <a:pt x="51" y="158"/>
                      <a:pt x="54" y="159"/>
                    </a:cubicBezTo>
                    <a:cubicBezTo>
                      <a:pt x="67" y="167"/>
                      <a:pt x="79" y="176"/>
                      <a:pt x="89" y="187"/>
                    </a:cubicBezTo>
                    <a:cubicBezTo>
                      <a:pt x="102" y="177"/>
                      <a:pt x="102" y="177"/>
                      <a:pt x="102" y="177"/>
                    </a:cubicBezTo>
                    <a:cubicBezTo>
                      <a:pt x="202" y="97"/>
                      <a:pt x="202" y="97"/>
                      <a:pt x="202" y="97"/>
                    </a:cubicBezTo>
                    <a:cubicBezTo>
                      <a:pt x="178" y="70"/>
                      <a:pt x="149" y="46"/>
                      <a:pt x="117" y="30"/>
                    </a:cubicBezTo>
                    <a:close/>
                  </a:path>
                </a:pathLst>
              </a:custGeom>
              <a:solidFill>
                <a:srgbClr val="95C9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9" name="Freeform 34">
                <a:extLst>
                  <a:ext uri="{FF2B5EF4-FFF2-40B4-BE49-F238E27FC236}">
                    <a16:creationId xmlns:a16="http://schemas.microsoft.com/office/drawing/2014/main" xmlns="" id="{166E22BA-AF2E-4A65-83D2-6DC3EFF09061}"/>
                  </a:ext>
                </a:extLst>
              </p:cNvPr>
              <p:cNvSpPr>
                <a:spLocks/>
              </p:cNvSpPr>
              <p:nvPr/>
            </p:nvSpPr>
            <p:spPr bwMode="auto">
              <a:xfrm>
                <a:off x="4086" y="1770"/>
                <a:ext cx="400" cy="520"/>
              </a:xfrm>
              <a:custGeom>
                <a:avLst/>
                <a:gdLst>
                  <a:gd name="T0" fmla="*/ 162 w 168"/>
                  <a:gd name="T1" fmla="*/ 109 h 218"/>
                  <a:gd name="T2" fmla="*/ 159 w 168"/>
                  <a:gd name="T3" fmla="*/ 98 h 218"/>
                  <a:gd name="T4" fmla="*/ 112 w 168"/>
                  <a:gd name="T5" fmla="*/ 0 h 218"/>
                  <a:gd name="T6" fmla="*/ 12 w 168"/>
                  <a:gd name="T7" fmla="*/ 79 h 218"/>
                  <a:gd name="T8" fmla="*/ 0 w 168"/>
                  <a:gd name="T9" fmla="*/ 90 h 218"/>
                  <a:gd name="T10" fmla="*/ 19 w 168"/>
                  <a:gd name="T11" fmla="*/ 130 h 218"/>
                  <a:gd name="T12" fmla="*/ 22 w 168"/>
                  <a:gd name="T13" fmla="*/ 141 h 218"/>
                  <a:gd name="T14" fmla="*/ 24 w 168"/>
                  <a:gd name="T15" fmla="*/ 164 h 218"/>
                  <a:gd name="T16" fmla="*/ 22 w 168"/>
                  <a:gd name="T17" fmla="*/ 186 h 218"/>
                  <a:gd name="T18" fmla="*/ 38 w 168"/>
                  <a:gd name="T19" fmla="*/ 190 h 218"/>
                  <a:gd name="T20" fmla="*/ 162 w 168"/>
                  <a:gd name="T21" fmla="*/ 218 h 218"/>
                  <a:gd name="T22" fmla="*/ 168 w 168"/>
                  <a:gd name="T23" fmla="*/ 164 h 218"/>
                  <a:gd name="T24" fmla="*/ 162 w 168"/>
                  <a:gd name="T25" fmla="*/ 10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18">
                    <a:moveTo>
                      <a:pt x="162" y="109"/>
                    </a:moveTo>
                    <a:cubicBezTo>
                      <a:pt x="161" y="105"/>
                      <a:pt x="160" y="102"/>
                      <a:pt x="159" y="98"/>
                    </a:cubicBezTo>
                    <a:cubicBezTo>
                      <a:pt x="150" y="62"/>
                      <a:pt x="134" y="29"/>
                      <a:pt x="112" y="0"/>
                    </a:cubicBezTo>
                    <a:cubicBezTo>
                      <a:pt x="12" y="79"/>
                      <a:pt x="12" y="79"/>
                      <a:pt x="12" y="79"/>
                    </a:cubicBezTo>
                    <a:cubicBezTo>
                      <a:pt x="0" y="90"/>
                      <a:pt x="0" y="90"/>
                      <a:pt x="0" y="90"/>
                    </a:cubicBezTo>
                    <a:cubicBezTo>
                      <a:pt x="8" y="102"/>
                      <a:pt x="15" y="115"/>
                      <a:pt x="19" y="130"/>
                    </a:cubicBezTo>
                    <a:cubicBezTo>
                      <a:pt x="20" y="134"/>
                      <a:pt x="21" y="137"/>
                      <a:pt x="22" y="141"/>
                    </a:cubicBezTo>
                    <a:cubicBezTo>
                      <a:pt x="23" y="149"/>
                      <a:pt x="24" y="156"/>
                      <a:pt x="24" y="164"/>
                    </a:cubicBezTo>
                    <a:cubicBezTo>
                      <a:pt x="24" y="171"/>
                      <a:pt x="23" y="179"/>
                      <a:pt x="22" y="186"/>
                    </a:cubicBezTo>
                    <a:cubicBezTo>
                      <a:pt x="38" y="190"/>
                      <a:pt x="38" y="190"/>
                      <a:pt x="38" y="190"/>
                    </a:cubicBezTo>
                    <a:cubicBezTo>
                      <a:pt x="162" y="218"/>
                      <a:pt x="162" y="218"/>
                      <a:pt x="162" y="218"/>
                    </a:cubicBezTo>
                    <a:cubicBezTo>
                      <a:pt x="166" y="200"/>
                      <a:pt x="168" y="182"/>
                      <a:pt x="168" y="164"/>
                    </a:cubicBezTo>
                    <a:cubicBezTo>
                      <a:pt x="168" y="145"/>
                      <a:pt x="166" y="127"/>
                      <a:pt x="162" y="109"/>
                    </a:cubicBezTo>
                    <a:close/>
                  </a:path>
                </a:pathLst>
              </a:custGeom>
              <a:solidFill>
                <a:srgbClr val="FBB516"/>
              </a:solidFill>
              <a:ln w="19050">
                <a:solidFill>
                  <a:srgbClr val="FBB516"/>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80" name="Freeform 35">
                <a:extLst>
                  <a:ext uri="{FF2B5EF4-FFF2-40B4-BE49-F238E27FC236}">
                    <a16:creationId xmlns:a16="http://schemas.microsoft.com/office/drawing/2014/main" xmlns="" id="{06BAD9C5-8A50-4DEB-A9E2-A4142DD1F2D9}"/>
                  </a:ext>
                </a:extLst>
              </p:cNvPr>
              <p:cNvSpPr>
                <a:spLocks/>
              </p:cNvSpPr>
              <p:nvPr/>
            </p:nvSpPr>
            <p:spPr bwMode="auto">
              <a:xfrm>
                <a:off x="3983" y="2242"/>
                <a:ext cx="482" cy="493"/>
              </a:xfrm>
              <a:custGeom>
                <a:avLst/>
                <a:gdLst>
                  <a:gd name="T0" fmla="*/ 78 w 202"/>
                  <a:gd name="T1" fmla="*/ 3 h 207"/>
                  <a:gd name="T2" fmla="*/ 62 w 202"/>
                  <a:gd name="T3" fmla="*/ 0 h 207"/>
                  <a:gd name="T4" fmla="*/ 43 w 202"/>
                  <a:gd name="T5" fmla="*/ 40 h 207"/>
                  <a:gd name="T6" fmla="*/ 35 w 202"/>
                  <a:gd name="T7" fmla="*/ 49 h 207"/>
                  <a:gd name="T8" fmla="*/ 0 w 202"/>
                  <a:gd name="T9" fmla="*/ 77 h 207"/>
                  <a:gd name="T10" fmla="*/ 7 w 202"/>
                  <a:gd name="T11" fmla="*/ 92 h 207"/>
                  <a:gd name="T12" fmla="*/ 63 w 202"/>
                  <a:gd name="T13" fmla="*/ 207 h 207"/>
                  <a:gd name="T14" fmla="*/ 148 w 202"/>
                  <a:gd name="T15" fmla="*/ 139 h 207"/>
                  <a:gd name="T16" fmla="*/ 155 w 202"/>
                  <a:gd name="T17" fmla="*/ 130 h 207"/>
                  <a:gd name="T18" fmla="*/ 202 w 202"/>
                  <a:gd name="T19" fmla="*/ 32 h 207"/>
                  <a:gd name="T20" fmla="*/ 78 w 202"/>
                  <a:gd name="T21" fmla="*/ 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07">
                    <a:moveTo>
                      <a:pt x="78" y="3"/>
                    </a:moveTo>
                    <a:cubicBezTo>
                      <a:pt x="62" y="0"/>
                      <a:pt x="62" y="0"/>
                      <a:pt x="62" y="0"/>
                    </a:cubicBezTo>
                    <a:cubicBezTo>
                      <a:pt x="58" y="14"/>
                      <a:pt x="51" y="28"/>
                      <a:pt x="43" y="40"/>
                    </a:cubicBezTo>
                    <a:cubicBezTo>
                      <a:pt x="40" y="43"/>
                      <a:pt x="38" y="46"/>
                      <a:pt x="35" y="49"/>
                    </a:cubicBezTo>
                    <a:cubicBezTo>
                      <a:pt x="25" y="60"/>
                      <a:pt x="13" y="70"/>
                      <a:pt x="0" y="77"/>
                    </a:cubicBezTo>
                    <a:cubicBezTo>
                      <a:pt x="7" y="92"/>
                      <a:pt x="7" y="92"/>
                      <a:pt x="7" y="92"/>
                    </a:cubicBezTo>
                    <a:cubicBezTo>
                      <a:pt x="63" y="207"/>
                      <a:pt x="63" y="207"/>
                      <a:pt x="63" y="207"/>
                    </a:cubicBezTo>
                    <a:cubicBezTo>
                      <a:pt x="95" y="190"/>
                      <a:pt x="124" y="167"/>
                      <a:pt x="148" y="139"/>
                    </a:cubicBezTo>
                    <a:cubicBezTo>
                      <a:pt x="150" y="136"/>
                      <a:pt x="153" y="133"/>
                      <a:pt x="155" y="130"/>
                    </a:cubicBezTo>
                    <a:cubicBezTo>
                      <a:pt x="177" y="101"/>
                      <a:pt x="193" y="68"/>
                      <a:pt x="202" y="32"/>
                    </a:cubicBezTo>
                    <a:lnTo>
                      <a:pt x="78" y="3"/>
                    </a:lnTo>
                    <a:close/>
                  </a:path>
                </a:pathLst>
              </a:custGeom>
              <a:solidFill>
                <a:srgbClr val="FED22E"/>
              </a:solidFill>
              <a:ln w="19050">
                <a:solidFill>
                  <a:srgbClr val="FED22E"/>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81" name="Freeform 36">
                <a:extLst>
                  <a:ext uri="{FF2B5EF4-FFF2-40B4-BE49-F238E27FC236}">
                    <a16:creationId xmlns:a16="http://schemas.microsoft.com/office/drawing/2014/main" xmlns="" id="{13141D70-48CA-4C3C-97CB-3E04036B39EB}"/>
                  </a:ext>
                </a:extLst>
              </p:cNvPr>
              <p:cNvSpPr>
                <a:spLocks/>
              </p:cNvSpPr>
              <p:nvPr/>
            </p:nvSpPr>
            <p:spPr bwMode="auto">
              <a:xfrm>
                <a:off x="3573" y="2438"/>
                <a:ext cx="534" cy="367"/>
              </a:xfrm>
              <a:custGeom>
                <a:avLst/>
                <a:gdLst>
                  <a:gd name="T0" fmla="*/ 169 w 224"/>
                  <a:gd name="T1" fmla="*/ 15 h 154"/>
                  <a:gd name="T2" fmla="*/ 161 w 224"/>
                  <a:gd name="T3" fmla="*/ 0 h 154"/>
                  <a:gd name="T4" fmla="*/ 118 w 224"/>
                  <a:gd name="T5" fmla="*/ 10 h 154"/>
                  <a:gd name="T6" fmla="*/ 112 w 224"/>
                  <a:gd name="T7" fmla="*/ 10 h 154"/>
                  <a:gd name="T8" fmla="*/ 106 w 224"/>
                  <a:gd name="T9" fmla="*/ 10 h 154"/>
                  <a:gd name="T10" fmla="*/ 63 w 224"/>
                  <a:gd name="T11" fmla="*/ 0 h 154"/>
                  <a:gd name="T12" fmla="*/ 55 w 224"/>
                  <a:gd name="T13" fmla="*/ 15 h 154"/>
                  <a:gd name="T14" fmla="*/ 0 w 224"/>
                  <a:gd name="T15" fmla="*/ 130 h 154"/>
                  <a:gd name="T16" fmla="*/ 106 w 224"/>
                  <a:gd name="T17" fmla="*/ 154 h 154"/>
                  <a:gd name="T18" fmla="*/ 112 w 224"/>
                  <a:gd name="T19" fmla="*/ 154 h 154"/>
                  <a:gd name="T20" fmla="*/ 118 w 224"/>
                  <a:gd name="T21" fmla="*/ 154 h 154"/>
                  <a:gd name="T22" fmla="*/ 224 w 224"/>
                  <a:gd name="T23" fmla="*/ 130 h 154"/>
                  <a:gd name="T24" fmla="*/ 169 w 224"/>
                  <a:gd name="T25" fmla="*/ 1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54">
                    <a:moveTo>
                      <a:pt x="169" y="15"/>
                    </a:moveTo>
                    <a:cubicBezTo>
                      <a:pt x="161" y="0"/>
                      <a:pt x="161" y="0"/>
                      <a:pt x="161" y="0"/>
                    </a:cubicBezTo>
                    <a:cubicBezTo>
                      <a:pt x="148" y="6"/>
                      <a:pt x="133" y="9"/>
                      <a:pt x="118" y="10"/>
                    </a:cubicBezTo>
                    <a:cubicBezTo>
                      <a:pt x="116" y="10"/>
                      <a:pt x="114" y="10"/>
                      <a:pt x="112" y="10"/>
                    </a:cubicBezTo>
                    <a:cubicBezTo>
                      <a:pt x="110" y="10"/>
                      <a:pt x="108" y="10"/>
                      <a:pt x="106" y="10"/>
                    </a:cubicBezTo>
                    <a:cubicBezTo>
                      <a:pt x="91" y="9"/>
                      <a:pt x="76" y="6"/>
                      <a:pt x="63" y="0"/>
                    </a:cubicBezTo>
                    <a:cubicBezTo>
                      <a:pt x="55" y="15"/>
                      <a:pt x="55" y="15"/>
                      <a:pt x="55" y="15"/>
                    </a:cubicBezTo>
                    <a:cubicBezTo>
                      <a:pt x="0" y="130"/>
                      <a:pt x="0" y="130"/>
                      <a:pt x="0" y="130"/>
                    </a:cubicBezTo>
                    <a:cubicBezTo>
                      <a:pt x="32" y="145"/>
                      <a:pt x="68" y="153"/>
                      <a:pt x="106" y="154"/>
                    </a:cubicBezTo>
                    <a:cubicBezTo>
                      <a:pt x="108" y="154"/>
                      <a:pt x="110" y="154"/>
                      <a:pt x="112" y="154"/>
                    </a:cubicBezTo>
                    <a:cubicBezTo>
                      <a:pt x="114" y="154"/>
                      <a:pt x="116" y="154"/>
                      <a:pt x="118" y="154"/>
                    </a:cubicBezTo>
                    <a:cubicBezTo>
                      <a:pt x="156" y="153"/>
                      <a:pt x="192" y="145"/>
                      <a:pt x="224" y="130"/>
                    </a:cubicBezTo>
                    <a:lnTo>
                      <a:pt x="169" y="15"/>
                    </a:lnTo>
                    <a:close/>
                  </a:path>
                </a:pathLst>
              </a:custGeom>
              <a:solidFill>
                <a:srgbClr val="00A77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2" name="Freeform 37">
                <a:extLst>
                  <a:ext uri="{FF2B5EF4-FFF2-40B4-BE49-F238E27FC236}">
                    <a16:creationId xmlns:a16="http://schemas.microsoft.com/office/drawing/2014/main" xmlns="" id="{D14F817A-20B8-4111-849A-7DADB7A4A7A3}"/>
                  </a:ext>
                </a:extLst>
              </p:cNvPr>
              <p:cNvSpPr>
                <a:spLocks/>
              </p:cNvSpPr>
              <p:nvPr/>
            </p:nvSpPr>
            <p:spPr bwMode="auto">
              <a:xfrm>
                <a:off x="3215" y="2242"/>
                <a:ext cx="482" cy="493"/>
              </a:xfrm>
              <a:custGeom>
                <a:avLst/>
                <a:gdLst>
                  <a:gd name="T0" fmla="*/ 167 w 202"/>
                  <a:gd name="T1" fmla="*/ 49 h 207"/>
                  <a:gd name="T2" fmla="*/ 159 w 202"/>
                  <a:gd name="T3" fmla="*/ 40 h 207"/>
                  <a:gd name="T4" fmla="*/ 140 w 202"/>
                  <a:gd name="T5" fmla="*/ 0 h 207"/>
                  <a:gd name="T6" fmla="*/ 124 w 202"/>
                  <a:gd name="T7" fmla="*/ 3 h 207"/>
                  <a:gd name="T8" fmla="*/ 0 w 202"/>
                  <a:gd name="T9" fmla="*/ 32 h 207"/>
                  <a:gd name="T10" fmla="*/ 47 w 202"/>
                  <a:gd name="T11" fmla="*/ 130 h 207"/>
                  <a:gd name="T12" fmla="*/ 54 w 202"/>
                  <a:gd name="T13" fmla="*/ 139 h 207"/>
                  <a:gd name="T14" fmla="*/ 139 w 202"/>
                  <a:gd name="T15" fmla="*/ 207 h 207"/>
                  <a:gd name="T16" fmla="*/ 195 w 202"/>
                  <a:gd name="T17" fmla="*/ 92 h 207"/>
                  <a:gd name="T18" fmla="*/ 202 w 202"/>
                  <a:gd name="T19" fmla="*/ 77 h 207"/>
                  <a:gd name="T20" fmla="*/ 167 w 202"/>
                  <a:gd name="T21" fmla="*/ 4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07">
                    <a:moveTo>
                      <a:pt x="167" y="49"/>
                    </a:moveTo>
                    <a:cubicBezTo>
                      <a:pt x="164" y="46"/>
                      <a:pt x="162" y="43"/>
                      <a:pt x="159" y="40"/>
                    </a:cubicBezTo>
                    <a:cubicBezTo>
                      <a:pt x="151" y="28"/>
                      <a:pt x="144" y="14"/>
                      <a:pt x="140" y="0"/>
                    </a:cubicBezTo>
                    <a:cubicBezTo>
                      <a:pt x="124" y="3"/>
                      <a:pt x="124" y="3"/>
                      <a:pt x="124" y="3"/>
                    </a:cubicBezTo>
                    <a:cubicBezTo>
                      <a:pt x="0" y="32"/>
                      <a:pt x="0" y="32"/>
                      <a:pt x="0" y="32"/>
                    </a:cubicBezTo>
                    <a:cubicBezTo>
                      <a:pt x="9" y="68"/>
                      <a:pt x="25" y="101"/>
                      <a:pt x="47" y="130"/>
                    </a:cubicBezTo>
                    <a:cubicBezTo>
                      <a:pt x="49" y="133"/>
                      <a:pt x="52" y="136"/>
                      <a:pt x="54" y="139"/>
                    </a:cubicBezTo>
                    <a:cubicBezTo>
                      <a:pt x="78" y="167"/>
                      <a:pt x="107" y="190"/>
                      <a:pt x="139" y="207"/>
                    </a:cubicBezTo>
                    <a:cubicBezTo>
                      <a:pt x="195" y="92"/>
                      <a:pt x="195" y="92"/>
                      <a:pt x="195" y="92"/>
                    </a:cubicBezTo>
                    <a:cubicBezTo>
                      <a:pt x="202" y="77"/>
                      <a:pt x="202" y="77"/>
                      <a:pt x="202" y="77"/>
                    </a:cubicBezTo>
                    <a:cubicBezTo>
                      <a:pt x="189" y="70"/>
                      <a:pt x="177" y="60"/>
                      <a:pt x="167" y="49"/>
                    </a:cubicBezTo>
                    <a:close/>
                  </a:path>
                </a:pathLst>
              </a:custGeom>
              <a:solidFill>
                <a:srgbClr val="95C94F"/>
              </a:solidFill>
              <a:ln w="19050">
                <a:solidFill>
                  <a:srgbClr val="95C94F"/>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83" name="Freeform 38">
                <a:extLst>
                  <a:ext uri="{FF2B5EF4-FFF2-40B4-BE49-F238E27FC236}">
                    <a16:creationId xmlns:a16="http://schemas.microsoft.com/office/drawing/2014/main" xmlns="" id="{D1AED907-7EFC-4E4B-B82A-D7A3BED0EFD1}"/>
                  </a:ext>
                </a:extLst>
              </p:cNvPr>
              <p:cNvSpPr>
                <a:spLocks/>
              </p:cNvSpPr>
              <p:nvPr/>
            </p:nvSpPr>
            <p:spPr bwMode="auto">
              <a:xfrm>
                <a:off x="3344" y="1515"/>
                <a:ext cx="482" cy="446"/>
              </a:xfrm>
              <a:custGeom>
                <a:avLst/>
                <a:gdLst>
                  <a:gd name="T0" fmla="*/ 96 w 202"/>
                  <a:gd name="T1" fmla="*/ 24 h 187"/>
                  <a:gd name="T2" fmla="*/ 85 w 202"/>
                  <a:gd name="T3" fmla="*/ 30 h 187"/>
                  <a:gd name="T4" fmla="*/ 0 w 202"/>
                  <a:gd name="T5" fmla="*/ 97 h 187"/>
                  <a:gd name="T6" fmla="*/ 100 w 202"/>
                  <a:gd name="T7" fmla="*/ 177 h 187"/>
                  <a:gd name="T8" fmla="*/ 113 w 202"/>
                  <a:gd name="T9" fmla="*/ 187 h 187"/>
                  <a:gd name="T10" fmla="*/ 148 w 202"/>
                  <a:gd name="T11" fmla="*/ 159 h 187"/>
                  <a:gd name="T12" fmla="*/ 159 w 202"/>
                  <a:gd name="T13" fmla="*/ 154 h 187"/>
                  <a:gd name="T14" fmla="*/ 202 w 202"/>
                  <a:gd name="T15" fmla="*/ 144 h 187"/>
                  <a:gd name="T16" fmla="*/ 202 w 202"/>
                  <a:gd name="T17" fmla="*/ 0 h 187"/>
                  <a:gd name="T18" fmla="*/ 96 w 202"/>
                  <a:gd name="T19" fmla="*/ 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187">
                    <a:moveTo>
                      <a:pt x="96" y="24"/>
                    </a:moveTo>
                    <a:cubicBezTo>
                      <a:pt x="92" y="26"/>
                      <a:pt x="89" y="28"/>
                      <a:pt x="85" y="30"/>
                    </a:cubicBezTo>
                    <a:cubicBezTo>
                      <a:pt x="53" y="46"/>
                      <a:pt x="24" y="70"/>
                      <a:pt x="0" y="97"/>
                    </a:cubicBezTo>
                    <a:cubicBezTo>
                      <a:pt x="100" y="177"/>
                      <a:pt x="100" y="177"/>
                      <a:pt x="100" y="177"/>
                    </a:cubicBezTo>
                    <a:cubicBezTo>
                      <a:pt x="113" y="187"/>
                      <a:pt x="113" y="187"/>
                      <a:pt x="113" y="187"/>
                    </a:cubicBezTo>
                    <a:cubicBezTo>
                      <a:pt x="123" y="176"/>
                      <a:pt x="135" y="167"/>
                      <a:pt x="148" y="159"/>
                    </a:cubicBezTo>
                    <a:cubicBezTo>
                      <a:pt x="151" y="158"/>
                      <a:pt x="155" y="156"/>
                      <a:pt x="159" y="154"/>
                    </a:cubicBezTo>
                    <a:cubicBezTo>
                      <a:pt x="172" y="149"/>
                      <a:pt x="187" y="145"/>
                      <a:pt x="202" y="144"/>
                    </a:cubicBezTo>
                    <a:cubicBezTo>
                      <a:pt x="202" y="0"/>
                      <a:pt x="202" y="0"/>
                      <a:pt x="202" y="0"/>
                    </a:cubicBezTo>
                    <a:cubicBezTo>
                      <a:pt x="164" y="1"/>
                      <a:pt x="128" y="10"/>
                      <a:pt x="96" y="24"/>
                    </a:cubicBezTo>
                    <a:close/>
                  </a:path>
                </a:pathLst>
              </a:custGeom>
              <a:solidFill>
                <a:srgbClr val="00A880"/>
              </a:solidFill>
              <a:ln w="19050">
                <a:solidFill>
                  <a:srgbClr val="00A77F"/>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84" name="Freeform 39">
                <a:extLst>
                  <a:ext uri="{FF2B5EF4-FFF2-40B4-BE49-F238E27FC236}">
                    <a16:creationId xmlns:a16="http://schemas.microsoft.com/office/drawing/2014/main" xmlns="" id="{EA0F66FE-0A5B-4EC4-AC9C-EEBE613450F5}"/>
                  </a:ext>
                </a:extLst>
              </p:cNvPr>
              <p:cNvSpPr>
                <a:spLocks/>
              </p:cNvSpPr>
              <p:nvPr/>
            </p:nvSpPr>
            <p:spPr bwMode="auto">
              <a:xfrm>
                <a:off x="3492" y="1959"/>
                <a:ext cx="102" cy="264"/>
              </a:xfrm>
              <a:custGeom>
                <a:avLst/>
                <a:gdLst>
                  <a:gd name="T0" fmla="*/ 32 w 43"/>
                  <a:gd name="T1" fmla="*/ 60 h 111"/>
                  <a:gd name="T2" fmla="*/ 24 w 43"/>
                  <a:gd name="T3" fmla="*/ 52 h 111"/>
                  <a:gd name="T4" fmla="*/ 24 w 43"/>
                  <a:gd name="T5" fmla="*/ 51 h 111"/>
                  <a:gd name="T6" fmla="*/ 43 w 43"/>
                  <a:gd name="T7" fmla="*/ 11 h 111"/>
                  <a:gd name="T8" fmla="*/ 31 w 43"/>
                  <a:gd name="T9" fmla="*/ 0 h 111"/>
                  <a:gd name="T10" fmla="*/ 25 w 43"/>
                  <a:gd name="T11" fmla="*/ 9 h 111"/>
                  <a:gd name="T12" fmla="*/ 24 w 43"/>
                  <a:gd name="T13" fmla="*/ 9 h 111"/>
                  <a:gd name="T14" fmla="*/ 4 w 43"/>
                  <a:gd name="T15" fmla="*/ 104 h 111"/>
                  <a:gd name="T16" fmla="*/ 4 w 43"/>
                  <a:gd name="T17" fmla="*/ 104 h 111"/>
                  <a:gd name="T18" fmla="*/ 5 w 43"/>
                  <a:gd name="T19" fmla="*/ 111 h 111"/>
                  <a:gd name="T20" fmla="*/ 21 w 43"/>
                  <a:gd name="T21" fmla="*/ 107 h 111"/>
                  <a:gd name="T22" fmla="*/ 19 w 43"/>
                  <a:gd name="T23" fmla="*/ 85 h 111"/>
                  <a:gd name="T24" fmla="*/ 21 w 43"/>
                  <a:gd name="T25" fmla="*/ 63 h 111"/>
                  <a:gd name="T26" fmla="*/ 32 w 43"/>
                  <a:gd name="T27" fmla="*/ 6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11">
                    <a:moveTo>
                      <a:pt x="32" y="60"/>
                    </a:moveTo>
                    <a:cubicBezTo>
                      <a:pt x="24" y="52"/>
                      <a:pt x="24" y="52"/>
                      <a:pt x="24" y="52"/>
                    </a:cubicBezTo>
                    <a:cubicBezTo>
                      <a:pt x="24" y="52"/>
                      <a:pt x="24" y="51"/>
                      <a:pt x="24" y="51"/>
                    </a:cubicBezTo>
                    <a:cubicBezTo>
                      <a:pt x="28" y="36"/>
                      <a:pt x="35" y="23"/>
                      <a:pt x="43" y="11"/>
                    </a:cubicBezTo>
                    <a:cubicBezTo>
                      <a:pt x="31" y="0"/>
                      <a:pt x="31" y="0"/>
                      <a:pt x="31" y="0"/>
                    </a:cubicBezTo>
                    <a:cubicBezTo>
                      <a:pt x="28" y="3"/>
                      <a:pt x="26" y="6"/>
                      <a:pt x="25" y="9"/>
                    </a:cubicBezTo>
                    <a:cubicBezTo>
                      <a:pt x="24" y="9"/>
                      <a:pt x="24" y="9"/>
                      <a:pt x="24" y="9"/>
                    </a:cubicBezTo>
                    <a:cubicBezTo>
                      <a:pt x="6" y="39"/>
                      <a:pt x="0" y="72"/>
                      <a:pt x="4" y="104"/>
                    </a:cubicBezTo>
                    <a:cubicBezTo>
                      <a:pt x="4" y="104"/>
                      <a:pt x="4" y="104"/>
                      <a:pt x="4" y="104"/>
                    </a:cubicBezTo>
                    <a:cubicBezTo>
                      <a:pt x="5" y="106"/>
                      <a:pt x="5" y="108"/>
                      <a:pt x="5" y="111"/>
                    </a:cubicBezTo>
                    <a:cubicBezTo>
                      <a:pt x="21" y="107"/>
                      <a:pt x="21" y="107"/>
                      <a:pt x="21" y="107"/>
                    </a:cubicBezTo>
                    <a:cubicBezTo>
                      <a:pt x="20" y="100"/>
                      <a:pt x="19" y="92"/>
                      <a:pt x="19" y="85"/>
                    </a:cubicBezTo>
                    <a:cubicBezTo>
                      <a:pt x="19" y="77"/>
                      <a:pt x="20" y="70"/>
                      <a:pt x="21" y="63"/>
                    </a:cubicBezTo>
                    <a:lnTo>
                      <a:pt x="32" y="60"/>
                    </a:lnTo>
                    <a:close/>
                  </a:path>
                </a:pathLst>
              </a:custGeom>
              <a:solidFill>
                <a:srgbClr val="6355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5" name="Freeform 40">
                <a:extLst>
                  <a:ext uri="{FF2B5EF4-FFF2-40B4-BE49-F238E27FC236}">
                    <a16:creationId xmlns:a16="http://schemas.microsoft.com/office/drawing/2014/main" xmlns="" id="{1BF3AA71-63B8-4E26-966D-F0B45F96A0B6}"/>
                  </a:ext>
                </a:extLst>
              </p:cNvPr>
              <p:cNvSpPr>
                <a:spLocks/>
              </p:cNvSpPr>
              <p:nvPr/>
            </p:nvSpPr>
            <p:spPr bwMode="auto">
              <a:xfrm>
                <a:off x="3511" y="2242"/>
                <a:ext cx="186" cy="219"/>
              </a:xfrm>
              <a:custGeom>
                <a:avLst/>
                <a:gdLst>
                  <a:gd name="T0" fmla="*/ 78 w 78"/>
                  <a:gd name="T1" fmla="*/ 77 h 92"/>
                  <a:gd name="T2" fmla="*/ 44 w 78"/>
                  <a:gd name="T3" fmla="*/ 50 h 92"/>
                  <a:gd name="T4" fmla="*/ 47 w 78"/>
                  <a:gd name="T5" fmla="*/ 39 h 92"/>
                  <a:gd name="T6" fmla="*/ 36 w 78"/>
                  <a:gd name="T7" fmla="*/ 41 h 92"/>
                  <a:gd name="T8" fmla="*/ 35 w 78"/>
                  <a:gd name="T9" fmla="*/ 40 h 92"/>
                  <a:gd name="T10" fmla="*/ 16 w 78"/>
                  <a:gd name="T11" fmla="*/ 0 h 92"/>
                  <a:gd name="T12" fmla="*/ 0 w 78"/>
                  <a:gd name="T13" fmla="*/ 3 h 92"/>
                  <a:gd name="T14" fmla="*/ 3 w 78"/>
                  <a:gd name="T15" fmla="*/ 14 h 92"/>
                  <a:gd name="T16" fmla="*/ 3 w 78"/>
                  <a:gd name="T17" fmla="*/ 14 h 92"/>
                  <a:gd name="T18" fmla="*/ 64 w 78"/>
                  <a:gd name="T19" fmla="*/ 89 h 92"/>
                  <a:gd name="T20" fmla="*/ 65 w 78"/>
                  <a:gd name="T21" fmla="*/ 88 h 92"/>
                  <a:gd name="T22" fmla="*/ 71 w 78"/>
                  <a:gd name="T23" fmla="*/ 92 h 92"/>
                  <a:gd name="T24" fmla="*/ 78 w 78"/>
                  <a:gd name="T25" fmla="*/ 7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2">
                    <a:moveTo>
                      <a:pt x="78" y="77"/>
                    </a:moveTo>
                    <a:cubicBezTo>
                      <a:pt x="65" y="70"/>
                      <a:pt x="53" y="61"/>
                      <a:pt x="44" y="50"/>
                    </a:cubicBezTo>
                    <a:cubicBezTo>
                      <a:pt x="47" y="39"/>
                      <a:pt x="47" y="39"/>
                      <a:pt x="47" y="39"/>
                    </a:cubicBezTo>
                    <a:cubicBezTo>
                      <a:pt x="36" y="41"/>
                      <a:pt x="36" y="41"/>
                      <a:pt x="36" y="41"/>
                    </a:cubicBezTo>
                    <a:cubicBezTo>
                      <a:pt x="36" y="41"/>
                      <a:pt x="36" y="40"/>
                      <a:pt x="35" y="40"/>
                    </a:cubicBezTo>
                    <a:cubicBezTo>
                      <a:pt x="27" y="28"/>
                      <a:pt x="20" y="14"/>
                      <a:pt x="16" y="0"/>
                    </a:cubicBezTo>
                    <a:cubicBezTo>
                      <a:pt x="0" y="3"/>
                      <a:pt x="0" y="3"/>
                      <a:pt x="0" y="3"/>
                    </a:cubicBezTo>
                    <a:cubicBezTo>
                      <a:pt x="1" y="7"/>
                      <a:pt x="2" y="10"/>
                      <a:pt x="3" y="14"/>
                    </a:cubicBezTo>
                    <a:cubicBezTo>
                      <a:pt x="3" y="14"/>
                      <a:pt x="3" y="14"/>
                      <a:pt x="3" y="14"/>
                    </a:cubicBezTo>
                    <a:cubicBezTo>
                      <a:pt x="15" y="46"/>
                      <a:pt x="37" y="72"/>
                      <a:pt x="64" y="89"/>
                    </a:cubicBezTo>
                    <a:cubicBezTo>
                      <a:pt x="65" y="88"/>
                      <a:pt x="65" y="88"/>
                      <a:pt x="65" y="88"/>
                    </a:cubicBezTo>
                    <a:cubicBezTo>
                      <a:pt x="67" y="90"/>
                      <a:pt x="69" y="91"/>
                      <a:pt x="71" y="92"/>
                    </a:cubicBezTo>
                    <a:lnTo>
                      <a:pt x="78" y="77"/>
                    </a:lnTo>
                    <a:close/>
                  </a:path>
                </a:pathLst>
              </a:custGeom>
              <a:solidFill>
                <a:srgbClr val="6355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6" name="Freeform 41">
                <a:extLst>
                  <a:ext uri="{FF2B5EF4-FFF2-40B4-BE49-F238E27FC236}">
                    <a16:creationId xmlns:a16="http://schemas.microsoft.com/office/drawing/2014/main" xmlns="" id="{A9FA362F-CBD0-4E0B-9BA4-228732D6D04E}"/>
                  </a:ext>
                </a:extLst>
              </p:cNvPr>
              <p:cNvSpPr>
                <a:spLocks/>
              </p:cNvSpPr>
              <p:nvPr/>
            </p:nvSpPr>
            <p:spPr bwMode="auto">
              <a:xfrm>
                <a:off x="3582" y="1820"/>
                <a:ext cx="244" cy="141"/>
              </a:xfrm>
              <a:custGeom>
                <a:avLst/>
                <a:gdLst>
                  <a:gd name="T0" fmla="*/ 91 w 102"/>
                  <a:gd name="T1" fmla="*/ 1 h 59"/>
                  <a:gd name="T2" fmla="*/ 91 w 102"/>
                  <a:gd name="T3" fmla="*/ 1 h 59"/>
                  <a:gd name="T4" fmla="*/ 5 w 102"/>
                  <a:gd name="T5" fmla="*/ 44 h 59"/>
                  <a:gd name="T6" fmla="*/ 5 w 102"/>
                  <a:gd name="T7" fmla="*/ 44 h 59"/>
                  <a:gd name="T8" fmla="*/ 0 w 102"/>
                  <a:gd name="T9" fmla="*/ 49 h 59"/>
                  <a:gd name="T10" fmla="*/ 13 w 102"/>
                  <a:gd name="T11" fmla="*/ 59 h 59"/>
                  <a:gd name="T12" fmla="*/ 47 w 102"/>
                  <a:gd name="T13" fmla="*/ 32 h 59"/>
                  <a:gd name="T14" fmla="*/ 56 w 102"/>
                  <a:gd name="T15" fmla="*/ 38 h 59"/>
                  <a:gd name="T16" fmla="*/ 57 w 102"/>
                  <a:gd name="T17" fmla="*/ 27 h 59"/>
                  <a:gd name="T18" fmla="*/ 59 w 102"/>
                  <a:gd name="T19" fmla="*/ 26 h 59"/>
                  <a:gd name="T20" fmla="*/ 102 w 102"/>
                  <a:gd name="T21" fmla="*/ 16 h 59"/>
                  <a:gd name="T22" fmla="*/ 102 w 102"/>
                  <a:gd name="T23" fmla="*/ 0 h 59"/>
                  <a:gd name="T24" fmla="*/ 91 w 102"/>
                  <a:gd name="T25"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59">
                    <a:moveTo>
                      <a:pt x="91" y="1"/>
                    </a:moveTo>
                    <a:cubicBezTo>
                      <a:pt x="91" y="1"/>
                      <a:pt x="91" y="1"/>
                      <a:pt x="91" y="1"/>
                    </a:cubicBezTo>
                    <a:cubicBezTo>
                      <a:pt x="57" y="5"/>
                      <a:pt x="27" y="20"/>
                      <a:pt x="5" y="44"/>
                    </a:cubicBezTo>
                    <a:cubicBezTo>
                      <a:pt x="5" y="44"/>
                      <a:pt x="5" y="44"/>
                      <a:pt x="5" y="44"/>
                    </a:cubicBezTo>
                    <a:cubicBezTo>
                      <a:pt x="3" y="46"/>
                      <a:pt x="2" y="47"/>
                      <a:pt x="0" y="49"/>
                    </a:cubicBezTo>
                    <a:cubicBezTo>
                      <a:pt x="13" y="59"/>
                      <a:pt x="13" y="59"/>
                      <a:pt x="13" y="59"/>
                    </a:cubicBezTo>
                    <a:cubicBezTo>
                      <a:pt x="23" y="48"/>
                      <a:pt x="34" y="39"/>
                      <a:pt x="47" y="32"/>
                    </a:cubicBezTo>
                    <a:cubicBezTo>
                      <a:pt x="56" y="38"/>
                      <a:pt x="56" y="38"/>
                      <a:pt x="56" y="38"/>
                    </a:cubicBezTo>
                    <a:cubicBezTo>
                      <a:pt x="57" y="27"/>
                      <a:pt x="57" y="27"/>
                      <a:pt x="57" y="27"/>
                    </a:cubicBezTo>
                    <a:cubicBezTo>
                      <a:pt x="58" y="27"/>
                      <a:pt x="58" y="26"/>
                      <a:pt x="59" y="26"/>
                    </a:cubicBezTo>
                    <a:cubicBezTo>
                      <a:pt x="72" y="21"/>
                      <a:pt x="87" y="17"/>
                      <a:pt x="102" y="16"/>
                    </a:cubicBezTo>
                    <a:cubicBezTo>
                      <a:pt x="102" y="0"/>
                      <a:pt x="102" y="0"/>
                      <a:pt x="102" y="0"/>
                    </a:cubicBezTo>
                    <a:cubicBezTo>
                      <a:pt x="98" y="0"/>
                      <a:pt x="95" y="0"/>
                      <a:pt x="91" y="1"/>
                    </a:cubicBezTo>
                    <a:close/>
                  </a:path>
                </a:pathLst>
              </a:custGeom>
              <a:solidFill>
                <a:srgbClr val="6355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8" name="Freeform 42">
                <a:extLst>
                  <a:ext uri="{FF2B5EF4-FFF2-40B4-BE49-F238E27FC236}">
                    <a16:creationId xmlns:a16="http://schemas.microsoft.com/office/drawing/2014/main" xmlns="" id="{31BB0A1D-F334-4239-B70C-53D6CC550FA8}"/>
                  </a:ext>
                </a:extLst>
              </p:cNvPr>
              <p:cNvSpPr>
                <a:spLocks/>
              </p:cNvSpPr>
              <p:nvPr/>
            </p:nvSpPr>
            <p:spPr bwMode="auto">
              <a:xfrm>
                <a:off x="3704" y="2438"/>
                <a:ext cx="272" cy="71"/>
              </a:xfrm>
              <a:custGeom>
                <a:avLst/>
                <a:gdLst>
                  <a:gd name="T0" fmla="*/ 114 w 114"/>
                  <a:gd name="T1" fmla="*/ 15 h 30"/>
                  <a:gd name="T2" fmla="*/ 106 w 114"/>
                  <a:gd name="T3" fmla="*/ 0 h 30"/>
                  <a:gd name="T4" fmla="*/ 64 w 114"/>
                  <a:gd name="T5" fmla="*/ 10 h 30"/>
                  <a:gd name="T6" fmla="*/ 58 w 114"/>
                  <a:gd name="T7" fmla="*/ 1 h 30"/>
                  <a:gd name="T8" fmla="*/ 53 w 114"/>
                  <a:gd name="T9" fmla="*/ 10 h 30"/>
                  <a:gd name="T10" fmla="*/ 51 w 114"/>
                  <a:gd name="T11" fmla="*/ 10 h 30"/>
                  <a:gd name="T12" fmla="*/ 8 w 114"/>
                  <a:gd name="T13" fmla="*/ 0 h 30"/>
                  <a:gd name="T14" fmla="*/ 0 w 114"/>
                  <a:gd name="T15" fmla="*/ 15 h 30"/>
                  <a:gd name="T16" fmla="*/ 11 w 114"/>
                  <a:gd name="T17" fmla="*/ 19 h 30"/>
                  <a:gd name="T18" fmla="*/ 11 w 114"/>
                  <a:gd name="T19" fmla="*/ 19 h 30"/>
                  <a:gd name="T20" fmla="*/ 107 w 114"/>
                  <a:gd name="T21" fmla="*/ 18 h 30"/>
                  <a:gd name="T22" fmla="*/ 107 w 114"/>
                  <a:gd name="T23" fmla="*/ 18 h 30"/>
                  <a:gd name="T24" fmla="*/ 114 w 114"/>
                  <a:gd name="T25"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30">
                    <a:moveTo>
                      <a:pt x="114" y="15"/>
                    </a:moveTo>
                    <a:cubicBezTo>
                      <a:pt x="106" y="0"/>
                      <a:pt x="106" y="0"/>
                      <a:pt x="106" y="0"/>
                    </a:cubicBezTo>
                    <a:cubicBezTo>
                      <a:pt x="93" y="6"/>
                      <a:pt x="79" y="9"/>
                      <a:pt x="64" y="10"/>
                    </a:cubicBezTo>
                    <a:cubicBezTo>
                      <a:pt x="58" y="1"/>
                      <a:pt x="58" y="1"/>
                      <a:pt x="58" y="1"/>
                    </a:cubicBezTo>
                    <a:cubicBezTo>
                      <a:pt x="53" y="10"/>
                      <a:pt x="53" y="10"/>
                      <a:pt x="53" y="10"/>
                    </a:cubicBezTo>
                    <a:cubicBezTo>
                      <a:pt x="52" y="10"/>
                      <a:pt x="52" y="10"/>
                      <a:pt x="51" y="10"/>
                    </a:cubicBezTo>
                    <a:cubicBezTo>
                      <a:pt x="36" y="9"/>
                      <a:pt x="21" y="6"/>
                      <a:pt x="8" y="0"/>
                    </a:cubicBezTo>
                    <a:cubicBezTo>
                      <a:pt x="0" y="15"/>
                      <a:pt x="0" y="15"/>
                      <a:pt x="0" y="15"/>
                    </a:cubicBezTo>
                    <a:cubicBezTo>
                      <a:pt x="4" y="16"/>
                      <a:pt x="7" y="18"/>
                      <a:pt x="11" y="19"/>
                    </a:cubicBezTo>
                    <a:cubicBezTo>
                      <a:pt x="11" y="19"/>
                      <a:pt x="11" y="19"/>
                      <a:pt x="11" y="19"/>
                    </a:cubicBezTo>
                    <a:cubicBezTo>
                      <a:pt x="43" y="30"/>
                      <a:pt x="77" y="29"/>
                      <a:pt x="107" y="18"/>
                    </a:cubicBezTo>
                    <a:cubicBezTo>
                      <a:pt x="107" y="18"/>
                      <a:pt x="107" y="18"/>
                      <a:pt x="107" y="18"/>
                    </a:cubicBezTo>
                    <a:cubicBezTo>
                      <a:pt x="109" y="17"/>
                      <a:pt x="111" y="16"/>
                      <a:pt x="114" y="15"/>
                    </a:cubicBezTo>
                    <a:close/>
                  </a:path>
                </a:pathLst>
              </a:custGeom>
              <a:solidFill>
                <a:srgbClr val="6355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7" name="Freeform 43">
                <a:extLst>
                  <a:ext uri="{FF2B5EF4-FFF2-40B4-BE49-F238E27FC236}">
                    <a16:creationId xmlns:a16="http://schemas.microsoft.com/office/drawing/2014/main" xmlns="" id="{397CA9EF-6D78-4207-AB48-59BC491A86D3}"/>
                  </a:ext>
                </a:extLst>
              </p:cNvPr>
              <p:cNvSpPr>
                <a:spLocks/>
              </p:cNvSpPr>
              <p:nvPr/>
            </p:nvSpPr>
            <p:spPr bwMode="auto">
              <a:xfrm>
                <a:off x="3854" y="1820"/>
                <a:ext cx="244" cy="141"/>
              </a:xfrm>
              <a:custGeom>
                <a:avLst/>
                <a:gdLst>
                  <a:gd name="T0" fmla="*/ 94 w 102"/>
                  <a:gd name="T1" fmla="*/ 41 h 59"/>
                  <a:gd name="T2" fmla="*/ 95 w 102"/>
                  <a:gd name="T3" fmla="*/ 41 h 59"/>
                  <a:gd name="T4" fmla="*/ 7 w 102"/>
                  <a:gd name="T5" fmla="*/ 0 h 59"/>
                  <a:gd name="T6" fmla="*/ 7 w 102"/>
                  <a:gd name="T7" fmla="*/ 0 h 59"/>
                  <a:gd name="T8" fmla="*/ 0 w 102"/>
                  <a:gd name="T9" fmla="*/ 0 h 59"/>
                  <a:gd name="T10" fmla="*/ 0 w 102"/>
                  <a:gd name="T11" fmla="*/ 16 h 59"/>
                  <a:gd name="T12" fmla="*/ 43 w 102"/>
                  <a:gd name="T13" fmla="*/ 26 h 59"/>
                  <a:gd name="T14" fmla="*/ 44 w 102"/>
                  <a:gd name="T15" fmla="*/ 37 h 59"/>
                  <a:gd name="T16" fmla="*/ 53 w 102"/>
                  <a:gd name="T17" fmla="*/ 31 h 59"/>
                  <a:gd name="T18" fmla="*/ 54 w 102"/>
                  <a:gd name="T19" fmla="*/ 31 h 59"/>
                  <a:gd name="T20" fmla="*/ 89 w 102"/>
                  <a:gd name="T21" fmla="*/ 59 h 59"/>
                  <a:gd name="T22" fmla="*/ 102 w 102"/>
                  <a:gd name="T23" fmla="*/ 49 h 59"/>
                  <a:gd name="T24" fmla="*/ 94 w 102"/>
                  <a:gd name="T25" fmla="*/ 4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59">
                    <a:moveTo>
                      <a:pt x="94" y="41"/>
                    </a:moveTo>
                    <a:cubicBezTo>
                      <a:pt x="95" y="41"/>
                      <a:pt x="95" y="41"/>
                      <a:pt x="95" y="41"/>
                    </a:cubicBezTo>
                    <a:cubicBezTo>
                      <a:pt x="70" y="17"/>
                      <a:pt x="39" y="3"/>
                      <a:pt x="7" y="0"/>
                    </a:cubicBezTo>
                    <a:cubicBezTo>
                      <a:pt x="7" y="0"/>
                      <a:pt x="7" y="0"/>
                      <a:pt x="7" y="0"/>
                    </a:cubicBezTo>
                    <a:cubicBezTo>
                      <a:pt x="5" y="0"/>
                      <a:pt x="2" y="0"/>
                      <a:pt x="0" y="0"/>
                    </a:cubicBezTo>
                    <a:cubicBezTo>
                      <a:pt x="0" y="16"/>
                      <a:pt x="0" y="16"/>
                      <a:pt x="0" y="16"/>
                    </a:cubicBezTo>
                    <a:cubicBezTo>
                      <a:pt x="15" y="17"/>
                      <a:pt x="29" y="20"/>
                      <a:pt x="43" y="26"/>
                    </a:cubicBezTo>
                    <a:cubicBezTo>
                      <a:pt x="44" y="37"/>
                      <a:pt x="44" y="37"/>
                      <a:pt x="44" y="37"/>
                    </a:cubicBezTo>
                    <a:cubicBezTo>
                      <a:pt x="53" y="31"/>
                      <a:pt x="53" y="31"/>
                      <a:pt x="53" y="31"/>
                    </a:cubicBezTo>
                    <a:cubicBezTo>
                      <a:pt x="53" y="31"/>
                      <a:pt x="54" y="31"/>
                      <a:pt x="54" y="31"/>
                    </a:cubicBezTo>
                    <a:cubicBezTo>
                      <a:pt x="67" y="39"/>
                      <a:pt x="79" y="48"/>
                      <a:pt x="89" y="59"/>
                    </a:cubicBezTo>
                    <a:cubicBezTo>
                      <a:pt x="102" y="49"/>
                      <a:pt x="102" y="49"/>
                      <a:pt x="102" y="49"/>
                    </a:cubicBezTo>
                    <a:cubicBezTo>
                      <a:pt x="100" y="46"/>
                      <a:pt x="97" y="44"/>
                      <a:pt x="94" y="41"/>
                    </a:cubicBezTo>
                    <a:close/>
                  </a:path>
                </a:pathLst>
              </a:custGeom>
              <a:solidFill>
                <a:srgbClr val="6355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1" name="Freeform 44">
                <a:extLst>
                  <a:ext uri="{FF2B5EF4-FFF2-40B4-BE49-F238E27FC236}">
                    <a16:creationId xmlns:a16="http://schemas.microsoft.com/office/drawing/2014/main" xmlns="" id="{BC9313A2-CA74-4C9D-9D83-084C74F641BF}"/>
                  </a:ext>
                </a:extLst>
              </p:cNvPr>
              <p:cNvSpPr>
                <a:spLocks/>
              </p:cNvSpPr>
              <p:nvPr/>
            </p:nvSpPr>
            <p:spPr bwMode="auto">
              <a:xfrm>
                <a:off x="3983" y="2242"/>
                <a:ext cx="186" cy="219"/>
              </a:xfrm>
              <a:custGeom>
                <a:avLst/>
                <a:gdLst>
                  <a:gd name="T0" fmla="*/ 78 w 78"/>
                  <a:gd name="T1" fmla="*/ 3 h 92"/>
                  <a:gd name="T2" fmla="*/ 62 w 78"/>
                  <a:gd name="T3" fmla="*/ 0 h 92"/>
                  <a:gd name="T4" fmla="*/ 43 w 78"/>
                  <a:gd name="T5" fmla="*/ 39 h 92"/>
                  <a:gd name="T6" fmla="*/ 32 w 78"/>
                  <a:gd name="T7" fmla="*/ 38 h 92"/>
                  <a:gd name="T8" fmla="*/ 36 w 78"/>
                  <a:gd name="T9" fmla="*/ 48 h 92"/>
                  <a:gd name="T10" fmla="*/ 35 w 78"/>
                  <a:gd name="T11" fmla="*/ 49 h 92"/>
                  <a:gd name="T12" fmla="*/ 0 w 78"/>
                  <a:gd name="T13" fmla="*/ 77 h 92"/>
                  <a:gd name="T14" fmla="*/ 7 w 78"/>
                  <a:gd name="T15" fmla="*/ 92 h 92"/>
                  <a:gd name="T16" fmla="*/ 17 w 78"/>
                  <a:gd name="T17" fmla="*/ 86 h 92"/>
                  <a:gd name="T18" fmla="*/ 17 w 78"/>
                  <a:gd name="T19" fmla="*/ 86 h 92"/>
                  <a:gd name="T20" fmla="*/ 76 w 78"/>
                  <a:gd name="T21" fmla="*/ 10 h 92"/>
                  <a:gd name="T22" fmla="*/ 76 w 78"/>
                  <a:gd name="T23" fmla="*/ 10 h 92"/>
                  <a:gd name="T24" fmla="*/ 78 w 78"/>
                  <a:gd name="T25"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2">
                    <a:moveTo>
                      <a:pt x="78" y="3"/>
                    </a:moveTo>
                    <a:cubicBezTo>
                      <a:pt x="62" y="0"/>
                      <a:pt x="62" y="0"/>
                      <a:pt x="62" y="0"/>
                    </a:cubicBezTo>
                    <a:cubicBezTo>
                      <a:pt x="58" y="14"/>
                      <a:pt x="51" y="27"/>
                      <a:pt x="43" y="39"/>
                    </a:cubicBezTo>
                    <a:cubicBezTo>
                      <a:pt x="32" y="38"/>
                      <a:pt x="32" y="38"/>
                      <a:pt x="32" y="38"/>
                    </a:cubicBezTo>
                    <a:cubicBezTo>
                      <a:pt x="36" y="48"/>
                      <a:pt x="36" y="48"/>
                      <a:pt x="36" y="48"/>
                    </a:cubicBezTo>
                    <a:cubicBezTo>
                      <a:pt x="36" y="48"/>
                      <a:pt x="35" y="49"/>
                      <a:pt x="35" y="49"/>
                    </a:cubicBezTo>
                    <a:cubicBezTo>
                      <a:pt x="25" y="60"/>
                      <a:pt x="13" y="70"/>
                      <a:pt x="0" y="77"/>
                    </a:cubicBezTo>
                    <a:cubicBezTo>
                      <a:pt x="7" y="92"/>
                      <a:pt x="7" y="92"/>
                      <a:pt x="7" y="92"/>
                    </a:cubicBezTo>
                    <a:cubicBezTo>
                      <a:pt x="11" y="90"/>
                      <a:pt x="14" y="88"/>
                      <a:pt x="17" y="86"/>
                    </a:cubicBezTo>
                    <a:cubicBezTo>
                      <a:pt x="17" y="86"/>
                      <a:pt x="17" y="86"/>
                      <a:pt x="17" y="86"/>
                    </a:cubicBezTo>
                    <a:cubicBezTo>
                      <a:pt x="46" y="68"/>
                      <a:pt x="66" y="41"/>
                      <a:pt x="76" y="10"/>
                    </a:cubicBezTo>
                    <a:cubicBezTo>
                      <a:pt x="76" y="10"/>
                      <a:pt x="76" y="10"/>
                      <a:pt x="76" y="10"/>
                    </a:cubicBezTo>
                    <a:cubicBezTo>
                      <a:pt x="77" y="8"/>
                      <a:pt x="77" y="6"/>
                      <a:pt x="78" y="3"/>
                    </a:cubicBezTo>
                    <a:close/>
                  </a:path>
                </a:pathLst>
              </a:custGeom>
              <a:solidFill>
                <a:srgbClr val="6355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2" name="Freeform 45">
                <a:extLst>
                  <a:ext uri="{FF2B5EF4-FFF2-40B4-BE49-F238E27FC236}">
                    <a16:creationId xmlns:a16="http://schemas.microsoft.com/office/drawing/2014/main" xmlns="" id="{7766FD40-8B56-47CC-8068-3EB13F515CBD}"/>
                  </a:ext>
                </a:extLst>
              </p:cNvPr>
              <p:cNvSpPr>
                <a:spLocks/>
              </p:cNvSpPr>
              <p:nvPr/>
            </p:nvSpPr>
            <p:spPr bwMode="auto">
              <a:xfrm>
                <a:off x="4086" y="1959"/>
                <a:ext cx="102" cy="264"/>
              </a:xfrm>
              <a:custGeom>
                <a:avLst/>
                <a:gdLst>
                  <a:gd name="T0" fmla="*/ 17 w 43"/>
                  <a:gd name="T1" fmla="*/ 6 h 111"/>
                  <a:gd name="T2" fmla="*/ 16 w 43"/>
                  <a:gd name="T3" fmla="*/ 6 h 111"/>
                  <a:gd name="T4" fmla="*/ 12 w 43"/>
                  <a:gd name="T5" fmla="*/ 0 h 111"/>
                  <a:gd name="T6" fmla="*/ 0 w 43"/>
                  <a:gd name="T7" fmla="*/ 11 h 111"/>
                  <a:gd name="T8" fmla="*/ 19 w 43"/>
                  <a:gd name="T9" fmla="*/ 50 h 111"/>
                  <a:gd name="T10" fmla="*/ 11 w 43"/>
                  <a:gd name="T11" fmla="*/ 58 h 111"/>
                  <a:gd name="T12" fmla="*/ 21 w 43"/>
                  <a:gd name="T13" fmla="*/ 61 h 111"/>
                  <a:gd name="T14" fmla="*/ 22 w 43"/>
                  <a:gd name="T15" fmla="*/ 62 h 111"/>
                  <a:gd name="T16" fmla="*/ 24 w 43"/>
                  <a:gd name="T17" fmla="*/ 85 h 111"/>
                  <a:gd name="T18" fmla="*/ 22 w 43"/>
                  <a:gd name="T19" fmla="*/ 107 h 111"/>
                  <a:gd name="T20" fmla="*/ 38 w 43"/>
                  <a:gd name="T21" fmla="*/ 111 h 111"/>
                  <a:gd name="T22" fmla="*/ 39 w 43"/>
                  <a:gd name="T23" fmla="*/ 100 h 111"/>
                  <a:gd name="T24" fmla="*/ 39 w 43"/>
                  <a:gd name="T25" fmla="*/ 100 h 111"/>
                  <a:gd name="T26" fmla="*/ 17 w 43"/>
                  <a:gd name="T27" fmla="*/ 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11">
                    <a:moveTo>
                      <a:pt x="17" y="6"/>
                    </a:moveTo>
                    <a:cubicBezTo>
                      <a:pt x="16" y="6"/>
                      <a:pt x="16" y="6"/>
                      <a:pt x="16" y="6"/>
                    </a:cubicBezTo>
                    <a:cubicBezTo>
                      <a:pt x="15" y="4"/>
                      <a:pt x="14" y="2"/>
                      <a:pt x="12" y="0"/>
                    </a:cubicBezTo>
                    <a:cubicBezTo>
                      <a:pt x="0" y="11"/>
                      <a:pt x="0" y="11"/>
                      <a:pt x="0" y="11"/>
                    </a:cubicBezTo>
                    <a:cubicBezTo>
                      <a:pt x="8" y="22"/>
                      <a:pt x="15" y="36"/>
                      <a:pt x="19" y="50"/>
                    </a:cubicBezTo>
                    <a:cubicBezTo>
                      <a:pt x="11" y="58"/>
                      <a:pt x="11" y="58"/>
                      <a:pt x="11" y="58"/>
                    </a:cubicBezTo>
                    <a:cubicBezTo>
                      <a:pt x="21" y="61"/>
                      <a:pt x="21" y="61"/>
                      <a:pt x="21" y="61"/>
                    </a:cubicBezTo>
                    <a:cubicBezTo>
                      <a:pt x="21" y="61"/>
                      <a:pt x="21" y="62"/>
                      <a:pt x="22" y="62"/>
                    </a:cubicBezTo>
                    <a:cubicBezTo>
                      <a:pt x="23" y="70"/>
                      <a:pt x="24" y="77"/>
                      <a:pt x="24" y="85"/>
                    </a:cubicBezTo>
                    <a:cubicBezTo>
                      <a:pt x="24" y="92"/>
                      <a:pt x="23" y="100"/>
                      <a:pt x="22" y="107"/>
                    </a:cubicBezTo>
                    <a:cubicBezTo>
                      <a:pt x="38" y="111"/>
                      <a:pt x="38" y="111"/>
                      <a:pt x="38" y="111"/>
                    </a:cubicBezTo>
                    <a:cubicBezTo>
                      <a:pt x="38" y="107"/>
                      <a:pt x="39" y="104"/>
                      <a:pt x="39" y="100"/>
                    </a:cubicBezTo>
                    <a:cubicBezTo>
                      <a:pt x="39" y="100"/>
                      <a:pt x="39" y="100"/>
                      <a:pt x="39" y="100"/>
                    </a:cubicBezTo>
                    <a:cubicBezTo>
                      <a:pt x="43" y="66"/>
                      <a:pt x="34" y="33"/>
                      <a:pt x="17" y="6"/>
                    </a:cubicBezTo>
                    <a:close/>
                  </a:path>
                </a:pathLst>
              </a:custGeom>
              <a:solidFill>
                <a:srgbClr val="6355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195" name="Retângulo 194">
              <a:extLst>
                <a:ext uri="{FF2B5EF4-FFF2-40B4-BE49-F238E27FC236}">
                  <a16:creationId xmlns:a16="http://schemas.microsoft.com/office/drawing/2014/main" xmlns="" id="{B322B77F-71F0-4ED0-8D98-083650CBFEE0}"/>
                </a:ext>
              </a:extLst>
            </p:cNvPr>
            <p:cNvSpPr/>
            <p:nvPr/>
          </p:nvSpPr>
          <p:spPr>
            <a:xfrm>
              <a:off x="5078506" y="3181003"/>
              <a:ext cx="1766048" cy="886076"/>
            </a:xfrm>
            <a:prstGeom prst="rect">
              <a:avLst/>
            </a:prstGeom>
          </p:spPr>
          <p:txBody>
            <a:bodyPr wrap="square">
              <a:spAutoFit/>
            </a:bodyPr>
            <a:lstStyle/>
            <a:p>
              <a:pPr algn="ctr" defTabSz="868061">
                <a:lnSpc>
                  <a:spcPct val="80000"/>
                </a:lnSpc>
              </a:pPr>
              <a:r>
                <a:rPr lang="en-US" sz="3200" b="1" kern="0">
                  <a:solidFill>
                    <a:srgbClr val="63554F"/>
                  </a:solidFill>
                  <a:latin typeface="Century Gothic" panose="020B0502020202020204" pitchFamily="34" charset="0"/>
                </a:rPr>
                <a:t>Ônus</a:t>
              </a:r>
            </a:p>
            <a:p>
              <a:pPr algn="ctr" defTabSz="868061">
                <a:lnSpc>
                  <a:spcPct val="80000"/>
                </a:lnSpc>
              </a:pPr>
              <a:r>
                <a:rPr lang="en-US" sz="3200" b="1" kern="0">
                  <a:solidFill>
                    <a:srgbClr val="63554F"/>
                  </a:solidFill>
                  <a:latin typeface="Century Gothic" panose="020B0502020202020204" pitchFamily="34" charset="0"/>
                </a:rPr>
                <a:t>da DA</a:t>
              </a:r>
              <a:endParaRPr lang="pt-BR" sz="3200"/>
            </a:p>
          </p:txBody>
        </p:sp>
      </p:grpSp>
      <p:sp>
        <p:nvSpPr>
          <p:cNvPr id="20" name="CaixaDeTexto 19">
            <a:extLst>
              <a:ext uri="{FF2B5EF4-FFF2-40B4-BE49-F238E27FC236}">
                <a16:creationId xmlns:a16="http://schemas.microsoft.com/office/drawing/2014/main" xmlns="" id="{F64BB2D2-0E50-45EF-9808-147FBBE569CE}"/>
              </a:ext>
            </a:extLst>
          </p:cNvPr>
          <p:cNvSpPr txBox="1"/>
          <p:nvPr/>
        </p:nvSpPr>
        <p:spPr>
          <a:xfrm>
            <a:off x="900908" y="202837"/>
            <a:ext cx="8949674" cy="757130"/>
          </a:xfrm>
          <a:prstGeom prst="rect">
            <a:avLst/>
          </a:prstGeom>
          <a:noFill/>
        </p:spPr>
        <p:txBody>
          <a:bodyPr wrap="square" rtlCol="0">
            <a:spAutoFit/>
          </a:bodyPr>
          <a:lstStyle/>
          <a:p>
            <a:pPr lvl="0">
              <a:lnSpc>
                <a:spcPct val="90000"/>
              </a:lnSpc>
              <a:spcBef>
                <a:spcPct val="0"/>
              </a:spcBef>
              <a:defRPr/>
            </a:pPr>
            <a:r>
              <a:rPr lang="pt-BR" sz="2400" b="1" dirty="0">
                <a:solidFill>
                  <a:srgbClr val="07A980"/>
                </a:solidFill>
                <a:latin typeface="Century Gothic" panose="020B0502020202020204" pitchFamily="34" charset="0"/>
              </a:rPr>
              <a:t>PACIENTES COM DA EXPERIMENTAM EFEITOS DEBILITANTES QUE IMPACTAM O DIA-A-DIA</a:t>
            </a:r>
            <a:r>
              <a:rPr lang="pt-BR" sz="2400" b="1" baseline="30000" dirty="0">
                <a:solidFill>
                  <a:srgbClr val="07A980"/>
                </a:solidFill>
                <a:latin typeface="Century Gothic" panose="020B0502020202020204" pitchFamily="34" charset="0"/>
              </a:rPr>
              <a:t>1-4 </a:t>
            </a:r>
          </a:p>
        </p:txBody>
      </p:sp>
      <p:sp>
        <p:nvSpPr>
          <p:cNvPr id="108" name="Footer Placeholder 7">
            <a:extLst>
              <a:ext uri="{FF2B5EF4-FFF2-40B4-BE49-F238E27FC236}">
                <a16:creationId xmlns:a16="http://schemas.microsoft.com/office/drawing/2014/main" xmlns="" id="{6A148E91-292D-4555-9D86-7F3EAA3F5C0F}"/>
              </a:ext>
            </a:extLst>
          </p:cNvPr>
          <p:cNvSpPr txBox="1">
            <a:spLocks/>
          </p:cNvSpPr>
          <p:nvPr/>
        </p:nvSpPr>
        <p:spPr>
          <a:xfrm>
            <a:off x="690029" y="6062909"/>
            <a:ext cx="10840304" cy="490654"/>
          </a:xfrm>
          <a:prstGeom prst="rect">
            <a:avLst/>
          </a:prstGeom>
        </p:spPr>
        <p:txBody>
          <a:bodyPr vert="horz" lIns="91440" tIns="45720" rIns="91440" bIns="45720" rtlCol="0" anchor="b">
            <a:noAutofit/>
          </a:bodyPr>
          <a:lstStyle>
            <a:defPPr>
              <a:defRPr lang="en-US"/>
            </a:defPPr>
            <a:lvl1pPr marL="0" algn="l" defTabSz="914400" rtl="0" eaLnBrk="1" latinLnBrk="0" hangingPunct="1">
              <a:defRPr sz="10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50000"/>
                    <a:lumOff val="50000"/>
                  </a:schemeClr>
                </a:solidFill>
                <a:latin typeface="Century Gothic" panose="020B0502020202020204" pitchFamily="34" charset="0"/>
              </a:rPr>
              <a:t>1. Simpson EL et al. J </a:t>
            </a:r>
            <a:r>
              <a:rPr lang="en-US" sz="800">
                <a:solidFill>
                  <a:schemeClr val="tx1">
                    <a:lumMod val="50000"/>
                    <a:lumOff val="50000"/>
                  </a:schemeClr>
                </a:solidFill>
                <a:latin typeface="Century Gothic" panose="020B0502020202020204" pitchFamily="34" charset="0"/>
              </a:rPr>
              <a:t>Am Acad</a:t>
            </a:r>
            <a:r>
              <a:rPr lang="en-US" sz="800" dirty="0">
                <a:solidFill>
                  <a:schemeClr val="tx1">
                    <a:lumMod val="50000"/>
                    <a:lumOff val="50000"/>
                  </a:schemeClr>
                </a:solidFill>
                <a:latin typeface="Century Gothic" panose="020B0502020202020204" pitchFamily="34" charset="0"/>
              </a:rPr>
              <a:t> Dermatol 2016;74:491-498. 2</a:t>
            </a:r>
            <a:r>
              <a:rPr lang="en-US" sz="800">
                <a:solidFill>
                  <a:schemeClr val="tx1">
                    <a:lumMod val="50000"/>
                    <a:lumOff val="50000"/>
                  </a:schemeClr>
                </a:solidFill>
                <a:latin typeface="Century Gothic" panose="020B0502020202020204" pitchFamily="34" charset="0"/>
              </a:rPr>
              <a:t>. Zuberbier</a:t>
            </a:r>
            <a:r>
              <a:rPr lang="en-US" sz="800" dirty="0">
                <a:solidFill>
                  <a:schemeClr val="tx1">
                    <a:lumMod val="50000"/>
                    <a:lumOff val="50000"/>
                  </a:schemeClr>
                </a:solidFill>
                <a:latin typeface="Century Gothic" panose="020B0502020202020204" pitchFamily="34" charset="0"/>
              </a:rPr>
              <a:t> T et al. J Allergy Clin Immunol 2006;118:226-232. 3. Simpson EL</a:t>
            </a:r>
            <a:r>
              <a:rPr lang="en-US" sz="800">
                <a:solidFill>
                  <a:schemeClr val="tx1">
                    <a:lumMod val="50000"/>
                    <a:lumOff val="50000"/>
                  </a:schemeClr>
                </a:solidFill>
                <a:latin typeface="Century Gothic" panose="020B0502020202020204" pitchFamily="34" charset="0"/>
              </a:rPr>
              <a:t>. Curr</a:t>
            </a:r>
            <a:r>
              <a:rPr lang="en-US" sz="800" dirty="0">
                <a:solidFill>
                  <a:schemeClr val="tx1">
                    <a:lumMod val="50000"/>
                    <a:lumOff val="50000"/>
                  </a:schemeClr>
                </a:solidFill>
                <a:latin typeface="Century Gothic" panose="020B0502020202020204" pitchFamily="34" charset="0"/>
              </a:rPr>
              <a:t> Dermatol Rep 2012;1:29–38. </a:t>
            </a:r>
            <a:br>
              <a:rPr lang="en-US" sz="800" dirty="0">
                <a:solidFill>
                  <a:schemeClr val="tx1">
                    <a:lumMod val="50000"/>
                    <a:lumOff val="50000"/>
                  </a:schemeClr>
                </a:solidFill>
                <a:latin typeface="Century Gothic" panose="020B0502020202020204" pitchFamily="34" charset="0"/>
              </a:rPr>
            </a:br>
            <a:r>
              <a:rPr lang="en-US" sz="800" dirty="0">
                <a:solidFill>
                  <a:schemeClr val="tx1">
                    <a:lumMod val="50000"/>
                    <a:lumOff val="50000"/>
                  </a:schemeClr>
                </a:solidFill>
                <a:latin typeface="Century Gothic" panose="020B0502020202020204" pitchFamily="34" charset="0"/>
              </a:rPr>
              <a:t>4. Simpson E et al. Chronicity, comorbidity, and life course impairment in atopic dermatitis: Insights from a cross-sectional study in US adults. Presented at: EADV Congress; September 28–October 2, 2016; Vienna, Austria. Poster P0301. 5</a:t>
            </a:r>
            <a:r>
              <a:rPr lang="en-US" sz="800">
                <a:solidFill>
                  <a:schemeClr val="tx1">
                    <a:lumMod val="50000"/>
                    <a:lumOff val="50000"/>
                  </a:schemeClr>
                </a:solidFill>
                <a:latin typeface="Century Gothic" panose="020B0502020202020204" pitchFamily="34" charset="0"/>
              </a:rPr>
              <a:t>. Whiteley</a:t>
            </a:r>
            <a:r>
              <a:rPr lang="en-US" sz="800" dirty="0">
                <a:solidFill>
                  <a:schemeClr val="tx1">
                    <a:lumMod val="50000"/>
                    <a:lumOff val="50000"/>
                  </a:schemeClr>
                </a:solidFill>
                <a:latin typeface="Century Gothic" panose="020B0502020202020204" pitchFamily="34" charset="0"/>
              </a:rPr>
              <a:t> J et al</a:t>
            </a:r>
            <a:r>
              <a:rPr lang="en-US" sz="800">
                <a:solidFill>
                  <a:schemeClr val="tx1">
                    <a:lumMod val="50000"/>
                    <a:lumOff val="50000"/>
                  </a:schemeClr>
                </a:solidFill>
                <a:latin typeface="Century Gothic" panose="020B0502020202020204" pitchFamily="34" charset="0"/>
              </a:rPr>
              <a:t>. Curr</a:t>
            </a:r>
            <a:r>
              <a:rPr lang="en-US" sz="800" dirty="0">
                <a:solidFill>
                  <a:schemeClr val="tx1">
                    <a:lumMod val="50000"/>
                    <a:lumOff val="50000"/>
                  </a:schemeClr>
                </a:solidFill>
                <a:latin typeface="Century Gothic" panose="020B0502020202020204" pitchFamily="34" charset="0"/>
              </a:rPr>
              <a:t> Med </a:t>
            </a:r>
            <a:r>
              <a:rPr lang="en-US" sz="800">
                <a:solidFill>
                  <a:schemeClr val="tx1">
                    <a:lumMod val="50000"/>
                    <a:lumOff val="50000"/>
                  </a:schemeClr>
                </a:solidFill>
                <a:latin typeface="Century Gothic" panose="020B0502020202020204" pitchFamily="34" charset="0"/>
              </a:rPr>
              <a:t>Res Opin</a:t>
            </a:r>
            <a:r>
              <a:rPr lang="en-US" sz="800" dirty="0">
                <a:solidFill>
                  <a:schemeClr val="tx1">
                    <a:lumMod val="50000"/>
                    <a:lumOff val="50000"/>
                  </a:schemeClr>
                </a:solidFill>
                <a:latin typeface="Century Gothic" panose="020B0502020202020204" pitchFamily="34" charset="0"/>
              </a:rPr>
              <a:t> 2016;1–7. </a:t>
            </a:r>
          </a:p>
        </p:txBody>
      </p:sp>
      <p:sp>
        <p:nvSpPr>
          <p:cNvPr id="109" name="Forma Livre: Forma 108">
            <a:extLst>
              <a:ext uri="{FF2B5EF4-FFF2-40B4-BE49-F238E27FC236}">
                <a16:creationId xmlns:a16="http://schemas.microsoft.com/office/drawing/2014/main" xmlns="" id="{AF5E431A-C6F8-4A3D-911B-2E42CEEE7909}"/>
              </a:ext>
            </a:extLst>
          </p:cNvPr>
          <p:cNvSpPr/>
          <p:nvPr/>
        </p:nvSpPr>
        <p:spPr>
          <a:xfrm>
            <a:off x="0" y="278495"/>
            <a:ext cx="900906" cy="422275"/>
          </a:xfrm>
          <a:custGeom>
            <a:avLst/>
            <a:gdLst>
              <a:gd name="connsiteX0" fmla="*/ 0 w 900906"/>
              <a:gd name="connsiteY0" fmla="*/ 0 h 422275"/>
              <a:gd name="connsiteX1" fmla="*/ 900906 w 900906"/>
              <a:gd name="connsiteY1" fmla="*/ 0 h 422275"/>
              <a:gd name="connsiteX2" fmla="*/ 516733 w 900906"/>
              <a:gd name="connsiteY2" fmla="*/ 422275 h 422275"/>
              <a:gd name="connsiteX3" fmla="*/ 0 w 900906"/>
              <a:gd name="connsiteY3" fmla="*/ 422275 h 422275"/>
            </a:gdLst>
            <a:ahLst/>
            <a:cxnLst>
              <a:cxn ang="0">
                <a:pos x="connsiteX0" y="connsiteY0"/>
              </a:cxn>
              <a:cxn ang="0">
                <a:pos x="connsiteX1" y="connsiteY1"/>
              </a:cxn>
              <a:cxn ang="0">
                <a:pos x="connsiteX2" y="connsiteY2"/>
              </a:cxn>
              <a:cxn ang="0">
                <a:pos x="connsiteX3" y="connsiteY3"/>
              </a:cxn>
            </a:cxnLst>
            <a:rect l="l" t="t" r="r" b="b"/>
            <a:pathLst>
              <a:path w="900906" h="422275">
                <a:moveTo>
                  <a:pt x="0" y="0"/>
                </a:moveTo>
                <a:lnTo>
                  <a:pt x="900906" y="0"/>
                </a:lnTo>
                <a:lnTo>
                  <a:pt x="516733" y="422275"/>
                </a:lnTo>
                <a:lnTo>
                  <a:pt x="0" y="422275"/>
                </a:lnTo>
                <a:close/>
              </a:path>
            </a:pathLst>
          </a:custGeom>
          <a:solidFill>
            <a:srgbClr val="07A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sz="1351"/>
          </a:p>
        </p:txBody>
      </p:sp>
      <p:grpSp>
        <p:nvGrpSpPr>
          <p:cNvPr id="3" name="Agrupar 2">
            <a:extLst>
              <a:ext uri="{FF2B5EF4-FFF2-40B4-BE49-F238E27FC236}">
                <a16:creationId xmlns:a16="http://schemas.microsoft.com/office/drawing/2014/main" xmlns="" id="{E5919151-8B91-460D-9A6D-8FC7A018A13C}"/>
              </a:ext>
            </a:extLst>
          </p:cNvPr>
          <p:cNvGrpSpPr/>
          <p:nvPr/>
        </p:nvGrpSpPr>
        <p:grpSpPr>
          <a:xfrm>
            <a:off x="690029" y="1591112"/>
            <a:ext cx="4604561" cy="1171834"/>
            <a:chOff x="690029" y="1591112"/>
            <a:chExt cx="4604561" cy="1171834"/>
          </a:xfrm>
        </p:grpSpPr>
        <p:sp>
          <p:nvSpPr>
            <p:cNvPr id="101" name="Rectangle 32">
              <a:extLst>
                <a:ext uri="{FF2B5EF4-FFF2-40B4-BE49-F238E27FC236}">
                  <a16:creationId xmlns:a16="http://schemas.microsoft.com/office/drawing/2014/main" xmlns="" id="{4819BE1D-9BDB-4A8A-AE0A-E3C39871E63B}"/>
                </a:ext>
              </a:extLst>
            </p:cNvPr>
            <p:cNvSpPr/>
            <p:nvPr/>
          </p:nvSpPr>
          <p:spPr>
            <a:xfrm>
              <a:off x="690029" y="1591112"/>
              <a:ext cx="2646213" cy="1054806"/>
            </a:xfrm>
            <a:prstGeom prst="rect">
              <a:avLst/>
            </a:prstGeom>
            <a:noFill/>
            <a:ln w="12700" cap="flat" cmpd="sng" algn="ctr">
              <a:noFill/>
              <a:prstDash val="solid"/>
              <a:miter lim="800000"/>
            </a:ln>
            <a:effectLst/>
          </p:spPr>
          <p:txBody>
            <a:bodyPr lIns="91388" tIns="45718" rIns="91388" bIns="45718" rtlCol="0" anchor="ctr"/>
            <a:lstStyle/>
            <a:p>
              <a:pPr marL="0" marR="0" lvl="0" indent="0" defTabSz="91381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63554F"/>
                  </a:solidFill>
                  <a:effectLst/>
                  <a:uLnTx/>
                  <a:uFillTx/>
                  <a:latin typeface="Century Gothic" panose="020B0502020202020204" pitchFamily="34" charset="0"/>
                </a:rPr>
                <a:t>Sintomas da </a:t>
              </a:r>
              <a:r>
                <a:rPr kumimoji="0" lang="en-US" sz="1400" b="1" i="0" u="none" strike="noStrike" kern="0" cap="none" spc="0" normalizeH="0" baseline="0" noProof="0" dirty="0" err="1">
                  <a:ln>
                    <a:noFill/>
                  </a:ln>
                  <a:solidFill>
                    <a:srgbClr val="63554F"/>
                  </a:solidFill>
                  <a:effectLst/>
                  <a:uLnTx/>
                  <a:uFillTx/>
                  <a:latin typeface="Century Gothic" panose="020B0502020202020204" pitchFamily="34" charset="0"/>
                </a:rPr>
                <a:t>DA</a:t>
              </a:r>
              <a:endParaRPr kumimoji="0" lang="en-US" sz="1400" b="1" i="0" u="none" strike="noStrike" kern="0" cap="none" spc="0" normalizeH="0" baseline="0" noProof="0" dirty="0">
                <a:ln>
                  <a:noFill/>
                </a:ln>
                <a:solidFill>
                  <a:srgbClr val="63554F"/>
                </a:solidFill>
                <a:effectLst/>
                <a:uLnTx/>
                <a:uFillTx/>
                <a:latin typeface="Century Gothic" panose="020B0502020202020204" pitchFamily="34" charset="0"/>
              </a:endParaRPr>
            </a:p>
            <a:p>
              <a:pPr marL="0" marR="0" lvl="0" indent="0" defTabSz="91381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63554F"/>
                  </a:solidFill>
                  <a:effectLst/>
                  <a:uLnTx/>
                  <a:uFillTx/>
                  <a:latin typeface="Century Gothic" panose="020B0502020202020204" pitchFamily="34" charset="0"/>
                </a:rPr>
                <a:t>(ex. Prurido)</a:t>
              </a:r>
            </a:p>
            <a:p>
              <a:pPr marL="0" marR="0" lvl="0" indent="0" defTabSz="91381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63554F"/>
                  </a:solidFill>
                  <a:effectLst/>
                  <a:uLnTx/>
                  <a:uFillTx/>
                  <a:latin typeface="Century Gothic" panose="020B0502020202020204" pitchFamily="34" charset="0"/>
                </a:rPr>
                <a:t>Coceira</a:t>
              </a: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 </a:t>
              </a:r>
              <a:r>
                <a:rPr kumimoji="0" lang="en-US" sz="1400" b="0" i="0" u="none" strike="noStrike" kern="0" cap="none" spc="0" normalizeH="0" baseline="0" noProof="0" dirty="0" err="1">
                  <a:ln>
                    <a:noFill/>
                  </a:ln>
                  <a:solidFill>
                    <a:srgbClr val="63554F"/>
                  </a:solidFill>
                  <a:effectLst/>
                  <a:uLnTx/>
                  <a:uFillTx/>
                  <a:latin typeface="Century Gothic" panose="020B0502020202020204" pitchFamily="34" charset="0"/>
                </a:rPr>
                <a:t>intensa</a:t>
              </a:r>
              <a:endPar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endParaRPr>
            </a:p>
            <a:p>
              <a:pPr marL="0" marR="0" lvl="0" indent="0" defTabSz="91381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e frequente</a:t>
              </a:r>
              <a:r>
                <a:rPr kumimoji="0" lang="en-US" sz="1400" b="0" i="0" u="none" strike="noStrike" kern="0" cap="none" spc="0" normalizeH="0" baseline="30000" noProof="0" dirty="0">
                  <a:ln>
                    <a:noFill/>
                  </a:ln>
                  <a:solidFill>
                    <a:srgbClr val="63554F"/>
                  </a:solidFill>
                  <a:effectLst/>
                  <a:uLnTx/>
                  <a:uFillTx/>
                  <a:latin typeface="Century Gothic" panose="020B0502020202020204" pitchFamily="34" charset="0"/>
                </a:rPr>
                <a:t>1</a:t>
              </a:r>
              <a:endParaRPr kumimoji="0" lang="pt-BR" sz="1400" b="0" i="0" u="none" strike="noStrike" kern="0" cap="none" spc="0" normalizeH="0" baseline="0" noProof="0" dirty="0">
                <a:ln>
                  <a:noFill/>
                </a:ln>
                <a:solidFill>
                  <a:srgbClr val="63554F"/>
                </a:solidFill>
                <a:effectLst/>
                <a:uLnTx/>
                <a:uFillTx/>
                <a:latin typeface="Century Gothic" panose="020B0502020202020204" pitchFamily="34" charset="0"/>
              </a:endParaRPr>
            </a:p>
          </p:txBody>
        </p:sp>
        <p:cxnSp>
          <p:nvCxnSpPr>
            <p:cNvPr id="114" name="Conector reto 113">
              <a:extLst>
                <a:ext uri="{FF2B5EF4-FFF2-40B4-BE49-F238E27FC236}">
                  <a16:creationId xmlns:a16="http://schemas.microsoft.com/office/drawing/2014/main" xmlns="" id="{8CE61A76-84E3-4130-844F-3AC7BD28E01C}"/>
                </a:ext>
              </a:extLst>
            </p:cNvPr>
            <p:cNvCxnSpPr>
              <a:cxnSpLocks/>
            </p:cNvCxnSpPr>
            <p:nvPr/>
          </p:nvCxnSpPr>
          <p:spPr>
            <a:xfrm>
              <a:off x="787151" y="2762946"/>
              <a:ext cx="1787237" cy="0"/>
            </a:xfrm>
            <a:prstGeom prst="line">
              <a:avLst/>
            </a:prstGeom>
            <a:ln w="38100">
              <a:solidFill>
                <a:srgbClr val="00A77F"/>
              </a:solidFill>
              <a:prstDash val="sysDot"/>
            </a:ln>
          </p:spPr>
          <p:style>
            <a:lnRef idx="1">
              <a:schemeClr val="accent1"/>
            </a:lnRef>
            <a:fillRef idx="0">
              <a:schemeClr val="accent1"/>
            </a:fillRef>
            <a:effectRef idx="0">
              <a:schemeClr val="accent1"/>
            </a:effectRef>
            <a:fontRef idx="minor">
              <a:schemeClr val="tx1"/>
            </a:fontRef>
          </p:style>
        </p:cxnSp>
        <p:cxnSp>
          <p:nvCxnSpPr>
            <p:cNvPr id="149" name="Conector reto 148">
              <a:extLst>
                <a:ext uri="{FF2B5EF4-FFF2-40B4-BE49-F238E27FC236}">
                  <a16:creationId xmlns:a16="http://schemas.microsoft.com/office/drawing/2014/main" xmlns="" id="{78CC6FBC-DCDD-4625-B12D-CB9A1D263139}"/>
                </a:ext>
              </a:extLst>
            </p:cNvPr>
            <p:cNvCxnSpPr>
              <a:cxnSpLocks/>
            </p:cNvCxnSpPr>
            <p:nvPr/>
          </p:nvCxnSpPr>
          <p:spPr>
            <a:xfrm>
              <a:off x="2560533" y="2762946"/>
              <a:ext cx="2078183" cy="0"/>
            </a:xfrm>
            <a:prstGeom prst="line">
              <a:avLst/>
            </a:prstGeom>
            <a:ln w="38100">
              <a:solidFill>
                <a:srgbClr val="00A77F"/>
              </a:solidFill>
              <a:prstDash val="solid"/>
            </a:ln>
          </p:spPr>
          <p:style>
            <a:lnRef idx="1">
              <a:schemeClr val="accent1"/>
            </a:lnRef>
            <a:fillRef idx="0">
              <a:schemeClr val="accent1"/>
            </a:fillRef>
            <a:effectRef idx="0">
              <a:schemeClr val="accent1"/>
            </a:effectRef>
            <a:fontRef idx="minor">
              <a:schemeClr val="tx1"/>
            </a:fontRef>
          </p:style>
        </p:cxnSp>
        <p:sp>
          <p:nvSpPr>
            <p:cNvPr id="194" name="Freeform 49">
              <a:extLst>
                <a:ext uri="{FF2B5EF4-FFF2-40B4-BE49-F238E27FC236}">
                  <a16:creationId xmlns:a16="http://schemas.microsoft.com/office/drawing/2014/main" xmlns="" id="{E0D6EAF0-1EF4-44CC-A024-71E8F6AD7F5A}"/>
                </a:ext>
              </a:extLst>
            </p:cNvPr>
            <p:cNvSpPr>
              <a:spLocks/>
            </p:cNvSpPr>
            <p:nvPr/>
          </p:nvSpPr>
          <p:spPr bwMode="auto">
            <a:xfrm>
              <a:off x="4487236" y="1607653"/>
              <a:ext cx="807354" cy="967480"/>
            </a:xfrm>
            <a:custGeom>
              <a:avLst/>
              <a:gdLst>
                <a:gd name="T0" fmla="*/ 1677 w 1729"/>
                <a:gd name="T1" fmla="*/ 604 h 2073"/>
                <a:gd name="T2" fmla="*/ 1523 w 1729"/>
                <a:gd name="T3" fmla="*/ 374 h 2073"/>
                <a:gd name="T4" fmla="*/ 1393 w 1729"/>
                <a:gd name="T5" fmla="*/ 34 h 2073"/>
                <a:gd name="T6" fmla="*/ 1210 w 1729"/>
                <a:gd name="T7" fmla="*/ 57 h 2073"/>
                <a:gd name="T8" fmla="*/ 1067 w 1729"/>
                <a:gd name="T9" fmla="*/ 191 h 2073"/>
                <a:gd name="T10" fmla="*/ 1012 w 1729"/>
                <a:gd name="T11" fmla="*/ 621 h 2073"/>
                <a:gd name="T12" fmla="*/ 906 w 1729"/>
                <a:gd name="T13" fmla="*/ 840 h 2073"/>
                <a:gd name="T14" fmla="*/ 780 w 1729"/>
                <a:gd name="T15" fmla="*/ 847 h 2073"/>
                <a:gd name="T16" fmla="*/ 467 w 1729"/>
                <a:gd name="T17" fmla="*/ 1295 h 2073"/>
                <a:gd name="T18" fmla="*/ 416 w 1729"/>
                <a:gd name="T19" fmla="*/ 1520 h 2073"/>
                <a:gd name="T20" fmla="*/ 757 w 1729"/>
                <a:gd name="T21" fmla="*/ 900 h 2073"/>
                <a:gd name="T22" fmla="*/ 808 w 1729"/>
                <a:gd name="T23" fmla="*/ 924 h 2073"/>
                <a:gd name="T24" fmla="*/ 667 w 1729"/>
                <a:gd name="T25" fmla="*/ 1126 h 2073"/>
                <a:gd name="T26" fmla="*/ 942 w 1729"/>
                <a:gd name="T27" fmla="*/ 858 h 2073"/>
                <a:gd name="T28" fmla="*/ 1014 w 1729"/>
                <a:gd name="T29" fmla="*/ 880 h 2073"/>
                <a:gd name="T30" fmla="*/ 818 w 1729"/>
                <a:gd name="T31" fmla="*/ 1195 h 2073"/>
                <a:gd name="T32" fmla="*/ 1090 w 1729"/>
                <a:gd name="T33" fmla="*/ 883 h 2073"/>
                <a:gd name="T34" fmla="*/ 1172 w 1729"/>
                <a:gd name="T35" fmla="*/ 910 h 2073"/>
                <a:gd name="T36" fmla="*/ 1091 w 1729"/>
                <a:gd name="T37" fmla="*/ 1067 h 2073"/>
                <a:gd name="T38" fmla="*/ 1234 w 1729"/>
                <a:gd name="T39" fmla="*/ 1007 h 2073"/>
                <a:gd name="T40" fmla="*/ 971 w 1729"/>
                <a:gd name="T41" fmla="*/ 1393 h 2073"/>
                <a:gd name="T42" fmla="*/ 1176 w 1729"/>
                <a:gd name="T43" fmla="*/ 1235 h 2073"/>
                <a:gd name="T44" fmla="*/ 932 w 1729"/>
                <a:gd name="T45" fmla="*/ 1571 h 2073"/>
                <a:gd name="T46" fmla="*/ 340 w 1729"/>
                <a:gd name="T47" fmla="*/ 2052 h 2073"/>
                <a:gd name="T48" fmla="*/ 944 w 1729"/>
                <a:gd name="T49" fmla="*/ 1606 h 2073"/>
                <a:gd name="T50" fmla="*/ 1175 w 1729"/>
                <a:gd name="T51" fmla="*/ 1339 h 2073"/>
                <a:gd name="T52" fmla="*/ 1195 w 1729"/>
                <a:gd name="T53" fmla="*/ 1299 h 2073"/>
                <a:gd name="T54" fmla="*/ 1051 w 1729"/>
                <a:gd name="T55" fmla="*/ 1308 h 2073"/>
                <a:gd name="T56" fmla="*/ 1327 w 1729"/>
                <a:gd name="T57" fmla="*/ 880 h 2073"/>
                <a:gd name="T58" fmla="*/ 1245 w 1729"/>
                <a:gd name="T59" fmla="*/ 755 h 2073"/>
                <a:gd name="T60" fmla="*/ 1038 w 1729"/>
                <a:gd name="T61" fmla="*/ 742 h 2073"/>
                <a:gd name="T62" fmla="*/ 1036 w 1729"/>
                <a:gd name="T63" fmla="*/ 267 h 2073"/>
                <a:gd name="T64" fmla="*/ 1105 w 1729"/>
                <a:gd name="T65" fmla="*/ 647 h 2073"/>
                <a:gd name="T66" fmla="*/ 1133 w 1729"/>
                <a:gd name="T67" fmla="*/ 670 h 2073"/>
                <a:gd name="T68" fmla="*/ 1137 w 1729"/>
                <a:gd name="T69" fmla="*/ 277 h 2073"/>
                <a:gd name="T70" fmla="*/ 1192 w 1729"/>
                <a:gd name="T71" fmla="*/ 88 h 2073"/>
                <a:gd name="T72" fmla="*/ 1238 w 1729"/>
                <a:gd name="T73" fmla="*/ 630 h 2073"/>
                <a:gd name="T74" fmla="*/ 1285 w 1729"/>
                <a:gd name="T75" fmla="*/ 635 h 2073"/>
                <a:gd name="T76" fmla="*/ 1255 w 1729"/>
                <a:gd name="T77" fmla="*/ 110 h 2073"/>
                <a:gd name="T78" fmla="*/ 1344 w 1729"/>
                <a:gd name="T79" fmla="*/ 230 h 2073"/>
                <a:gd name="T80" fmla="*/ 1359 w 1729"/>
                <a:gd name="T81" fmla="*/ 636 h 2073"/>
                <a:gd name="T82" fmla="*/ 1410 w 1729"/>
                <a:gd name="T83" fmla="*/ 626 h 2073"/>
                <a:gd name="T84" fmla="*/ 1401 w 1729"/>
                <a:gd name="T85" fmla="*/ 400 h 2073"/>
                <a:gd name="T86" fmla="*/ 1412 w 1729"/>
                <a:gd name="T87" fmla="*/ 65 h 2073"/>
                <a:gd name="T88" fmla="*/ 1487 w 1729"/>
                <a:gd name="T89" fmla="*/ 377 h 2073"/>
                <a:gd name="T90" fmla="*/ 1413 w 1729"/>
                <a:gd name="T91" fmla="*/ 1070 h 2073"/>
                <a:gd name="T92" fmla="*/ 1591 w 1729"/>
                <a:gd name="T93" fmla="*/ 779 h 2073"/>
                <a:gd name="T94" fmla="*/ 1642 w 1729"/>
                <a:gd name="T95" fmla="*/ 608 h 2073"/>
                <a:gd name="T96" fmla="*/ 1668 w 1729"/>
                <a:gd name="T97" fmla="*/ 1867 h 2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29" h="2073">
                  <a:moveTo>
                    <a:pt x="1616" y="1249"/>
                  </a:moveTo>
                  <a:cubicBezTo>
                    <a:pt x="1639" y="1211"/>
                    <a:pt x="1727" y="1008"/>
                    <a:pt x="1728" y="971"/>
                  </a:cubicBezTo>
                  <a:cubicBezTo>
                    <a:pt x="1729" y="937"/>
                    <a:pt x="1691" y="687"/>
                    <a:pt x="1684" y="653"/>
                  </a:cubicBezTo>
                  <a:cubicBezTo>
                    <a:pt x="1682" y="640"/>
                    <a:pt x="1679" y="623"/>
                    <a:pt x="1677" y="604"/>
                  </a:cubicBezTo>
                  <a:cubicBezTo>
                    <a:pt x="1671" y="553"/>
                    <a:pt x="1664" y="496"/>
                    <a:pt x="1644" y="468"/>
                  </a:cubicBezTo>
                  <a:cubicBezTo>
                    <a:pt x="1634" y="455"/>
                    <a:pt x="1620" y="450"/>
                    <a:pt x="1605" y="454"/>
                  </a:cubicBezTo>
                  <a:cubicBezTo>
                    <a:pt x="1576" y="464"/>
                    <a:pt x="1551" y="514"/>
                    <a:pt x="1542" y="563"/>
                  </a:cubicBezTo>
                  <a:cubicBezTo>
                    <a:pt x="1536" y="511"/>
                    <a:pt x="1528" y="430"/>
                    <a:pt x="1523" y="374"/>
                  </a:cubicBezTo>
                  <a:cubicBezTo>
                    <a:pt x="1514" y="245"/>
                    <a:pt x="1514" y="245"/>
                    <a:pt x="1514" y="245"/>
                  </a:cubicBezTo>
                  <a:cubicBezTo>
                    <a:pt x="1514" y="244"/>
                    <a:pt x="1506" y="141"/>
                    <a:pt x="1505" y="111"/>
                  </a:cubicBezTo>
                  <a:cubicBezTo>
                    <a:pt x="1505" y="83"/>
                    <a:pt x="1486" y="53"/>
                    <a:pt x="1458" y="37"/>
                  </a:cubicBezTo>
                  <a:cubicBezTo>
                    <a:pt x="1435" y="25"/>
                    <a:pt x="1412" y="24"/>
                    <a:pt x="1393" y="34"/>
                  </a:cubicBezTo>
                  <a:cubicBezTo>
                    <a:pt x="1385" y="40"/>
                    <a:pt x="1375" y="49"/>
                    <a:pt x="1369" y="64"/>
                  </a:cubicBezTo>
                  <a:cubicBezTo>
                    <a:pt x="1357" y="22"/>
                    <a:pt x="1322" y="0"/>
                    <a:pt x="1291" y="2"/>
                  </a:cubicBezTo>
                  <a:cubicBezTo>
                    <a:pt x="1262" y="3"/>
                    <a:pt x="1234" y="24"/>
                    <a:pt x="1223" y="67"/>
                  </a:cubicBezTo>
                  <a:cubicBezTo>
                    <a:pt x="1219" y="63"/>
                    <a:pt x="1215" y="60"/>
                    <a:pt x="1210" y="57"/>
                  </a:cubicBezTo>
                  <a:cubicBezTo>
                    <a:pt x="1185" y="43"/>
                    <a:pt x="1156" y="43"/>
                    <a:pt x="1132" y="57"/>
                  </a:cubicBezTo>
                  <a:cubicBezTo>
                    <a:pt x="1104" y="73"/>
                    <a:pt x="1089" y="104"/>
                    <a:pt x="1089" y="143"/>
                  </a:cubicBezTo>
                  <a:cubicBezTo>
                    <a:pt x="1089" y="154"/>
                    <a:pt x="1090" y="176"/>
                    <a:pt x="1091" y="196"/>
                  </a:cubicBezTo>
                  <a:cubicBezTo>
                    <a:pt x="1083" y="193"/>
                    <a:pt x="1075" y="191"/>
                    <a:pt x="1067" y="191"/>
                  </a:cubicBezTo>
                  <a:cubicBezTo>
                    <a:pt x="1036" y="190"/>
                    <a:pt x="1002" y="214"/>
                    <a:pt x="1000" y="268"/>
                  </a:cubicBezTo>
                  <a:cubicBezTo>
                    <a:pt x="1000" y="269"/>
                    <a:pt x="1007" y="352"/>
                    <a:pt x="1007" y="405"/>
                  </a:cubicBezTo>
                  <a:cubicBezTo>
                    <a:pt x="1006" y="421"/>
                    <a:pt x="1008" y="455"/>
                    <a:pt x="1009" y="492"/>
                  </a:cubicBezTo>
                  <a:cubicBezTo>
                    <a:pt x="1011" y="541"/>
                    <a:pt x="1013" y="607"/>
                    <a:pt x="1012" y="621"/>
                  </a:cubicBezTo>
                  <a:cubicBezTo>
                    <a:pt x="1010" y="632"/>
                    <a:pt x="1005" y="698"/>
                    <a:pt x="1000" y="767"/>
                  </a:cubicBezTo>
                  <a:cubicBezTo>
                    <a:pt x="992" y="773"/>
                    <a:pt x="984" y="780"/>
                    <a:pt x="977" y="786"/>
                  </a:cubicBezTo>
                  <a:cubicBezTo>
                    <a:pt x="963" y="798"/>
                    <a:pt x="941" y="814"/>
                    <a:pt x="921" y="829"/>
                  </a:cubicBezTo>
                  <a:cubicBezTo>
                    <a:pt x="916" y="833"/>
                    <a:pt x="911" y="837"/>
                    <a:pt x="906" y="840"/>
                  </a:cubicBezTo>
                  <a:cubicBezTo>
                    <a:pt x="905" y="831"/>
                    <a:pt x="901" y="822"/>
                    <a:pt x="894" y="812"/>
                  </a:cubicBezTo>
                  <a:cubicBezTo>
                    <a:pt x="888" y="804"/>
                    <a:pt x="880" y="799"/>
                    <a:pt x="871" y="798"/>
                  </a:cubicBezTo>
                  <a:cubicBezTo>
                    <a:pt x="851" y="795"/>
                    <a:pt x="831" y="810"/>
                    <a:pt x="806" y="828"/>
                  </a:cubicBezTo>
                  <a:cubicBezTo>
                    <a:pt x="798" y="834"/>
                    <a:pt x="789" y="841"/>
                    <a:pt x="780" y="847"/>
                  </a:cubicBezTo>
                  <a:cubicBezTo>
                    <a:pt x="773" y="852"/>
                    <a:pt x="757" y="860"/>
                    <a:pt x="740" y="869"/>
                  </a:cubicBezTo>
                  <a:cubicBezTo>
                    <a:pt x="699" y="892"/>
                    <a:pt x="668" y="908"/>
                    <a:pt x="656" y="921"/>
                  </a:cubicBezTo>
                  <a:cubicBezTo>
                    <a:pt x="641" y="935"/>
                    <a:pt x="586" y="1000"/>
                    <a:pt x="572" y="1018"/>
                  </a:cubicBezTo>
                  <a:cubicBezTo>
                    <a:pt x="547" y="1049"/>
                    <a:pt x="480" y="1231"/>
                    <a:pt x="467" y="1295"/>
                  </a:cubicBezTo>
                  <a:cubicBezTo>
                    <a:pt x="440" y="1426"/>
                    <a:pt x="411" y="1476"/>
                    <a:pt x="392" y="1494"/>
                  </a:cubicBezTo>
                  <a:cubicBezTo>
                    <a:pt x="349" y="1535"/>
                    <a:pt x="14" y="1909"/>
                    <a:pt x="0" y="1925"/>
                  </a:cubicBezTo>
                  <a:cubicBezTo>
                    <a:pt x="26" y="1949"/>
                    <a:pt x="26" y="1949"/>
                    <a:pt x="26" y="1949"/>
                  </a:cubicBezTo>
                  <a:cubicBezTo>
                    <a:pt x="30" y="1945"/>
                    <a:pt x="374" y="1560"/>
                    <a:pt x="416" y="1520"/>
                  </a:cubicBezTo>
                  <a:cubicBezTo>
                    <a:pt x="450" y="1488"/>
                    <a:pt x="478" y="1417"/>
                    <a:pt x="502" y="1302"/>
                  </a:cubicBezTo>
                  <a:cubicBezTo>
                    <a:pt x="516" y="1234"/>
                    <a:pt x="582" y="1063"/>
                    <a:pt x="600" y="1041"/>
                  </a:cubicBezTo>
                  <a:cubicBezTo>
                    <a:pt x="615" y="1021"/>
                    <a:pt x="668" y="959"/>
                    <a:pt x="681" y="946"/>
                  </a:cubicBezTo>
                  <a:cubicBezTo>
                    <a:pt x="691" y="936"/>
                    <a:pt x="731" y="915"/>
                    <a:pt x="757" y="900"/>
                  </a:cubicBezTo>
                  <a:cubicBezTo>
                    <a:pt x="776" y="891"/>
                    <a:pt x="791" y="882"/>
                    <a:pt x="799" y="877"/>
                  </a:cubicBezTo>
                  <a:cubicBezTo>
                    <a:pt x="809" y="870"/>
                    <a:pt x="818" y="863"/>
                    <a:pt x="827" y="857"/>
                  </a:cubicBezTo>
                  <a:cubicBezTo>
                    <a:pt x="840" y="847"/>
                    <a:pt x="859" y="832"/>
                    <a:pt x="865" y="833"/>
                  </a:cubicBezTo>
                  <a:cubicBezTo>
                    <a:pt x="881" y="856"/>
                    <a:pt x="860" y="878"/>
                    <a:pt x="808" y="924"/>
                  </a:cubicBezTo>
                  <a:cubicBezTo>
                    <a:pt x="788" y="941"/>
                    <a:pt x="766" y="960"/>
                    <a:pt x="747" y="981"/>
                  </a:cubicBezTo>
                  <a:cubicBezTo>
                    <a:pt x="707" y="1026"/>
                    <a:pt x="660" y="1096"/>
                    <a:pt x="658" y="1099"/>
                  </a:cubicBezTo>
                  <a:cubicBezTo>
                    <a:pt x="655" y="1104"/>
                    <a:pt x="655" y="1110"/>
                    <a:pt x="656" y="1115"/>
                  </a:cubicBezTo>
                  <a:cubicBezTo>
                    <a:pt x="658" y="1120"/>
                    <a:pt x="662" y="1124"/>
                    <a:pt x="667" y="1126"/>
                  </a:cubicBezTo>
                  <a:cubicBezTo>
                    <a:pt x="686" y="1133"/>
                    <a:pt x="700" y="1117"/>
                    <a:pt x="731" y="1068"/>
                  </a:cubicBezTo>
                  <a:cubicBezTo>
                    <a:pt x="749" y="1038"/>
                    <a:pt x="815" y="972"/>
                    <a:pt x="851" y="937"/>
                  </a:cubicBezTo>
                  <a:cubicBezTo>
                    <a:pt x="869" y="919"/>
                    <a:pt x="878" y="910"/>
                    <a:pt x="881" y="906"/>
                  </a:cubicBezTo>
                  <a:cubicBezTo>
                    <a:pt x="886" y="899"/>
                    <a:pt x="919" y="875"/>
                    <a:pt x="942" y="858"/>
                  </a:cubicBezTo>
                  <a:cubicBezTo>
                    <a:pt x="963" y="842"/>
                    <a:pt x="985" y="826"/>
                    <a:pt x="1000" y="814"/>
                  </a:cubicBezTo>
                  <a:cubicBezTo>
                    <a:pt x="1047" y="774"/>
                    <a:pt x="1070" y="759"/>
                    <a:pt x="1084" y="773"/>
                  </a:cubicBezTo>
                  <a:cubicBezTo>
                    <a:pt x="1089" y="779"/>
                    <a:pt x="1090" y="783"/>
                    <a:pt x="1090" y="786"/>
                  </a:cubicBezTo>
                  <a:cubicBezTo>
                    <a:pt x="1089" y="810"/>
                    <a:pt x="1047" y="849"/>
                    <a:pt x="1014" y="880"/>
                  </a:cubicBezTo>
                  <a:cubicBezTo>
                    <a:pt x="985" y="907"/>
                    <a:pt x="958" y="932"/>
                    <a:pt x="942" y="957"/>
                  </a:cubicBezTo>
                  <a:cubicBezTo>
                    <a:pt x="917" y="997"/>
                    <a:pt x="879" y="1048"/>
                    <a:pt x="849" y="1089"/>
                  </a:cubicBezTo>
                  <a:cubicBezTo>
                    <a:pt x="788" y="1172"/>
                    <a:pt x="784" y="1177"/>
                    <a:pt x="800" y="1190"/>
                  </a:cubicBezTo>
                  <a:cubicBezTo>
                    <a:pt x="805" y="1194"/>
                    <a:pt x="812" y="1196"/>
                    <a:pt x="818" y="1195"/>
                  </a:cubicBezTo>
                  <a:cubicBezTo>
                    <a:pt x="831" y="1193"/>
                    <a:pt x="840" y="1184"/>
                    <a:pt x="867" y="1148"/>
                  </a:cubicBezTo>
                  <a:cubicBezTo>
                    <a:pt x="873" y="1139"/>
                    <a:pt x="881" y="1128"/>
                    <a:pt x="890" y="1114"/>
                  </a:cubicBezTo>
                  <a:cubicBezTo>
                    <a:pt x="915" y="1077"/>
                    <a:pt x="949" y="1025"/>
                    <a:pt x="996" y="975"/>
                  </a:cubicBezTo>
                  <a:cubicBezTo>
                    <a:pt x="1027" y="942"/>
                    <a:pt x="1063" y="908"/>
                    <a:pt x="1090" y="883"/>
                  </a:cubicBezTo>
                  <a:cubicBezTo>
                    <a:pt x="1102" y="872"/>
                    <a:pt x="1112" y="863"/>
                    <a:pt x="1118" y="857"/>
                  </a:cubicBezTo>
                  <a:cubicBezTo>
                    <a:pt x="1170" y="803"/>
                    <a:pt x="1205" y="775"/>
                    <a:pt x="1228" y="787"/>
                  </a:cubicBezTo>
                  <a:cubicBezTo>
                    <a:pt x="1236" y="791"/>
                    <a:pt x="1238" y="796"/>
                    <a:pt x="1239" y="800"/>
                  </a:cubicBezTo>
                  <a:cubicBezTo>
                    <a:pt x="1242" y="822"/>
                    <a:pt x="1216" y="864"/>
                    <a:pt x="1172" y="910"/>
                  </a:cubicBezTo>
                  <a:cubicBezTo>
                    <a:pt x="1169" y="912"/>
                    <a:pt x="900" y="1218"/>
                    <a:pt x="904" y="1250"/>
                  </a:cubicBezTo>
                  <a:cubicBezTo>
                    <a:pt x="905" y="1255"/>
                    <a:pt x="908" y="1260"/>
                    <a:pt x="913" y="1263"/>
                  </a:cubicBezTo>
                  <a:cubicBezTo>
                    <a:pt x="931" y="1274"/>
                    <a:pt x="938" y="1265"/>
                    <a:pt x="1022" y="1156"/>
                  </a:cubicBezTo>
                  <a:cubicBezTo>
                    <a:pt x="1044" y="1127"/>
                    <a:pt x="1069" y="1095"/>
                    <a:pt x="1091" y="1067"/>
                  </a:cubicBezTo>
                  <a:cubicBezTo>
                    <a:pt x="1127" y="1023"/>
                    <a:pt x="1179" y="963"/>
                    <a:pt x="1191" y="951"/>
                  </a:cubicBezTo>
                  <a:cubicBezTo>
                    <a:pt x="1263" y="874"/>
                    <a:pt x="1278" y="874"/>
                    <a:pt x="1290" y="882"/>
                  </a:cubicBezTo>
                  <a:cubicBezTo>
                    <a:pt x="1291" y="883"/>
                    <a:pt x="1291" y="884"/>
                    <a:pt x="1292" y="886"/>
                  </a:cubicBezTo>
                  <a:cubicBezTo>
                    <a:pt x="1296" y="910"/>
                    <a:pt x="1260" y="975"/>
                    <a:pt x="1234" y="1007"/>
                  </a:cubicBezTo>
                  <a:cubicBezTo>
                    <a:pt x="1231" y="1012"/>
                    <a:pt x="1220" y="1024"/>
                    <a:pt x="1206" y="1041"/>
                  </a:cubicBezTo>
                  <a:cubicBezTo>
                    <a:pt x="1177" y="1076"/>
                    <a:pt x="1136" y="1125"/>
                    <a:pt x="1123" y="1143"/>
                  </a:cubicBezTo>
                  <a:cubicBezTo>
                    <a:pt x="1075" y="1209"/>
                    <a:pt x="1029" y="1275"/>
                    <a:pt x="1021" y="1289"/>
                  </a:cubicBezTo>
                  <a:cubicBezTo>
                    <a:pt x="1004" y="1315"/>
                    <a:pt x="974" y="1372"/>
                    <a:pt x="971" y="1393"/>
                  </a:cubicBezTo>
                  <a:cubicBezTo>
                    <a:pt x="968" y="1409"/>
                    <a:pt x="974" y="1423"/>
                    <a:pt x="986" y="1428"/>
                  </a:cubicBezTo>
                  <a:cubicBezTo>
                    <a:pt x="991" y="1431"/>
                    <a:pt x="1009" y="1436"/>
                    <a:pt x="1027" y="1413"/>
                  </a:cubicBezTo>
                  <a:cubicBezTo>
                    <a:pt x="1031" y="1407"/>
                    <a:pt x="1038" y="1397"/>
                    <a:pt x="1046" y="1384"/>
                  </a:cubicBezTo>
                  <a:cubicBezTo>
                    <a:pt x="1073" y="1339"/>
                    <a:pt x="1131" y="1245"/>
                    <a:pt x="1176" y="1235"/>
                  </a:cubicBezTo>
                  <a:cubicBezTo>
                    <a:pt x="1179" y="1234"/>
                    <a:pt x="1183" y="1234"/>
                    <a:pt x="1186" y="1235"/>
                  </a:cubicBezTo>
                  <a:cubicBezTo>
                    <a:pt x="1178" y="1254"/>
                    <a:pt x="1154" y="1304"/>
                    <a:pt x="1090" y="1421"/>
                  </a:cubicBezTo>
                  <a:cubicBezTo>
                    <a:pt x="1084" y="1432"/>
                    <a:pt x="1080" y="1439"/>
                    <a:pt x="1080" y="1440"/>
                  </a:cubicBezTo>
                  <a:cubicBezTo>
                    <a:pt x="1049" y="1507"/>
                    <a:pt x="970" y="1551"/>
                    <a:pt x="932" y="1571"/>
                  </a:cubicBezTo>
                  <a:cubicBezTo>
                    <a:pt x="927" y="1574"/>
                    <a:pt x="927" y="1574"/>
                    <a:pt x="927" y="1574"/>
                  </a:cubicBezTo>
                  <a:cubicBezTo>
                    <a:pt x="875" y="1603"/>
                    <a:pt x="804" y="1642"/>
                    <a:pt x="743" y="1642"/>
                  </a:cubicBezTo>
                  <a:cubicBezTo>
                    <a:pt x="671" y="1643"/>
                    <a:pt x="655" y="1648"/>
                    <a:pt x="617" y="1682"/>
                  </a:cubicBezTo>
                  <a:cubicBezTo>
                    <a:pt x="583" y="1714"/>
                    <a:pt x="365" y="2018"/>
                    <a:pt x="340" y="2052"/>
                  </a:cubicBezTo>
                  <a:cubicBezTo>
                    <a:pt x="369" y="2073"/>
                    <a:pt x="369" y="2073"/>
                    <a:pt x="369" y="2073"/>
                  </a:cubicBezTo>
                  <a:cubicBezTo>
                    <a:pt x="465" y="1939"/>
                    <a:pt x="618" y="1731"/>
                    <a:pt x="641" y="1709"/>
                  </a:cubicBezTo>
                  <a:cubicBezTo>
                    <a:pt x="671" y="1682"/>
                    <a:pt x="677" y="1678"/>
                    <a:pt x="743" y="1678"/>
                  </a:cubicBezTo>
                  <a:cubicBezTo>
                    <a:pt x="813" y="1678"/>
                    <a:pt x="889" y="1636"/>
                    <a:pt x="944" y="1606"/>
                  </a:cubicBezTo>
                  <a:cubicBezTo>
                    <a:pt x="949" y="1603"/>
                    <a:pt x="949" y="1603"/>
                    <a:pt x="949" y="1603"/>
                  </a:cubicBezTo>
                  <a:cubicBezTo>
                    <a:pt x="991" y="1580"/>
                    <a:pt x="1076" y="1533"/>
                    <a:pt x="1112" y="1455"/>
                  </a:cubicBezTo>
                  <a:cubicBezTo>
                    <a:pt x="1113" y="1453"/>
                    <a:pt x="1116" y="1447"/>
                    <a:pt x="1121" y="1438"/>
                  </a:cubicBezTo>
                  <a:cubicBezTo>
                    <a:pt x="1143" y="1398"/>
                    <a:pt x="1161" y="1366"/>
                    <a:pt x="1175" y="1339"/>
                  </a:cubicBezTo>
                  <a:cubicBezTo>
                    <a:pt x="1197" y="1417"/>
                    <a:pt x="1205" y="1678"/>
                    <a:pt x="1199" y="1919"/>
                  </a:cubicBezTo>
                  <a:cubicBezTo>
                    <a:pt x="1235" y="1919"/>
                    <a:pt x="1235" y="1919"/>
                    <a:pt x="1235" y="1919"/>
                  </a:cubicBezTo>
                  <a:cubicBezTo>
                    <a:pt x="1235" y="1918"/>
                    <a:pt x="1238" y="1768"/>
                    <a:pt x="1234" y="1618"/>
                  </a:cubicBezTo>
                  <a:cubicBezTo>
                    <a:pt x="1229" y="1393"/>
                    <a:pt x="1211" y="1323"/>
                    <a:pt x="1195" y="1299"/>
                  </a:cubicBezTo>
                  <a:cubicBezTo>
                    <a:pt x="1234" y="1222"/>
                    <a:pt x="1227" y="1217"/>
                    <a:pt x="1216" y="1209"/>
                  </a:cubicBezTo>
                  <a:cubicBezTo>
                    <a:pt x="1202" y="1200"/>
                    <a:pt x="1185" y="1197"/>
                    <a:pt x="1168" y="1200"/>
                  </a:cubicBezTo>
                  <a:cubicBezTo>
                    <a:pt x="1124" y="1210"/>
                    <a:pt x="1080" y="1265"/>
                    <a:pt x="1041" y="1325"/>
                  </a:cubicBezTo>
                  <a:cubicBezTo>
                    <a:pt x="1044" y="1319"/>
                    <a:pt x="1048" y="1313"/>
                    <a:pt x="1051" y="1308"/>
                  </a:cubicBezTo>
                  <a:cubicBezTo>
                    <a:pt x="1059" y="1295"/>
                    <a:pt x="1105" y="1228"/>
                    <a:pt x="1152" y="1164"/>
                  </a:cubicBezTo>
                  <a:cubicBezTo>
                    <a:pt x="1164" y="1147"/>
                    <a:pt x="1206" y="1097"/>
                    <a:pt x="1234" y="1063"/>
                  </a:cubicBezTo>
                  <a:cubicBezTo>
                    <a:pt x="1248" y="1047"/>
                    <a:pt x="1259" y="1034"/>
                    <a:pt x="1262" y="1029"/>
                  </a:cubicBezTo>
                  <a:cubicBezTo>
                    <a:pt x="1278" y="1010"/>
                    <a:pt x="1334" y="927"/>
                    <a:pt x="1327" y="880"/>
                  </a:cubicBezTo>
                  <a:cubicBezTo>
                    <a:pt x="1325" y="865"/>
                    <a:pt x="1317" y="857"/>
                    <a:pt x="1310" y="853"/>
                  </a:cubicBezTo>
                  <a:cubicBezTo>
                    <a:pt x="1295" y="842"/>
                    <a:pt x="1280" y="840"/>
                    <a:pt x="1264" y="845"/>
                  </a:cubicBezTo>
                  <a:cubicBezTo>
                    <a:pt x="1272" y="827"/>
                    <a:pt x="1276" y="810"/>
                    <a:pt x="1274" y="795"/>
                  </a:cubicBezTo>
                  <a:cubicBezTo>
                    <a:pt x="1271" y="778"/>
                    <a:pt x="1261" y="764"/>
                    <a:pt x="1245" y="755"/>
                  </a:cubicBezTo>
                  <a:cubicBezTo>
                    <a:pt x="1207" y="735"/>
                    <a:pt x="1168" y="759"/>
                    <a:pt x="1124" y="801"/>
                  </a:cubicBezTo>
                  <a:cubicBezTo>
                    <a:pt x="1125" y="796"/>
                    <a:pt x="1125" y="792"/>
                    <a:pt x="1126" y="787"/>
                  </a:cubicBezTo>
                  <a:cubicBezTo>
                    <a:pt x="1126" y="772"/>
                    <a:pt x="1120" y="759"/>
                    <a:pt x="1109" y="748"/>
                  </a:cubicBezTo>
                  <a:cubicBezTo>
                    <a:pt x="1088" y="726"/>
                    <a:pt x="1063" y="729"/>
                    <a:pt x="1038" y="742"/>
                  </a:cubicBezTo>
                  <a:cubicBezTo>
                    <a:pt x="1042" y="681"/>
                    <a:pt x="1046" y="633"/>
                    <a:pt x="1047" y="625"/>
                  </a:cubicBezTo>
                  <a:cubicBezTo>
                    <a:pt x="1049" y="610"/>
                    <a:pt x="1047" y="562"/>
                    <a:pt x="1045" y="490"/>
                  </a:cubicBezTo>
                  <a:cubicBezTo>
                    <a:pt x="1043" y="454"/>
                    <a:pt x="1042" y="420"/>
                    <a:pt x="1042" y="405"/>
                  </a:cubicBezTo>
                  <a:cubicBezTo>
                    <a:pt x="1043" y="351"/>
                    <a:pt x="1036" y="269"/>
                    <a:pt x="1036" y="267"/>
                  </a:cubicBezTo>
                  <a:cubicBezTo>
                    <a:pt x="1037" y="237"/>
                    <a:pt x="1053" y="226"/>
                    <a:pt x="1067" y="227"/>
                  </a:cubicBezTo>
                  <a:cubicBezTo>
                    <a:pt x="1083" y="227"/>
                    <a:pt x="1101" y="243"/>
                    <a:pt x="1101" y="277"/>
                  </a:cubicBezTo>
                  <a:cubicBezTo>
                    <a:pt x="1114" y="640"/>
                    <a:pt x="1114" y="640"/>
                    <a:pt x="1114" y="640"/>
                  </a:cubicBezTo>
                  <a:cubicBezTo>
                    <a:pt x="1111" y="642"/>
                    <a:pt x="1108" y="644"/>
                    <a:pt x="1105" y="647"/>
                  </a:cubicBezTo>
                  <a:cubicBezTo>
                    <a:pt x="1115" y="655"/>
                    <a:pt x="1115" y="655"/>
                    <a:pt x="1115" y="655"/>
                  </a:cubicBezTo>
                  <a:cubicBezTo>
                    <a:pt x="1115" y="655"/>
                    <a:pt x="1115" y="655"/>
                    <a:pt x="1115" y="655"/>
                  </a:cubicBezTo>
                  <a:cubicBezTo>
                    <a:pt x="1115" y="655"/>
                    <a:pt x="1115" y="655"/>
                    <a:pt x="1115" y="655"/>
                  </a:cubicBezTo>
                  <a:cubicBezTo>
                    <a:pt x="1133" y="670"/>
                    <a:pt x="1133" y="670"/>
                    <a:pt x="1133" y="670"/>
                  </a:cubicBezTo>
                  <a:cubicBezTo>
                    <a:pt x="1135" y="667"/>
                    <a:pt x="1139" y="670"/>
                    <a:pt x="1140" y="671"/>
                  </a:cubicBezTo>
                  <a:cubicBezTo>
                    <a:pt x="1162" y="643"/>
                    <a:pt x="1162" y="643"/>
                    <a:pt x="1162" y="643"/>
                  </a:cubicBezTo>
                  <a:cubicBezTo>
                    <a:pt x="1158" y="640"/>
                    <a:pt x="1154" y="637"/>
                    <a:pt x="1150" y="636"/>
                  </a:cubicBezTo>
                  <a:cubicBezTo>
                    <a:pt x="1137" y="277"/>
                    <a:pt x="1137" y="277"/>
                    <a:pt x="1137" y="277"/>
                  </a:cubicBezTo>
                  <a:cubicBezTo>
                    <a:pt x="1137" y="260"/>
                    <a:pt x="1134" y="247"/>
                    <a:pt x="1129" y="235"/>
                  </a:cubicBezTo>
                  <a:cubicBezTo>
                    <a:pt x="1128" y="222"/>
                    <a:pt x="1125" y="163"/>
                    <a:pt x="1124" y="143"/>
                  </a:cubicBezTo>
                  <a:cubicBezTo>
                    <a:pt x="1124" y="117"/>
                    <a:pt x="1134" y="98"/>
                    <a:pt x="1150" y="88"/>
                  </a:cubicBezTo>
                  <a:cubicBezTo>
                    <a:pt x="1163" y="80"/>
                    <a:pt x="1179" y="80"/>
                    <a:pt x="1192" y="88"/>
                  </a:cubicBezTo>
                  <a:cubicBezTo>
                    <a:pt x="1211" y="99"/>
                    <a:pt x="1221" y="123"/>
                    <a:pt x="1221" y="154"/>
                  </a:cubicBezTo>
                  <a:cubicBezTo>
                    <a:pt x="1225" y="235"/>
                    <a:pt x="1224" y="265"/>
                    <a:pt x="1224" y="267"/>
                  </a:cubicBezTo>
                  <a:cubicBezTo>
                    <a:pt x="1232" y="428"/>
                    <a:pt x="1232" y="428"/>
                    <a:pt x="1232" y="428"/>
                  </a:cubicBezTo>
                  <a:cubicBezTo>
                    <a:pt x="1238" y="630"/>
                    <a:pt x="1238" y="630"/>
                    <a:pt x="1238" y="630"/>
                  </a:cubicBezTo>
                  <a:cubicBezTo>
                    <a:pt x="1233" y="632"/>
                    <a:pt x="1229" y="635"/>
                    <a:pt x="1225" y="640"/>
                  </a:cubicBezTo>
                  <a:cubicBezTo>
                    <a:pt x="1253" y="662"/>
                    <a:pt x="1253" y="662"/>
                    <a:pt x="1253" y="662"/>
                  </a:cubicBezTo>
                  <a:cubicBezTo>
                    <a:pt x="1255" y="660"/>
                    <a:pt x="1260" y="660"/>
                    <a:pt x="1263" y="662"/>
                  </a:cubicBezTo>
                  <a:cubicBezTo>
                    <a:pt x="1285" y="635"/>
                    <a:pt x="1285" y="635"/>
                    <a:pt x="1285" y="635"/>
                  </a:cubicBezTo>
                  <a:cubicBezTo>
                    <a:pt x="1281" y="632"/>
                    <a:pt x="1278" y="630"/>
                    <a:pt x="1273" y="628"/>
                  </a:cubicBezTo>
                  <a:cubicBezTo>
                    <a:pt x="1268" y="426"/>
                    <a:pt x="1268" y="426"/>
                    <a:pt x="1268" y="426"/>
                  </a:cubicBezTo>
                  <a:cubicBezTo>
                    <a:pt x="1260" y="266"/>
                    <a:pt x="1260" y="266"/>
                    <a:pt x="1260" y="266"/>
                  </a:cubicBezTo>
                  <a:cubicBezTo>
                    <a:pt x="1260" y="264"/>
                    <a:pt x="1260" y="225"/>
                    <a:pt x="1255" y="110"/>
                  </a:cubicBezTo>
                  <a:cubicBezTo>
                    <a:pt x="1253" y="61"/>
                    <a:pt x="1273" y="38"/>
                    <a:pt x="1293" y="37"/>
                  </a:cubicBezTo>
                  <a:cubicBezTo>
                    <a:pt x="1313" y="37"/>
                    <a:pt x="1335" y="56"/>
                    <a:pt x="1337" y="93"/>
                  </a:cubicBezTo>
                  <a:cubicBezTo>
                    <a:pt x="1340" y="135"/>
                    <a:pt x="1340" y="135"/>
                    <a:pt x="1340" y="135"/>
                  </a:cubicBezTo>
                  <a:cubicBezTo>
                    <a:pt x="1341" y="163"/>
                    <a:pt x="1343" y="197"/>
                    <a:pt x="1344" y="230"/>
                  </a:cubicBezTo>
                  <a:cubicBezTo>
                    <a:pt x="1347" y="272"/>
                    <a:pt x="1350" y="318"/>
                    <a:pt x="1354" y="368"/>
                  </a:cubicBezTo>
                  <a:cubicBezTo>
                    <a:pt x="1357" y="414"/>
                    <a:pt x="1357" y="414"/>
                    <a:pt x="1357" y="414"/>
                  </a:cubicBezTo>
                  <a:cubicBezTo>
                    <a:pt x="1359" y="441"/>
                    <a:pt x="1369" y="577"/>
                    <a:pt x="1373" y="625"/>
                  </a:cubicBezTo>
                  <a:cubicBezTo>
                    <a:pt x="1368" y="628"/>
                    <a:pt x="1363" y="631"/>
                    <a:pt x="1359" y="636"/>
                  </a:cubicBezTo>
                  <a:cubicBezTo>
                    <a:pt x="1387" y="658"/>
                    <a:pt x="1387" y="658"/>
                    <a:pt x="1387" y="658"/>
                  </a:cubicBezTo>
                  <a:cubicBezTo>
                    <a:pt x="1388" y="656"/>
                    <a:pt x="1393" y="657"/>
                    <a:pt x="1396" y="659"/>
                  </a:cubicBezTo>
                  <a:cubicBezTo>
                    <a:pt x="1418" y="631"/>
                    <a:pt x="1418" y="631"/>
                    <a:pt x="1418" y="631"/>
                  </a:cubicBezTo>
                  <a:cubicBezTo>
                    <a:pt x="1415" y="629"/>
                    <a:pt x="1412" y="627"/>
                    <a:pt x="1410" y="626"/>
                  </a:cubicBezTo>
                  <a:cubicBezTo>
                    <a:pt x="1409" y="604"/>
                    <a:pt x="1408" y="562"/>
                    <a:pt x="1406" y="519"/>
                  </a:cubicBezTo>
                  <a:cubicBezTo>
                    <a:pt x="1404" y="457"/>
                    <a:pt x="1403" y="423"/>
                    <a:pt x="1401" y="404"/>
                  </a:cubicBezTo>
                  <a:cubicBezTo>
                    <a:pt x="1402" y="400"/>
                    <a:pt x="1402" y="400"/>
                    <a:pt x="1402" y="400"/>
                  </a:cubicBezTo>
                  <a:cubicBezTo>
                    <a:pt x="1401" y="400"/>
                    <a:pt x="1401" y="400"/>
                    <a:pt x="1401" y="400"/>
                  </a:cubicBezTo>
                  <a:cubicBezTo>
                    <a:pt x="1400" y="399"/>
                    <a:pt x="1400" y="397"/>
                    <a:pt x="1400" y="396"/>
                  </a:cubicBezTo>
                  <a:cubicBezTo>
                    <a:pt x="1401" y="396"/>
                    <a:pt x="1401" y="396"/>
                    <a:pt x="1401" y="396"/>
                  </a:cubicBezTo>
                  <a:cubicBezTo>
                    <a:pt x="1401" y="385"/>
                    <a:pt x="1398" y="203"/>
                    <a:pt x="1396" y="115"/>
                  </a:cubicBezTo>
                  <a:cubicBezTo>
                    <a:pt x="1396" y="89"/>
                    <a:pt x="1402" y="71"/>
                    <a:pt x="1412" y="65"/>
                  </a:cubicBezTo>
                  <a:cubicBezTo>
                    <a:pt x="1419" y="61"/>
                    <a:pt x="1429" y="62"/>
                    <a:pt x="1440" y="69"/>
                  </a:cubicBezTo>
                  <a:cubicBezTo>
                    <a:pt x="1457" y="78"/>
                    <a:pt x="1470" y="96"/>
                    <a:pt x="1470" y="112"/>
                  </a:cubicBezTo>
                  <a:cubicBezTo>
                    <a:pt x="1470" y="142"/>
                    <a:pt x="1478" y="243"/>
                    <a:pt x="1479" y="247"/>
                  </a:cubicBezTo>
                  <a:cubicBezTo>
                    <a:pt x="1487" y="377"/>
                    <a:pt x="1487" y="377"/>
                    <a:pt x="1487" y="377"/>
                  </a:cubicBezTo>
                  <a:cubicBezTo>
                    <a:pt x="1494" y="447"/>
                    <a:pt x="1510" y="611"/>
                    <a:pt x="1515" y="625"/>
                  </a:cubicBezTo>
                  <a:cubicBezTo>
                    <a:pt x="1518" y="634"/>
                    <a:pt x="1537" y="707"/>
                    <a:pt x="1551" y="760"/>
                  </a:cubicBezTo>
                  <a:cubicBezTo>
                    <a:pt x="1521" y="780"/>
                    <a:pt x="1448" y="842"/>
                    <a:pt x="1425" y="978"/>
                  </a:cubicBezTo>
                  <a:cubicBezTo>
                    <a:pt x="1421" y="1002"/>
                    <a:pt x="1413" y="1067"/>
                    <a:pt x="1413" y="1070"/>
                  </a:cubicBezTo>
                  <a:cubicBezTo>
                    <a:pt x="1448" y="1074"/>
                    <a:pt x="1448" y="1074"/>
                    <a:pt x="1448" y="1074"/>
                  </a:cubicBezTo>
                  <a:cubicBezTo>
                    <a:pt x="1448" y="1073"/>
                    <a:pt x="1456" y="1007"/>
                    <a:pt x="1460" y="984"/>
                  </a:cubicBezTo>
                  <a:cubicBezTo>
                    <a:pt x="1486" y="835"/>
                    <a:pt x="1576" y="786"/>
                    <a:pt x="1580" y="784"/>
                  </a:cubicBezTo>
                  <a:cubicBezTo>
                    <a:pt x="1591" y="779"/>
                    <a:pt x="1591" y="779"/>
                    <a:pt x="1591" y="779"/>
                  </a:cubicBezTo>
                  <a:cubicBezTo>
                    <a:pt x="1589" y="766"/>
                    <a:pt x="1589" y="766"/>
                    <a:pt x="1589" y="766"/>
                  </a:cubicBezTo>
                  <a:cubicBezTo>
                    <a:pt x="1589" y="765"/>
                    <a:pt x="1573" y="670"/>
                    <a:pt x="1574" y="599"/>
                  </a:cubicBezTo>
                  <a:cubicBezTo>
                    <a:pt x="1574" y="546"/>
                    <a:pt x="1602" y="496"/>
                    <a:pt x="1615" y="489"/>
                  </a:cubicBezTo>
                  <a:cubicBezTo>
                    <a:pt x="1629" y="510"/>
                    <a:pt x="1636" y="567"/>
                    <a:pt x="1642" y="608"/>
                  </a:cubicBezTo>
                  <a:cubicBezTo>
                    <a:pt x="1644" y="628"/>
                    <a:pt x="1646" y="646"/>
                    <a:pt x="1649" y="660"/>
                  </a:cubicBezTo>
                  <a:cubicBezTo>
                    <a:pt x="1656" y="696"/>
                    <a:pt x="1693" y="940"/>
                    <a:pt x="1693" y="970"/>
                  </a:cubicBezTo>
                  <a:cubicBezTo>
                    <a:pt x="1692" y="995"/>
                    <a:pt x="1610" y="1190"/>
                    <a:pt x="1585" y="1231"/>
                  </a:cubicBezTo>
                  <a:cubicBezTo>
                    <a:pt x="1560" y="1272"/>
                    <a:pt x="1635" y="1689"/>
                    <a:pt x="1668" y="1867"/>
                  </a:cubicBezTo>
                  <a:cubicBezTo>
                    <a:pt x="1703" y="1860"/>
                    <a:pt x="1703" y="1860"/>
                    <a:pt x="1703" y="1860"/>
                  </a:cubicBezTo>
                  <a:cubicBezTo>
                    <a:pt x="1652" y="1588"/>
                    <a:pt x="1604" y="1281"/>
                    <a:pt x="1616" y="1249"/>
                  </a:cubicBezTo>
                  <a:close/>
                </a:path>
              </a:pathLst>
            </a:custGeom>
            <a:solidFill>
              <a:schemeClr val="bg1"/>
            </a:solidFill>
            <a:ln w="12700">
              <a:solidFill>
                <a:schemeClr val="bg1"/>
              </a:solidFill>
            </a:ln>
          </p:spPr>
          <p:txBody>
            <a:bodyPr vert="horz" wrap="square" lIns="91440" tIns="45720" rIns="91440" bIns="45720" numCol="1" anchor="t" anchorCtr="0" compatLnSpc="1">
              <a:prstTxWarp prst="textNoShape">
                <a:avLst/>
              </a:prstTxWarp>
            </a:bodyPr>
            <a:lstStyle/>
            <a:p>
              <a:endParaRPr lang="pt-BR"/>
            </a:p>
          </p:txBody>
        </p:sp>
      </p:grpSp>
      <p:grpSp>
        <p:nvGrpSpPr>
          <p:cNvPr id="4" name="Agrupar 3">
            <a:extLst>
              <a:ext uri="{FF2B5EF4-FFF2-40B4-BE49-F238E27FC236}">
                <a16:creationId xmlns:a16="http://schemas.microsoft.com/office/drawing/2014/main" xmlns="" id="{18919B55-9F00-457C-9F20-A29A537F3D43}"/>
              </a:ext>
            </a:extLst>
          </p:cNvPr>
          <p:cNvGrpSpPr/>
          <p:nvPr/>
        </p:nvGrpSpPr>
        <p:grpSpPr>
          <a:xfrm>
            <a:off x="690029" y="2934117"/>
            <a:ext cx="3925624" cy="1176981"/>
            <a:chOff x="690029" y="2934117"/>
            <a:chExt cx="3925624" cy="1176981"/>
          </a:xfrm>
        </p:grpSpPr>
        <p:sp>
          <p:nvSpPr>
            <p:cNvPr id="104" name="Rectangle 35">
              <a:extLst>
                <a:ext uri="{FF2B5EF4-FFF2-40B4-BE49-F238E27FC236}">
                  <a16:creationId xmlns:a16="http://schemas.microsoft.com/office/drawing/2014/main" xmlns="" id="{6C89A502-F6F8-4A9B-A2E1-1983904CC782}"/>
                </a:ext>
              </a:extLst>
            </p:cNvPr>
            <p:cNvSpPr/>
            <p:nvPr/>
          </p:nvSpPr>
          <p:spPr>
            <a:xfrm>
              <a:off x="690029" y="2934117"/>
              <a:ext cx="2646213" cy="1066805"/>
            </a:xfrm>
            <a:prstGeom prst="rect">
              <a:avLst/>
            </a:prstGeom>
            <a:noFill/>
            <a:ln w="12700" cap="flat" cmpd="sng" algn="ctr">
              <a:noFill/>
              <a:prstDash val="solid"/>
              <a:miter lim="800000"/>
            </a:ln>
            <a:effectLst/>
          </p:spPr>
          <p:txBody>
            <a:bodyPr lIns="91388" tIns="45718" rIns="91388" bIns="45718" rtlCol="0" anchor="ctr"/>
            <a:lstStyle/>
            <a:p>
              <a:pPr marL="0" marR="0" lvl="0" indent="0" defTabSz="91381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63554F"/>
                  </a:solidFill>
                  <a:effectLst/>
                  <a:uLnTx/>
                  <a:uFillTx/>
                  <a:latin typeface="Century Gothic" panose="020B0502020202020204" pitchFamily="34" charset="0"/>
                </a:rPr>
                <a:t>Distúrbios do Sono</a:t>
              </a:r>
            </a:p>
            <a:p>
              <a:pPr marL="0" marR="0" lvl="0" indent="0" defTabSz="91381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Dificuldade para adormecer e despertares frequentes</a:t>
              </a:r>
              <a:r>
                <a:rPr kumimoji="0" lang="en-US" sz="1400" b="0" i="0" u="none" strike="noStrike" kern="0" cap="none" spc="0" normalizeH="0" baseline="30000" noProof="0" dirty="0">
                  <a:ln>
                    <a:noFill/>
                  </a:ln>
                  <a:solidFill>
                    <a:srgbClr val="63554F"/>
                  </a:solidFill>
                  <a:effectLst/>
                  <a:uLnTx/>
                  <a:uFillTx/>
                  <a:latin typeface="Century Gothic" panose="020B0502020202020204" pitchFamily="34" charset="0"/>
                </a:rPr>
                <a:t>1</a:t>
              </a:r>
              <a:endParaRPr kumimoji="0" lang="pt-BR" sz="1400" b="0" i="0" u="none" strike="noStrike" kern="0" cap="none" spc="0" normalizeH="0" baseline="0" noProof="0" dirty="0">
                <a:ln>
                  <a:noFill/>
                </a:ln>
                <a:solidFill>
                  <a:srgbClr val="63554F"/>
                </a:solidFill>
                <a:effectLst/>
                <a:uLnTx/>
                <a:uFillTx/>
                <a:latin typeface="Century Gothic" panose="020B0502020202020204" pitchFamily="34" charset="0"/>
              </a:endParaRPr>
            </a:p>
          </p:txBody>
        </p:sp>
        <p:cxnSp>
          <p:nvCxnSpPr>
            <p:cNvPr id="132" name="Conector reto 131">
              <a:extLst>
                <a:ext uri="{FF2B5EF4-FFF2-40B4-BE49-F238E27FC236}">
                  <a16:creationId xmlns:a16="http://schemas.microsoft.com/office/drawing/2014/main" xmlns="" id="{84B3E84B-5FA5-404F-A9F2-05AC805FF604}"/>
                </a:ext>
              </a:extLst>
            </p:cNvPr>
            <p:cNvCxnSpPr>
              <a:cxnSpLocks/>
            </p:cNvCxnSpPr>
            <p:nvPr/>
          </p:nvCxnSpPr>
          <p:spPr>
            <a:xfrm>
              <a:off x="814860" y="4111098"/>
              <a:ext cx="1801092" cy="0"/>
            </a:xfrm>
            <a:prstGeom prst="line">
              <a:avLst/>
            </a:prstGeom>
            <a:ln w="38100">
              <a:solidFill>
                <a:srgbClr val="FBB516"/>
              </a:solidFill>
              <a:prstDash val="sysDot"/>
            </a:ln>
          </p:spPr>
          <p:style>
            <a:lnRef idx="1">
              <a:schemeClr val="accent1"/>
            </a:lnRef>
            <a:fillRef idx="0">
              <a:schemeClr val="accent1"/>
            </a:fillRef>
            <a:effectRef idx="0">
              <a:schemeClr val="accent1"/>
            </a:effectRef>
            <a:fontRef idx="minor">
              <a:schemeClr val="tx1"/>
            </a:fontRef>
          </p:style>
        </p:cxnSp>
        <p:cxnSp>
          <p:nvCxnSpPr>
            <p:cNvPr id="153" name="Conector reto 152">
              <a:extLst>
                <a:ext uri="{FF2B5EF4-FFF2-40B4-BE49-F238E27FC236}">
                  <a16:creationId xmlns:a16="http://schemas.microsoft.com/office/drawing/2014/main" xmlns="" id="{93B380AF-9D57-4FF8-8159-251BC1D73F60}"/>
                </a:ext>
              </a:extLst>
            </p:cNvPr>
            <p:cNvCxnSpPr>
              <a:cxnSpLocks/>
            </p:cNvCxnSpPr>
            <p:nvPr/>
          </p:nvCxnSpPr>
          <p:spPr>
            <a:xfrm>
              <a:off x="2383097" y="4111098"/>
              <a:ext cx="1966138" cy="0"/>
            </a:xfrm>
            <a:prstGeom prst="line">
              <a:avLst/>
            </a:prstGeom>
            <a:ln w="38100">
              <a:solidFill>
                <a:srgbClr val="FBB516"/>
              </a:solidFill>
              <a:prstDash val="solid"/>
            </a:ln>
          </p:spPr>
          <p:style>
            <a:lnRef idx="1">
              <a:schemeClr val="accent1"/>
            </a:lnRef>
            <a:fillRef idx="0">
              <a:schemeClr val="accent1"/>
            </a:fillRef>
            <a:effectRef idx="0">
              <a:schemeClr val="accent1"/>
            </a:effectRef>
            <a:fontRef idx="minor">
              <a:schemeClr val="tx1"/>
            </a:fontRef>
          </p:style>
        </p:cxnSp>
        <p:sp>
          <p:nvSpPr>
            <p:cNvPr id="199" name="Freeform 53">
              <a:extLst>
                <a:ext uri="{FF2B5EF4-FFF2-40B4-BE49-F238E27FC236}">
                  <a16:creationId xmlns:a16="http://schemas.microsoft.com/office/drawing/2014/main" xmlns="" id="{3C51B911-9C0F-4301-A4F8-FC3FCCAF22C9}"/>
                </a:ext>
              </a:extLst>
            </p:cNvPr>
            <p:cNvSpPr>
              <a:spLocks noEditPoints="1"/>
            </p:cNvSpPr>
            <p:nvPr/>
          </p:nvSpPr>
          <p:spPr bwMode="auto">
            <a:xfrm>
              <a:off x="3860169" y="3225343"/>
              <a:ext cx="755484" cy="553452"/>
            </a:xfrm>
            <a:custGeom>
              <a:avLst/>
              <a:gdLst>
                <a:gd name="T0" fmla="*/ 2302 w 2382"/>
                <a:gd name="T1" fmla="*/ 504 h 1745"/>
                <a:gd name="T2" fmla="*/ 2222 w 2382"/>
                <a:gd name="T3" fmla="*/ 583 h 1745"/>
                <a:gd name="T4" fmla="*/ 2222 w 2382"/>
                <a:gd name="T5" fmla="*/ 683 h 1745"/>
                <a:gd name="T6" fmla="*/ 1339 w 2382"/>
                <a:gd name="T7" fmla="*/ 487 h 1745"/>
                <a:gd name="T8" fmla="*/ 790 w 2382"/>
                <a:gd name="T9" fmla="*/ 649 h 1745"/>
                <a:gd name="T10" fmla="*/ 519 w 2382"/>
                <a:gd name="T11" fmla="*/ 382 h 1745"/>
                <a:gd name="T12" fmla="*/ 270 w 2382"/>
                <a:gd name="T13" fmla="*/ 554 h 1745"/>
                <a:gd name="T14" fmla="*/ 160 w 2382"/>
                <a:gd name="T15" fmla="*/ 586 h 1745"/>
                <a:gd name="T16" fmla="*/ 160 w 2382"/>
                <a:gd name="T17" fmla="*/ 80 h 1745"/>
                <a:gd name="T18" fmla="*/ 80 w 2382"/>
                <a:gd name="T19" fmla="*/ 0 h 1745"/>
                <a:gd name="T20" fmla="*/ 0 w 2382"/>
                <a:gd name="T21" fmla="*/ 80 h 1745"/>
                <a:gd name="T22" fmla="*/ 0 w 2382"/>
                <a:gd name="T23" fmla="*/ 1665 h 1745"/>
                <a:gd name="T24" fmla="*/ 80 w 2382"/>
                <a:gd name="T25" fmla="*/ 1745 h 1745"/>
                <a:gd name="T26" fmla="*/ 160 w 2382"/>
                <a:gd name="T27" fmla="*/ 1665 h 1745"/>
                <a:gd name="T28" fmla="*/ 160 w 2382"/>
                <a:gd name="T29" fmla="*/ 1639 h 1745"/>
                <a:gd name="T30" fmla="*/ 2222 w 2382"/>
                <a:gd name="T31" fmla="*/ 1639 h 1745"/>
                <a:gd name="T32" fmla="*/ 2222 w 2382"/>
                <a:gd name="T33" fmla="*/ 1665 h 1745"/>
                <a:gd name="T34" fmla="*/ 2302 w 2382"/>
                <a:gd name="T35" fmla="*/ 1745 h 1745"/>
                <a:gd name="T36" fmla="*/ 2382 w 2382"/>
                <a:gd name="T37" fmla="*/ 1665 h 1745"/>
                <a:gd name="T38" fmla="*/ 2382 w 2382"/>
                <a:gd name="T39" fmla="*/ 583 h 1745"/>
                <a:gd name="T40" fmla="*/ 2302 w 2382"/>
                <a:gd name="T41" fmla="*/ 504 h 1745"/>
                <a:gd name="T42" fmla="*/ 474 w 2382"/>
                <a:gd name="T43" fmla="*/ 552 h 1745"/>
                <a:gd name="T44" fmla="*/ 521 w 2382"/>
                <a:gd name="T45" fmla="*/ 541 h 1745"/>
                <a:gd name="T46" fmla="*/ 521 w 2382"/>
                <a:gd name="T47" fmla="*/ 541 h 1745"/>
                <a:gd name="T48" fmla="*/ 630 w 2382"/>
                <a:gd name="T49" fmla="*/ 633 h 1745"/>
                <a:gd name="T50" fmla="*/ 631 w 2382"/>
                <a:gd name="T51" fmla="*/ 651 h 1745"/>
                <a:gd name="T52" fmla="*/ 535 w 2382"/>
                <a:gd name="T53" fmla="*/ 760 h 1745"/>
                <a:gd name="T54" fmla="*/ 521 w 2382"/>
                <a:gd name="T55" fmla="*/ 761 h 1745"/>
                <a:gd name="T56" fmla="*/ 411 w 2382"/>
                <a:gd name="T57" fmla="*/ 651 h 1745"/>
                <a:gd name="T58" fmla="*/ 474 w 2382"/>
                <a:gd name="T59" fmla="*/ 552 h 1745"/>
                <a:gd name="T60" fmla="*/ 160 w 2382"/>
                <a:gd name="T61" fmla="*/ 1162 h 1745"/>
                <a:gd name="T62" fmla="*/ 160 w 2382"/>
                <a:gd name="T63" fmla="*/ 758 h 1745"/>
                <a:gd name="T64" fmla="*/ 261 w 2382"/>
                <a:gd name="T65" fmla="*/ 720 h 1745"/>
                <a:gd name="T66" fmla="*/ 261 w 2382"/>
                <a:gd name="T67" fmla="*/ 720 h 1745"/>
                <a:gd name="T68" fmla="*/ 590 w 2382"/>
                <a:gd name="T69" fmla="*/ 911 h 1745"/>
                <a:gd name="T70" fmla="*/ 647 w 2382"/>
                <a:gd name="T71" fmla="*/ 889 h 1745"/>
                <a:gd name="T72" fmla="*/ 660 w 2382"/>
                <a:gd name="T73" fmla="*/ 905 h 1745"/>
                <a:gd name="T74" fmla="*/ 692 w 2382"/>
                <a:gd name="T75" fmla="*/ 1162 h 1745"/>
                <a:gd name="T76" fmla="*/ 160 w 2382"/>
                <a:gd name="T77" fmla="*/ 1162 h 1745"/>
                <a:gd name="T78" fmla="*/ 2222 w 2382"/>
                <a:gd name="T79" fmla="*/ 1480 h 1745"/>
                <a:gd name="T80" fmla="*/ 160 w 2382"/>
                <a:gd name="T81" fmla="*/ 1480 h 1745"/>
                <a:gd name="T82" fmla="*/ 160 w 2382"/>
                <a:gd name="T83" fmla="*/ 1321 h 1745"/>
                <a:gd name="T84" fmla="*/ 2222 w 2382"/>
                <a:gd name="T85" fmla="*/ 1321 h 1745"/>
                <a:gd name="T86" fmla="*/ 2222 w 2382"/>
                <a:gd name="T87" fmla="*/ 1480 h 1745"/>
                <a:gd name="T88" fmla="*/ 2222 w 2382"/>
                <a:gd name="T89" fmla="*/ 1162 h 1745"/>
                <a:gd name="T90" fmla="*/ 863 w 2382"/>
                <a:gd name="T91" fmla="*/ 1162 h 1745"/>
                <a:gd name="T92" fmla="*/ 831 w 2382"/>
                <a:gd name="T93" fmla="*/ 871 h 1745"/>
                <a:gd name="T94" fmla="*/ 860 w 2382"/>
                <a:gd name="T95" fmla="*/ 814 h 1745"/>
                <a:gd name="T96" fmla="*/ 1312 w 2382"/>
                <a:gd name="T97" fmla="*/ 644 h 1745"/>
                <a:gd name="T98" fmla="*/ 2222 w 2382"/>
                <a:gd name="T99" fmla="*/ 847 h 1745"/>
                <a:gd name="T100" fmla="*/ 2222 w 2382"/>
                <a:gd name="T101" fmla="*/ 1162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82" h="1745">
                  <a:moveTo>
                    <a:pt x="2302" y="504"/>
                  </a:moveTo>
                  <a:cubicBezTo>
                    <a:pt x="2258" y="504"/>
                    <a:pt x="2222" y="540"/>
                    <a:pt x="2222" y="583"/>
                  </a:cubicBezTo>
                  <a:cubicBezTo>
                    <a:pt x="2222" y="683"/>
                    <a:pt x="2222" y="683"/>
                    <a:pt x="2222" y="683"/>
                  </a:cubicBezTo>
                  <a:cubicBezTo>
                    <a:pt x="2039" y="636"/>
                    <a:pt x="1639" y="538"/>
                    <a:pt x="1339" y="487"/>
                  </a:cubicBezTo>
                  <a:cubicBezTo>
                    <a:pt x="1132" y="452"/>
                    <a:pt x="923" y="516"/>
                    <a:pt x="790" y="649"/>
                  </a:cubicBezTo>
                  <a:cubicBezTo>
                    <a:pt x="789" y="500"/>
                    <a:pt x="668" y="381"/>
                    <a:pt x="519" y="382"/>
                  </a:cubicBezTo>
                  <a:cubicBezTo>
                    <a:pt x="409" y="383"/>
                    <a:pt x="310" y="451"/>
                    <a:pt x="270" y="554"/>
                  </a:cubicBezTo>
                  <a:cubicBezTo>
                    <a:pt x="233" y="562"/>
                    <a:pt x="196" y="572"/>
                    <a:pt x="160" y="586"/>
                  </a:cubicBezTo>
                  <a:cubicBezTo>
                    <a:pt x="160" y="80"/>
                    <a:pt x="160" y="80"/>
                    <a:pt x="160" y="80"/>
                  </a:cubicBezTo>
                  <a:cubicBezTo>
                    <a:pt x="159" y="36"/>
                    <a:pt x="124" y="0"/>
                    <a:pt x="80" y="0"/>
                  </a:cubicBezTo>
                  <a:cubicBezTo>
                    <a:pt x="36" y="0"/>
                    <a:pt x="0" y="36"/>
                    <a:pt x="0" y="80"/>
                  </a:cubicBezTo>
                  <a:cubicBezTo>
                    <a:pt x="0" y="1665"/>
                    <a:pt x="0" y="1665"/>
                    <a:pt x="0" y="1665"/>
                  </a:cubicBezTo>
                  <a:cubicBezTo>
                    <a:pt x="0" y="1709"/>
                    <a:pt x="36" y="1745"/>
                    <a:pt x="80" y="1745"/>
                  </a:cubicBezTo>
                  <a:cubicBezTo>
                    <a:pt x="124" y="1745"/>
                    <a:pt x="159" y="1709"/>
                    <a:pt x="160" y="1665"/>
                  </a:cubicBezTo>
                  <a:cubicBezTo>
                    <a:pt x="160" y="1639"/>
                    <a:pt x="160" y="1639"/>
                    <a:pt x="160" y="1639"/>
                  </a:cubicBezTo>
                  <a:cubicBezTo>
                    <a:pt x="2222" y="1639"/>
                    <a:pt x="2222" y="1639"/>
                    <a:pt x="2222" y="1639"/>
                  </a:cubicBezTo>
                  <a:cubicBezTo>
                    <a:pt x="2222" y="1665"/>
                    <a:pt x="2222" y="1665"/>
                    <a:pt x="2222" y="1665"/>
                  </a:cubicBezTo>
                  <a:cubicBezTo>
                    <a:pt x="2222" y="1709"/>
                    <a:pt x="2258" y="1745"/>
                    <a:pt x="2302" y="1745"/>
                  </a:cubicBezTo>
                  <a:cubicBezTo>
                    <a:pt x="2346" y="1745"/>
                    <a:pt x="2382" y="1709"/>
                    <a:pt x="2382" y="1665"/>
                  </a:cubicBezTo>
                  <a:cubicBezTo>
                    <a:pt x="2382" y="583"/>
                    <a:pt x="2382" y="583"/>
                    <a:pt x="2382" y="583"/>
                  </a:cubicBezTo>
                  <a:cubicBezTo>
                    <a:pt x="2382" y="540"/>
                    <a:pt x="2346" y="504"/>
                    <a:pt x="2302" y="504"/>
                  </a:cubicBezTo>
                  <a:close/>
                  <a:moveTo>
                    <a:pt x="474" y="552"/>
                  </a:moveTo>
                  <a:cubicBezTo>
                    <a:pt x="489" y="545"/>
                    <a:pt x="505" y="541"/>
                    <a:pt x="521" y="541"/>
                  </a:cubicBezTo>
                  <a:cubicBezTo>
                    <a:pt x="521" y="541"/>
                    <a:pt x="521" y="541"/>
                    <a:pt x="521" y="541"/>
                  </a:cubicBezTo>
                  <a:cubicBezTo>
                    <a:pt x="575" y="541"/>
                    <a:pt x="621" y="580"/>
                    <a:pt x="630" y="633"/>
                  </a:cubicBezTo>
                  <a:cubicBezTo>
                    <a:pt x="631" y="639"/>
                    <a:pt x="631" y="645"/>
                    <a:pt x="631" y="651"/>
                  </a:cubicBezTo>
                  <a:cubicBezTo>
                    <a:pt x="631" y="707"/>
                    <a:pt x="590" y="753"/>
                    <a:pt x="535" y="760"/>
                  </a:cubicBezTo>
                  <a:cubicBezTo>
                    <a:pt x="530" y="761"/>
                    <a:pt x="526" y="761"/>
                    <a:pt x="521" y="761"/>
                  </a:cubicBezTo>
                  <a:cubicBezTo>
                    <a:pt x="461" y="761"/>
                    <a:pt x="411" y="712"/>
                    <a:pt x="411" y="651"/>
                  </a:cubicBezTo>
                  <a:cubicBezTo>
                    <a:pt x="411" y="609"/>
                    <a:pt x="436" y="570"/>
                    <a:pt x="474" y="552"/>
                  </a:cubicBezTo>
                  <a:close/>
                  <a:moveTo>
                    <a:pt x="160" y="1162"/>
                  </a:moveTo>
                  <a:cubicBezTo>
                    <a:pt x="160" y="758"/>
                    <a:pt x="160" y="758"/>
                    <a:pt x="160" y="758"/>
                  </a:cubicBezTo>
                  <a:cubicBezTo>
                    <a:pt x="192" y="743"/>
                    <a:pt x="226" y="730"/>
                    <a:pt x="261" y="720"/>
                  </a:cubicBezTo>
                  <a:cubicBezTo>
                    <a:pt x="261" y="720"/>
                    <a:pt x="261" y="720"/>
                    <a:pt x="261" y="720"/>
                  </a:cubicBezTo>
                  <a:cubicBezTo>
                    <a:pt x="299" y="863"/>
                    <a:pt x="446" y="949"/>
                    <a:pt x="590" y="911"/>
                  </a:cubicBezTo>
                  <a:cubicBezTo>
                    <a:pt x="610" y="906"/>
                    <a:pt x="629" y="898"/>
                    <a:pt x="647" y="889"/>
                  </a:cubicBezTo>
                  <a:cubicBezTo>
                    <a:pt x="652" y="894"/>
                    <a:pt x="656" y="900"/>
                    <a:pt x="660" y="905"/>
                  </a:cubicBezTo>
                  <a:cubicBezTo>
                    <a:pt x="650" y="984"/>
                    <a:pt x="660" y="1069"/>
                    <a:pt x="692" y="1162"/>
                  </a:cubicBezTo>
                  <a:lnTo>
                    <a:pt x="160" y="1162"/>
                  </a:lnTo>
                  <a:close/>
                  <a:moveTo>
                    <a:pt x="2222" y="1480"/>
                  </a:moveTo>
                  <a:cubicBezTo>
                    <a:pt x="160" y="1480"/>
                    <a:pt x="160" y="1480"/>
                    <a:pt x="160" y="1480"/>
                  </a:cubicBezTo>
                  <a:cubicBezTo>
                    <a:pt x="160" y="1321"/>
                    <a:pt x="160" y="1321"/>
                    <a:pt x="160" y="1321"/>
                  </a:cubicBezTo>
                  <a:cubicBezTo>
                    <a:pt x="2222" y="1321"/>
                    <a:pt x="2222" y="1321"/>
                    <a:pt x="2222" y="1321"/>
                  </a:cubicBezTo>
                  <a:lnTo>
                    <a:pt x="2222" y="1480"/>
                  </a:lnTo>
                  <a:close/>
                  <a:moveTo>
                    <a:pt x="2222" y="1162"/>
                  </a:moveTo>
                  <a:cubicBezTo>
                    <a:pt x="863" y="1162"/>
                    <a:pt x="863" y="1162"/>
                    <a:pt x="863" y="1162"/>
                  </a:cubicBezTo>
                  <a:cubicBezTo>
                    <a:pt x="803" y="1023"/>
                    <a:pt x="809" y="933"/>
                    <a:pt x="831" y="871"/>
                  </a:cubicBezTo>
                  <a:cubicBezTo>
                    <a:pt x="838" y="851"/>
                    <a:pt x="848" y="832"/>
                    <a:pt x="860" y="814"/>
                  </a:cubicBezTo>
                  <a:cubicBezTo>
                    <a:pt x="946" y="683"/>
                    <a:pt x="1132" y="613"/>
                    <a:pt x="1312" y="644"/>
                  </a:cubicBezTo>
                  <a:cubicBezTo>
                    <a:pt x="1631" y="698"/>
                    <a:pt x="2066" y="807"/>
                    <a:pt x="2222" y="847"/>
                  </a:cubicBezTo>
                  <a:lnTo>
                    <a:pt x="2222" y="1162"/>
                  </a:lnTo>
                  <a:close/>
                </a:path>
              </a:pathLst>
            </a:custGeom>
            <a:solidFill>
              <a:srgbClr val="63554F"/>
            </a:solidFill>
            <a:ln w="12700">
              <a:solidFill>
                <a:srgbClr val="FBB516"/>
              </a:solidFill>
            </a:ln>
          </p:spPr>
          <p:txBody>
            <a:bodyPr vert="horz" wrap="square" lIns="91440" tIns="45720" rIns="91440" bIns="45720" numCol="1" anchor="t" anchorCtr="0" compatLnSpc="1">
              <a:prstTxWarp prst="textNoShape">
                <a:avLst/>
              </a:prstTxWarp>
            </a:bodyPr>
            <a:lstStyle/>
            <a:p>
              <a:endParaRPr lang="pt-BR"/>
            </a:p>
          </p:txBody>
        </p:sp>
      </p:grpSp>
      <p:grpSp>
        <p:nvGrpSpPr>
          <p:cNvPr id="5" name="Agrupar 4">
            <a:extLst>
              <a:ext uri="{FF2B5EF4-FFF2-40B4-BE49-F238E27FC236}">
                <a16:creationId xmlns:a16="http://schemas.microsoft.com/office/drawing/2014/main" xmlns="" id="{9D829247-1859-4A84-B191-25BCEC58995E}"/>
              </a:ext>
            </a:extLst>
          </p:cNvPr>
          <p:cNvGrpSpPr/>
          <p:nvPr/>
        </p:nvGrpSpPr>
        <p:grpSpPr>
          <a:xfrm>
            <a:off x="690029" y="4256743"/>
            <a:ext cx="4520226" cy="1142829"/>
            <a:chOff x="690029" y="4256743"/>
            <a:chExt cx="4520226" cy="1142829"/>
          </a:xfrm>
        </p:grpSpPr>
        <p:sp>
          <p:nvSpPr>
            <p:cNvPr id="102" name="Rectangle 33">
              <a:extLst>
                <a:ext uri="{FF2B5EF4-FFF2-40B4-BE49-F238E27FC236}">
                  <a16:creationId xmlns:a16="http://schemas.microsoft.com/office/drawing/2014/main" xmlns="" id="{093A5406-45DE-46F3-ACE3-43AC8627A006}"/>
                </a:ext>
              </a:extLst>
            </p:cNvPr>
            <p:cNvSpPr/>
            <p:nvPr/>
          </p:nvSpPr>
          <p:spPr>
            <a:xfrm>
              <a:off x="690029" y="4256743"/>
              <a:ext cx="2297040" cy="1069641"/>
            </a:xfrm>
            <a:prstGeom prst="rect">
              <a:avLst/>
            </a:prstGeom>
            <a:noFill/>
            <a:ln w="12700" cap="flat" cmpd="sng" algn="ctr">
              <a:noFill/>
              <a:prstDash val="solid"/>
              <a:miter lim="800000"/>
            </a:ln>
            <a:effectLst/>
          </p:spPr>
          <p:txBody>
            <a:bodyPr lIns="91388" tIns="45718" rIns="91388" bIns="45718" rtlCol="0" anchor="ctr"/>
            <a:lstStyle/>
            <a:p>
              <a:pPr marL="0" marR="0" lvl="0" indent="0" defTabSz="91381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63554F"/>
                  </a:solidFill>
                  <a:effectLst/>
                  <a:uLnTx/>
                  <a:uFillTx/>
                  <a:latin typeface="Century Gothic" panose="020B0502020202020204" pitchFamily="34" charset="0"/>
                </a:rPr>
                <a:t>Exacerbações </a:t>
              </a:r>
              <a:r>
                <a:rPr kumimoji="0" lang="en-US" sz="1400" b="1" i="0" u="none" strike="noStrike" kern="0" cap="none" spc="0" normalizeH="0" baseline="0" noProof="0">
                  <a:ln>
                    <a:noFill/>
                  </a:ln>
                  <a:solidFill>
                    <a:srgbClr val="63554F"/>
                  </a:solidFill>
                  <a:effectLst/>
                  <a:uLnTx/>
                  <a:uFillTx/>
                  <a:latin typeface="Century Gothic" panose="020B0502020202020204" pitchFamily="34" charset="0"/>
                </a:rPr>
                <a:t>da Doença </a:t>
              </a:r>
              <a:r>
                <a:rPr kumimoji="0" lang="en-US" sz="1400" b="1" i="0" u="none" strike="noStrike" kern="0" cap="none" spc="0" normalizeH="0" baseline="0" noProof="0" dirty="0">
                  <a:ln>
                    <a:noFill/>
                  </a:ln>
                  <a:solidFill>
                    <a:srgbClr val="63554F"/>
                  </a:solidFill>
                  <a:effectLst/>
                  <a:uLnTx/>
                  <a:uFillTx/>
                  <a:latin typeface="Century Gothic" panose="020B0502020202020204" pitchFamily="34" charset="0"/>
                </a:rPr>
                <a:t>(ex. Crises)</a:t>
              </a:r>
            </a:p>
            <a:p>
              <a:pPr marL="0" marR="0" lvl="0" indent="0" defTabSz="91381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Sinais e sintomas persistentes</a:t>
              </a:r>
              <a:r>
                <a:rPr kumimoji="0" lang="en-US" sz="1400" b="0" i="0" u="none" strike="noStrike" kern="0" cap="none" spc="0" normalizeH="0" baseline="30000" noProof="0" dirty="0">
                  <a:ln>
                    <a:noFill/>
                  </a:ln>
                  <a:solidFill>
                    <a:srgbClr val="63554F"/>
                  </a:solidFill>
                  <a:effectLst/>
                  <a:uLnTx/>
                  <a:uFillTx/>
                  <a:latin typeface="Century Gothic" panose="020B0502020202020204" pitchFamily="34" charset="0"/>
                </a:rPr>
                <a:t>2</a:t>
              </a:r>
              <a:endParaRPr kumimoji="0" lang="pt-BR" sz="1400" b="0" i="0" u="none" strike="noStrike" kern="0" cap="none" spc="0" normalizeH="0" baseline="0" noProof="0" dirty="0">
                <a:ln>
                  <a:noFill/>
                </a:ln>
                <a:solidFill>
                  <a:srgbClr val="63554F"/>
                </a:solidFill>
                <a:effectLst/>
                <a:uLnTx/>
                <a:uFillTx/>
                <a:latin typeface="Century Gothic" panose="020B0502020202020204" pitchFamily="34" charset="0"/>
              </a:endParaRPr>
            </a:p>
          </p:txBody>
        </p:sp>
        <p:cxnSp>
          <p:nvCxnSpPr>
            <p:cNvPr id="186" name="Conector reto 185">
              <a:extLst>
                <a:ext uri="{FF2B5EF4-FFF2-40B4-BE49-F238E27FC236}">
                  <a16:creationId xmlns:a16="http://schemas.microsoft.com/office/drawing/2014/main" xmlns="" id="{A33290AE-609D-48BC-A785-E103101D4B50}"/>
                </a:ext>
              </a:extLst>
            </p:cNvPr>
            <p:cNvCxnSpPr>
              <a:cxnSpLocks/>
            </p:cNvCxnSpPr>
            <p:nvPr/>
          </p:nvCxnSpPr>
          <p:spPr>
            <a:xfrm>
              <a:off x="814860" y="5399572"/>
              <a:ext cx="1801092" cy="0"/>
            </a:xfrm>
            <a:prstGeom prst="line">
              <a:avLst/>
            </a:prstGeom>
            <a:ln w="38100">
              <a:solidFill>
                <a:srgbClr val="95C94F"/>
              </a:solidFill>
              <a:prstDash val="sysDot"/>
            </a:ln>
          </p:spPr>
          <p:style>
            <a:lnRef idx="1">
              <a:schemeClr val="accent1"/>
            </a:lnRef>
            <a:fillRef idx="0">
              <a:schemeClr val="accent1"/>
            </a:fillRef>
            <a:effectRef idx="0">
              <a:schemeClr val="accent1"/>
            </a:effectRef>
            <a:fontRef idx="minor">
              <a:schemeClr val="tx1"/>
            </a:fontRef>
          </p:style>
        </p:cxnSp>
        <p:cxnSp>
          <p:nvCxnSpPr>
            <p:cNvPr id="187" name="Conector reto 186">
              <a:extLst>
                <a:ext uri="{FF2B5EF4-FFF2-40B4-BE49-F238E27FC236}">
                  <a16:creationId xmlns:a16="http://schemas.microsoft.com/office/drawing/2014/main" xmlns="" id="{7C5EF667-5265-4456-9EB7-DF78C842619D}"/>
                </a:ext>
              </a:extLst>
            </p:cNvPr>
            <p:cNvCxnSpPr>
              <a:cxnSpLocks/>
            </p:cNvCxnSpPr>
            <p:nvPr/>
          </p:nvCxnSpPr>
          <p:spPr>
            <a:xfrm>
              <a:off x="2383097" y="5399572"/>
              <a:ext cx="2643042" cy="0"/>
            </a:xfrm>
            <a:prstGeom prst="line">
              <a:avLst/>
            </a:prstGeom>
            <a:ln w="38100">
              <a:solidFill>
                <a:srgbClr val="95C94F"/>
              </a:solidFill>
              <a:prstDash val="solid"/>
            </a:ln>
          </p:spPr>
          <p:style>
            <a:lnRef idx="1">
              <a:schemeClr val="accent1"/>
            </a:lnRef>
            <a:fillRef idx="0">
              <a:schemeClr val="accent1"/>
            </a:fillRef>
            <a:effectRef idx="0">
              <a:schemeClr val="accent1"/>
            </a:effectRef>
            <a:fontRef idx="minor">
              <a:schemeClr val="tx1"/>
            </a:fontRef>
          </p:style>
        </p:cxnSp>
        <p:sp>
          <p:nvSpPr>
            <p:cNvPr id="203" name="Freeform 57">
              <a:extLst>
                <a:ext uri="{FF2B5EF4-FFF2-40B4-BE49-F238E27FC236}">
                  <a16:creationId xmlns:a16="http://schemas.microsoft.com/office/drawing/2014/main" xmlns="" id="{2046460B-B7DF-4417-A2DC-BA696CD74DF7}"/>
                </a:ext>
              </a:extLst>
            </p:cNvPr>
            <p:cNvSpPr>
              <a:spLocks noEditPoints="1"/>
            </p:cNvSpPr>
            <p:nvPr/>
          </p:nvSpPr>
          <p:spPr bwMode="auto">
            <a:xfrm>
              <a:off x="4484093" y="4548818"/>
              <a:ext cx="726162" cy="653274"/>
            </a:xfrm>
            <a:custGeom>
              <a:avLst/>
              <a:gdLst>
                <a:gd name="T0" fmla="*/ 419 w 2298"/>
                <a:gd name="T1" fmla="*/ 2067 h 2067"/>
                <a:gd name="T2" fmla="*/ 1874 w 2298"/>
                <a:gd name="T3" fmla="*/ 2067 h 2067"/>
                <a:gd name="T4" fmla="*/ 2224 w 2298"/>
                <a:gd name="T5" fmla="*/ 1864 h 2067"/>
                <a:gd name="T6" fmla="*/ 2224 w 2298"/>
                <a:gd name="T7" fmla="*/ 1462 h 2067"/>
                <a:gd name="T8" fmla="*/ 1496 w 2298"/>
                <a:gd name="T9" fmla="*/ 202 h 2067"/>
                <a:gd name="T10" fmla="*/ 1148 w 2298"/>
                <a:gd name="T11" fmla="*/ 0 h 2067"/>
                <a:gd name="T12" fmla="*/ 800 w 2298"/>
                <a:gd name="T13" fmla="*/ 202 h 2067"/>
                <a:gd name="T14" fmla="*/ 72 w 2298"/>
                <a:gd name="T15" fmla="*/ 1464 h 2067"/>
                <a:gd name="T16" fmla="*/ 74 w 2298"/>
                <a:gd name="T17" fmla="*/ 1869 h 2067"/>
                <a:gd name="T18" fmla="*/ 419 w 2298"/>
                <a:gd name="T19" fmla="*/ 2067 h 2067"/>
                <a:gd name="T20" fmla="*/ 229 w 2298"/>
                <a:gd name="T21" fmla="*/ 1555 h 2067"/>
                <a:gd name="T22" fmla="*/ 958 w 2298"/>
                <a:gd name="T23" fmla="*/ 293 h 2067"/>
                <a:gd name="T24" fmla="*/ 1148 w 2298"/>
                <a:gd name="T25" fmla="*/ 183 h 2067"/>
                <a:gd name="T26" fmla="*/ 1338 w 2298"/>
                <a:gd name="T27" fmla="*/ 295 h 2067"/>
                <a:gd name="T28" fmla="*/ 2067 w 2298"/>
                <a:gd name="T29" fmla="*/ 1557 h 2067"/>
                <a:gd name="T30" fmla="*/ 2067 w 2298"/>
                <a:gd name="T31" fmla="*/ 1776 h 2067"/>
                <a:gd name="T32" fmla="*/ 1874 w 2298"/>
                <a:gd name="T33" fmla="*/ 1888 h 2067"/>
                <a:gd name="T34" fmla="*/ 419 w 2298"/>
                <a:gd name="T35" fmla="*/ 1888 h 2067"/>
                <a:gd name="T36" fmla="*/ 229 w 2298"/>
                <a:gd name="T37" fmla="*/ 1779 h 2067"/>
                <a:gd name="T38" fmla="*/ 229 w 2298"/>
                <a:gd name="T39" fmla="*/ 1555 h 2067"/>
                <a:gd name="T40" fmla="*/ 1262 w 2298"/>
                <a:gd name="T41" fmla="*/ 1571 h 2067"/>
                <a:gd name="T42" fmla="*/ 1148 w 2298"/>
                <a:gd name="T43" fmla="*/ 1686 h 2067"/>
                <a:gd name="T44" fmla="*/ 1031 w 2298"/>
                <a:gd name="T45" fmla="*/ 1569 h 2067"/>
                <a:gd name="T46" fmla="*/ 1148 w 2298"/>
                <a:gd name="T47" fmla="*/ 1452 h 2067"/>
                <a:gd name="T48" fmla="*/ 1262 w 2298"/>
                <a:gd name="T49" fmla="*/ 1571 h 2067"/>
                <a:gd name="T50" fmla="*/ 1038 w 2298"/>
                <a:gd name="T51" fmla="*/ 874 h 2067"/>
                <a:gd name="T52" fmla="*/ 1031 w 2298"/>
                <a:gd name="T53" fmla="*/ 762 h 2067"/>
                <a:gd name="T54" fmla="*/ 1122 w 2298"/>
                <a:gd name="T55" fmla="*/ 636 h 2067"/>
                <a:gd name="T56" fmla="*/ 1258 w 2298"/>
                <a:gd name="T57" fmla="*/ 702 h 2067"/>
                <a:gd name="T58" fmla="*/ 1267 w 2298"/>
                <a:gd name="T59" fmla="*/ 760 h 2067"/>
                <a:gd name="T60" fmla="*/ 1258 w 2298"/>
                <a:gd name="T61" fmla="*/ 933 h 2067"/>
                <a:gd name="T62" fmla="*/ 1241 w 2298"/>
                <a:gd name="T63" fmla="*/ 1202 h 2067"/>
                <a:gd name="T64" fmla="*/ 1238 w 2298"/>
                <a:gd name="T65" fmla="*/ 1286 h 2067"/>
                <a:gd name="T66" fmla="*/ 1150 w 2298"/>
                <a:gd name="T67" fmla="*/ 1369 h 2067"/>
                <a:gd name="T68" fmla="*/ 1062 w 2298"/>
                <a:gd name="T69" fmla="*/ 1288 h 2067"/>
                <a:gd name="T70" fmla="*/ 1038 w 2298"/>
                <a:gd name="T71" fmla="*/ 874 h 2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98" h="2067">
                  <a:moveTo>
                    <a:pt x="419" y="2067"/>
                  </a:moveTo>
                  <a:cubicBezTo>
                    <a:pt x="1874" y="2067"/>
                    <a:pt x="1874" y="2067"/>
                    <a:pt x="1874" y="2067"/>
                  </a:cubicBezTo>
                  <a:cubicBezTo>
                    <a:pt x="2019" y="2067"/>
                    <a:pt x="2150" y="1991"/>
                    <a:pt x="2224" y="1864"/>
                  </a:cubicBezTo>
                  <a:cubicBezTo>
                    <a:pt x="2298" y="1738"/>
                    <a:pt x="2298" y="1588"/>
                    <a:pt x="2224" y="1462"/>
                  </a:cubicBezTo>
                  <a:cubicBezTo>
                    <a:pt x="1496" y="202"/>
                    <a:pt x="1496" y="202"/>
                    <a:pt x="1496" y="202"/>
                  </a:cubicBezTo>
                  <a:cubicBezTo>
                    <a:pt x="1424" y="76"/>
                    <a:pt x="1293" y="0"/>
                    <a:pt x="1148" y="0"/>
                  </a:cubicBezTo>
                  <a:cubicBezTo>
                    <a:pt x="1003" y="0"/>
                    <a:pt x="872" y="76"/>
                    <a:pt x="800" y="202"/>
                  </a:cubicBezTo>
                  <a:cubicBezTo>
                    <a:pt x="72" y="1464"/>
                    <a:pt x="72" y="1464"/>
                    <a:pt x="72" y="1464"/>
                  </a:cubicBezTo>
                  <a:cubicBezTo>
                    <a:pt x="0" y="1591"/>
                    <a:pt x="0" y="1743"/>
                    <a:pt x="74" y="1869"/>
                  </a:cubicBezTo>
                  <a:cubicBezTo>
                    <a:pt x="146" y="1993"/>
                    <a:pt x="274" y="2067"/>
                    <a:pt x="419" y="2067"/>
                  </a:cubicBezTo>
                  <a:close/>
                  <a:moveTo>
                    <a:pt x="229" y="1555"/>
                  </a:moveTo>
                  <a:cubicBezTo>
                    <a:pt x="958" y="293"/>
                    <a:pt x="958" y="293"/>
                    <a:pt x="958" y="293"/>
                  </a:cubicBezTo>
                  <a:cubicBezTo>
                    <a:pt x="998" y="224"/>
                    <a:pt x="1067" y="183"/>
                    <a:pt x="1148" y="183"/>
                  </a:cubicBezTo>
                  <a:cubicBezTo>
                    <a:pt x="1229" y="183"/>
                    <a:pt x="1298" y="224"/>
                    <a:pt x="1338" y="295"/>
                  </a:cubicBezTo>
                  <a:cubicBezTo>
                    <a:pt x="2067" y="1557"/>
                    <a:pt x="2067" y="1557"/>
                    <a:pt x="2067" y="1557"/>
                  </a:cubicBezTo>
                  <a:cubicBezTo>
                    <a:pt x="2108" y="1626"/>
                    <a:pt x="2105" y="1707"/>
                    <a:pt x="2067" y="1776"/>
                  </a:cubicBezTo>
                  <a:cubicBezTo>
                    <a:pt x="2027" y="1845"/>
                    <a:pt x="1955" y="1888"/>
                    <a:pt x="1874" y="1888"/>
                  </a:cubicBezTo>
                  <a:cubicBezTo>
                    <a:pt x="419" y="1888"/>
                    <a:pt x="419" y="1888"/>
                    <a:pt x="419" y="1888"/>
                  </a:cubicBezTo>
                  <a:cubicBezTo>
                    <a:pt x="341" y="1888"/>
                    <a:pt x="269" y="1848"/>
                    <a:pt x="229" y="1779"/>
                  </a:cubicBezTo>
                  <a:cubicBezTo>
                    <a:pt x="191" y="1707"/>
                    <a:pt x="191" y="1624"/>
                    <a:pt x="229" y="1555"/>
                  </a:cubicBezTo>
                  <a:close/>
                  <a:moveTo>
                    <a:pt x="1262" y="1571"/>
                  </a:moveTo>
                  <a:cubicBezTo>
                    <a:pt x="1265" y="1631"/>
                    <a:pt x="1210" y="1686"/>
                    <a:pt x="1148" y="1686"/>
                  </a:cubicBezTo>
                  <a:cubicBezTo>
                    <a:pt x="1084" y="1686"/>
                    <a:pt x="1031" y="1633"/>
                    <a:pt x="1031" y="1569"/>
                  </a:cubicBezTo>
                  <a:cubicBezTo>
                    <a:pt x="1031" y="1505"/>
                    <a:pt x="1084" y="1452"/>
                    <a:pt x="1148" y="1452"/>
                  </a:cubicBezTo>
                  <a:cubicBezTo>
                    <a:pt x="1212" y="1452"/>
                    <a:pt x="1265" y="1505"/>
                    <a:pt x="1262" y="1571"/>
                  </a:cubicBezTo>
                  <a:close/>
                  <a:moveTo>
                    <a:pt x="1038" y="874"/>
                  </a:moveTo>
                  <a:cubicBezTo>
                    <a:pt x="1036" y="836"/>
                    <a:pt x="1034" y="800"/>
                    <a:pt x="1031" y="762"/>
                  </a:cubicBezTo>
                  <a:cubicBezTo>
                    <a:pt x="1031" y="702"/>
                    <a:pt x="1065" y="650"/>
                    <a:pt x="1122" y="636"/>
                  </a:cubicBezTo>
                  <a:cubicBezTo>
                    <a:pt x="1177" y="621"/>
                    <a:pt x="1234" y="650"/>
                    <a:pt x="1258" y="702"/>
                  </a:cubicBezTo>
                  <a:cubicBezTo>
                    <a:pt x="1265" y="721"/>
                    <a:pt x="1267" y="740"/>
                    <a:pt x="1267" y="760"/>
                  </a:cubicBezTo>
                  <a:cubicBezTo>
                    <a:pt x="1265" y="817"/>
                    <a:pt x="1260" y="876"/>
                    <a:pt x="1258" y="933"/>
                  </a:cubicBezTo>
                  <a:cubicBezTo>
                    <a:pt x="1253" y="1024"/>
                    <a:pt x="1248" y="1112"/>
                    <a:pt x="1241" y="1202"/>
                  </a:cubicBezTo>
                  <a:cubicBezTo>
                    <a:pt x="1238" y="1231"/>
                    <a:pt x="1238" y="1257"/>
                    <a:pt x="1238" y="1286"/>
                  </a:cubicBezTo>
                  <a:cubicBezTo>
                    <a:pt x="1236" y="1333"/>
                    <a:pt x="1198" y="1369"/>
                    <a:pt x="1150" y="1369"/>
                  </a:cubicBezTo>
                  <a:cubicBezTo>
                    <a:pt x="1103" y="1369"/>
                    <a:pt x="1067" y="1336"/>
                    <a:pt x="1062" y="1288"/>
                  </a:cubicBezTo>
                  <a:cubicBezTo>
                    <a:pt x="1053" y="1152"/>
                    <a:pt x="1046" y="1014"/>
                    <a:pt x="1038" y="874"/>
                  </a:cubicBezTo>
                  <a:close/>
                </a:path>
              </a:pathLst>
            </a:custGeom>
            <a:solidFill>
              <a:schemeClr val="bg1"/>
            </a:solidFill>
            <a:ln w="12700">
              <a:solidFill>
                <a:srgbClr val="95C94F"/>
              </a:solidFill>
            </a:ln>
          </p:spPr>
          <p:txBody>
            <a:bodyPr vert="horz" wrap="square" lIns="91440" tIns="45720" rIns="91440" bIns="45720" numCol="1" anchor="t" anchorCtr="0" compatLnSpc="1">
              <a:prstTxWarp prst="textNoShape">
                <a:avLst/>
              </a:prstTxWarp>
            </a:bodyPr>
            <a:lstStyle/>
            <a:p>
              <a:endParaRPr lang="pt-BR"/>
            </a:p>
          </p:txBody>
        </p:sp>
      </p:grpSp>
      <p:grpSp>
        <p:nvGrpSpPr>
          <p:cNvPr id="11" name="Agrupar 10">
            <a:extLst>
              <a:ext uri="{FF2B5EF4-FFF2-40B4-BE49-F238E27FC236}">
                <a16:creationId xmlns:a16="http://schemas.microsoft.com/office/drawing/2014/main" xmlns="" id="{B78034D1-5681-47E8-ADB9-0A8A5B1F999E}"/>
              </a:ext>
            </a:extLst>
          </p:cNvPr>
          <p:cNvGrpSpPr/>
          <p:nvPr/>
        </p:nvGrpSpPr>
        <p:grpSpPr>
          <a:xfrm>
            <a:off x="6127760" y="988157"/>
            <a:ext cx="5045928" cy="1272443"/>
            <a:chOff x="6127760" y="988157"/>
            <a:chExt cx="5045928" cy="1272443"/>
          </a:xfrm>
        </p:grpSpPr>
        <p:sp>
          <p:nvSpPr>
            <p:cNvPr id="105" name="Rectangle 36">
              <a:extLst>
                <a:ext uri="{FF2B5EF4-FFF2-40B4-BE49-F238E27FC236}">
                  <a16:creationId xmlns:a16="http://schemas.microsoft.com/office/drawing/2014/main" xmlns="" id="{4FEA8B0B-CB11-463D-B838-E8D3DE7562FB}"/>
                </a:ext>
              </a:extLst>
            </p:cNvPr>
            <p:cNvSpPr/>
            <p:nvPr/>
          </p:nvSpPr>
          <p:spPr>
            <a:xfrm>
              <a:off x="8400345" y="988157"/>
              <a:ext cx="2773343" cy="1153556"/>
            </a:xfrm>
            <a:prstGeom prst="rect">
              <a:avLst/>
            </a:prstGeom>
            <a:noFill/>
            <a:ln w="12700" cap="flat" cmpd="sng" algn="ctr">
              <a:noFill/>
              <a:prstDash val="solid"/>
              <a:miter lim="800000"/>
            </a:ln>
            <a:effectLst/>
          </p:spPr>
          <p:txBody>
            <a:bodyPr lIns="91388" tIns="45718" rIns="91388" bIns="45718" rtlCol="0" anchor="ctr"/>
            <a:lstStyle/>
            <a:p>
              <a:pPr marL="0" marR="0" lvl="0" indent="0" algn="r" defTabSz="91381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63554F"/>
                  </a:solidFill>
                  <a:effectLst/>
                  <a:uLnTx/>
                  <a:uFillTx/>
                  <a:latin typeface="Century Gothic" panose="020B0502020202020204" pitchFamily="34" charset="0"/>
                </a:rPr>
                <a:t>Comorbidades, incluindo</a:t>
              </a:r>
              <a:r>
                <a:rPr kumimoji="0" sz="1400" b="0" i="0" u="none" strike="noStrike" kern="0" cap="none" spc="0" normalizeH="0" baseline="0" noProof="0" dirty="0">
                  <a:ln>
                    <a:noFill/>
                  </a:ln>
                  <a:solidFill>
                    <a:srgbClr val="63554F"/>
                  </a:solidFill>
                  <a:effectLst/>
                  <a:uLnTx/>
                  <a:uFillTx/>
                  <a:latin typeface="Century Gothic" panose="020B0502020202020204" pitchFamily="34" charset="0"/>
                </a:rPr>
                <a:t/>
              </a:r>
              <a:br>
                <a:rPr kumimoji="0" sz="1400" b="0" i="0" u="none" strike="noStrike" kern="0" cap="none" spc="0" normalizeH="0" baseline="0" noProof="0" dirty="0">
                  <a:ln>
                    <a:noFill/>
                  </a:ln>
                  <a:solidFill>
                    <a:srgbClr val="63554F"/>
                  </a:solidFill>
                  <a:effectLst/>
                  <a:uLnTx/>
                  <a:uFillTx/>
                  <a:latin typeface="Century Gothic" panose="020B0502020202020204" pitchFamily="34" charset="0"/>
                </a:rPr>
              </a:br>
              <a:r>
                <a:rPr kumimoji="0" lang="en-US" sz="1400" b="1" i="0" u="none" strike="noStrike" kern="0" cap="none" spc="0" normalizeH="0" baseline="0" noProof="0" dirty="0">
                  <a:ln>
                    <a:noFill/>
                  </a:ln>
                  <a:solidFill>
                    <a:srgbClr val="63554F"/>
                  </a:solidFill>
                  <a:effectLst/>
                  <a:uLnTx/>
                  <a:uFillTx/>
                  <a:latin typeface="Century Gothic" panose="020B0502020202020204" pitchFamily="34" charset="0"/>
                </a:rPr>
                <a:t> Infecções Cutâneas</a:t>
              </a:r>
              <a:r>
                <a:rPr kumimoji="0" sz="1400" b="0" i="0" u="none" strike="noStrike" kern="0" cap="none" spc="0" normalizeH="0" baseline="0" noProof="0" dirty="0">
                  <a:ln>
                    <a:noFill/>
                  </a:ln>
                  <a:solidFill>
                    <a:srgbClr val="63554F"/>
                  </a:solidFill>
                  <a:effectLst/>
                  <a:uLnTx/>
                  <a:uFillTx/>
                  <a:latin typeface="Century Gothic" panose="020B0502020202020204" pitchFamily="34" charset="0"/>
                </a:rPr>
                <a:t/>
              </a:r>
              <a:br>
                <a:rPr kumimoji="0" sz="1400" b="0" i="0" u="none" strike="noStrike" kern="0" cap="none" spc="0" normalizeH="0" baseline="0" noProof="0" dirty="0">
                  <a:ln>
                    <a:noFill/>
                  </a:ln>
                  <a:solidFill>
                    <a:srgbClr val="63554F"/>
                  </a:solidFill>
                  <a:effectLst/>
                  <a:uLnTx/>
                  <a:uFillTx/>
                  <a:latin typeface="Century Gothic" panose="020B0502020202020204" pitchFamily="34" charset="0"/>
                </a:rPr>
              </a:b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Outras doenças atópicas</a:t>
              </a:r>
              <a:r>
                <a:rPr kumimoji="0" lang="en-US" sz="1400" b="0" i="0" u="none" strike="noStrike" kern="0" cap="none" spc="0" normalizeH="0" baseline="30000" noProof="0" dirty="0">
                  <a:ln>
                    <a:noFill/>
                  </a:ln>
                  <a:solidFill>
                    <a:srgbClr val="63554F"/>
                  </a:solidFill>
                  <a:effectLst/>
                  <a:uLnTx/>
                  <a:uFillTx/>
                  <a:latin typeface="Century Gothic" panose="020B0502020202020204" pitchFamily="34" charset="0"/>
                </a:rPr>
                <a:t>1</a:t>
              </a:r>
              <a:endParaRPr kumimoji="0" lang="pt-BR" sz="1400" b="0" i="0" u="none" strike="noStrike" kern="0" cap="none" spc="0" normalizeH="0" baseline="0" noProof="0" dirty="0">
                <a:ln>
                  <a:noFill/>
                </a:ln>
                <a:solidFill>
                  <a:srgbClr val="63554F"/>
                </a:solidFill>
                <a:effectLst/>
                <a:uLnTx/>
                <a:uFillTx/>
                <a:latin typeface="Century Gothic" panose="020B0502020202020204" pitchFamily="34" charset="0"/>
              </a:endParaRPr>
            </a:p>
            <a:p>
              <a:pPr marL="0" marR="0" lvl="0" indent="0" algn="r" defTabSz="91381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Infecções, bacterianas, virais e fúngicas</a:t>
              </a:r>
              <a:r>
                <a:rPr kumimoji="0" lang="en-US" sz="1400" b="0" i="0" u="none" strike="noStrike" kern="0" cap="none" spc="0" normalizeH="0" baseline="30000" noProof="0" dirty="0">
                  <a:ln>
                    <a:noFill/>
                  </a:ln>
                  <a:solidFill>
                    <a:srgbClr val="63554F"/>
                  </a:solidFill>
                  <a:effectLst/>
                  <a:uLnTx/>
                  <a:uFillTx/>
                  <a:latin typeface="Century Gothic" panose="020B0502020202020204" pitchFamily="34" charset="0"/>
                </a:rPr>
                <a:t>3</a:t>
              </a:r>
            </a:p>
          </p:txBody>
        </p:sp>
        <p:cxnSp>
          <p:nvCxnSpPr>
            <p:cNvPr id="142" name="Conector reto 141">
              <a:extLst>
                <a:ext uri="{FF2B5EF4-FFF2-40B4-BE49-F238E27FC236}">
                  <a16:creationId xmlns:a16="http://schemas.microsoft.com/office/drawing/2014/main" xmlns="" id="{7B809A20-365B-45E4-9545-F9A45EA20525}"/>
                </a:ext>
              </a:extLst>
            </p:cNvPr>
            <p:cNvCxnSpPr>
              <a:cxnSpLocks/>
            </p:cNvCxnSpPr>
            <p:nvPr/>
          </p:nvCxnSpPr>
          <p:spPr>
            <a:xfrm>
              <a:off x="6602733" y="2202835"/>
              <a:ext cx="2552061" cy="0"/>
            </a:xfrm>
            <a:prstGeom prst="line">
              <a:avLst/>
            </a:prstGeom>
            <a:ln w="38100">
              <a:solidFill>
                <a:srgbClr val="95C94F"/>
              </a:solidFill>
              <a:prstDash val="solid"/>
            </a:ln>
          </p:spPr>
          <p:style>
            <a:lnRef idx="1">
              <a:schemeClr val="accent1"/>
            </a:lnRef>
            <a:fillRef idx="0">
              <a:schemeClr val="accent1"/>
            </a:fillRef>
            <a:effectRef idx="0">
              <a:schemeClr val="accent1"/>
            </a:effectRef>
            <a:fontRef idx="minor">
              <a:schemeClr val="tx1"/>
            </a:fontRef>
          </p:style>
        </p:cxnSp>
        <p:cxnSp>
          <p:nvCxnSpPr>
            <p:cNvPr id="163" name="Conector reto 162">
              <a:extLst>
                <a:ext uri="{FF2B5EF4-FFF2-40B4-BE49-F238E27FC236}">
                  <a16:creationId xmlns:a16="http://schemas.microsoft.com/office/drawing/2014/main" xmlns="" id="{C49726AE-0B99-4F5B-8A04-879D770F9367}"/>
                </a:ext>
              </a:extLst>
            </p:cNvPr>
            <p:cNvCxnSpPr>
              <a:cxnSpLocks/>
            </p:cNvCxnSpPr>
            <p:nvPr/>
          </p:nvCxnSpPr>
          <p:spPr>
            <a:xfrm>
              <a:off x="9113230" y="2202835"/>
              <a:ext cx="1967346" cy="0"/>
            </a:xfrm>
            <a:prstGeom prst="line">
              <a:avLst/>
            </a:prstGeom>
            <a:ln w="38100">
              <a:solidFill>
                <a:srgbClr val="95C94F"/>
              </a:solidFill>
              <a:prstDash val="sysDot"/>
            </a:ln>
          </p:spPr>
          <p:style>
            <a:lnRef idx="1">
              <a:schemeClr val="accent1"/>
            </a:lnRef>
            <a:fillRef idx="0">
              <a:schemeClr val="accent1"/>
            </a:fillRef>
            <a:effectRef idx="0">
              <a:schemeClr val="accent1"/>
            </a:effectRef>
            <a:fontRef idx="minor">
              <a:schemeClr val="tx1"/>
            </a:fontRef>
          </p:style>
        </p:cxnSp>
        <p:grpSp>
          <p:nvGrpSpPr>
            <p:cNvPr id="205" name="Group 60">
              <a:extLst>
                <a:ext uri="{FF2B5EF4-FFF2-40B4-BE49-F238E27FC236}">
                  <a16:creationId xmlns:a16="http://schemas.microsoft.com/office/drawing/2014/main" xmlns="" id="{4B2288B1-177A-41F5-A80B-74609713C6CD}"/>
                </a:ext>
              </a:extLst>
            </p:cNvPr>
            <p:cNvGrpSpPr>
              <a:grpSpLocks noChangeAspect="1"/>
            </p:cNvGrpSpPr>
            <p:nvPr/>
          </p:nvGrpSpPr>
          <p:grpSpPr bwMode="auto">
            <a:xfrm>
              <a:off x="6127760" y="1530850"/>
              <a:ext cx="660346" cy="729750"/>
              <a:chOff x="1875" y="-14"/>
              <a:chExt cx="3920" cy="4332"/>
            </a:xfrm>
            <a:solidFill>
              <a:schemeClr val="bg1"/>
            </a:solidFill>
          </p:grpSpPr>
          <p:sp>
            <p:nvSpPr>
              <p:cNvPr id="207" name="Freeform 61">
                <a:extLst>
                  <a:ext uri="{FF2B5EF4-FFF2-40B4-BE49-F238E27FC236}">
                    <a16:creationId xmlns:a16="http://schemas.microsoft.com/office/drawing/2014/main" xmlns="" id="{679BCE64-6191-4E31-A416-84C04AA2A023}"/>
                  </a:ext>
                </a:extLst>
              </p:cNvPr>
              <p:cNvSpPr>
                <a:spLocks noEditPoints="1"/>
              </p:cNvSpPr>
              <p:nvPr/>
            </p:nvSpPr>
            <p:spPr bwMode="auto">
              <a:xfrm>
                <a:off x="3122" y="1233"/>
                <a:ext cx="617" cy="617"/>
              </a:xfrm>
              <a:custGeom>
                <a:avLst/>
                <a:gdLst>
                  <a:gd name="T0" fmla="*/ 149 w 298"/>
                  <a:gd name="T1" fmla="*/ 0 h 298"/>
                  <a:gd name="T2" fmla="*/ 0 w 298"/>
                  <a:gd name="T3" fmla="*/ 149 h 298"/>
                  <a:gd name="T4" fmla="*/ 149 w 298"/>
                  <a:gd name="T5" fmla="*/ 298 h 298"/>
                  <a:gd name="T6" fmla="*/ 298 w 298"/>
                  <a:gd name="T7" fmla="*/ 149 h 298"/>
                  <a:gd name="T8" fmla="*/ 149 w 298"/>
                  <a:gd name="T9" fmla="*/ 0 h 298"/>
                  <a:gd name="T10" fmla="*/ 149 w 298"/>
                  <a:gd name="T11" fmla="*/ 199 h 298"/>
                  <a:gd name="T12" fmla="*/ 99 w 298"/>
                  <a:gd name="T13" fmla="*/ 149 h 298"/>
                  <a:gd name="T14" fmla="*/ 149 w 298"/>
                  <a:gd name="T15" fmla="*/ 100 h 298"/>
                  <a:gd name="T16" fmla="*/ 199 w 298"/>
                  <a:gd name="T17" fmla="*/ 149 h 298"/>
                  <a:gd name="T18" fmla="*/ 149 w 298"/>
                  <a:gd name="T19" fmla="*/ 199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8" h="298">
                    <a:moveTo>
                      <a:pt x="149" y="0"/>
                    </a:moveTo>
                    <a:cubicBezTo>
                      <a:pt x="67" y="0"/>
                      <a:pt x="0" y="67"/>
                      <a:pt x="0" y="149"/>
                    </a:cubicBezTo>
                    <a:cubicBezTo>
                      <a:pt x="0" y="231"/>
                      <a:pt x="67" y="298"/>
                      <a:pt x="149" y="298"/>
                    </a:cubicBezTo>
                    <a:cubicBezTo>
                      <a:pt x="231" y="298"/>
                      <a:pt x="298" y="231"/>
                      <a:pt x="298" y="149"/>
                    </a:cubicBezTo>
                    <a:cubicBezTo>
                      <a:pt x="298" y="67"/>
                      <a:pt x="231" y="0"/>
                      <a:pt x="149" y="0"/>
                    </a:cubicBezTo>
                    <a:close/>
                    <a:moveTo>
                      <a:pt x="149" y="199"/>
                    </a:moveTo>
                    <a:cubicBezTo>
                      <a:pt x="122" y="199"/>
                      <a:pt x="99" y="177"/>
                      <a:pt x="99" y="149"/>
                    </a:cubicBezTo>
                    <a:cubicBezTo>
                      <a:pt x="99" y="122"/>
                      <a:pt x="122" y="100"/>
                      <a:pt x="149" y="100"/>
                    </a:cubicBezTo>
                    <a:cubicBezTo>
                      <a:pt x="176" y="100"/>
                      <a:pt x="199" y="122"/>
                      <a:pt x="199" y="149"/>
                    </a:cubicBezTo>
                    <a:cubicBezTo>
                      <a:pt x="199" y="177"/>
                      <a:pt x="176" y="199"/>
                      <a:pt x="149" y="1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8" name="Freeform 62">
                <a:extLst>
                  <a:ext uri="{FF2B5EF4-FFF2-40B4-BE49-F238E27FC236}">
                    <a16:creationId xmlns:a16="http://schemas.microsoft.com/office/drawing/2014/main" xmlns="" id="{798C3CCC-DB5E-4D0B-837C-87468608423E}"/>
                  </a:ext>
                </a:extLst>
              </p:cNvPr>
              <p:cNvSpPr>
                <a:spLocks noEditPoints="1"/>
              </p:cNvSpPr>
              <p:nvPr/>
            </p:nvSpPr>
            <p:spPr bwMode="auto">
              <a:xfrm>
                <a:off x="4150" y="2261"/>
                <a:ext cx="617" cy="617"/>
              </a:xfrm>
              <a:custGeom>
                <a:avLst/>
                <a:gdLst>
                  <a:gd name="T0" fmla="*/ 149 w 298"/>
                  <a:gd name="T1" fmla="*/ 0 h 298"/>
                  <a:gd name="T2" fmla="*/ 0 w 298"/>
                  <a:gd name="T3" fmla="*/ 149 h 298"/>
                  <a:gd name="T4" fmla="*/ 149 w 298"/>
                  <a:gd name="T5" fmla="*/ 298 h 298"/>
                  <a:gd name="T6" fmla="*/ 298 w 298"/>
                  <a:gd name="T7" fmla="*/ 149 h 298"/>
                  <a:gd name="T8" fmla="*/ 149 w 298"/>
                  <a:gd name="T9" fmla="*/ 0 h 298"/>
                  <a:gd name="T10" fmla="*/ 149 w 298"/>
                  <a:gd name="T11" fmla="*/ 199 h 298"/>
                  <a:gd name="T12" fmla="*/ 99 w 298"/>
                  <a:gd name="T13" fmla="*/ 149 h 298"/>
                  <a:gd name="T14" fmla="*/ 149 w 298"/>
                  <a:gd name="T15" fmla="*/ 100 h 298"/>
                  <a:gd name="T16" fmla="*/ 199 w 298"/>
                  <a:gd name="T17" fmla="*/ 149 h 298"/>
                  <a:gd name="T18" fmla="*/ 149 w 298"/>
                  <a:gd name="T19" fmla="*/ 199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8" h="298">
                    <a:moveTo>
                      <a:pt x="149" y="0"/>
                    </a:moveTo>
                    <a:cubicBezTo>
                      <a:pt x="67" y="0"/>
                      <a:pt x="0" y="67"/>
                      <a:pt x="0" y="149"/>
                    </a:cubicBezTo>
                    <a:cubicBezTo>
                      <a:pt x="0" y="231"/>
                      <a:pt x="67" y="298"/>
                      <a:pt x="149" y="298"/>
                    </a:cubicBezTo>
                    <a:cubicBezTo>
                      <a:pt x="231" y="298"/>
                      <a:pt x="298" y="231"/>
                      <a:pt x="298" y="149"/>
                    </a:cubicBezTo>
                    <a:cubicBezTo>
                      <a:pt x="298" y="67"/>
                      <a:pt x="231" y="0"/>
                      <a:pt x="149" y="0"/>
                    </a:cubicBezTo>
                    <a:close/>
                    <a:moveTo>
                      <a:pt x="149" y="199"/>
                    </a:moveTo>
                    <a:cubicBezTo>
                      <a:pt x="122" y="199"/>
                      <a:pt x="99" y="177"/>
                      <a:pt x="99" y="149"/>
                    </a:cubicBezTo>
                    <a:cubicBezTo>
                      <a:pt x="99" y="122"/>
                      <a:pt x="122" y="100"/>
                      <a:pt x="149" y="100"/>
                    </a:cubicBezTo>
                    <a:cubicBezTo>
                      <a:pt x="176" y="100"/>
                      <a:pt x="199" y="122"/>
                      <a:pt x="199" y="149"/>
                    </a:cubicBezTo>
                    <a:cubicBezTo>
                      <a:pt x="199" y="177"/>
                      <a:pt x="176" y="199"/>
                      <a:pt x="149" y="1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9" name="Freeform 63">
                <a:extLst>
                  <a:ext uri="{FF2B5EF4-FFF2-40B4-BE49-F238E27FC236}">
                    <a16:creationId xmlns:a16="http://schemas.microsoft.com/office/drawing/2014/main" xmlns="" id="{AB6518C4-E016-4E9D-BD0F-2F723CE21588}"/>
                  </a:ext>
                </a:extLst>
              </p:cNvPr>
              <p:cNvSpPr>
                <a:spLocks noEditPoints="1"/>
              </p:cNvSpPr>
              <p:nvPr/>
            </p:nvSpPr>
            <p:spPr bwMode="auto">
              <a:xfrm>
                <a:off x="1875" y="-14"/>
                <a:ext cx="3920" cy="4332"/>
              </a:xfrm>
              <a:custGeom>
                <a:avLst/>
                <a:gdLst>
                  <a:gd name="T0" fmla="*/ 1593 w 1892"/>
                  <a:gd name="T1" fmla="*/ 1198 h 2091"/>
                  <a:gd name="T2" fmla="*/ 1555 w 1892"/>
                  <a:gd name="T3" fmla="*/ 957 h 2091"/>
                  <a:gd name="T4" fmla="*/ 1792 w 1892"/>
                  <a:gd name="T5" fmla="*/ 837 h 2091"/>
                  <a:gd name="T6" fmla="*/ 1729 w 1892"/>
                  <a:gd name="T7" fmla="*/ 803 h 2091"/>
                  <a:gd name="T8" fmla="*/ 1346 w 1892"/>
                  <a:gd name="T9" fmla="*/ 671 h 2091"/>
                  <a:gd name="T10" fmla="*/ 1592 w 1892"/>
                  <a:gd name="T11" fmla="*/ 537 h 2091"/>
                  <a:gd name="T12" fmla="*/ 1529 w 1892"/>
                  <a:gd name="T13" fmla="*/ 506 h 2091"/>
                  <a:gd name="T14" fmla="*/ 1081 w 1892"/>
                  <a:gd name="T15" fmla="*/ 477 h 2091"/>
                  <a:gd name="T16" fmla="*/ 1283 w 1892"/>
                  <a:gd name="T17" fmla="*/ 221 h 2091"/>
                  <a:gd name="T18" fmla="*/ 992 w 1892"/>
                  <a:gd name="T19" fmla="*/ 425 h 2091"/>
                  <a:gd name="T20" fmla="*/ 773 w 1892"/>
                  <a:gd name="T21" fmla="*/ 310 h 2091"/>
                  <a:gd name="T22" fmla="*/ 893 w 1892"/>
                  <a:gd name="T23" fmla="*/ 81 h 2091"/>
                  <a:gd name="T24" fmla="*/ 807 w 1892"/>
                  <a:gd name="T25" fmla="*/ 32 h 2091"/>
                  <a:gd name="T26" fmla="*/ 670 w 1892"/>
                  <a:gd name="T27" fmla="*/ 277 h 2091"/>
                  <a:gd name="T28" fmla="*/ 297 w 1892"/>
                  <a:gd name="T29" fmla="*/ 129 h 2091"/>
                  <a:gd name="T30" fmla="*/ 213 w 1892"/>
                  <a:gd name="T31" fmla="*/ 182 h 2091"/>
                  <a:gd name="T32" fmla="*/ 255 w 1892"/>
                  <a:gd name="T33" fmla="*/ 546 h 2091"/>
                  <a:gd name="T34" fmla="*/ 8 w 1892"/>
                  <a:gd name="T35" fmla="*/ 541 h 2091"/>
                  <a:gd name="T36" fmla="*/ 46 w 1892"/>
                  <a:gd name="T37" fmla="*/ 601 h 2091"/>
                  <a:gd name="T38" fmla="*/ 198 w 1892"/>
                  <a:gd name="T39" fmla="*/ 923 h 2091"/>
                  <a:gd name="T40" fmla="*/ 12 w 1892"/>
                  <a:gd name="T41" fmla="*/ 1071 h 2091"/>
                  <a:gd name="T42" fmla="*/ 231 w 1892"/>
                  <a:gd name="T43" fmla="*/ 1017 h 2091"/>
                  <a:gd name="T44" fmla="*/ 325 w 1892"/>
                  <a:gd name="T45" fmla="*/ 1306 h 2091"/>
                  <a:gd name="T46" fmla="*/ 383 w 1892"/>
                  <a:gd name="T47" fmla="*/ 1387 h 2091"/>
                  <a:gd name="T48" fmla="*/ 544 w 1892"/>
                  <a:gd name="T49" fmla="*/ 1272 h 2091"/>
                  <a:gd name="T50" fmla="*/ 815 w 1892"/>
                  <a:gd name="T51" fmla="*/ 1381 h 2091"/>
                  <a:gd name="T52" fmla="*/ 617 w 1892"/>
                  <a:gd name="T53" fmla="*/ 1609 h 2091"/>
                  <a:gd name="T54" fmla="*/ 687 w 1892"/>
                  <a:gd name="T55" fmla="*/ 1679 h 2091"/>
                  <a:gd name="T56" fmla="*/ 880 w 1892"/>
                  <a:gd name="T57" fmla="*/ 1581 h 2091"/>
                  <a:gd name="T58" fmla="*/ 808 w 1892"/>
                  <a:gd name="T59" fmla="*/ 1916 h 2091"/>
                  <a:gd name="T60" fmla="*/ 893 w 1892"/>
                  <a:gd name="T61" fmla="*/ 1967 h 2091"/>
                  <a:gd name="T62" fmla="*/ 974 w 1892"/>
                  <a:gd name="T63" fmla="*/ 1832 h 2091"/>
                  <a:gd name="T64" fmla="*/ 1272 w 1892"/>
                  <a:gd name="T65" fmla="*/ 1868 h 2091"/>
                  <a:gd name="T66" fmla="*/ 1346 w 1892"/>
                  <a:gd name="T67" fmla="*/ 2091 h 2091"/>
                  <a:gd name="T68" fmla="*/ 1395 w 1892"/>
                  <a:gd name="T69" fmla="*/ 2034 h 2091"/>
                  <a:gd name="T70" fmla="*/ 1365 w 1892"/>
                  <a:gd name="T71" fmla="*/ 1813 h 2091"/>
                  <a:gd name="T72" fmla="*/ 1613 w 1892"/>
                  <a:gd name="T73" fmla="*/ 1782 h 2091"/>
                  <a:gd name="T74" fmla="*/ 1694 w 1892"/>
                  <a:gd name="T75" fmla="*/ 1743 h 2091"/>
                  <a:gd name="T76" fmla="*/ 1521 w 1892"/>
                  <a:gd name="T77" fmla="*/ 1581 h 2091"/>
                  <a:gd name="T78" fmla="*/ 1842 w 1892"/>
                  <a:gd name="T79" fmla="*/ 1297 h 2091"/>
                  <a:gd name="T80" fmla="*/ 1842 w 1892"/>
                  <a:gd name="T81" fmla="*/ 1198 h 2091"/>
                  <a:gd name="T82" fmla="*/ 978 w 1892"/>
                  <a:gd name="T83" fmla="*/ 1568 h 2091"/>
                  <a:gd name="T84" fmla="*/ 689 w 1892"/>
                  <a:gd name="T85" fmla="*/ 1219 h 2091"/>
                  <a:gd name="T86" fmla="*/ 454 w 1892"/>
                  <a:gd name="T87" fmla="*/ 443 h 2091"/>
                  <a:gd name="T88" fmla="*/ 728 w 1892"/>
                  <a:gd name="T89" fmla="*/ 399 h 2091"/>
                  <a:gd name="T90" fmla="*/ 1495 w 1892"/>
                  <a:gd name="T91" fmla="*/ 1148 h 2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92" h="2091">
                    <a:moveTo>
                      <a:pt x="1842" y="1198"/>
                    </a:moveTo>
                    <a:cubicBezTo>
                      <a:pt x="1593" y="1198"/>
                      <a:pt x="1593" y="1198"/>
                      <a:pt x="1593" y="1198"/>
                    </a:cubicBezTo>
                    <a:cubicBezTo>
                      <a:pt x="1594" y="1181"/>
                      <a:pt x="1594" y="1165"/>
                      <a:pt x="1594" y="1148"/>
                    </a:cubicBezTo>
                    <a:cubicBezTo>
                      <a:pt x="1594" y="1082"/>
                      <a:pt x="1581" y="1017"/>
                      <a:pt x="1555" y="957"/>
                    </a:cubicBezTo>
                    <a:cubicBezTo>
                      <a:pt x="1757" y="898"/>
                      <a:pt x="1757" y="898"/>
                      <a:pt x="1757" y="898"/>
                    </a:cubicBezTo>
                    <a:cubicBezTo>
                      <a:pt x="1783" y="891"/>
                      <a:pt x="1799" y="864"/>
                      <a:pt x="1792" y="837"/>
                    </a:cubicBezTo>
                    <a:cubicBezTo>
                      <a:pt x="1785" y="811"/>
                      <a:pt x="1758" y="795"/>
                      <a:pt x="1731" y="802"/>
                    </a:cubicBezTo>
                    <a:cubicBezTo>
                      <a:pt x="1731" y="802"/>
                      <a:pt x="1730" y="803"/>
                      <a:pt x="1729" y="803"/>
                    </a:cubicBezTo>
                    <a:cubicBezTo>
                      <a:pt x="1511" y="866"/>
                      <a:pt x="1511" y="866"/>
                      <a:pt x="1511" y="866"/>
                    </a:cubicBezTo>
                    <a:cubicBezTo>
                      <a:pt x="1466" y="794"/>
                      <a:pt x="1410" y="728"/>
                      <a:pt x="1346" y="671"/>
                    </a:cubicBezTo>
                    <a:cubicBezTo>
                      <a:pt x="1560" y="600"/>
                      <a:pt x="1560" y="600"/>
                      <a:pt x="1560" y="600"/>
                    </a:cubicBezTo>
                    <a:cubicBezTo>
                      <a:pt x="1586" y="591"/>
                      <a:pt x="1601" y="563"/>
                      <a:pt x="1592" y="537"/>
                    </a:cubicBezTo>
                    <a:cubicBezTo>
                      <a:pt x="1584" y="511"/>
                      <a:pt x="1556" y="497"/>
                      <a:pt x="1530" y="505"/>
                    </a:cubicBezTo>
                    <a:cubicBezTo>
                      <a:pt x="1529" y="506"/>
                      <a:pt x="1529" y="506"/>
                      <a:pt x="1529" y="506"/>
                    </a:cubicBezTo>
                    <a:cubicBezTo>
                      <a:pt x="1256" y="597"/>
                      <a:pt x="1256" y="597"/>
                      <a:pt x="1256" y="597"/>
                    </a:cubicBezTo>
                    <a:cubicBezTo>
                      <a:pt x="1200" y="554"/>
                      <a:pt x="1142" y="514"/>
                      <a:pt x="1081" y="477"/>
                    </a:cubicBezTo>
                    <a:cubicBezTo>
                      <a:pt x="1281" y="291"/>
                      <a:pt x="1281" y="291"/>
                      <a:pt x="1281" y="291"/>
                    </a:cubicBezTo>
                    <a:cubicBezTo>
                      <a:pt x="1301" y="273"/>
                      <a:pt x="1302" y="241"/>
                      <a:pt x="1283" y="221"/>
                    </a:cubicBezTo>
                    <a:cubicBezTo>
                      <a:pt x="1265" y="201"/>
                      <a:pt x="1233" y="200"/>
                      <a:pt x="1213" y="219"/>
                    </a:cubicBezTo>
                    <a:cubicBezTo>
                      <a:pt x="992" y="425"/>
                      <a:pt x="992" y="425"/>
                      <a:pt x="992" y="425"/>
                    </a:cubicBezTo>
                    <a:cubicBezTo>
                      <a:pt x="917" y="383"/>
                      <a:pt x="845" y="346"/>
                      <a:pt x="785" y="316"/>
                    </a:cubicBezTo>
                    <a:cubicBezTo>
                      <a:pt x="773" y="310"/>
                      <a:pt x="773" y="310"/>
                      <a:pt x="773" y="310"/>
                    </a:cubicBezTo>
                    <a:cubicBezTo>
                      <a:pt x="771" y="309"/>
                      <a:pt x="769" y="308"/>
                      <a:pt x="766" y="307"/>
                    </a:cubicBezTo>
                    <a:cubicBezTo>
                      <a:pt x="893" y="81"/>
                      <a:pt x="893" y="81"/>
                      <a:pt x="893" y="81"/>
                    </a:cubicBezTo>
                    <a:cubicBezTo>
                      <a:pt x="907" y="57"/>
                      <a:pt x="899" y="27"/>
                      <a:pt x="875" y="13"/>
                    </a:cubicBezTo>
                    <a:cubicBezTo>
                      <a:pt x="851" y="0"/>
                      <a:pt x="821" y="8"/>
                      <a:pt x="807" y="32"/>
                    </a:cubicBezTo>
                    <a:cubicBezTo>
                      <a:pt x="807" y="32"/>
                      <a:pt x="807" y="32"/>
                      <a:pt x="807" y="32"/>
                    </a:cubicBezTo>
                    <a:cubicBezTo>
                      <a:pt x="670" y="277"/>
                      <a:pt x="670" y="277"/>
                      <a:pt x="670" y="277"/>
                    </a:cubicBezTo>
                    <a:cubicBezTo>
                      <a:pt x="585" y="266"/>
                      <a:pt x="499" y="287"/>
                      <a:pt x="429" y="337"/>
                    </a:cubicBezTo>
                    <a:cubicBezTo>
                      <a:pt x="297" y="129"/>
                      <a:pt x="297" y="129"/>
                      <a:pt x="297" y="129"/>
                    </a:cubicBezTo>
                    <a:cubicBezTo>
                      <a:pt x="282" y="106"/>
                      <a:pt x="251" y="99"/>
                      <a:pt x="228" y="114"/>
                    </a:cubicBezTo>
                    <a:cubicBezTo>
                      <a:pt x="205" y="129"/>
                      <a:pt x="198" y="159"/>
                      <a:pt x="213" y="182"/>
                    </a:cubicBezTo>
                    <a:cubicBezTo>
                      <a:pt x="354" y="404"/>
                      <a:pt x="354" y="404"/>
                      <a:pt x="354" y="404"/>
                    </a:cubicBezTo>
                    <a:cubicBezTo>
                      <a:pt x="314" y="446"/>
                      <a:pt x="281" y="494"/>
                      <a:pt x="255" y="546"/>
                    </a:cubicBezTo>
                    <a:cubicBezTo>
                      <a:pt x="67" y="504"/>
                      <a:pt x="67" y="504"/>
                      <a:pt x="67" y="504"/>
                    </a:cubicBezTo>
                    <a:cubicBezTo>
                      <a:pt x="40" y="498"/>
                      <a:pt x="14" y="515"/>
                      <a:pt x="8" y="541"/>
                    </a:cubicBezTo>
                    <a:cubicBezTo>
                      <a:pt x="1" y="568"/>
                      <a:pt x="18" y="595"/>
                      <a:pt x="45" y="601"/>
                    </a:cubicBezTo>
                    <a:cubicBezTo>
                      <a:pt x="45" y="601"/>
                      <a:pt x="45" y="601"/>
                      <a:pt x="46" y="601"/>
                    </a:cubicBezTo>
                    <a:cubicBezTo>
                      <a:pt x="216" y="639"/>
                      <a:pt x="216" y="639"/>
                      <a:pt x="216" y="639"/>
                    </a:cubicBezTo>
                    <a:cubicBezTo>
                      <a:pt x="185" y="730"/>
                      <a:pt x="179" y="828"/>
                      <a:pt x="198" y="923"/>
                    </a:cubicBezTo>
                    <a:cubicBezTo>
                      <a:pt x="34" y="1004"/>
                      <a:pt x="34" y="1004"/>
                      <a:pt x="34" y="1004"/>
                    </a:cubicBezTo>
                    <a:cubicBezTo>
                      <a:pt x="10" y="1017"/>
                      <a:pt x="0" y="1046"/>
                      <a:pt x="12" y="1071"/>
                    </a:cubicBezTo>
                    <a:cubicBezTo>
                      <a:pt x="24" y="1095"/>
                      <a:pt x="54" y="1105"/>
                      <a:pt x="79" y="1093"/>
                    </a:cubicBezTo>
                    <a:cubicBezTo>
                      <a:pt x="231" y="1017"/>
                      <a:pt x="231" y="1017"/>
                      <a:pt x="231" y="1017"/>
                    </a:cubicBezTo>
                    <a:cubicBezTo>
                      <a:pt x="277" y="1107"/>
                      <a:pt x="350" y="1179"/>
                      <a:pt x="440" y="1224"/>
                    </a:cubicBezTo>
                    <a:cubicBezTo>
                      <a:pt x="325" y="1306"/>
                      <a:pt x="325" y="1306"/>
                      <a:pt x="325" y="1306"/>
                    </a:cubicBezTo>
                    <a:cubicBezTo>
                      <a:pt x="303" y="1322"/>
                      <a:pt x="298" y="1353"/>
                      <a:pt x="314" y="1375"/>
                    </a:cubicBezTo>
                    <a:cubicBezTo>
                      <a:pt x="330" y="1398"/>
                      <a:pt x="361" y="1403"/>
                      <a:pt x="383" y="1387"/>
                    </a:cubicBezTo>
                    <a:cubicBezTo>
                      <a:pt x="383" y="1387"/>
                      <a:pt x="383" y="1387"/>
                      <a:pt x="383" y="1387"/>
                    </a:cubicBezTo>
                    <a:cubicBezTo>
                      <a:pt x="544" y="1272"/>
                      <a:pt x="544" y="1272"/>
                      <a:pt x="544" y="1272"/>
                    </a:cubicBezTo>
                    <a:cubicBezTo>
                      <a:pt x="583" y="1287"/>
                      <a:pt x="622" y="1301"/>
                      <a:pt x="658" y="1313"/>
                    </a:cubicBezTo>
                    <a:cubicBezTo>
                      <a:pt x="726" y="1335"/>
                      <a:pt x="790" y="1357"/>
                      <a:pt x="815" y="1381"/>
                    </a:cubicBezTo>
                    <a:cubicBezTo>
                      <a:pt x="819" y="1387"/>
                      <a:pt x="823" y="1392"/>
                      <a:pt x="827" y="1398"/>
                    </a:cubicBezTo>
                    <a:cubicBezTo>
                      <a:pt x="617" y="1609"/>
                      <a:pt x="617" y="1609"/>
                      <a:pt x="617" y="1609"/>
                    </a:cubicBezTo>
                    <a:cubicBezTo>
                      <a:pt x="597" y="1628"/>
                      <a:pt x="597" y="1660"/>
                      <a:pt x="617" y="1679"/>
                    </a:cubicBezTo>
                    <a:cubicBezTo>
                      <a:pt x="636" y="1699"/>
                      <a:pt x="668" y="1699"/>
                      <a:pt x="687" y="1679"/>
                    </a:cubicBezTo>
                    <a:cubicBezTo>
                      <a:pt x="866" y="1499"/>
                      <a:pt x="866" y="1499"/>
                      <a:pt x="866" y="1499"/>
                    </a:cubicBezTo>
                    <a:cubicBezTo>
                      <a:pt x="871" y="1526"/>
                      <a:pt x="876" y="1553"/>
                      <a:pt x="880" y="1581"/>
                    </a:cubicBezTo>
                    <a:cubicBezTo>
                      <a:pt x="885" y="1635"/>
                      <a:pt x="897" y="1688"/>
                      <a:pt x="914" y="1739"/>
                    </a:cubicBezTo>
                    <a:cubicBezTo>
                      <a:pt x="808" y="1916"/>
                      <a:pt x="808" y="1916"/>
                      <a:pt x="808" y="1916"/>
                    </a:cubicBezTo>
                    <a:cubicBezTo>
                      <a:pt x="794" y="1940"/>
                      <a:pt x="801" y="1970"/>
                      <a:pt x="825" y="1984"/>
                    </a:cubicBezTo>
                    <a:cubicBezTo>
                      <a:pt x="848" y="1998"/>
                      <a:pt x="879" y="1991"/>
                      <a:pt x="893" y="1967"/>
                    </a:cubicBezTo>
                    <a:cubicBezTo>
                      <a:pt x="893" y="1967"/>
                      <a:pt x="893" y="1967"/>
                      <a:pt x="893" y="1967"/>
                    </a:cubicBezTo>
                    <a:cubicBezTo>
                      <a:pt x="974" y="1832"/>
                      <a:pt x="974" y="1832"/>
                      <a:pt x="974" y="1832"/>
                    </a:cubicBezTo>
                    <a:cubicBezTo>
                      <a:pt x="1022" y="1874"/>
                      <a:pt x="1084" y="1896"/>
                      <a:pt x="1148" y="1892"/>
                    </a:cubicBezTo>
                    <a:cubicBezTo>
                      <a:pt x="1191" y="1892"/>
                      <a:pt x="1233" y="1884"/>
                      <a:pt x="1272" y="1868"/>
                    </a:cubicBezTo>
                    <a:cubicBezTo>
                      <a:pt x="1297" y="2048"/>
                      <a:pt x="1297" y="2048"/>
                      <a:pt x="1297" y="2048"/>
                    </a:cubicBezTo>
                    <a:cubicBezTo>
                      <a:pt x="1300" y="2072"/>
                      <a:pt x="1321" y="2090"/>
                      <a:pt x="1346" y="2091"/>
                    </a:cubicBezTo>
                    <a:cubicBezTo>
                      <a:pt x="1348" y="2091"/>
                      <a:pt x="1351" y="2090"/>
                      <a:pt x="1353" y="2090"/>
                    </a:cubicBezTo>
                    <a:cubicBezTo>
                      <a:pt x="1380" y="2086"/>
                      <a:pt x="1399" y="2061"/>
                      <a:pt x="1395" y="2034"/>
                    </a:cubicBezTo>
                    <a:cubicBezTo>
                      <a:pt x="1395" y="2034"/>
                      <a:pt x="1395" y="2034"/>
                      <a:pt x="1395" y="2034"/>
                    </a:cubicBezTo>
                    <a:cubicBezTo>
                      <a:pt x="1365" y="1813"/>
                      <a:pt x="1365" y="1813"/>
                      <a:pt x="1365" y="1813"/>
                    </a:cubicBezTo>
                    <a:cubicBezTo>
                      <a:pt x="1411" y="1774"/>
                      <a:pt x="1449" y="1727"/>
                      <a:pt x="1478" y="1674"/>
                    </a:cubicBezTo>
                    <a:cubicBezTo>
                      <a:pt x="1613" y="1782"/>
                      <a:pt x="1613" y="1782"/>
                      <a:pt x="1613" y="1782"/>
                    </a:cubicBezTo>
                    <a:cubicBezTo>
                      <a:pt x="1622" y="1789"/>
                      <a:pt x="1633" y="1793"/>
                      <a:pt x="1644" y="1793"/>
                    </a:cubicBezTo>
                    <a:cubicBezTo>
                      <a:pt x="1671" y="1793"/>
                      <a:pt x="1694" y="1771"/>
                      <a:pt x="1694" y="1743"/>
                    </a:cubicBezTo>
                    <a:cubicBezTo>
                      <a:pt x="1694" y="1728"/>
                      <a:pt x="1687" y="1714"/>
                      <a:pt x="1675" y="1705"/>
                    </a:cubicBezTo>
                    <a:cubicBezTo>
                      <a:pt x="1521" y="1581"/>
                      <a:pt x="1521" y="1581"/>
                      <a:pt x="1521" y="1581"/>
                    </a:cubicBezTo>
                    <a:cubicBezTo>
                      <a:pt x="1555" y="1490"/>
                      <a:pt x="1577" y="1394"/>
                      <a:pt x="1586" y="1297"/>
                    </a:cubicBezTo>
                    <a:cubicBezTo>
                      <a:pt x="1842" y="1297"/>
                      <a:pt x="1842" y="1297"/>
                      <a:pt x="1842" y="1297"/>
                    </a:cubicBezTo>
                    <a:cubicBezTo>
                      <a:pt x="1870" y="1297"/>
                      <a:pt x="1892" y="1275"/>
                      <a:pt x="1892" y="1247"/>
                    </a:cubicBezTo>
                    <a:cubicBezTo>
                      <a:pt x="1892" y="1220"/>
                      <a:pt x="1870" y="1198"/>
                      <a:pt x="1842" y="1198"/>
                    </a:cubicBezTo>
                    <a:close/>
                    <a:moveTo>
                      <a:pt x="1148" y="1793"/>
                    </a:moveTo>
                    <a:cubicBezTo>
                      <a:pt x="1015" y="1793"/>
                      <a:pt x="999" y="1716"/>
                      <a:pt x="978" y="1568"/>
                    </a:cubicBezTo>
                    <a:cubicBezTo>
                      <a:pt x="965" y="1474"/>
                      <a:pt x="952" y="1378"/>
                      <a:pt x="885" y="1311"/>
                    </a:cubicBezTo>
                    <a:cubicBezTo>
                      <a:pt x="844" y="1270"/>
                      <a:pt x="772" y="1246"/>
                      <a:pt x="689" y="1219"/>
                    </a:cubicBezTo>
                    <a:cubicBezTo>
                      <a:pt x="543" y="1170"/>
                      <a:pt x="360" y="1109"/>
                      <a:pt x="302" y="934"/>
                    </a:cubicBezTo>
                    <a:cubicBezTo>
                      <a:pt x="251" y="780"/>
                      <a:pt x="319" y="559"/>
                      <a:pt x="454" y="443"/>
                    </a:cubicBezTo>
                    <a:cubicBezTo>
                      <a:pt x="500" y="400"/>
                      <a:pt x="560" y="375"/>
                      <a:pt x="624" y="372"/>
                    </a:cubicBezTo>
                    <a:cubicBezTo>
                      <a:pt x="660" y="372"/>
                      <a:pt x="696" y="381"/>
                      <a:pt x="728" y="399"/>
                    </a:cubicBezTo>
                    <a:cubicBezTo>
                      <a:pt x="740" y="404"/>
                      <a:pt x="740" y="404"/>
                      <a:pt x="740" y="404"/>
                    </a:cubicBezTo>
                    <a:cubicBezTo>
                      <a:pt x="1004" y="538"/>
                      <a:pt x="1495" y="787"/>
                      <a:pt x="1495" y="1148"/>
                    </a:cubicBezTo>
                    <a:cubicBezTo>
                      <a:pt x="1495" y="1388"/>
                      <a:pt x="1422" y="1793"/>
                      <a:pt x="1148" y="179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grpSp>
      <p:grpSp>
        <p:nvGrpSpPr>
          <p:cNvPr id="9" name="Agrupar 8">
            <a:extLst>
              <a:ext uri="{FF2B5EF4-FFF2-40B4-BE49-F238E27FC236}">
                <a16:creationId xmlns:a16="http://schemas.microsoft.com/office/drawing/2014/main" xmlns="" id="{D9102497-B305-43DF-B4A3-F8659BC1FDCC}"/>
              </a:ext>
            </a:extLst>
          </p:cNvPr>
          <p:cNvGrpSpPr/>
          <p:nvPr/>
        </p:nvGrpSpPr>
        <p:grpSpPr>
          <a:xfrm>
            <a:off x="7158999" y="3750831"/>
            <a:ext cx="4014689" cy="1150637"/>
            <a:chOff x="7158999" y="3750831"/>
            <a:chExt cx="4014689" cy="1150637"/>
          </a:xfrm>
        </p:grpSpPr>
        <p:sp>
          <p:nvSpPr>
            <p:cNvPr id="103" name="Rectangle 34">
              <a:extLst>
                <a:ext uri="{FF2B5EF4-FFF2-40B4-BE49-F238E27FC236}">
                  <a16:creationId xmlns:a16="http://schemas.microsoft.com/office/drawing/2014/main" xmlns="" id="{7BDA3918-2F0E-401E-AC11-DD07F68162C8}"/>
                </a:ext>
              </a:extLst>
            </p:cNvPr>
            <p:cNvSpPr/>
            <p:nvPr/>
          </p:nvSpPr>
          <p:spPr>
            <a:xfrm>
              <a:off x="8400344" y="3750831"/>
              <a:ext cx="2773344" cy="898703"/>
            </a:xfrm>
            <a:prstGeom prst="rect">
              <a:avLst/>
            </a:prstGeom>
            <a:noFill/>
            <a:ln w="12700" cap="flat" cmpd="sng" algn="ctr">
              <a:noFill/>
              <a:prstDash val="solid"/>
              <a:miter lim="800000"/>
            </a:ln>
            <a:effectLst/>
          </p:spPr>
          <p:txBody>
            <a:bodyPr lIns="91388" tIns="45718" rIns="91388" bIns="45718" rtlCol="0" anchor="ctr"/>
            <a:lstStyle/>
            <a:p>
              <a:pPr marL="0" marR="0" lvl="0" indent="0" algn="r" defTabSz="91381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63554F"/>
                  </a:solidFill>
                  <a:effectLst/>
                  <a:uLnTx/>
                  <a:uFillTx/>
                  <a:latin typeface="Century Gothic" panose="020B0502020202020204" pitchFamily="34" charset="0"/>
                </a:rPr>
                <a:t>Distúrbios de Saúde Mental</a:t>
              </a:r>
            </a:p>
            <a:p>
              <a:pPr marL="0" marR="0" lvl="0" indent="0" algn="r" defTabSz="91381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Ansiedade e depressão</a:t>
              </a:r>
              <a:r>
                <a:rPr kumimoji="0" lang="en-US" sz="1400" b="0" i="0" u="none" strike="noStrike" kern="0" cap="none" spc="0" normalizeH="0" baseline="30000" noProof="0" dirty="0">
                  <a:ln>
                    <a:noFill/>
                  </a:ln>
                  <a:solidFill>
                    <a:srgbClr val="63554F"/>
                  </a:solidFill>
                  <a:effectLst/>
                  <a:uLnTx/>
                  <a:uFillTx/>
                  <a:latin typeface="Century Gothic" panose="020B0502020202020204" pitchFamily="34" charset="0"/>
                </a:rPr>
                <a:t>1</a:t>
              </a:r>
              <a:endParaRPr kumimoji="0" lang="pt-BR" sz="1400" b="0" i="0" u="none" strike="noStrike" kern="0" cap="none" spc="0" normalizeH="0" baseline="0" noProof="0" dirty="0">
                <a:ln>
                  <a:noFill/>
                </a:ln>
                <a:solidFill>
                  <a:srgbClr val="63554F"/>
                </a:solidFill>
                <a:effectLst/>
                <a:uLnTx/>
                <a:uFillTx/>
                <a:latin typeface="Century Gothic" panose="020B0502020202020204" pitchFamily="34" charset="0"/>
              </a:endParaRPr>
            </a:p>
          </p:txBody>
        </p:sp>
        <p:grpSp>
          <p:nvGrpSpPr>
            <p:cNvPr id="215" name="Group 70">
              <a:extLst>
                <a:ext uri="{FF2B5EF4-FFF2-40B4-BE49-F238E27FC236}">
                  <a16:creationId xmlns:a16="http://schemas.microsoft.com/office/drawing/2014/main" xmlns="" id="{7C127CDB-D03C-4AF2-AD71-87B0E1EA6BC4}"/>
                </a:ext>
              </a:extLst>
            </p:cNvPr>
            <p:cNvGrpSpPr>
              <a:grpSpLocks noChangeAspect="1"/>
            </p:cNvGrpSpPr>
            <p:nvPr/>
          </p:nvGrpSpPr>
          <p:grpSpPr bwMode="auto">
            <a:xfrm>
              <a:off x="7158999" y="4134322"/>
              <a:ext cx="660294" cy="767146"/>
              <a:chOff x="1978" y="-2"/>
              <a:chExt cx="3720" cy="4322"/>
            </a:xfrm>
            <a:solidFill>
              <a:srgbClr val="63554F"/>
            </a:solidFill>
          </p:grpSpPr>
          <p:sp>
            <p:nvSpPr>
              <p:cNvPr id="217" name="Freeform 71">
                <a:extLst>
                  <a:ext uri="{FF2B5EF4-FFF2-40B4-BE49-F238E27FC236}">
                    <a16:creationId xmlns:a16="http://schemas.microsoft.com/office/drawing/2014/main" xmlns="" id="{E8A9CF8F-1A88-47EA-9143-2EB7BBC54767}"/>
                  </a:ext>
                </a:extLst>
              </p:cNvPr>
              <p:cNvSpPr>
                <a:spLocks noEditPoints="1"/>
              </p:cNvSpPr>
              <p:nvPr/>
            </p:nvSpPr>
            <p:spPr bwMode="auto">
              <a:xfrm>
                <a:off x="1978" y="-2"/>
                <a:ext cx="3720" cy="4322"/>
              </a:xfrm>
              <a:custGeom>
                <a:avLst/>
                <a:gdLst>
                  <a:gd name="T0" fmla="*/ 1041 w 1710"/>
                  <a:gd name="T1" fmla="*/ 0 h 1987"/>
                  <a:gd name="T2" fmla="*/ 610 w 1710"/>
                  <a:gd name="T3" fmla="*/ 33 h 1987"/>
                  <a:gd name="T4" fmla="*/ 166 w 1710"/>
                  <a:gd name="T5" fmla="*/ 413 h 1987"/>
                  <a:gd name="T6" fmla="*/ 208 w 1710"/>
                  <a:gd name="T7" fmla="*/ 824 h 1987"/>
                  <a:gd name="T8" fmla="*/ 362 w 1710"/>
                  <a:gd name="T9" fmla="*/ 1940 h 1987"/>
                  <a:gd name="T10" fmla="*/ 1245 w 1710"/>
                  <a:gd name="T11" fmla="*/ 1987 h 1987"/>
                  <a:gd name="T12" fmla="*/ 1246 w 1710"/>
                  <a:gd name="T13" fmla="*/ 1987 h 1987"/>
                  <a:gd name="T14" fmla="*/ 1252 w 1710"/>
                  <a:gd name="T15" fmla="*/ 1986 h 1987"/>
                  <a:gd name="T16" fmla="*/ 1257 w 1710"/>
                  <a:gd name="T17" fmla="*/ 1985 h 1987"/>
                  <a:gd name="T18" fmla="*/ 1262 w 1710"/>
                  <a:gd name="T19" fmla="*/ 1983 h 1987"/>
                  <a:gd name="T20" fmla="*/ 1267 w 1710"/>
                  <a:gd name="T21" fmla="*/ 1981 h 1987"/>
                  <a:gd name="T22" fmla="*/ 1272 w 1710"/>
                  <a:gd name="T23" fmla="*/ 1978 h 1987"/>
                  <a:gd name="T24" fmla="*/ 1277 w 1710"/>
                  <a:gd name="T25" fmla="*/ 1974 h 1987"/>
                  <a:gd name="T26" fmla="*/ 1281 w 1710"/>
                  <a:gd name="T27" fmla="*/ 1971 h 1987"/>
                  <a:gd name="T28" fmla="*/ 1284 w 1710"/>
                  <a:gd name="T29" fmla="*/ 1967 h 1987"/>
                  <a:gd name="T30" fmla="*/ 1286 w 1710"/>
                  <a:gd name="T31" fmla="*/ 1963 h 1987"/>
                  <a:gd name="T32" fmla="*/ 1288 w 1710"/>
                  <a:gd name="T33" fmla="*/ 1959 h 1987"/>
                  <a:gd name="T34" fmla="*/ 1289 w 1710"/>
                  <a:gd name="T35" fmla="*/ 1955 h 1987"/>
                  <a:gd name="T36" fmla="*/ 1290 w 1710"/>
                  <a:gd name="T37" fmla="*/ 1953 h 1987"/>
                  <a:gd name="T38" fmla="*/ 1291 w 1710"/>
                  <a:gd name="T39" fmla="*/ 1949 h 1987"/>
                  <a:gd name="T40" fmla="*/ 1292 w 1710"/>
                  <a:gd name="T41" fmla="*/ 1944 h 1987"/>
                  <a:gd name="T42" fmla="*/ 1292 w 1710"/>
                  <a:gd name="T43" fmla="*/ 1940 h 1987"/>
                  <a:gd name="T44" fmla="*/ 1524 w 1710"/>
                  <a:gd name="T45" fmla="*/ 1475 h 1987"/>
                  <a:gd name="T46" fmla="*/ 1571 w 1710"/>
                  <a:gd name="T47" fmla="*/ 1056 h 1987"/>
                  <a:gd name="T48" fmla="*/ 1710 w 1710"/>
                  <a:gd name="T49" fmla="*/ 1010 h 1987"/>
                  <a:gd name="T50" fmla="*/ 1510 w 1710"/>
                  <a:gd name="T51" fmla="*/ 182 h 1987"/>
                  <a:gd name="T52" fmla="*/ 1524 w 1710"/>
                  <a:gd name="T53" fmla="*/ 963 h 1987"/>
                  <a:gd name="T54" fmla="*/ 1478 w 1710"/>
                  <a:gd name="T55" fmla="*/ 1382 h 1987"/>
                  <a:gd name="T56" fmla="*/ 1199 w 1710"/>
                  <a:gd name="T57" fmla="*/ 1429 h 1987"/>
                  <a:gd name="T58" fmla="*/ 667 w 1710"/>
                  <a:gd name="T59" fmla="*/ 1483 h 1987"/>
                  <a:gd name="T60" fmla="*/ 614 w 1710"/>
                  <a:gd name="T61" fmla="*/ 1560 h 1987"/>
                  <a:gd name="T62" fmla="*/ 455 w 1710"/>
                  <a:gd name="T63" fmla="*/ 1894 h 1987"/>
                  <a:gd name="T64" fmla="*/ 408 w 1710"/>
                  <a:gd name="T65" fmla="*/ 591 h 1987"/>
                  <a:gd name="T66" fmla="*/ 362 w 1710"/>
                  <a:gd name="T67" fmla="*/ 731 h 1987"/>
                  <a:gd name="T68" fmla="*/ 93 w 1710"/>
                  <a:gd name="T69" fmla="*/ 616 h 1987"/>
                  <a:gd name="T70" fmla="*/ 254 w 1710"/>
                  <a:gd name="T71" fmla="*/ 455 h 1987"/>
                  <a:gd name="T72" fmla="*/ 370 w 1710"/>
                  <a:gd name="T73" fmla="*/ 341 h 1987"/>
                  <a:gd name="T74" fmla="*/ 610 w 1710"/>
                  <a:gd name="T75" fmla="*/ 126 h 1987"/>
                  <a:gd name="T76" fmla="*/ 716 w 1710"/>
                  <a:gd name="T77" fmla="*/ 157 h 1987"/>
                  <a:gd name="T78" fmla="*/ 804 w 1710"/>
                  <a:gd name="T79" fmla="*/ 343 h 1987"/>
                  <a:gd name="T80" fmla="*/ 850 w 1710"/>
                  <a:gd name="T81" fmla="*/ 395 h 1987"/>
                  <a:gd name="T82" fmla="*/ 850 w 1710"/>
                  <a:gd name="T83" fmla="*/ 395 h 1987"/>
                  <a:gd name="T84" fmla="*/ 966 w 1710"/>
                  <a:gd name="T85" fmla="*/ 509 h 1987"/>
                  <a:gd name="T86" fmla="*/ 924 w 1710"/>
                  <a:gd name="T87" fmla="*/ 660 h 1987"/>
                  <a:gd name="T88" fmla="*/ 990 w 1710"/>
                  <a:gd name="T89" fmla="*/ 664 h 1987"/>
                  <a:gd name="T90" fmla="*/ 898 w 1710"/>
                  <a:gd name="T91" fmla="*/ 307 h 1987"/>
                  <a:gd name="T92" fmla="*/ 897 w 1710"/>
                  <a:gd name="T93" fmla="*/ 293 h 1987"/>
                  <a:gd name="T94" fmla="*/ 896 w 1710"/>
                  <a:gd name="T95" fmla="*/ 282 h 1987"/>
                  <a:gd name="T96" fmla="*/ 894 w 1710"/>
                  <a:gd name="T97" fmla="*/ 269 h 1987"/>
                  <a:gd name="T98" fmla="*/ 891 w 1710"/>
                  <a:gd name="T99" fmla="*/ 258 h 1987"/>
                  <a:gd name="T100" fmla="*/ 889 w 1710"/>
                  <a:gd name="T101" fmla="*/ 246 h 1987"/>
                  <a:gd name="T102" fmla="*/ 885 w 1710"/>
                  <a:gd name="T103" fmla="*/ 234 h 1987"/>
                  <a:gd name="T104" fmla="*/ 881 w 1710"/>
                  <a:gd name="T105" fmla="*/ 224 h 1987"/>
                  <a:gd name="T106" fmla="*/ 877 w 1710"/>
                  <a:gd name="T107" fmla="*/ 211 h 1987"/>
                  <a:gd name="T108" fmla="*/ 872 w 1710"/>
                  <a:gd name="T109" fmla="*/ 201 h 1987"/>
                  <a:gd name="T110" fmla="*/ 867 w 1710"/>
                  <a:gd name="T111" fmla="*/ 190 h 1987"/>
                  <a:gd name="T112" fmla="*/ 861 w 1710"/>
                  <a:gd name="T113" fmla="*/ 179 h 1987"/>
                  <a:gd name="T114" fmla="*/ 848 w 1710"/>
                  <a:gd name="T115" fmla="*/ 159 h 1987"/>
                  <a:gd name="T116" fmla="*/ 842 w 1710"/>
                  <a:gd name="T117" fmla="*/ 150 h 1987"/>
                  <a:gd name="T118" fmla="*/ 834 w 1710"/>
                  <a:gd name="T119" fmla="*/ 140 h 1987"/>
                  <a:gd name="T120" fmla="*/ 827 w 1710"/>
                  <a:gd name="T121" fmla="*/ 132 h 1987"/>
                  <a:gd name="T122" fmla="*/ 1617 w 1710"/>
                  <a:gd name="T123" fmla="*/ 638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0" h="1987">
                    <a:moveTo>
                      <a:pt x="1510" y="182"/>
                    </a:moveTo>
                    <a:cubicBezTo>
                      <a:pt x="1384" y="65"/>
                      <a:pt x="1217" y="0"/>
                      <a:pt x="1041" y="0"/>
                    </a:cubicBezTo>
                    <a:cubicBezTo>
                      <a:pt x="938" y="0"/>
                      <a:pt x="836" y="23"/>
                      <a:pt x="743" y="66"/>
                    </a:cubicBezTo>
                    <a:cubicBezTo>
                      <a:pt x="702" y="45"/>
                      <a:pt x="657" y="33"/>
                      <a:pt x="610" y="33"/>
                    </a:cubicBezTo>
                    <a:cubicBezTo>
                      <a:pt x="476" y="33"/>
                      <a:pt x="362" y="125"/>
                      <a:pt x="331" y="251"/>
                    </a:cubicBezTo>
                    <a:cubicBezTo>
                      <a:pt x="248" y="267"/>
                      <a:pt x="183" y="331"/>
                      <a:pt x="166" y="413"/>
                    </a:cubicBezTo>
                    <a:cubicBezTo>
                      <a:pt x="72" y="433"/>
                      <a:pt x="0" y="516"/>
                      <a:pt x="0" y="616"/>
                    </a:cubicBezTo>
                    <a:cubicBezTo>
                      <a:pt x="0" y="731"/>
                      <a:pt x="94" y="824"/>
                      <a:pt x="208" y="824"/>
                    </a:cubicBezTo>
                    <a:cubicBezTo>
                      <a:pt x="362" y="824"/>
                      <a:pt x="362" y="824"/>
                      <a:pt x="362" y="824"/>
                    </a:cubicBezTo>
                    <a:cubicBezTo>
                      <a:pt x="362" y="1940"/>
                      <a:pt x="362" y="1940"/>
                      <a:pt x="362" y="1940"/>
                    </a:cubicBezTo>
                    <a:cubicBezTo>
                      <a:pt x="362" y="1966"/>
                      <a:pt x="383" y="1987"/>
                      <a:pt x="408" y="1987"/>
                    </a:cubicBezTo>
                    <a:cubicBezTo>
                      <a:pt x="1245" y="1987"/>
                      <a:pt x="1245" y="1987"/>
                      <a:pt x="1245" y="1987"/>
                    </a:cubicBezTo>
                    <a:cubicBezTo>
                      <a:pt x="1245" y="1987"/>
                      <a:pt x="1245" y="1987"/>
                      <a:pt x="1245" y="1987"/>
                    </a:cubicBezTo>
                    <a:cubicBezTo>
                      <a:pt x="1246" y="1987"/>
                      <a:pt x="1246" y="1987"/>
                      <a:pt x="1246" y="1987"/>
                    </a:cubicBezTo>
                    <a:cubicBezTo>
                      <a:pt x="1248" y="1987"/>
                      <a:pt x="1249" y="1986"/>
                      <a:pt x="1251" y="1986"/>
                    </a:cubicBezTo>
                    <a:cubicBezTo>
                      <a:pt x="1251" y="1986"/>
                      <a:pt x="1252" y="1986"/>
                      <a:pt x="1252" y="1986"/>
                    </a:cubicBezTo>
                    <a:cubicBezTo>
                      <a:pt x="1253" y="1986"/>
                      <a:pt x="1255" y="1986"/>
                      <a:pt x="1256" y="1985"/>
                    </a:cubicBezTo>
                    <a:cubicBezTo>
                      <a:pt x="1256" y="1985"/>
                      <a:pt x="1257" y="1985"/>
                      <a:pt x="1257" y="1985"/>
                    </a:cubicBezTo>
                    <a:cubicBezTo>
                      <a:pt x="1258" y="1985"/>
                      <a:pt x="1260" y="1984"/>
                      <a:pt x="1261" y="1984"/>
                    </a:cubicBezTo>
                    <a:cubicBezTo>
                      <a:pt x="1261" y="1984"/>
                      <a:pt x="1262" y="1984"/>
                      <a:pt x="1262" y="1983"/>
                    </a:cubicBezTo>
                    <a:cubicBezTo>
                      <a:pt x="1263" y="1983"/>
                      <a:pt x="1265" y="1982"/>
                      <a:pt x="1266" y="1982"/>
                    </a:cubicBezTo>
                    <a:cubicBezTo>
                      <a:pt x="1266" y="1982"/>
                      <a:pt x="1267" y="1981"/>
                      <a:pt x="1267" y="1981"/>
                    </a:cubicBezTo>
                    <a:cubicBezTo>
                      <a:pt x="1268" y="1981"/>
                      <a:pt x="1270" y="1980"/>
                      <a:pt x="1271" y="1979"/>
                    </a:cubicBezTo>
                    <a:cubicBezTo>
                      <a:pt x="1271" y="1979"/>
                      <a:pt x="1272" y="1978"/>
                      <a:pt x="1272" y="1978"/>
                    </a:cubicBezTo>
                    <a:cubicBezTo>
                      <a:pt x="1273" y="1977"/>
                      <a:pt x="1274" y="1976"/>
                      <a:pt x="1275" y="1976"/>
                    </a:cubicBezTo>
                    <a:cubicBezTo>
                      <a:pt x="1276" y="1975"/>
                      <a:pt x="1276" y="1975"/>
                      <a:pt x="1277" y="1974"/>
                    </a:cubicBezTo>
                    <a:cubicBezTo>
                      <a:pt x="1278" y="1974"/>
                      <a:pt x="1278" y="1973"/>
                      <a:pt x="1279" y="1972"/>
                    </a:cubicBezTo>
                    <a:cubicBezTo>
                      <a:pt x="1280" y="1971"/>
                      <a:pt x="1280" y="1971"/>
                      <a:pt x="1281" y="1971"/>
                    </a:cubicBezTo>
                    <a:cubicBezTo>
                      <a:pt x="1281" y="1969"/>
                      <a:pt x="1282" y="1968"/>
                      <a:pt x="1283" y="1967"/>
                    </a:cubicBezTo>
                    <a:cubicBezTo>
                      <a:pt x="1283" y="1967"/>
                      <a:pt x="1284" y="1967"/>
                      <a:pt x="1284" y="1967"/>
                    </a:cubicBezTo>
                    <a:cubicBezTo>
                      <a:pt x="1284" y="1967"/>
                      <a:pt x="1284" y="1966"/>
                      <a:pt x="1284" y="1966"/>
                    </a:cubicBezTo>
                    <a:cubicBezTo>
                      <a:pt x="1284" y="1965"/>
                      <a:pt x="1285" y="1964"/>
                      <a:pt x="1286" y="1963"/>
                    </a:cubicBezTo>
                    <a:cubicBezTo>
                      <a:pt x="1286" y="1963"/>
                      <a:pt x="1286" y="1963"/>
                      <a:pt x="1286" y="1962"/>
                    </a:cubicBezTo>
                    <a:cubicBezTo>
                      <a:pt x="1287" y="1961"/>
                      <a:pt x="1287" y="1960"/>
                      <a:pt x="1288" y="1959"/>
                    </a:cubicBezTo>
                    <a:cubicBezTo>
                      <a:pt x="1288" y="1959"/>
                      <a:pt x="1288" y="1958"/>
                      <a:pt x="1288" y="1958"/>
                    </a:cubicBezTo>
                    <a:cubicBezTo>
                      <a:pt x="1289" y="1957"/>
                      <a:pt x="1289" y="1956"/>
                      <a:pt x="1289" y="1955"/>
                    </a:cubicBezTo>
                    <a:cubicBezTo>
                      <a:pt x="1289" y="1955"/>
                      <a:pt x="1290" y="1954"/>
                      <a:pt x="1290" y="1954"/>
                    </a:cubicBezTo>
                    <a:cubicBezTo>
                      <a:pt x="1290" y="1954"/>
                      <a:pt x="1290" y="1953"/>
                      <a:pt x="1290" y="1953"/>
                    </a:cubicBezTo>
                    <a:cubicBezTo>
                      <a:pt x="1290" y="1952"/>
                      <a:pt x="1291" y="1951"/>
                      <a:pt x="1291" y="1949"/>
                    </a:cubicBezTo>
                    <a:cubicBezTo>
                      <a:pt x="1291" y="1949"/>
                      <a:pt x="1291" y="1949"/>
                      <a:pt x="1291" y="1949"/>
                    </a:cubicBezTo>
                    <a:cubicBezTo>
                      <a:pt x="1291" y="1948"/>
                      <a:pt x="1292" y="1946"/>
                      <a:pt x="1292" y="1945"/>
                    </a:cubicBezTo>
                    <a:cubicBezTo>
                      <a:pt x="1292" y="1945"/>
                      <a:pt x="1292" y="1944"/>
                      <a:pt x="1292" y="1944"/>
                    </a:cubicBezTo>
                    <a:cubicBezTo>
                      <a:pt x="1292" y="1943"/>
                      <a:pt x="1292" y="1942"/>
                      <a:pt x="1292" y="1940"/>
                    </a:cubicBezTo>
                    <a:cubicBezTo>
                      <a:pt x="1292" y="1940"/>
                      <a:pt x="1292" y="1940"/>
                      <a:pt x="1292" y="1940"/>
                    </a:cubicBezTo>
                    <a:cubicBezTo>
                      <a:pt x="1292" y="1475"/>
                      <a:pt x="1292" y="1475"/>
                      <a:pt x="1292" y="1475"/>
                    </a:cubicBezTo>
                    <a:cubicBezTo>
                      <a:pt x="1524" y="1475"/>
                      <a:pt x="1524" y="1475"/>
                      <a:pt x="1524" y="1475"/>
                    </a:cubicBezTo>
                    <a:cubicBezTo>
                      <a:pt x="1550" y="1475"/>
                      <a:pt x="1571" y="1454"/>
                      <a:pt x="1571" y="1429"/>
                    </a:cubicBezTo>
                    <a:cubicBezTo>
                      <a:pt x="1571" y="1056"/>
                      <a:pt x="1571" y="1056"/>
                      <a:pt x="1571" y="1056"/>
                    </a:cubicBezTo>
                    <a:cubicBezTo>
                      <a:pt x="1664" y="1056"/>
                      <a:pt x="1664" y="1056"/>
                      <a:pt x="1664" y="1056"/>
                    </a:cubicBezTo>
                    <a:cubicBezTo>
                      <a:pt x="1690" y="1056"/>
                      <a:pt x="1710" y="1036"/>
                      <a:pt x="1710" y="1010"/>
                    </a:cubicBezTo>
                    <a:cubicBezTo>
                      <a:pt x="1710" y="638"/>
                      <a:pt x="1710" y="638"/>
                      <a:pt x="1710" y="638"/>
                    </a:cubicBezTo>
                    <a:cubicBezTo>
                      <a:pt x="1710" y="464"/>
                      <a:pt x="1639" y="302"/>
                      <a:pt x="1510" y="182"/>
                    </a:cubicBezTo>
                    <a:close/>
                    <a:moveTo>
                      <a:pt x="1617" y="963"/>
                    </a:moveTo>
                    <a:cubicBezTo>
                      <a:pt x="1524" y="963"/>
                      <a:pt x="1524" y="963"/>
                      <a:pt x="1524" y="963"/>
                    </a:cubicBezTo>
                    <a:cubicBezTo>
                      <a:pt x="1499" y="963"/>
                      <a:pt x="1478" y="984"/>
                      <a:pt x="1478" y="1010"/>
                    </a:cubicBezTo>
                    <a:cubicBezTo>
                      <a:pt x="1478" y="1382"/>
                      <a:pt x="1478" y="1382"/>
                      <a:pt x="1478" y="1382"/>
                    </a:cubicBezTo>
                    <a:cubicBezTo>
                      <a:pt x="1245" y="1382"/>
                      <a:pt x="1245" y="1382"/>
                      <a:pt x="1245" y="1382"/>
                    </a:cubicBezTo>
                    <a:cubicBezTo>
                      <a:pt x="1220" y="1382"/>
                      <a:pt x="1199" y="1403"/>
                      <a:pt x="1199" y="1429"/>
                    </a:cubicBezTo>
                    <a:cubicBezTo>
                      <a:pt x="1199" y="1851"/>
                      <a:pt x="1199" y="1851"/>
                      <a:pt x="1199" y="1851"/>
                    </a:cubicBezTo>
                    <a:cubicBezTo>
                      <a:pt x="667" y="1483"/>
                      <a:pt x="667" y="1483"/>
                      <a:pt x="667" y="1483"/>
                    </a:cubicBezTo>
                    <a:cubicBezTo>
                      <a:pt x="646" y="1469"/>
                      <a:pt x="617" y="1474"/>
                      <a:pt x="603" y="1495"/>
                    </a:cubicBezTo>
                    <a:cubicBezTo>
                      <a:pt x="588" y="1516"/>
                      <a:pt x="593" y="1545"/>
                      <a:pt x="614" y="1560"/>
                    </a:cubicBezTo>
                    <a:cubicBezTo>
                      <a:pt x="1097" y="1894"/>
                      <a:pt x="1097" y="1894"/>
                      <a:pt x="1097" y="1894"/>
                    </a:cubicBezTo>
                    <a:cubicBezTo>
                      <a:pt x="455" y="1894"/>
                      <a:pt x="455" y="1894"/>
                      <a:pt x="455" y="1894"/>
                    </a:cubicBezTo>
                    <a:cubicBezTo>
                      <a:pt x="455" y="638"/>
                      <a:pt x="455" y="638"/>
                      <a:pt x="455" y="638"/>
                    </a:cubicBezTo>
                    <a:cubicBezTo>
                      <a:pt x="455" y="612"/>
                      <a:pt x="434" y="591"/>
                      <a:pt x="408" y="591"/>
                    </a:cubicBezTo>
                    <a:cubicBezTo>
                      <a:pt x="383" y="591"/>
                      <a:pt x="362" y="612"/>
                      <a:pt x="362" y="638"/>
                    </a:cubicBezTo>
                    <a:cubicBezTo>
                      <a:pt x="362" y="731"/>
                      <a:pt x="362" y="731"/>
                      <a:pt x="362" y="731"/>
                    </a:cubicBezTo>
                    <a:cubicBezTo>
                      <a:pt x="208" y="731"/>
                      <a:pt x="208" y="731"/>
                      <a:pt x="208" y="731"/>
                    </a:cubicBezTo>
                    <a:cubicBezTo>
                      <a:pt x="145" y="731"/>
                      <a:pt x="93" y="680"/>
                      <a:pt x="93" y="616"/>
                    </a:cubicBezTo>
                    <a:cubicBezTo>
                      <a:pt x="93" y="553"/>
                      <a:pt x="145" y="502"/>
                      <a:pt x="208" y="502"/>
                    </a:cubicBezTo>
                    <a:cubicBezTo>
                      <a:pt x="234" y="502"/>
                      <a:pt x="254" y="481"/>
                      <a:pt x="254" y="455"/>
                    </a:cubicBezTo>
                    <a:cubicBezTo>
                      <a:pt x="254" y="393"/>
                      <a:pt x="306" y="341"/>
                      <a:pt x="368" y="341"/>
                    </a:cubicBezTo>
                    <a:cubicBezTo>
                      <a:pt x="369" y="341"/>
                      <a:pt x="370" y="341"/>
                      <a:pt x="370" y="341"/>
                    </a:cubicBezTo>
                    <a:cubicBezTo>
                      <a:pt x="394" y="341"/>
                      <a:pt x="414" y="323"/>
                      <a:pt x="417" y="300"/>
                    </a:cubicBezTo>
                    <a:cubicBezTo>
                      <a:pt x="428" y="201"/>
                      <a:pt x="511" y="126"/>
                      <a:pt x="610" y="126"/>
                    </a:cubicBezTo>
                    <a:cubicBezTo>
                      <a:pt x="648" y="126"/>
                      <a:pt x="684" y="137"/>
                      <a:pt x="716" y="157"/>
                    </a:cubicBezTo>
                    <a:cubicBezTo>
                      <a:pt x="716" y="157"/>
                      <a:pt x="716" y="157"/>
                      <a:pt x="716" y="157"/>
                    </a:cubicBezTo>
                    <a:cubicBezTo>
                      <a:pt x="772" y="194"/>
                      <a:pt x="805" y="255"/>
                      <a:pt x="805" y="321"/>
                    </a:cubicBezTo>
                    <a:cubicBezTo>
                      <a:pt x="805" y="328"/>
                      <a:pt x="805" y="336"/>
                      <a:pt x="804" y="343"/>
                    </a:cubicBezTo>
                    <a:cubicBezTo>
                      <a:pt x="803" y="356"/>
                      <a:pt x="807" y="369"/>
                      <a:pt x="816" y="379"/>
                    </a:cubicBezTo>
                    <a:cubicBezTo>
                      <a:pt x="825" y="389"/>
                      <a:pt x="837" y="395"/>
                      <a:pt x="850" y="395"/>
                    </a:cubicBezTo>
                    <a:cubicBezTo>
                      <a:pt x="850" y="395"/>
                      <a:pt x="850" y="395"/>
                      <a:pt x="850" y="395"/>
                    </a:cubicBezTo>
                    <a:cubicBezTo>
                      <a:pt x="850" y="395"/>
                      <a:pt x="850" y="395"/>
                      <a:pt x="850" y="395"/>
                    </a:cubicBezTo>
                    <a:cubicBezTo>
                      <a:pt x="851" y="395"/>
                      <a:pt x="852" y="395"/>
                      <a:pt x="852" y="395"/>
                    </a:cubicBezTo>
                    <a:cubicBezTo>
                      <a:pt x="915" y="395"/>
                      <a:pt x="966" y="446"/>
                      <a:pt x="966" y="509"/>
                    </a:cubicBezTo>
                    <a:cubicBezTo>
                      <a:pt x="966" y="542"/>
                      <a:pt x="952" y="573"/>
                      <a:pt x="928" y="595"/>
                    </a:cubicBezTo>
                    <a:cubicBezTo>
                      <a:pt x="909" y="612"/>
                      <a:pt x="907" y="641"/>
                      <a:pt x="924" y="660"/>
                    </a:cubicBezTo>
                    <a:cubicBezTo>
                      <a:pt x="933" y="671"/>
                      <a:pt x="947" y="677"/>
                      <a:pt x="960" y="676"/>
                    </a:cubicBezTo>
                    <a:cubicBezTo>
                      <a:pt x="971" y="676"/>
                      <a:pt x="981" y="672"/>
                      <a:pt x="990" y="664"/>
                    </a:cubicBezTo>
                    <a:cubicBezTo>
                      <a:pt x="1034" y="625"/>
                      <a:pt x="1059" y="568"/>
                      <a:pt x="1059" y="509"/>
                    </a:cubicBezTo>
                    <a:cubicBezTo>
                      <a:pt x="1059" y="411"/>
                      <a:pt x="990" y="328"/>
                      <a:pt x="898" y="307"/>
                    </a:cubicBezTo>
                    <a:cubicBezTo>
                      <a:pt x="898" y="303"/>
                      <a:pt x="898" y="299"/>
                      <a:pt x="897" y="295"/>
                    </a:cubicBezTo>
                    <a:cubicBezTo>
                      <a:pt x="897" y="295"/>
                      <a:pt x="897" y="294"/>
                      <a:pt x="897" y="293"/>
                    </a:cubicBezTo>
                    <a:cubicBezTo>
                      <a:pt x="897" y="290"/>
                      <a:pt x="896" y="287"/>
                      <a:pt x="896" y="283"/>
                    </a:cubicBezTo>
                    <a:cubicBezTo>
                      <a:pt x="896" y="283"/>
                      <a:pt x="896" y="282"/>
                      <a:pt x="896" y="282"/>
                    </a:cubicBezTo>
                    <a:cubicBezTo>
                      <a:pt x="895" y="278"/>
                      <a:pt x="895" y="275"/>
                      <a:pt x="894" y="271"/>
                    </a:cubicBezTo>
                    <a:cubicBezTo>
                      <a:pt x="894" y="270"/>
                      <a:pt x="894" y="270"/>
                      <a:pt x="894" y="269"/>
                    </a:cubicBezTo>
                    <a:cubicBezTo>
                      <a:pt x="893" y="266"/>
                      <a:pt x="892" y="263"/>
                      <a:pt x="892" y="260"/>
                    </a:cubicBezTo>
                    <a:cubicBezTo>
                      <a:pt x="892" y="259"/>
                      <a:pt x="892" y="258"/>
                      <a:pt x="891" y="258"/>
                    </a:cubicBezTo>
                    <a:cubicBezTo>
                      <a:pt x="891" y="254"/>
                      <a:pt x="890" y="250"/>
                      <a:pt x="889" y="247"/>
                    </a:cubicBezTo>
                    <a:cubicBezTo>
                      <a:pt x="889" y="247"/>
                      <a:pt x="889" y="247"/>
                      <a:pt x="889" y="246"/>
                    </a:cubicBezTo>
                    <a:cubicBezTo>
                      <a:pt x="888" y="243"/>
                      <a:pt x="887" y="240"/>
                      <a:pt x="886" y="236"/>
                    </a:cubicBezTo>
                    <a:cubicBezTo>
                      <a:pt x="885" y="236"/>
                      <a:pt x="885" y="235"/>
                      <a:pt x="885" y="234"/>
                    </a:cubicBezTo>
                    <a:cubicBezTo>
                      <a:pt x="884" y="231"/>
                      <a:pt x="883" y="228"/>
                      <a:pt x="882" y="224"/>
                    </a:cubicBezTo>
                    <a:cubicBezTo>
                      <a:pt x="882" y="224"/>
                      <a:pt x="882" y="224"/>
                      <a:pt x="881" y="224"/>
                    </a:cubicBezTo>
                    <a:cubicBezTo>
                      <a:pt x="880" y="220"/>
                      <a:pt x="879" y="217"/>
                      <a:pt x="878" y="214"/>
                    </a:cubicBezTo>
                    <a:cubicBezTo>
                      <a:pt x="877" y="213"/>
                      <a:pt x="877" y="212"/>
                      <a:pt x="877" y="211"/>
                    </a:cubicBezTo>
                    <a:cubicBezTo>
                      <a:pt x="876" y="209"/>
                      <a:pt x="874" y="206"/>
                      <a:pt x="873" y="203"/>
                    </a:cubicBezTo>
                    <a:cubicBezTo>
                      <a:pt x="873" y="202"/>
                      <a:pt x="872" y="202"/>
                      <a:pt x="872" y="201"/>
                    </a:cubicBezTo>
                    <a:cubicBezTo>
                      <a:pt x="871" y="198"/>
                      <a:pt x="869" y="195"/>
                      <a:pt x="868" y="191"/>
                    </a:cubicBezTo>
                    <a:cubicBezTo>
                      <a:pt x="867" y="191"/>
                      <a:pt x="867" y="190"/>
                      <a:pt x="867" y="190"/>
                    </a:cubicBezTo>
                    <a:cubicBezTo>
                      <a:pt x="865" y="187"/>
                      <a:pt x="864" y="184"/>
                      <a:pt x="862" y="182"/>
                    </a:cubicBezTo>
                    <a:cubicBezTo>
                      <a:pt x="862" y="181"/>
                      <a:pt x="862" y="180"/>
                      <a:pt x="861" y="179"/>
                    </a:cubicBezTo>
                    <a:cubicBezTo>
                      <a:pt x="858" y="173"/>
                      <a:pt x="854" y="167"/>
                      <a:pt x="850" y="161"/>
                    </a:cubicBezTo>
                    <a:cubicBezTo>
                      <a:pt x="849" y="160"/>
                      <a:pt x="849" y="160"/>
                      <a:pt x="848" y="159"/>
                    </a:cubicBezTo>
                    <a:cubicBezTo>
                      <a:pt x="846" y="156"/>
                      <a:pt x="845" y="154"/>
                      <a:pt x="843" y="151"/>
                    </a:cubicBezTo>
                    <a:cubicBezTo>
                      <a:pt x="843" y="151"/>
                      <a:pt x="842" y="150"/>
                      <a:pt x="842" y="150"/>
                    </a:cubicBezTo>
                    <a:cubicBezTo>
                      <a:pt x="840" y="147"/>
                      <a:pt x="838" y="144"/>
                      <a:pt x="835" y="141"/>
                    </a:cubicBezTo>
                    <a:cubicBezTo>
                      <a:pt x="835" y="141"/>
                      <a:pt x="834" y="140"/>
                      <a:pt x="834" y="140"/>
                    </a:cubicBezTo>
                    <a:cubicBezTo>
                      <a:pt x="832" y="137"/>
                      <a:pt x="830" y="135"/>
                      <a:pt x="828" y="133"/>
                    </a:cubicBezTo>
                    <a:cubicBezTo>
                      <a:pt x="828" y="132"/>
                      <a:pt x="827" y="132"/>
                      <a:pt x="827" y="132"/>
                    </a:cubicBezTo>
                    <a:cubicBezTo>
                      <a:pt x="895" y="106"/>
                      <a:pt x="968" y="93"/>
                      <a:pt x="1041" y="93"/>
                    </a:cubicBezTo>
                    <a:cubicBezTo>
                      <a:pt x="1359" y="93"/>
                      <a:pt x="1617" y="338"/>
                      <a:pt x="1617" y="638"/>
                    </a:cubicBezTo>
                    <a:lnTo>
                      <a:pt x="1617" y="96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8" name="Freeform 72">
                <a:extLst>
                  <a:ext uri="{FF2B5EF4-FFF2-40B4-BE49-F238E27FC236}">
                    <a16:creationId xmlns:a16="http://schemas.microsoft.com/office/drawing/2014/main" xmlns="" id="{877C7984-5479-4C2F-88AC-F23344F92092}"/>
                  </a:ext>
                </a:extLst>
              </p:cNvPr>
              <p:cNvSpPr>
                <a:spLocks/>
              </p:cNvSpPr>
              <p:nvPr/>
            </p:nvSpPr>
            <p:spPr bwMode="auto">
              <a:xfrm>
                <a:off x="3575" y="1183"/>
                <a:ext cx="202" cy="810"/>
              </a:xfrm>
              <a:custGeom>
                <a:avLst/>
                <a:gdLst>
                  <a:gd name="T0" fmla="*/ 46 w 93"/>
                  <a:gd name="T1" fmla="*/ 0 h 372"/>
                  <a:gd name="T2" fmla="*/ 0 w 93"/>
                  <a:gd name="T3" fmla="*/ 46 h 372"/>
                  <a:gd name="T4" fmla="*/ 0 w 93"/>
                  <a:gd name="T5" fmla="*/ 325 h 372"/>
                  <a:gd name="T6" fmla="*/ 46 w 93"/>
                  <a:gd name="T7" fmla="*/ 372 h 372"/>
                  <a:gd name="T8" fmla="*/ 93 w 93"/>
                  <a:gd name="T9" fmla="*/ 325 h 372"/>
                  <a:gd name="T10" fmla="*/ 93 w 93"/>
                  <a:gd name="T11" fmla="*/ 46 h 372"/>
                  <a:gd name="T12" fmla="*/ 46 w 93"/>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93" h="372">
                    <a:moveTo>
                      <a:pt x="46" y="0"/>
                    </a:moveTo>
                    <a:cubicBezTo>
                      <a:pt x="21" y="0"/>
                      <a:pt x="0" y="21"/>
                      <a:pt x="0" y="46"/>
                    </a:cubicBezTo>
                    <a:cubicBezTo>
                      <a:pt x="0" y="325"/>
                      <a:pt x="0" y="325"/>
                      <a:pt x="0" y="325"/>
                    </a:cubicBezTo>
                    <a:cubicBezTo>
                      <a:pt x="0" y="351"/>
                      <a:pt x="21" y="372"/>
                      <a:pt x="46" y="372"/>
                    </a:cubicBezTo>
                    <a:cubicBezTo>
                      <a:pt x="72" y="372"/>
                      <a:pt x="93" y="351"/>
                      <a:pt x="93" y="325"/>
                    </a:cubicBezTo>
                    <a:cubicBezTo>
                      <a:pt x="93" y="46"/>
                      <a:pt x="93" y="46"/>
                      <a:pt x="93" y="46"/>
                    </a:cubicBezTo>
                    <a:cubicBezTo>
                      <a:pt x="93" y="21"/>
                      <a:pt x="72" y="0"/>
                      <a:pt x="4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9" name="Freeform 73">
                <a:extLst>
                  <a:ext uri="{FF2B5EF4-FFF2-40B4-BE49-F238E27FC236}">
                    <a16:creationId xmlns:a16="http://schemas.microsoft.com/office/drawing/2014/main" xmlns="" id="{95D41F22-E951-48EC-B12B-4D47FBB89210}"/>
                  </a:ext>
                </a:extLst>
              </p:cNvPr>
              <p:cNvSpPr>
                <a:spLocks/>
              </p:cNvSpPr>
              <p:nvPr/>
            </p:nvSpPr>
            <p:spPr bwMode="auto">
              <a:xfrm>
                <a:off x="3268" y="1581"/>
                <a:ext cx="209" cy="714"/>
              </a:xfrm>
              <a:custGeom>
                <a:avLst/>
                <a:gdLst>
                  <a:gd name="T0" fmla="*/ 53 w 96"/>
                  <a:gd name="T1" fmla="*/ 3 h 328"/>
                  <a:gd name="T2" fmla="*/ 2 w 96"/>
                  <a:gd name="T3" fmla="*/ 44 h 328"/>
                  <a:gd name="T4" fmla="*/ 1 w 96"/>
                  <a:gd name="T5" fmla="*/ 282 h 328"/>
                  <a:gd name="T6" fmla="*/ 48 w 96"/>
                  <a:gd name="T7" fmla="*/ 328 h 328"/>
                  <a:gd name="T8" fmla="*/ 48 w 96"/>
                  <a:gd name="T9" fmla="*/ 328 h 328"/>
                  <a:gd name="T10" fmla="*/ 94 w 96"/>
                  <a:gd name="T11" fmla="*/ 282 h 328"/>
                  <a:gd name="T12" fmla="*/ 94 w 96"/>
                  <a:gd name="T13" fmla="*/ 54 h 328"/>
                  <a:gd name="T14" fmla="*/ 53 w 96"/>
                  <a:gd name="T15" fmla="*/ 3 h 3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328">
                    <a:moveTo>
                      <a:pt x="53" y="3"/>
                    </a:moveTo>
                    <a:cubicBezTo>
                      <a:pt x="27" y="0"/>
                      <a:pt x="4" y="19"/>
                      <a:pt x="2" y="44"/>
                    </a:cubicBezTo>
                    <a:cubicBezTo>
                      <a:pt x="0" y="59"/>
                      <a:pt x="1" y="200"/>
                      <a:pt x="1" y="282"/>
                    </a:cubicBezTo>
                    <a:cubicBezTo>
                      <a:pt x="2" y="308"/>
                      <a:pt x="22" y="328"/>
                      <a:pt x="48" y="328"/>
                    </a:cubicBezTo>
                    <a:cubicBezTo>
                      <a:pt x="48" y="328"/>
                      <a:pt x="48" y="328"/>
                      <a:pt x="48" y="328"/>
                    </a:cubicBezTo>
                    <a:cubicBezTo>
                      <a:pt x="74" y="328"/>
                      <a:pt x="95" y="307"/>
                      <a:pt x="94" y="282"/>
                    </a:cubicBezTo>
                    <a:cubicBezTo>
                      <a:pt x="94" y="181"/>
                      <a:pt x="93" y="68"/>
                      <a:pt x="94" y="54"/>
                    </a:cubicBezTo>
                    <a:cubicBezTo>
                      <a:pt x="96" y="28"/>
                      <a:pt x="78" y="6"/>
                      <a:pt x="53"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0" name="Freeform 74">
                <a:extLst>
                  <a:ext uri="{FF2B5EF4-FFF2-40B4-BE49-F238E27FC236}">
                    <a16:creationId xmlns:a16="http://schemas.microsoft.com/office/drawing/2014/main" xmlns="" id="{E160C121-F4CD-44C5-B9FF-807D0AF28109}"/>
                  </a:ext>
                </a:extLst>
              </p:cNvPr>
              <p:cNvSpPr>
                <a:spLocks/>
              </p:cNvSpPr>
              <p:nvPr/>
            </p:nvSpPr>
            <p:spPr bwMode="auto">
              <a:xfrm>
                <a:off x="2968" y="779"/>
                <a:ext cx="202" cy="404"/>
              </a:xfrm>
              <a:custGeom>
                <a:avLst/>
                <a:gdLst>
                  <a:gd name="T0" fmla="*/ 93 w 93"/>
                  <a:gd name="T1" fmla="*/ 139 h 186"/>
                  <a:gd name="T2" fmla="*/ 93 w 93"/>
                  <a:gd name="T3" fmla="*/ 46 h 186"/>
                  <a:gd name="T4" fmla="*/ 46 w 93"/>
                  <a:gd name="T5" fmla="*/ 0 h 186"/>
                  <a:gd name="T6" fmla="*/ 0 w 93"/>
                  <a:gd name="T7" fmla="*/ 46 h 186"/>
                  <a:gd name="T8" fmla="*/ 0 w 93"/>
                  <a:gd name="T9" fmla="*/ 139 h 186"/>
                  <a:gd name="T10" fmla="*/ 46 w 93"/>
                  <a:gd name="T11" fmla="*/ 186 h 186"/>
                  <a:gd name="T12" fmla="*/ 93 w 93"/>
                  <a:gd name="T13" fmla="*/ 139 h 186"/>
                </a:gdLst>
                <a:ahLst/>
                <a:cxnLst>
                  <a:cxn ang="0">
                    <a:pos x="T0" y="T1"/>
                  </a:cxn>
                  <a:cxn ang="0">
                    <a:pos x="T2" y="T3"/>
                  </a:cxn>
                  <a:cxn ang="0">
                    <a:pos x="T4" y="T5"/>
                  </a:cxn>
                  <a:cxn ang="0">
                    <a:pos x="T6" y="T7"/>
                  </a:cxn>
                  <a:cxn ang="0">
                    <a:pos x="T8" y="T9"/>
                  </a:cxn>
                  <a:cxn ang="0">
                    <a:pos x="T10" y="T11"/>
                  </a:cxn>
                  <a:cxn ang="0">
                    <a:pos x="T12" y="T13"/>
                  </a:cxn>
                </a:cxnLst>
                <a:rect l="0" t="0" r="r" b="b"/>
                <a:pathLst>
                  <a:path w="93" h="186">
                    <a:moveTo>
                      <a:pt x="93" y="139"/>
                    </a:moveTo>
                    <a:cubicBezTo>
                      <a:pt x="93" y="46"/>
                      <a:pt x="93" y="46"/>
                      <a:pt x="93" y="46"/>
                    </a:cubicBezTo>
                    <a:cubicBezTo>
                      <a:pt x="93" y="21"/>
                      <a:pt x="72" y="0"/>
                      <a:pt x="46" y="0"/>
                    </a:cubicBezTo>
                    <a:cubicBezTo>
                      <a:pt x="21" y="0"/>
                      <a:pt x="0" y="21"/>
                      <a:pt x="0" y="46"/>
                    </a:cubicBezTo>
                    <a:cubicBezTo>
                      <a:pt x="0" y="139"/>
                      <a:pt x="0" y="139"/>
                      <a:pt x="0" y="139"/>
                    </a:cubicBezTo>
                    <a:cubicBezTo>
                      <a:pt x="0" y="165"/>
                      <a:pt x="21" y="186"/>
                      <a:pt x="46" y="186"/>
                    </a:cubicBezTo>
                    <a:cubicBezTo>
                      <a:pt x="72" y="186"/>
                      <a:pt x="93" y="165"/>
                      <a:pt x="93" y="13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1" name="Freeform 75">
                <a:extLst>
                  <a:ext uri="{FF2B5EF4-FFF2-40B4-BE49-F238E27FC236}">
                    <a16:creationId xmlns:a16="http://schemas.microsoft.com/office/drawing/2014/main" xmlns="" id="{74EDDE13-3414-49D9-AD1D-272C210579F2}"/>
                  </a:ext>
                </a:extLst>
              </p:cNvPr>
              <p:cNvSpPr>
                <a:spLocks/>
              </p:cNvSpPr>
              <p:nvPr/>
            </p:nvSpPr>
            <p:spPr bwMode="auto">
              <a:xfrm>
                <a:off x="3068" y="2295"/>
                <a:ext cx="202" cy="609"/>
              </a:xfrm>
              <a:custGeom>
                <a:avLst/>
                <a:gdLst>
                  <a:gd name="T0" fmla="*/ 47 w 93"/>
                  <a:gd name="T1" fmla="*/ 0 h 280"/>
                  <a:gd name="T2" fmla="*/ 0 w 93"/>
                  <a:gd name="T3" fmla="*/ 47 h 280"/>
                  <a:gd name="T4" fmla="*/ 0 w 93"/>
                  <a:gd name="T5" fmla="*/ 233 h 280"/>
                  <a:gd name="T6" fmla="*/ 47 w 93"/>
                  <a:gd name="T7" fmla="*/ 280 h 280"/>
                  <a:gd name="T8" fmla="*/ 93 w 93"/>
                  <a:gd name="T9" fmla="*/ 233 h 280"/>
                  <a:gd name="T10" fmla="*/ 93 w 93"/>
                  <a:gd name="T11" fmla="*/ 47 h 280"/>
                  <a:gd name="T12" fmla="*/ 47 w 93"/>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93" h="280">
                    <a:moveTo>
                      <a:pt x="47" y="0"/>
                    </a:moveTo>
                    <a:cubicBezTo>
                      <a:pt x="21" y="0"/>
                      <a:pt x="0" y="21"/>
                      <a:pt x="0" y="47"/>
                    </a:cubicBezTo>
                    <a:cubicBezTo>
                      <a:pt x="0" y="233"/>
                      <a:pt x="0" y="233"/>
                      <a:pt x="0" y="233"/>
                    </a:cubicBezTo>
                    <a:cubicBezTo>
                      <a:pt x="0" y="259"/>
                      <a:pt x="21" y="280"/>
                      <a:pt x="47" y="280"/>
                    </a:cubicBezTo>
                    <a:cubicBezTo>
                      <a:pt x="73" y="280"/>
                      <a:pt x="93" y="259"/>
                      <a:pt x="93" y="233"/>
                    </a:cubicBezTo>
                    <a:cubicBezTo>
                      <a:pt x="93" y="47"/>
                      <a:pt x="93" y="47"/>
                      <a:pt x="93" y="47"/>
                    </a:cubicBezTo>
                    <a:cubicBezTo>
                      <a:pt x="93" y="21"/>
                      <a:pt x="73" y="0"/>
                      <a:pt x="4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2" name="Freeform 76">
                <a:extLst>
                  <a:ext uri="{FF2B5EF4-FFF2-40B4-BE49-F238E27FC236}">
                    <a16:creationId xmlns:a16="http://schemas.microsoft.com/office/drawing/2014/main" xmlns="" id="{A4DA9365-0C24-4ED3-A216-DDC89E6675C9}"/>
                  </a:ext>
                </a:extLst>
              </p:cNvPr>
              <p:cNvSpPr>
                <a:spLocks/>
              </p:cNvSpPr>
              <p:nvPr/>
            </p:nvSpPr>
            <p:spPr bwMode="auto">
              <a:xfrm>
                <a:off x="3270" y="474"/>
                <a:ext cx="202" cy="709"/>
              </a:xfrm>
              <a:custGeom>
                <a:avLst/>
                <a:gdLst>
                  <a:gd name="T0" fmla="*/ 47 w 93"/>
                  <a:gd name="T1" fmla="*/ 326 h 326"/>
                  <a:gd name="T2" fmla="*/ 93 w 93"/>
                  <a:gd name="T3" fmla="*/ 279 h 326"/>
                  <a:gd name="T4" fmla="*/ 93 w 93"/>
                  <a:gd name="T5" fmla="*/ 47 h 326"/>
                  <a:gd name="T6" fmla="*/ 47 w 93"/>
                  <a:gd name="T7" fmla="*/ 0 h 326"/>
                  <a:gd name="T8" fmla="*/ 0 w 93"/>
                  <a:gd name="T9" fmla="*/ 47 h 326"/>
                  <a:gd name="T10" fmla="*/ 0 w 93"/>
                  <a:gd name="T11" fmla="*/ 279 h 326"/>
                  <a:gd name="T12" fmla="*/ 47 w 93"/>
                  <a:gd name="T13" fmla="*/ 326 h 326"/>
                </a:gdLst>
                <a:ahLst/>
                <a:cxnLst>
                  <a:cxn ang="0">
                    <a:pos x="T0" y="T1"/>
                  </a:cxn>
                  <a:cxn ang="0">
                    <a:pos x="T2" y="T3"/>
                  </a:cxn>
                  <a:cxn ang="0">
                    <a:pos x="T4" y="T5"/>
                  </a:cxn>
                  <a:cxn ang="0">
                    <a:pos x="T6" y="T7"/>
                  </a:cxn>
                  <a:cxn ang="0">
                    <a:pos x="T8" y="T9"/>
                  </a:cxn>
                  <a:cxn ang="0">
                    <a:pos x="T10" y="T11"/>
                  </a:cxn>
                  <a:cxn ang="0">
                    <a:pos x="T12" y="T13"/>
                  </a:cxn>
                </a:cxnLst>
                <a:rect l="0" t="0" r="r" b="b"/>
                <a:pathLst>
                  <a:path w="93" h="326">
                    <a:moveTo>
                      <a:pt x="47" y="326"/>
                    </a:moveTo>
                    <a:cubicBezTo>
                      <a:pt x="73" y="326"/>
                      <a:pt x="93" y="305"/>
                      <a:pt x="93" y="279"/>
                    </a:cubicBezTo>
                    <a:cubicBezTo>
                      <a:pt x="93" y="47"/>
                      <a:pt x="93" y="47"/>
                      <a:pt x="93" y="47"/>
                    </a:cubicBezTo>
                    <a:cubicBezTo>
                      <a:pt x="93" y="21"/>
                      <a:pt x="73" y="0"/>
                      <a:pt x="47" y="0"/>
                    </a:cubicBezTo>
                    <a:cubicBezTo>
                      <a:pt x="21" y="0"/>
                      <a:pt x="0" y="21"/>
                      <a:pt x="0" y="47"/>
                    </a:cubicBezTo>
                    <a:cubicBezTo>
                      <a:pt x="0" y="279"/>
                      <a:pt x="0" y="279"/>
                      <a:pt x="0" y="279"/>
                    </a:cubicBezTo>
                    <a:cubicBezTo>
                      <a:pt x="0" y="305"/>
                      <a:pt x="21" y="326"/>
                      <a:pt x="47" y="3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3" name="Freeform 77">
                <a:extLst>
                  <a:ext uri="{FF2B5EF4-FFF2-40B4-BE49-F238E27FC236}">
                    <a16:creationId xmlns:a16="http://schemas.microsoft.com/office/drawing/2014/main" xmlns="" id="{6A163162-FD90-4F5D-972E-F750D1E18AED}"/>
                  </a:ext>
                </a:extLst>
              </p:cNvPr>
              <p:cNvSpPr>
                <a:spLocks/>
              </p:cNvSpPr>
              <p:nvPr/>
            </p:nvSpPr>
            <p:spPr bwMode="auto">
              <a:xfrm>
                <a:off x="3270" y="1283"/>
                <a:ext cx="202" cy="203"/>
              </a:xfrm>
              <a:custGeom>
                <a:avLst/>
                <a:gdLst>
                  <a:gd name="T0" fmla="*/ 47 w 93"/>
                  <a:gd name="T1" fmla="*/ 93 h 93"/>
                  <a:gd name="T2" fmla="*/ 80 w 93"/>
                  <a:gd name="T3" fmla="*/ 80 h 93"/>
                  <a:gd name="T4" fmla="*/ 93 w 93"/>
                  <a:gd name="T5" fmla="*/ 47 h 93"/>
                  <a:gd name="T6" fmla="*/ 80 w 93"/>
                  <a:gd name="T7" fmla="*/ 14 h 93"/>
                  <a:gd name="T8" fmla="*/ 47 w 93"/>
                  <a:gd name="T9" fmla="*/ 0 h 93"/>
                  <a:gd name="T10" fmla="*/ 14 w 93"/>
                  <a:gd name="T11" fmla="*/ 14 h 93"/>
                  <a:gd name="T12" fmla="*/ 0 w 93"/>
                  <a:gd name="T13" fmla="*/ 47 h 93"/>
                  <a:gd name="T14" fmla="*/ 14 w 93"/>
                  <a:gd name="T15" fmla="*/ 80 h 93"/>
                  <a:gd name="T16" fmla="*/ 47 w 93"/>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3">
                    <a:moveTo>
                      <a:pt x="47" y="93"/>
                    </a:moveTo>
                    <a:cubicBezTo>
                      <a:pt x="59" y="93"/>
                      <a:pt x="71" y="88"/>
                      <a:pt x="80" y="80"/>
                    </a:cubicBezTo>
                    <a:cubicBezTo>
                      <a:pt x="88" y="71"/>
                      <a:pt x="93" y="59"/>
                      <a:pt x="93" y="47"/>
                    </a:cubicBezTo>
                    <a:cubicBezTo>
                      <a:pt x="93" y="35"/>
                      <a:pt x="88" y="23"/>
                      <a:pt x="80" y="14"/>
                    </a:cubicBezTo>
                    <a:cubicBezTo>
                      <a:pt x="71" y="5"/>
                      <a:pt x="59" y="0"/>
                      <a:pt x="47" y="0"/>
                    </a:cubicBezTo>
                    <a:cubicBezTo>
                      <a:pt x="35" y="0"/>
                      <a:pt x="23" y="5"/>
                      <a:pt x="14" y="14"/>
                    </a:cubicBezTo>
                    <a:cubicBezTo>
                      <a:pt x="5" y="23"/>
                      <a:pt x="0" y="35"/>
                      <a:pt x="0" y="47"/>
                    </a:cubicBezTo>
                    <a:cubicBezTo>
                      <a:pt x="0" y="59"/>
                      <a:pt x="5" y="71"/>
                      <a:pt x="14" y="80"/>
                    </a:cubicBezTo>
                    <a:cubicBezTo>
                      <a:pt x="23" y="88"/>
                      <a:pt x="35" y="93"/>
                      <a:pt x="47" y="9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4" name="Freeform 78">
                <a:extLst>
                  <a:ext uri="{FF2B5EF4-FFF2-40B4-BE49-F238E27FC236}">
                    <a16:creationId xmlns:a16="http://schemas.microsoft.com/office/drawing/2014/main" xmlns="" id="{78BE8D3C-7ABE-4E47-98AC-534FF58515B7}"/>
                  </a:ext>
                </a:extLst>
              </p:cNvPr>
              <p:cNvSpPr>
                <a:spLocks/>
              </p:cNvSpPr>
              <p:nvPr/>
            </p:nvSpPr>
            <p:spPr bwMode="auto">
              <a:xfrm>
                <a:off x="3575" y="2093"/>
                <a:ext cx="202" cy="202"/>
              </a:xfrm>
              <a:custGeom>
                <a:avLst/>
                <a:gdLst>
                  <a:gd name="T0" fmla="*/ 46 w 93"/>
                  <a:gd name="T1" fmla="*/ 0 h 93"/>
                  <a:gd name="T2" fmla="*/ 13 w 93"/>
                  <a:gd name="T3" fmla="*/ 14 h 93"/>
                  <a:gd name="T4" fmla="*/ 0 w 93"/>
                  <a:gd name="T5" fmla="*/ 47 h 93"/>
                  <a:gd name="T6" fmla="*/ 13 w 93"/>
                  <a:gd name="T7" fmla="*/ 80 h 93"/>
                  <a:gd name="T8" fmla="*/ 46 w 93"/>
                  <a:gd name="T9" fmla="*/ 93 h 93"/>
                  <a:gd name="T10" fmla="*/ 79 w 93"/>
                  <a:gd name="T11" fmla="*/ 80 h 93"/>
                  <a:gd name="T12" fmla="*/ 93 w 93"/>
                  <a:gd name="T13" fmla="*/ 47 h 93"/>
                  <a:gd name="T14" fmla="*/ 79 w 93"/>
                  <a:gd name="T15" fmla="*/ 14 h 93"/>
                  <a:gd name="T16" fmla="*/ 46 w 93"/>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3">
                    <a:moveTo>
                      <a:pt x="46" y="0"/>
                    </a:moveTo>
                    <a:cubicBezTo>
                      <a:pt x="34" y="0"/>
                      <a:pt x="22" y="5"/>
                      <a:pt x="13" y="14"/>
                    </a:cubicBezTo>
                    <a:cubicBezTo>
                      <a:pt x="5" y="23"/>
                      <a:pt x="0" y="35"/>
                      <a:pt x="0" y="47"/>
                    </a:cubicBezTo>
                    <a:cubicBezTo>
                      <a:pt x="0" y="59"/>
                      <a:pt x="5" y="71"/>
                      <a:pt x="13" y="80"/>
                    </a:cubicBezTo>
                    <a:cubicBezTo>
                      <a:pt x="22" y="88"/>
                      <a:pt x="34" y="93"/>
                      <a:pt x="46" y="93"/>
                    </a:cubicBezTo>
                    <a:cubicBezTo>
                      <a:pt x="59" y="93"/>
                      <a:pt x="71" y="88"/>
                      <a:pt x="79" y="80"/>
                    </a:cubicBezTo>
                    <a:cubicBezTo>
                      <a:pt x="88" y="71"/>
                      <a:pt x="93" y="59"/>
                      <a:pt x="93" y="47"/>
                    </a:cubicBezTo>
                    <a:cubicBezTo>
                      <a:pt x="93" y="35"/>
                      <a:pt x="88" y="23"/>
                      <a:pt x="79" y="14"/>
                    </a:cubicBezTo>
                    <a:cubicBezTo>
                      <a:pt x="71" y="5"/>
                      <a:pt x="59" y="0"/>
                      <a:pt x="4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5" name="Freeform 79">
                <a:extLst>
                  <a:ext uri="{FF2B5EF4-FFF2-40B4-BE49-F238E27FC236}">
                    <a16:creationId xmlns:a16="http://schemas.microsoft.com/office/drawing/2014/main" xmlns="" id="{AAD26C4C-CA9E-410A-B71C-D02ED4B49441}"/>
                  </a:ext>
                </a:extLst>
              </p:cNvPr>
              <p:cNvSpPr>
                <a:spLocks/>
              </p:cNvSpPr>
              <p:nvPr/>
            </p:nvSpPr>
            <p:spPr bwMode="auto">
              <a:xfrm>
                <a:off x="3575" y="2397"/>
                <a:ext cx="202" cy="202"/>
              </a:xfrm>
              <a:custGeom>
                <a:avLst/>
                <a:gdLst>
                  <a:gd name="T0" fmla="*/ 46 w 93"/>
                  <a:gd name="T1" fmla="*/ 0 h 93"/>
                  <a:gd name="T2" fmla="*/ 13 w 93"/>
                  <a:gd name="T3" fmla="*/ 14 h 93"/>
                  <a:gd name="T4" fmla="*/ 0 w 93"/>
                  <a:gd name="T5" fmla="*/ 46 h 93"/>
                  <a:gd name="T6" fmla="*/ 13 w 93"/>
                  <a:gd name="T7" fmla="*/ 79 h 93"/>
                  <a:gd name="T8" fmla="*/ 46 w 93"/>
                  <a:gd name="T9" fmla="*/ 93 h 93"/>
                  <a:gd name="T10" fmla="*/ 79 w 93"/>
                  <a:gd name="T11" fmla="*/ 79 h 93"/>
                  <a:gd name="T12" fmla="*/ 93 w 93"/>
                  <a:gd name="T13" fmla="*/ 46 h 93"/>
                  <a:gd name="T14" fmla="*/ 79 w 93"/>
                  <a:gd name="T15" fmla="*/ 14 h 93"/>
                  <a:gd name="T16" fmla="*/ 46 w 93"/>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3">
                    <a:moveTo>
                      <a:pt x="46" y="0"/>
                    </a:moveTo>
                    <a:cubicBezTo>
                      <a:pt x="34" y="0"/>
                      <a:pt x="22" y="5"/>
                      <a:pt x="13" y="14"/>
                    </a:cubicBezTo>
                    <a:cubicBezTo>
                      <a:pt x="5" y="22"/>
                      <a:pt x="0" y="34"/>
                      <a:pt x="0" y="46"/>
                    </a:cubicBezTo>
                    <a:cubicBezTo>
                      <a:pt x="0" y="59"/>
                      <a:pt x="5" y="71"/>
                      <a:pt x="13" y="79"/>
                    </a:cubicBezTo>
                    <a:cubicBezTo>
                      <a:pt x="22" y="88"/>
                      <a:pt x="34" y="93"/>
                      <a:pt x="46" y="93"/>
                    </a:cubicBezTo>
                    <a:cubicBezTo>
                      <a:pt x="59" y="93"/>
                      <a:pt x="71" y="88"/>
                      <a:pt x="79" y="79"/>
                    </a:cubicBezTo>
                    <a:cubicBezTo>
                      <a:pt x="88" y="71"/>
                      <a:pt x="93" y="59"/>
                      <a:pt x="93" y="46"/>
                    </a:cubicBezTo>
                    <a:cubicBezTo>
                      <a:pt x="93" y="34"/>
                      <a:pt x="88" y="22"/>
                      <a:pt x="79" y="14"/>
                    </a:cubicBezTo>
                    <a:cubicBezTo>
                      <a:pt x="71" y="5"/>
                      <a:pt x="59" y="0"/>
                      <a:pt x="4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cxnSp>
          <p:nvCxnSpPr>
            <p:cNvPr id="137" name="Conector reto 136">
              <a:extLst>
                <a:ext uri="{FF2B5EF4-FFF2-40B4-BE49-F238E27FC236}">
                  <a16:creationId xmlns:a16="http://schemas.microsoft.com/office/drawing/2014/main" xmlns="" id="{C21832C6-EA16-4D3D-A022-644AC27D65FE}"/>
                </a:ext>
              </a:extLst>
            </p:cNvPr>
            <p:cNvCxnSpPr>
              <a:cxnSpLocks/>
            </p:cNvCxnSpPr>
            <p:nvPr/>
          </p:nvCxnSpPr>
          <p:spPr>
            <a:xfrm>
              <a:off x="7616111" y="4759648"/>
              <a:ext cx="1552537" cy="0"/>
            </a:xfrm>
            <a:prstGeom prst="line">
              <a:avLst/>
            </a:prstGeom>
            <a:ln w="38100">
              <a:solidFill>
                <a:srgbClr val="FED22E"/>
              </a:solidFill>
              <a:prstDash val="solid"/>
            </a:ln>
          </p:spPr>
          <p:style>
            <a:lnRef idx="1">
              <a:schemeClr val="accent1"/>
            </a:lnRef>
            <a:fillRef idx="0">
              <a:schemeClr val="accent1"/>
            </a:fillRef>
            <a:effectRef idx="0">
              <a:schemeClr val="accent1"/>
            </a:effectRef>
            <a:fontRef idx="minor">
              <a:schemeClr val="tx1"/>
            </a:fontRef>
          </p:style>
        </p:cxnSp>
        <p:cxnSp>
          <p:nvCxnSpPr>
            <p:cNvPr id="172" name="Conector reto 171">
              <a:extLst>
                <a:ext uri="{FF2B5EF4-FFF2-40B4-BE49-F238E27FC236}">
                  <a16:creationId xmlns:a16="http://schemas.microsoft.com/office/drawing/2014/main" xmlns="" id="{3DC2AF17-A63D-4FBF-898A-8CF8658294F4}"/>
                </a:ext>
              </a:extLst>
            </p:cNvPr>
            <p:cNvCxnSpPr>
              <a:cxnSpLocks/>
            </p:cNvCxnSpPr>
            <p:nvPr/>
          </p:nvCxnSpPr>
          <p:spPr>
            <a:xfrm>
              <a:off x="9182503" y="4759648"/>
              <a:ext cx="1898073" cy="0"/>
            </a:xfrm>
            <a:prstGeom prst="line">
              <a:avLst/>
            </a:prstGeom>
            <a:ln w="38100">
              <a:solidFill>
                <a:srgbClr val="FED22E"/>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Agrupar 7">
            <a:extLst>
              <a:ext uri="{FF2B5EF4-FFF2-40B4-BE49-F238E27FC236}">
                <a16:creationId xmlns:a16="http://schemas.microsoft.com/office/drawing/2014/main" xmlns="" id="{CF751807-A555-4DE7-8C01-D4EEF01A8D30}"/>
              </a:ext>
            </a:extLst>
          </p:cNvPr>
          <p:cNvGrpSpPr/>
          <p:nvPr/>
        </p:nvGrpSpPr>
        <p:grpSpPr>
          <a:xfrm>
            <a:off x="5821898" y="4844974"/>
            <a:ext cx="5351790" cy="962350"/>
            <a:chOff x="5821898" y="4844974"/>
            <a:chExt cx="5351790" cy="962350"/>
          </a:xfrm>
        </p:grpSpPr>
        <p:sp>
          <p:nvSpPr>
            <p:cNvPr id="100" name="Rectangle 75">
              <a:extLst>
                <a:ext uri="{FF2B5EF4-FFF2-40B4-BE49-F238E27FC236}">
                  <a16:creationId xmlns:a16="http://schemas.microsoft.com/office/drawing/2014/main" xmlns="" id="{75990160-645F-45BD-B62C-0D12EC269F05}"/>
                </a:ext>
              </a:extLst>
            </p:cNvPr>
            <p:cNvSpPr/>
            <p:nvPr/>
          </p:nvSpPr>
          <p:spPr>
            <a:xfrm>
              <a:off x="8527475" y="4844974"/>
              <a:ext cx="2646213" cy="898703"/>
            </a:xfrm>
            <a:prstGeom prst="rect">
              <a:avLst/>
            </a:prstGeom>
            <a:noFill/>
            <a:ln w="12700" cap="flat" cmpd="sng" algn="ctr">
              <a:noFill/>
              <a:prstDash val="solid"/>
              <a:miter lim="800000"/>
            </a:ln>
            <a:effectLst/>
          </p:spPr>
          <p:txBody>
            <a:bodyPr lIns="91388" tIns="45718" rIns="91388" bIns="45718" rtlCol="0" anchor="ctr"/>
            <a:lstStyle/>
            <a:p>
              <a:pPr marL="0" marR="0" lvl="0" indent="0" algn="r" defTabSz="91381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63554F"/>
                  </a:solidFill>
                  <a:effectLst/>
                  <a:uLnTx/>
                  <a:uFillTx/>
                  <a:latin typeface="Century Gothic" panose="020B0502020202020204" pitchFamily="34" charset="0"/>
                </a:rPr>
                <a:t>Produtividade</a:t>
              </a:r>
              <a:r>
                <a:rPr kumimoji="0" lang="en-US" sz="1400" b="1" i="0" u="none" strike="noStrike" kern="0" cap="none" spc="0" normalizeH="0" baseline="0" noProof="0" dirty="0">
                  <a:ln>
                    <a:noFill/>
                  </a:ln>
                  <a:solidFill>
                    <a:srgbClr val="63554F"/>
                  </a:solidFill>
                  <a:effectLst/>
                  <a:uLnTx/>
                  <a:uFillTx/>
                  <a:latin typeface="Century Gothic" panose="020B0502020202020204" pitchFamily="34" charset="0"/>
                </a:rPr>
                <a:t> no </a:t>
              </a:r>
              <a:r>
                <a:rPr kumimoji="0" lang="en-US" sz="1400" b="1" i="0" u="none" strike="noStrike" kern="0" cap="none" spc="0" normalizeH="0" baseline="0" noProof="0" dirty="0" err="1">
                  <a:ln>
                    <a:noFill/>
                  </a:ln>
                  <a:solidFill>
                    <a:srgbClr val="63554F"/>
                  </a:solidFill>
                  <a:effectLst/>
                  <a:uLnTx/>
                  <a:uFillTx/>
                  <a:latin typeface="Century Gothic" panose="020B0502020202020204" pitchFamily="34" charset="0"/>
                </a:rPr>
                <a:t>Trabalho</a:t>
              </a:r>
              <a:endParaRPr kumimoji="0" lang="en-US" sz="1400" b="1" i="0" u="none" strike="noStrike" kern="0" cap="none" spc="0" normalizeH="0" baseline="0" noProof="0" dirty="0">
                <a:ln>
                  <a:noFill/>
                </a:ln>
                <a:solidFill>
                  <a:srgbClr val="63554F"/>
                </a:solidFill>
                <a:effectLst/>
                <a:uLnTx/>
                <a:uFillTx/>
                <a:latin typeface="Century Gothic" panose="020B0502020202020204" pitchFamily="34" charset="0"/>
              </a:endParaRPr>
            </a:p>
            <a:p>
              <a:pPr marL="0" marR="0" lvl="0" indent="0" algn="r" defTabSz="91381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63554F"/>
                  </a:solidFill>
                  <a:effectLst/>
                  <a:uLnTx/>
                  <a:uFillTx/>
                  <a:latin typeface="Century Gothic" panose="020B0502020202020204" pitchFamily="34" charset="0"/>
                </a:rPr>
                <a:t>Absenteísmo</a:t>
              </a: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 e presenteismo</a:t>
              </a:r>
              <a:r>
                <a:rPr kumimoji="0" lang="en-US" sz="1400" b="0" i="0" u="none" strike="noStrike" kern="0" cap="none" spc="0" normalizeH="0" baseline="30000" noProof="0" dirty="0">
                  <a:ln>
                    <a:noFill/>
                  </a:ln>
                  <a:solidFill>
                    <a:srgbClr val="63554F"/>
                  </a:solidFill>
                  <a:effectLst/>
                  <a:uLnTx/>
                  <a:uFillTx/>
                  <a:latin typeface="Century Gothic" panose="020B0502020202020204" pitchFamily="34" charset="0"/>
                </a:rPr>
                <a:t>5</a:t>
              </a:r>
              <a:endParaRPr kumimoji="0" lang="pt-BR" sz="1400" b="0" i="0" u="none" strike="noStrike" kern="0" cap="none" spc="0" normalizeH="0" baseline="0" noProof="0" dirty="0">
                <a:ln>
                  <a:noFill/>
                </a:ln>
                <a:solidFill>
                  <a:srgbClr val="63554F"/>
                </a:solidFill>
                <a:effectLst/>
                <a:uLnTx/>
                <a:uFillTx/>
                <a:latin typeface="Century Gothic" panose="020B0502020202020204" pitchFamily="34" charset="0"/>
              </a:endParaRPr>
            </a:p>
          </p:txBody>
        </p:sp>
        <p:cxnSp>
          <p:nvCxnSpPr>
            <p:cNvPr id="131" name="Conector reto 130">
              <a:extLst>
                <a:ext uri="{FF2B5EF4-FFF2-40B4-BE49-F238E27FC236}">
                  <a16:creationId xmlns:a16="http://schemas.microsoft.com/office/drawing/2014/main" xmlns="" id="{E8750570-9EF6-4065-9397-CD2EDE490384}"/>
                </a:ext>
              </a:extLst>
            </p:cNvPr>
            <p:cNvCxnSpPr>
              <a:cxnSpLocks/>
            </p:cNvCxnSpPr>
            <p:nvPr/>
          </p:nvCxnSpPr>
          <p:spPr>
            <a:xfrm>
              <a:off x="6453158" y="5807324"/>
              <a:ext cx="2410690" cy="0"/>
            </a:xfrm>
            <a:prstGeom prst="line">
              <a:avLst/>
            </a:prstGeom>
            <a:ln w="38100">
              <a:solidFill>
                <a:srgbClr val="00A77F"/>
              </a:solidFill>
              <a:prstDash val="solid"/>
            </a:ln>
          </p:spPr>
          <p:style>
            <a:lnRef idx="1">
              <a:schemeClr val="accent1"/>
            </a:lnRef>
            <a:fillRef idx="0">
              <a:schemeClr val="accent1"/>
            </a:fillRef>
            <a:effectRef idx="0">
              <a:schemeClr val="accent1"/>
            </a:effectRef>
            <a:fontRef idx="minor">
              <a:schemeClr val="tx1"/>
            </a:fontRef>
          </p:style>
        </p:cxnSp>
        <p:cxnSp>
          <p:nvCxnSpPr>
            <p:cNvPr id="175" name="Conector reto 174">
              <a:extLst>
                <a:ext uri="{FF2B5EF4-FFF2-40B4-BE49-F238E27FC236}">
                  <a16:creationId xmlns:a16="http://schemas.microsoft.com/office/drawing/2014/main" xmlns="" id="{85DD05CF-DF37-4E20-BABD-38E1CD5F6A53}"/>
                </a:ext>
              </a:extLst>
            </p:cNvPr>
            <p:cNvCxnSpPr>
              <a:cxnSpLocks/>
            </p:cNvCxnSpPr>
            <p:nvPr/>
          </p:nvCxnSpPr>
          <p:spPr>
            <a:xfrm>
              <a:off x="8766866" y="5807324"/>
              <a:ext cx="2313710" cy="0"/>
            </a:xfrm>
            <a:prstGeom prst="line">
              <a:avLst/>
            </a:prstGeom>
            <a:ln w="38100">
              <a:solidFill>
                <a:srgbClr val="00A77F"/>
              </a:solidFill>
              <a:prstDash val="sysDot"/>
            </a:ln>
          </p:spPr>
          <p:style>
            <a:lnRef idx="1">
              <a:schemeClr val="accent1"/>
            </a:lnRef>
            <a:fillRef idx="0">
              <a:schemeClr val="accent1"/>
            </a:fillRef>
            <a:effectRef idx="0">
              <a:schemeClr val="accent1"/>
            </a:effectRef>
            <a:fontRef idx="minor">
              <a:schemeClr val="tx1"/>
            </a:fontRef>
          </p:style>
        </p:cxnSp>
        <p:sp>
          <p:nvSpPr>
            <p:cNvPr id="213" name="Freeform 67">
              <a:extLst>
                <a:ext uri="{FF2B5EF4-FFF2-40B4-BE49-F238E27FC236}">
                  <a16:creationId xmlns:a16="http://schemas.microsoft.com/office/drawing/2014/main" xmlns="" id="{2E67A4C5-9836-4901-9000-56E363927C3E}"/>
                </a:ext>
              </a:extLst>
            </p:cNvPr>
            <p:cNvSpPr>
              <a:spLocks noEditPoints="1"/>
            </p:cNvSpPr>
            <p:nvPr/>
          </p:nvSpPr>
          <p:spPr bwMode="auto">
            <a:xfrm>
              <a:off x="5919692" y="4937185"/>
              <a:ext cx="636101" cy="683377"/>
            </a:xfrm>
            <a:custGeom>
              <a:avLst/>
              <a:gdLst>
                <a:gd name="T0" fmla="*/ 1024 w 1507"/>
                <a:gd name="T1" fmla="*/ 168 h 1619"/>
                <a:gd name="T2" fmla="*/ 1335 w 1507"/>
                <a:gd name="T3" fmla="*/ 247 h 1619"/>
                <a:gd name="T4" fmla="*/ 1192 w 1507"/>
                <a:gd name="T5" fmla="*/ 0 h 1619"/>
                <a:gd name="T6" fmla="*/ 1288 w 1507"/>
                <a:gd name="T7" fmla="*/ 242 h 1619"/>
                <a:gd name="T8" fmla="*/ 1072 w 1507"/>
                <a:gd name="T9" fmla="*/ 163 h 1619"/>
                <a:gd name="T10" fmla="*/ 1192 w 1507"/>
                <a:gd name="T11" fmla="*/ 47 h 1619"/>
                <a:gd name="T12" fmla="*/ 981 w 1507"/>
                <a:gd name="T13" fmla="*/ 1260 h 1619"/>
                <a:gd name="T14" fmla="*/ 806 w 1507"/>
                <a:gd name="T15" fmla="*/ 1602 h 1619"/>
                <a:gd name="T16" fmla="*/ 966 w 1507"/>
                <a:gd name="T17" fmla="*/ 1212 h 1619"/>
                <a:gd name="T18" fmla="*/ 1352 w 1507"/>
                <a:gd name="T19" fmla="*/ 530 h 1619"/>
                <a:gd name="T20" fmla="*/ 1083 w 1507"/>
                <a:gd name="T21" fmla="*/ 480 h 1619"/>
                <a:gd name="T22" fmla="*/ 681 w 1507"/>
                <a:gd name="T23" fmla="*/ 613 h 1619"/>
                <a:gd name="T24" fmla="*/ 921 w 1507"/>
                <a:gd name="T25" fmla="*/ 700 h 1619"/>
                <a:gd name="T26" fmla="*/ 1186 w 1507"/>
                <a:gd name="T27" fmla="*/ 648 h 1619"/>
                <a:gd name="T28" fmla="*/ 1103 w 1507"/>
                <a:gd name="T29" fmla="*/ 1020 h 1619"/>
                <a:gd name="T30" fmla="*/ 780 w 1507"/>
                <a:gd name="T31" fmla="*/ 1174 h 1619"/>
                <a:gd name="T32" fmla="*/ 627 w 1507"/>
                <a:gd name="T33" fmla="*/ 1618 h 1619"/>
                <a:gd name="T34" fmla="*/ 953 w 1507"/>
                <a:gd name="T35" fmla="*/ 997 h 1619"/>
                <a:gd name="T36" fmla="*/ 934 w 1507"/>
                <a:gd name="T37" fmla="*/ 746 h 1619"/>
                <a:gd name="T38" fmla="*/ 590 w 1507"/>
                <a:gd name="T39" fmla="*/ 657 h 1619"/>
                <a:gd name="T40" fmla="*/ 1053 w 1507"/>
                <a:gd name="T41" fmla="*/ 443 h 1619"/>
                <a:gd name="T42" fmla="*/ 1399 w 1507"/>
                <a:gd name="T43" fmla="*/ 530 h 1619"/>
                <a:gd name="T44" fmla="*/ 981 w 1507"/>
                <a:gd name="T45" fmla="*/ 1260 h 1619"/>
                <a:gd name="T46" fmla="*/ 190 w 1507"/>
                <a:gd name="T47" fmla="*/ 1610 h 1619"/>
                <a:gd name="T48" fmla="*/ 55 w 1507"/>
                <a:gd name="T49" fmla="*/ 883 h 1619"/>
                <a:gd name="T50" fmla="*/ 945 w 1507"/>
                <a:gd name="T51" fmla="*/ 835 h 1619"/>
                <a:gd name="T52" fmla="*/ 214 w 1507"/>
                <a:gd name="T53" fmla="*/ 883 h 1619"/>
                <a:gd name="T54" fmla="*/ 4 w 1507"/>
                <a:gd name="T55" fmla="*/ 282 h 1619"/>
                <a:gd name="T56" fmla="*/ 679 w 1507"/>
                <a:gd name="T57" fmla="*/ 280 h 1619"/>
                <a:gd name="T58" fmla="*/ 781 w 1507"/>
                <a:gd name="T59" fmla="*/ 532 h 1619"/>
                <a:gd name="T60" fmla="*/ 309 w 1507"/>
                <a:gd name="T61" fmla="*/ 700 h 1619"/>
                <a:gd name="T62" fmla="*/ 540 w 1507"/>
                <a:gd name="T63" fmla="*/ 748 h 1619"/>
                <a:gd name="T64" fmla="*/ 594 w 1507"/>
                <a:gd name="T65" fmla="*/ 398 h 1619"/>
                <a:gd name="T66" fmla="*/ 217 w 1507"/>
                <a:gd name="T67" fmla="*/ 350 h 1619"/>
                <a:gd name="T68" fmla="*/ 594 w 1507"/>
                <a:gd name="T69" fmla="*/ 398 h 1619"/>
                <a:gd name="T70" fmla="*/ 247 w 1507"/>
                <a:gd name="T71" fmla="*/ 455 h 1619"/>
                <a:gd name="T72" fmla="*/ 672 w 1507"/>
                <a:gd name="T73" fmla="*/ 455 h 1619"/>
                <a:gd name="T74" fmla="*/ 573 w 1507"/>
                <a:gd name="T75" fmla="*/ 536 h 1619"/>
                <a:gd name="T76" fmla="*/ 301 w 1507"/>
                <a:gd name="T77" fmla="*/ 536 h 1619"/>
                <a:gd name="T78" fmla="*/ 1507 w 1507"/>
                <a:gd name="T79" fmla="*/ 643 h 1619"/>
                <a:gd name="T80" fmla="*/ 1211 w 1507"/>
                <a:gd name="T81" fmla="*/ 1562 h 1619"/>
                <a:gd name="T82" fmla="*/ 1322 w 1507"/>
                <a:gd name="T83" fmla="*/ 1610 h 1619"/>
                <a:gd name="T84" fmla="*/ 1052 w 1507"/>
                <a:gd name="T85" fmla="*/ 1562 h 1619"/>
                <a:gd name="T86" fmla="*/ 1150 w 1507"/>
                <a:gd name="T87" fmla="*/ 1368 h 1619"/>
                <a:gd name="T88" fmla="*/ 998 w 1507"/>
                <a:gd name="T89" fmla="*/ 1320 h 1619"/>
                <a:gd name="T90" fmla="*/ 1460 w 1507"/>
                <a:gd name="T91" fmla="*/ 643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7" h="1619">
                  <a:moveTo>
                    <a:pt x="1176" y="0"/>
                  </a:moveTo>
                  <a:cubicBezTo>
                    <a:pt x="1133" y="0"/>
                    <a:pt x="1092" y="18"/>
                    <a:pt x="1063" y="50"/>
                  </a:cubicBezTo>
                  <a:cubicBezTo>
                    <a:pt x="1034" y="82"/>
                    <a:pt x="1020" y="125"/>
                    <a:pt x="1024" y="168"/>
                  </a:cubicBezTo>
                  <a:cubicBezTo>
                    <a:pt x="1033" y="247"/>
                    <a:pt x="1033" y="247"/>
                    <a:pt x="1033" y="247"/>
                  </a:cubicBezTo>
                  <a:cubicBezTo>
                    <a:pt x="1041" y="325"/>
                    <a:pt x="1106" y="383"/>
                    <a:pt x="1184" y="383"/>
                  </a:cubicBezTo>
                  <a:cubicBezTo>
                    <a:pt x="1262" y="383"/>
                    <a:pt x="1327" y="325"/>
                    <a:pt x="1335" y="247"/>
                  </a:cubicBezTo>
                  <a:cubicBezTo>
                    <a:pt x="1344" y="168"/>
                    <a:pt x="1344" y="168"/>
                    <a:pt x="1344" y="168"/>
                  </a:cubicBezTo>
                  <a:cubicBezTo>
                    <a:pt x="1348" y="125"/>
                    <a:pt x="1334" y="82"/>
                    <a:pt x="1305" y="50"/>
                  </a:cubicBezTo>
                  <a:cubicBezTo>
                    <a:pt x="1276" y="18"/>
                    <a:pt x="1235" y="0"/>
                    <a:pt x="1192" y="0"/>
                  </a:cubicBezTo>
                  <a:lnTo>
                    <a:pt x="1176" y="0"/>
                  </a:lnTo>
                  <a:close/>
                  <a:moveTo>
                    <a:pt x="1296" y="163"/>
                  </a:moveTo>
                  <a:cubicBezTo>
                    <a:pt x="1288" y="242"/>
                    <a:pt x="1288" y="242"/>
                    <a:pt x="1288" y="242"/>
                  </a:cubicBezTo>
                  <a:cubicBezTo>
                    <a:pt x="1283" y="295"/>
                    <a:pt x="1238" y="336"/>
                    <a:pt x="1184" y="336"/>
                  </a:cubicBezTo>
                  <a:cubicBezTo>
                    <a:pt x="1130" y="336"/>
                    <a:pt x="1086" y="295"/>
                    <a:pt x="1080" y="242"/>
                  </a:cubicBezTo>
                  <a:cubicBezTo>
                    <a:pt x="1072" y="163"/>
                    <a:pt x="1072" y="163"/>
                    <a:pt x="1072" y="163"/>
                  </a:cubicBezTo>
                  <a:cubicBezTo>
                    <a:pt x="1069" y="133"/>
                    <a:pt x="1078" y="104"/>
                    <a:pt x="1098" y="82"/>
                  </a:cubicBezTo>
                  <a:cubicBezTo>
                    <a:pt x="1118" y="60"/>
                    <a:pt x="1146" y="47"/>
                    <a:pt x="1176" y="47"/>
                  </a:cubicBezTo>
                  <a:cubicBezTo>
                    <a:pt x="1192" y="47"/>
                    <a:pt x="1192" y="47"/>
                    <a:pt x="1192" y="47"/>
                  </a:cubicBezTo>
                  <a:cubicBezTo>
                    <a:pt x="1222" y="47"/>
                    <a:pt x="1250" y="60"/>
                    <a:pt x="1270" y="82"/>
                  </a:cubicBezTo>
                  <a:cubicBezTo>
                    <a:pt x="1290" y="104"/>
                    <a:pt x="1299" y="133"/>
                    <a:pt x="1296" y="163"/>
                  </a:cubicBezTo>
                  <a:close/>
                  <a:moveTo>
                    <a:pt x="981" y="1260"/>
                  </a:moveTo>
                  <a:cubicBezTo>
                    <a:pt x="837" y="1590"/>
                    <a:pt x="837" y="1590"/>
                    <a:pt x="837" y="1590"/>
                  </a:cubicBezTo>
                  <a:cubicBezTo>
                    <a:pt x="833" y="1599"/>
                    <a:pt x="824" y="1604"/>
                    <a:pt x="815" y="1604"/>
                  </a:cubicBezTo>
                  <a:cubicBezTo>
                    <a:pt x="812" y="1604"/>
                    <a:pt x="809" y="1604"/>
                    <a:pt x="806" y="1602"/>
                  </a:cubicBezTo>
                  <a:cubicBezTo>
                    <a:pt x="794" y="1597"/>
                    <a:pt x="788" y="1583"/>
                    <a:pt x="793" y="1571"/>
                  </a:cubicBezTo>
                  <a:cubicBezTo>
                    <a:pt x="944" y="1226"/>
                    <a:pt x="944" y="1226"/>
                    <a:pt x="944" y="1226"/>
                  </a:cubicBezTo>
                  <a:cubicBezTo>
                    <a:pt x="948" y="1218"/>
                    <a:pt x="956" y="1212"/>
                    <a:pt x="966" y="1212"/>
                  </a:cubicBezTo>
                  <a:cubicBezTo>
                    <a:pt x="1163" y="1212"/>
                    <a:pt x="1163" y="1212"/>
                    <a:pt x="1163" y="1212"/>
                  </a:cubicBezTo>
                  <a:cubicBezTo>
                    <a:pt x="1267" y="1212"/>
                    <a:pt x="1352" y="1128"/>
                    <a:pt x="1352" y="1024"/>
                  </a:cubicBezTo>
                  <a:cubicBezTo>
                    <a:pt x="1352" y="530"/>
                    <a:pt x="1352" y="530"/>
                    <a:pt x="1352" y="530"/>
                  </a:cubicBezTo>
                  <a:cubicBezTo>
                    <a:pt x="1352" y="487"/>
                    <a:pt x="1317" y="452"/>
                    <a:pt x="1274" y="452"/>
                  </a:cubicBezTo>
                  <a:cubicBezTo>
                    <a:pt x="1165" y="452"/>
                    <a:pt x="1165" y="452"/>
                    <a:pt x="1165" y="452"/>
                  </a:cubicBezTo>
                  <a:cubicBezTo>
                    <a:pt x="1135" y="452"/>
                    <a:pt x="1106" y="462"/>
                    <a:pt x="1083" y="480"/>
                  </a:cubicBezTo>
                  <a:cubicBezTo>
                    <a:pt x="921" y="608"/>
                    <a:pt x="921" y="608"/>
                    <a:pt x="921" y="608"/>
                  </a:cubicBezTo>
                  <a:cubicBezTo>
                    <a:pt x="917" y="611"/>
                    <a:pt x="912" y="613"/>
                    <a:pt x="906" y="613"/>
                  </a:cubicBezTo>
                  <a:cubicBezTo>
                    <a:pt x="681" y="613"/>
                    <a:pt x="681" y="613"/>
                    <a:pt x="681" y="613"/>
                  </a:cubicBezTo>
                  <a:cubicBezTo>
                    <a:pt x="657" y="613"/>
                    <a:pt x="638" y="633"/>
                    <a:pt x="638" y="657"/>
                  </a:cubicBezTo>
                  <a:cubicBezTo>
                    <a:pt x="638" y="681"/>
                    <a:pt x="657" y="700"/>
                    <a:pt x="681" y="700"/>
                  </a:cubicBezTo>
                  <a:cubicBezTo>
                    <a:pt x="921" y="700"/>
                    <a:pt x="921" y="700"/>
                    <a:pt x="921" y="700"/>
                  </a:cubicBezTo>
                  <a:cubicBezTo>
                    <a:pt x="1168" y="603"/>
                    <a:pt x="1168" y="603"/>
                    <a:pt x="1168" y="603"/>
                  </a:cubicBezTo>
                  <a:cubicBezTo>
                    <a:pt x="1181" y="599"/>
                    <a:pt x="1195" y="605"/>
                    <a:pt x="1199" y="617"/>
                  </a:cubicBezTo>
                  <a:cubicBezTo>
                    <a:pt x="1204" y="629"/>
                    <a:pt x="1198" y="643"/>
                    <a:pt x="1186" y="648"/>
                  </a:cubicBezTo>
                  <a:cubicBezTo>
                    <a:pt x="1097" y="682"/>
                    <a:pt x="1097" y="682"/>
                    <a:pt x="1097" y="682"/>
                  </a:cubicBezTo>
                  <a:cubicBezTo>
                    <a:pt x="1101" y="686"/>
                    <a:pt x="1103" y="691"/>
                    <a:pt x="1103" y="697"/>
                  </a:cubicBezTo>
                  <a:cubicBezTo>
                    <a:pt x="1103" y="1020"/>
                    <a:pt x="1103" y="1020"/>
                    <a:pt x="1103" y="1020"/>
                  </a:cubicBezTo>
                  <a:cubicBezTo>
                    <a:pt x="1103" y="1034"/>
                    <a:pt x="1092" y="1044"/>
                    <a:pt x="1079" y="1044"/>
                  </a:cubicBezTo>
                  <a:cubicBezTo>
                    <a:pt x="953" y="1044"/>
                    <a:pt x="953" y="1044"/>
                    <a:pt x="953" y="1044"/>
                  </a:cubicBezTo>
                  <a:cubicBezTo>
                    <a:pt x="873" y="1044"/>
                    <a:pt x="802" y="1098"/>
                    <a:pt x="780" y="1174"/>
                  </a:cubicBezTo>
                  <a:cubicBezTo>
                    <a:pt x="656" y="1602"/>
                    <a:pt x="656" y="1602"/>
                    <a:pt x="656" y="1602"/>
                  </a:cubicBezTo>
                  <a:cubicBezTo>
                    <a:pt x="653" y="1612"/>
                    <a:pt x="644" y="1619"/>
                    <a:pt x="633" y="1619"/>
                  </a:cubicBezTo>
                  <a:cubicBezTo>
                    <a:pt x="631" y="1619"/>
                    <a:pt x="629" y="1619"/>
                    <a:pt x="627" y="1618"/>
                  </a:cubicBezTo>
                  <a:cubicBezTo>
                    <a:pt x="614" y="1614"/>
                    <a:pt x="607" y="1601"/>
                    <a:pt x="611" y="1589"/>
                  </a:cubicBezTo>
                  <a:cubicBezTo>
                    <a:pt x="734" y="1161"/>
                    <a:pt x="734" y="1161"/>
                    <a:pt x="734" y="1161"/>
                  </a:cubicBezTo>
                  <a:cubicBezTo>
                    <a:pt x="762" y="1064"/>
                    <a:pt x="852" y="997"/>
                    <a:pt x="953" y="997"/>
                  </a:cubicBezTo>
                  <a:cubicBezTo>
                    <a:pt x="1055" y="997"/>
                    <a:pt x="1055" y="997"/>
                    <a:pt x="1055" y="997"/>
                  </a:cubicBezTo>
                  <a:cubicBezTo>
                    <a:pt x="1055" y="699"/>
                    <a:pt x="1055" y="699"/>
                    <a:pt x="1055" y="699"/>
                  </a:cubicBezTo>
                  <a:cubicBezTo>
                    <a:pt x="934" y="746"/>
                    <a:pt x="934" y="746"/>
                    <a:pt x="934" y="746"/>
                  </a:cubicBezTo>
                  <a:cubicBezTo>
                    <a:pt x="931" y="747"/>
                    <a:pt x="928" y="748"/>
                    <a:pt x="925" y="748"/>
                  </a:cubicBezTo>
                  <a:cubicBezTo>
                    <a:pt x="681" y="748"/>
                    <a:pt x="681" y="748"/>
                    <a:pt x="681" y="748"/>
                  </a:cubicBezTo>
                  <a:cubicBezTo>
                    <a:pt x="631" y="748"/>
                    <a:pt x="590" y="707"/>
                    <a:pt x="590" y="657"/>
                  </a:cubicBezTo>
                  <a:cubicBezTo>
                    <a:pt x="590" y="606"/>
                    <a:pt x="631" y="566"/>
                    <a:pt x="681" y="566"/>
                  </a:cubicBezTo>
                  <a:cubicBezTo>
                    <a:pt x="898" y="566"/>
                    <a:pt x="898" y="566"/>
                    <a:pt x="898" y="566"/>
                  </a:cubicBezTo>
                  <a:cubicBezTo>
                    <a:pt x="1053" y="443"/>
                    <a:pt x="1053" y="443"/>
                    <a:pt x="1053" y="443"/>
                  </a:cubicBezTo>
                  <a:cubicBezTo>
                    <a:pt x="1085" y="418"/>
                    <a:pt x="1125" y="404"/>
                    <a:pt x="1165" y="404"/>
                  </a:cubicBezTo>
                  <a:cubicBezTo>
                    <a:pt x="1274" y="404"/>
                    <a:pt x="1274" y="404"/>
                    <a:pt x="1274" y="404"/>
                  </a:cubicBezTo>
                  <a:cubicBezTo>
                    <a:pt x="1343" y="404"/>
                    <a:pt x="1399" y="460"/>
                    <a:pt x="1399" y="530"/>
                  </a:cubicBezTo>
                  <a:cubicBezTo>
                    <a:pt x="1399" y="1024"/>
                    <a:pt x="1399" y="1024"/>
                    <a:pt x="1399" y="1024"/>
                  </a:cubicBezTo>
                  <a:cubicBezTo>
                    <a:pt x="1399" y="1154"/>
                    <a:pt x="1293" y="1260"/>
                    <a:pt x="1163" y="1260"/>
                  </a:cubicBezTo>
                  <a:lnTo>
                    <a:pt x="981" y="1260"/>
                  </a:lnTo>
                  <a:close/>
                  <a:moveTo>
                    <a:pt x="214" y="883"/>
                  </a:moveTo>
                  <a:cubicBezTo>
                    <a:pt x="214" y="1586"/>
                    <a:pt x="214" y="1586"/>
                    <a:pt x="214" y="1586"/>
                  </a:cubicBezTo>
                  <a:cubicBezTo>
                    <a:pt x="214" y="1599"/>
                    <a:pt x="203" y="1610"/>
                    <a:pt x="190" y="1610"/>
                  </a:cubicBezTo>
                  <a:cubicBezTo>
                    <a:pt x="177" y="1610"/>
                    <a:pt x="166" y="1599"/>
                    <a:pt x="166" y="1586"/>
                  </a:cubicBezTo>
                  <a:cubicBezTo>
                    <a:pt x="166" y="883"/>
                    <a:pt x="166" y="883"/>
                    <a:pt x="166" y="883"/>
                  </a:cubicBezTo>
                  <a:cubicBezTo>
                    <a:pt x="55" y="883"/>
                    <a:pt x="55" y="883"/>
                    <a:pt x="55" y="883"/>
                  </a:cubicBezTo>
                  <a:cubicBezTo>
                    <a:pt x="42" y="883"/>
                    <a:pt x="32" y="872"/>
                    <a:pt x="32" y="859"/>
                  </a:cubicBezTo>
                  <a:cubicBezTo>
                    <a:pt x="32" y="846"/>
                    <a:pt x="42" y="835"/>
                    <a:pt x="55" y="835"/>
                  </a:cubicBezTo>
                  <a:cubicBezTo>
                    <a:pt x="945" y="835"/>
                    <a:pt x="945" y="835"/>
                    <a:pt x="945" y="835"/>
                  </a:cubicBezTo>
                  <a:cubicBezTo>
                    <a:pt x="958" y="835"/>
                    <a:pt x="968" y="846"/>
                    <a:pt x="968" y="859"/>
                  </a:cubicBezTo>
                  <a:cubicBezTo>
                    <a:pt x="968" y="872"/>
                    <a:pt x="958" y="883"/>
                    <a:pt x="945" y="883"/>
                  </a:cubicBezTo>
                  <a:lnTo>
                    <a:pt x="214" y="883"/>
                  </a:lnTo>
                  <a:close/>
                  <a:moveTo>
                    <a:pt x="276" y="737"/>
                  </a:moveTo>
                  <a:cubicBezTo>
                    <a:pt x="4" y="306"/>
                    <a:pt x="4" y="306"/>
                    <a:pt x="4" y="306"/>
                  </a:cubicBezTo>
                  <a:cubicBezTo>
                    <a:pt x="0" y="298"/>
                    <a:pt x="0" y="289"/>
                    <a:pt x="4" y="282"/>
                  </a:cubicBezTo>
                  <a:cubicBezTo>
                    <a:pt x="8" y="274"/>
                    <a:pt x="16" y="269"/>
                    <a:pt x="25" y="269"/>
                  </a:cubicBezTo>
                  <a:cubicBezTo>
                    <a:pt x="658" y="269"/>
                    <a:pt x="658" y="269"/>
                    <a:pt x="658" y="269"/>
                  </a:cubicBezTo>
                  <a:cubicBezTo>
                    <a:pt x="667" y="269"/>
                    <a:pt x="674" y="273"/>
                    <a:pt x="679" y="280"/>
                  </a:cubicBezTo>
                  <a:cubicBezTo>
                    <a:pt x="821" y="507"/>
                    <a:pt x="821" y="507"/>
                    <a:pt x="821" y="507"/>
                  </a:cubicBezTo>
                  <a:cubicBezTo>
                    <a:pt x="828" y="518"/>
                    <a:pt x="825" y="533"/>
                    <a:pt x="814" y="540"/>
                  </a:cubicBezTo>
                  <a:cubicBezTo>
                    <a:pt x="803" y="547"/>
                    <a:pt x="788" y="543"/>
                    <a:pt x="781" y="532"/>
                  </a:cubicBezTo>
                  <a:cubicBezTo>
                    <a:pt x="645" y="317"/>
                    <a:pt x="645" y="317"/>
                    <a:pt x="645" y="317"/>
                  </a:cubicBezTo>
                  <a:cubicBezTo>
                    <a:pt x="68" y="317"/>
                    <a:pt x="68" y="317"/>
                    <a:pt x="68" y="317"/>
                  </a:cubicBezTo>
                  <a:cubicBezTo>
                    <a:pt x="309" y="700"/>
                    <a:pt x="309" y="700"/>
                    <a:pt x="309" y="700"/>
                  </a:cubicBezTo>
                  <a:cubicBezTo>
                    <a:pt x="540" y="700"/>
                    <a:pt x="540" y="700"/>
                    <a:pt x="540" y="700"/>
                  </a:cubicBezTo>
                  <a:cubicBezTo>
                    <a:pt x="554" y="700"/>
                    <a:pt x="564" y="711"/>
                    <a:pt x="564" y="724"/>
                  </a:cubicBezTo>
                  <a:cubicBezTo>
                    <a:pt x="564" y="737"/>
                    <a:pt x="554" y="748"/>
                    <a:pt x="540" y="748"/>
                  </a:cubicBezTo>
                  <a:cubicBezTo>
                    <a:pt x="296" y="748"/>
                    <a:pt x="296" y="748"/>
                    <a:pt x="296" y="748"/>
                  </a:cubicBezTo>
                  <a:cubicBezTo>
                    <a:pt x="288" y="748"/>
                    <a:pt x="280" y="744"/>
                    <a:pt x="276" y="737"/>
                  </a:cubicBezTo>
                  <a:close/>
                  <a:moveTo>
                    <a:pt x="594" y="398"/>
                  </a:moveTo>
                  <a:cubicBezTo>
                    <a:pt x="217" y="398"/>
                    <a:pt x="217" y="398"/>
                    <a:pt x="217" y="398"/>
                  </a:cubicBezTo>
                  <a:cubicBezTo>
                    <a:pt x="204" y="398"/>
                    <a:pt x="193" y="387"/>
                    <a:pt x="193" y="374"/>
                  </a:cubicBezTo>
                  <a:cubicBezTo>
                    <a:pt x="193" y="361"/>
                    <a:pt x="204" y="350"/>
                    <a:pt x="217" y="350"/>
                  </a:cubicBezTo>
                  <a:cubicBezTo>
                    <a:pt x="594" y="350"/>
                    <a:pt x="594" y="350"/>
                    <a:pt x="594" y="350"/>
                  </a:cubicBezTo>
                  <a:cubicBezTo>
                    <a:pt x="607" y="350"/>
                    <a:pt x="618" y="361"/>
                    <a:pt x="618" y="374"/>
                  </a:cubicBezTo>
                  <a:cubicBezTo>
                    <a:pt x="618" y="387"/>
                    <a:pt x="607" y="398"/>
                    <a:pt x="594" y="398"/>
                  </a:cubicBezTo>
                  <a:close/>
                  <a:moveTo>
                    <a:pt x="648" y="478"/>
                  </a:moveTo>
                  <a:cubicBezTo>
                    <a:pt x="271" y="478"/>
                    <a:pt x="271" y="478"/>
                    <a:pt x="271" y="478"/>
                  </a:cubicBezTo>
                  <a:cubicBezTo>
                    <a:pt x="258" y="478"/>
                    <a:pt x="247" y="468"/>
                    <a:pt x="247" y="455"/>
                  </a:cubicBezTo>
                  <a:cubicBezTo>
                    <a:pt x="247" y="442"/>
                    <a:pt x="258" y="431"/>
                    <a:pt x="271" y="431"/>
                  </a:cubicBezTo>
                  <a:cubicBezTo>
                    <a:pt x="648" y="431"/>
                    <a:pt x="648" y="431"/>
                    <a:pt x="648" y="431"/>
                  </a:cubicBezTo>
                  <a:cubicBezTo>
                    <a:pt x="661" y="431"/>
                    <a:pt x="672" y="442"/>
                    <a:pt x="672" y="455"/>
                  </a:cubicBezTo>
                  <a:cubicBezTo>
                    <a:pt x="672" y="468"/>
                    <a:pt x="661" y="478"/>
                    <a:pt x="648" y="478"/>
                  </a:cubicBezTo>
                  <a:close/>
                  <a:moveTo>
                    <a:pt x="549" y="512"/>
                  </a:moveTo>
                  <a:cubicBezTo>
                    <a:pt x="563" y="512"/>
                    <a:pt x="573" y="522"/>
                    <a:pt x="573" y="536"/>
                  </a:cubicBezTo>
                  <a:cubicBezTo>
                    <a:pt x="573" y="549"/>
                    <a:pt x="563" y="559"/>
                    <a:pt x="549" y="559"/>
                  </a:cubicBezTo>
                  <a:cubicBezTo>
                    <a:pt x="325" y="559"/>
                    <a:pt x="325" y="559"/>
                    <a:pt x="325" y="559"/>
                  </a:cubicBezTo>
                  <a:cubicBezTo>
                    <a:pt x="312" y="559"/>
                    <a:pt x="301" y="549"/>
                    <a:pt x="301" y="536"/>
                  </a:cubicBezTo>
                  <a:cubicBezTo>
                    <a:pt x="301" y="522"/>
                    <a:pt x="312" y="512"/>
                    <a:pt x="325" y="512"/>
                  </a:cubicBezTo>
                  <a:lnTo>
                    <a:pt x="549" y="512"/>
                  </a:lnTo>
                  <a:close/>
                  <a:moveTo>
                    <a:pt x="1507" y="643"/>
                  </a:moveTo>
                  <a:cubicBezTo>
                    <a:pt x="1507" y="1011"/>
                    <a:pt x="1507" y="1011"/>
                    <a:pt x="1507" y="1011"/>
                  </a:cubicBezTo>
                  <a:cubicBezTo>
                    <a:pt x="1507" y="1187"/>
                    <a:pt x="1379" y="1333"/>
                    <a:pt x="1211" y="1362"/>
                  </a:cubicBezTo>
                  <a:cubicBezTo>
                    <a:pt x="1211" y="1562"/>
                    <a:pt x="1211" y="1562"/>
                    <a:pt x="1211" y="1562"/>
                  </a:cubicBezTo>
                  <a:cubicBezTo>
                    <a:pt x="1322" y="1562"/>
                    <a:pt x="1322" y="1562"/>
                    <a:pt x="1322" y="1562"/>
                  </a:cubicBezTo>
                  <a:cubicBezTo>
                    <a:pt x="1335" y="1562"/>
                    <a:pt x="1346" y="1573"/>
                    <a:pt x="1346" y="1586"/>
                  </a:cubicBezTo>
                  <a:cubicBezTo>
                    <a:pt x="1346" y="1599"/>
                    <a:pt x="1335" y="1610"/>
                    <a:pt x="1322" y="1610"/>
                  </a:cubicBezTo>
                  <a:cubicBezTo>
                    <a:pt x="1052" y="1610"/>
                    <a:pt x="1052" y="1610"/>
                    <a:pt x="1052" y="1610"/>
                  </a:cubicBezTo>
                  <a:cubicBezTo>
                    <a:pt x="1039" y="1610"/>
                    <a:pt x="1028" y="1599"/>
                    <a:pt x="1028" y="1586"/>
                  </a:cubicBezTo>
                  <a:cubicBezTo>
                    <a:pt x="1028" y="1573"/>
                    <a:pt x="1039" y="1562"/>
                    <a:pt x="1052" y="1562"/>
                  </a:cubicBezTo>
                  <a:cubicBezTo>
                    <a:pt x="1163" y="1562"/>
                    <a:pt x="1163" y="1562"/>
                    <a:pt x="1163" y="1562"/>
                  </a:cubicBezTo>
                  <a:cubicBezTo>
                    <a:pt x="1163" y="1367"/>
                    <a:pt x="1163" y="1367"/>
                    <a:pt x="1163" y="1367"/>
                  </a:cubicBezTo>
                  <a:cubicBezTo>
                    <a:pt x="1159" y="1367"/>
                    <a:pt x="1155" y="1368"/>
                    <a:pt x="1150" y="1368"/>
                  </a:cubicBezTo>
                  <a:cubicBezTo>
                    <a:pt x="998" y="1368"/>
                    <a:pt x="998" y="1368"/>
                    <a:pt x="998" y="1368"/>
                  </a:cubicBezTo>
                  <a:cubicBezTo>
                    <a:pt x="985" y="1368"/>
                    <a:pt x="975" y="1357"/>
                    <a:pt x="975" y="1344"/>
                  </a:cubicBezTo>
                  <a:cubicBezTo>
                    <a:pt x="975" y="1331"/>
                    <a:pt x="985" y="1320"/>
                    <a:pt x="998" y="1320"/>
                  </a:cubicBezTo>
                  <a:cubicBezTo>
                    <a:pt x="1150" y="1320"/>
                    <a:pt x="1150" y="1320"/>
                    <a:pt x="1150" y="1320"/>
                  </a:cubicBezTo>
                  <a:cubicBezTo>
                    <a:pt x="1321" y="1320"/>
                    <a:pt x="1460" y="1181"/>
                    <a:pt x="1460" y="1011"/>
                  </a:cubicBezTo>
                  <a:cubicBezTo>
                    <a:pt x="1460" y="643"/>
                    <a:pt x="1460" y="643"/>
                    <a:pt x="1460" y="643"/>
                  </a:cubicBezTo>
                  <a:cubicBezTo>
                    <a:pt x="1460" y="630"/>
                    <a:pt x="1470" y="619"/>
                    <a:pt x="1483" y="619"/>
                  </a:cubicBezTo>
                  <a:cubicBezTo>
                    <a:pt x="1497" y="619"/>
                    <a:pt x="1507" y="630"/>
                    <a:pt x="1507" y="643"/>
                  </a:cubicBez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pt-BR"/>
            </a:p>
          </p:txBody>
        </p:sp>
        <p:cxnSp>
          <p:nvCxnSpPr>
            <p:cNvPr id="226" name="Conector reto 225">
              <a:extLst>
                <a:ext uri="{FF2B5EF4-FFF2-40B4-BE49-F238E27FC236}">
                  <a16:creationId xmlns:a16="http://schemas.microsoft.com/office/drawing/2014/main" xmlns="" id="{BAFEBCDA-9B08-4BDE-AE3D-AEA3BD940F56}"/>
                </a:ext>
              </a:extLst>
            </p:cNvPr>
            <p:cNvCxnSpPr>
              <a:cxnSpLocks/>
            </p:cNvCxnSpPr>
            <p:nvPr/>
          </p:nvCxnSpPr>
          <p:spPr>
            <a:xfrm flipV="1">
              <a:off x="5821898" y="5147353"/>
              <a:ext cx="887127" cy="456228"/>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nvGrpSpPr>
          <p:cNvPr id="10" name="Agrupar 9">
            <a:extLst>
              <a:ext uri="{FF2B5EF4-FFF2-40B4-BE49-F238E27FC236}">
                <a16:creationId xmlns:a16="http://schemas.microsoft.com/office/drawing/2014/main" xmlns="" id="{42925AC4-3518-406E-9772-15A42CF49C3C}"/>
              </a:ext>
            </a:extLst>
          </p:cNvPr>
          <p:cNvGrpSpPr/>
          <p:nvPr/>
        </p:nvGrpSpPr>
        <p:grpSpPr>
          <a:xfrm>
            <a:off x="7312205" y="2339876"/>
            <a:ext cx="3861483" cy="1279587"/>
            <a:chOff x="7312205" y="2339876"/>
            <a:chExt cx="3861483" cy="1279587"/>
          </a:xfrm>
        </p:grpSpPr>
        <p:sp>
          <p:nvSpPr>
            <p:cNvPr id="106" name="Rectangle 40">
              <a:extLst>
                <a:ext uri="{FF2B5EF4-FFF2-40B4-BE49-F238E27FC236}">
                  <a16:creationId xmlns:a16="http://schemas.microsoft.com/office/drawing/2014/main" xmlns="" id="{F23EB798-A57D-4F8D-83C2-05623093CB29}"/>
                </a:ext>
              </a:extLst>
            </p:cNvPr>
            <p:cNvSpPr/>
            <p:nvPr/>
          </p:nvSpPr>
          <p:spPr>
            <a:xfrm>
              <a:off x="8201557" y="2339876"/>
              <a:ext cx="2972131" cy="1069641"/>
            </a:xfrm>
            <a:prstGeom prst="rect">
              <a:avLst/>
            </a:prstGeom>
            <a:noFill/>
            <a:ln w="12700" cap="flat" cmpd="sng" algn="ctr">
              <a:noFill/>
              <a:prstDash val="solid"/>
              <a:miter lim="800000"/>
            </a:ln>
            <a:effectLst/>
          </p:spPr>
          <p:txBody>
            <a:bodyPr lIns="91388" tIns="45718" rIns="91388" bIns="45718" rtlCol="0" anchor="ctr"/>
            <a:lstStyle/>
            <a:p>
              <a:pPr marL="0" marR="0" lvl="0" indent="0" algn="r" defTabSz="91381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63554F"/>
                  </a:solidFill>
                  <a:effectLst/>
                  <a:uLnTx/>
                  <a:uFillTx/>
                  <a:latin typeface="Century Gothic" panose="020B0502020202020204" pitchFamily="34" charset="0"/>
                </a:rPr>
                <a:t>QV comprometida</a:t>
              </a:r>
            </a:p>
            <a:p>
              <a:pPr marL="0" marR="0" lvl="0" indent="0" algn="r" defTabSz="91381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Atividades diárias, funcionamento social e decisões ao longo da vida</a:t>
              </a:r>
              <a:r>
                <a:rPr kumimoji="0" lang="en-US" sz="1400" b="0" i="0" u="none" strike="noStrike" kern="0" cap="none" spc="0" normalizeH="0" baseline="30000" noProof="0" dirty="0">
                  <a:ln>
                    <a:noFill/>
                  </a:ln>
                  <a:solidFill>
                    <a:srgbClr val="63554F"/>
                  </a:solidFill>
                  <a:effectLst/>
                  <a:uLnTx/>
                  <a:uFillTx/>
                  <a:latin typeface="Century Gothic" panose="020B0502020202020204" pitchFamily="34" charset="0"/>
                </a:rPr>
                <a:t>1,4</a:t>
              </a:r>
              <a:endParaRPr kumimoji="0" lang="pt-BR" sz="1400" b="0" i="0" u="none" strike="noStrike" kern="0" cap="none" spc="0" normalizeH="0" baseline="0" noProof="0" dirty="0">
                <a:ln>
                  <a:noFill/>
                </a:ln>
                <a:solidFill>
                  <a:srgbClr val="63554F"/>
                </a:solidFill>
                <a:effectLst/>
                <a:uLnTx/>
                <a:uFillTx/>
                <a:latin typeface="Century Gothic" panose="020B0502020202020204" pitchFamily="34" charset="0"/>
              </a:endParaRPr>
            </a:p>
          </p:txBody>
        </p:sp>
        <p:cxnSp>
          <p:nvCxnSpPr>
            <p:cNvPr id="141" name="Conector reto 140">
              <a:extLst>
                <a:ext uri="{FF2B5EF4-FFF2-40B4-BE49-F238E27FC236}">
                  <a16:creationId xmlns:a16="http://schemas.microsoft.com/office/drawing/2014/main" xmlns="" id="{1497DCBE-DDCD-4BE6-8EB8-24B9F5ADCBD1}"/>
                </a:ext>
              </a:extLst>
            </p:cNvPr>
            <p:cNvCxnSpPr>
              <a:cxnSpLocks/>
            </p:cNvCxnSpPr>
            <p:nvPr/>
          </p:nvCxnSpPr>
          <p:spPr>
            <a:xfrm>
              <a:off x="7629966" y="3619463"/>
              <a:ext cx="1815773" cy="0"/>
            </a:xfrm>
            <a:prstGeom prst="line">
              <a:avLst/>
            </a:prstGeom>
            <a:ln w="38100">
              <a:solidFill>
                <a:srgbClr val="FBB516"/>
              </a:solidFill>
              <a:prstDash val="solid"/>
            </a:ln>
          </p:spPr>
          <p:style>
            <a:lnRef idx="1">
              <a:schemeClr val="accent1"/>
            </a:lnRef>
            <a:fillRef idx="0">
              <a:schemeClr val="accent1"/>
            </a:fillRef>
            <a:effectRef idx="0">
              <a:schemeClr val="accent1"/>
            </a:effectRef>
            <a:fontRef idx="minor">
              <a:schemeClr val="tx1"/>
            </a:fontRef>
          </p:style>
        </p:cxnSp>
        <p:cxnSp>
          <p:nvCxnSpPr>
            <p:cNvPr id="165" name="Conector reto 164">
              <a:extLst>
                <a:ext uri="{FF2B5EF4-FFF2-40B4-BE49-F238E27FC236}">
                  <a16:creationId xmlns:a16="http://schemas.microsoft.com/office/drawing/2014/main" xmlns="" id="{0AAA0C38-284A-4695-99FE-4AE3EEE6D443}"/>
                </a:ext>
              </a:extLst>
            </p:cNvPr>
            <p:cNvCxnSpPr>
              <a:cxnSpLocks/>
            </p:cNvCxnSpPr>
            <p:nvPr/>
          </p:nvCxnSpPr>
          <p:spPr>
            <a:xfrm>
              <a:off x="9473448" y="3619463"/>
              <a:ext cx="1607128" cy="0"/>
            </a:xfrm>
            <a:prstGeom prst="line">
              <a:avLst/>
            </a:prstGeom>
            <a:ln w="38100">
              <a:solidFill>
                <a:srgbClr val="FBB516"/>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82">
              <a:extLst>
                <a:ext uri="{FF2B5EF4-FFF2-40B4-BE49-F238E27FC236}">
                  <a16:creationId xmlns:a16="http://schemas.microsoft.com/office/drawing/2014/main" xmlns="" id="{EB719588-2951-435F-B5EC-D4683A3B5931}"/>
                </a:ext>
              </a:extLst>
            </p:cNvPr>
            <p:cNvGrpSpPr>
              <a:grpSpLocks noChangeAspect="1"/>
            </p:cNvGrpSpPr>
            <p:nvPr/>
          </p:nvGrpSpPr>
          <p:grpSpPr bwMode="auto">
            <a:xfrm>
              <a:off x="7312205" y="2544628"/>
              <a:ext cx="683242" cy="684054"/>
              <a:chOff x="2184" y="54"/>
              <a:chExt cx="4209" cy="4214"/>
            </a:xfrm>
            <a:solidFill>
              <a:srgbClr val="63554F"/>
            </a:solidFill>
          </p:grpSpPr>
          <p:sp>
            <p:nvSpPr>
              <p:cNvPr id="232" name="Freeform 83">
                <a:extLst>
                  <a:ext uri="{FF2B5EF4-FFF2-40B4-BE49-F238E27FC236}">
                    <a16:creationId xmlns:a16="http://schemas.microsoft.com/office/drawing/2014/main" xmlns="" id="{E7C0BFCE-993D-431D-993E-E428F073E278}"/>
                  </a:ext>
                </a:extLst>
              </p:cNvPr>
              <p:cNvSpPr>
                <a:spLocks noEditPoints="1"/>
              </p:cNvSpPr>
              <p:nvPr/>
            </p:nvSpPr>
            <p:spPr bwMode="auto">
              <a:xfrm>
                <a:off x="4299" y="54"/>
                <a:ext cx="983" cy="905"/>
              </a:xfrm>
              <a:custGeom>
                <a:avLst/>
                <a:gdLst>
                  <a:gd name="T0" fmla="*/ 196 w 414"/>
                  <a:gd name="T1" fmla="*/ 381 h 381"/>
                  <a:gd name="T2" fmla="*/ 104 w 414"/>
                  <a:gd name="T3" fmla="*/ 356 h 381"/>
                  <a:gd name="T4" fmla="*/ 14 w 414"/>
                  <a:gd name="T5" fmla="*/ 242 h 381"/>
                  <a:gd name="T6" fmla="*/ 30 w 414"/>
                  <a:gd name="T7" fmla="*/ 98 h 381"/>
                  <a:gd name="T8" fmla="*/ 197 w 414"/>
                  <a:gd name="T9" fmla="*/ 0 h 381"/>
                  <a:gd name="T10" fmla="*/ 289 w 414"/>
                  <a:gd name="T11" fmla="*/ 24 h 381"/>
                  <a:gd name="T12" fmla="*/ 363 w 414"/>
                  <a:gd name="T13" fmla="*/ 283 h 381"/>
                  <a:gd name="T14" fmla="*/ 196 w 414"/>
                  <a:gd name="T15" fmla="*/ 381 h 381"/>
                  <a:gd name="T16" fmla="*/ 197 w 414"/>
                  <a:gd name="T17" fmla="*/ 53 h 381"/>
                  <a:gd name="T18" fmla="*/ 77 w 414"/>
                  <a:gd name="T19" fmla="*/ 123 h 381"/>
                  <a:gd name="T20" fmla="*/ 65 w 414"/>
                  <a:gd name="T21" fmla="*/ 228 h 381"/>
                  <a:gd name="T22" fmla="*/ 130 w 414"/>
                  <a:gd name="T23" fmla="*/ 310 h 381"/>
                  <a:gd name="T24" fmla="*/ 316 w 414"/>
                  <a:gd name="T25" fmla="*/ 257 h 381"/>
                  <a:gd name="T26" fmla="*/ 264 w 414"/>
                  <a:gd name="T27" fmla="*/ 71 h 381"/>
                  <a:gd name="T28" fmla="*/ 197 w 414"/>
                  <a:gd name="T29" fmla="*/ 53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4" h="381">
                    <a:moveTo>
                      <a:pt x="196" y="381"/>
                    </a:moveTo>
                    <a:cubicBezTo>
                      <a:pt x="164" y="381"/>
                      <a:pt x="132" y="372"/>
                      <a:pt x="104" y="356"/>
                    </a:cubicBezTo>
                    <a:cubicBezTo>
                      <a:pt x="60" y="332"/>
                      <a:pt x="28" y="291"/>
                      <a:pt x="14" y="242"/>
                    </a:cubicBezTo>
                    <a:cubicBezTo>
                      <a:pt x="0" y="193"/>
                      <a:pt x="6" y="142"/>
                      <a:pt x="30" y="98"/>
                    </a:cubicBezTo>
                    <a:cubicBezTo>
                      <a:pt x="64" y="37"/>
                      <a:pt x="128" y="0"/>
                      <a:pt x="197" y="0"/>
                    </a:cubicBezTo>
                    <a:cubicBezTo>
                      <a:pt x="229" y="0"/>
                      <a:pt x="261" y="8"/>
                      <a:pt x="289" y="24"/>
                    </a:cubicBezTo>
                    <a:cubicBezTo>
                      <a:pt x="381" y="75"/>
                      <a:pt x="414" y="191"/>
                      <a:pt x="363" y="283"/>
                    </a:cubicBezTo>
                    <a:cubicBezTo>
                      <a:pt x="329" y="343"/>
                      <a:pt x="266" y="381"/>
                      <a:pt x="196" y="381"/>
                    </a:cubicBezTo>
                    <a:close/>
                    <a:moveTo>
                      <a:pt x="197" y="53"/>
                    </a:moveTo>
                    <a:cubicBezTo>
                      <a:pt x="147" y="53"/>
                      <a:pt x="101" y="80"/>
                      <a:pt x="77" y="123"/>
                    </a:cubicBezTo>
                    <a:cubicBezTo>
                      <a:pt x="59" y="155"/>
                      <a:pt x="55" y="192"/>
                      <a:pt x="65" y="228"/>
                    </a:cubicBezTo>
                    <a:cubicBezTo>
                      <a:pt x="75" y="263"/>
                      <a:pt x="98" y="292"/>
                      <a:pt x="130" y="310"/>
                    </a:cubicBezTo>
                    <a:cubicBezTo>
                      <a:pt x="194" y="346"/>
                      <a:pt x="281" y="320"/>
                      <a:pt x="316" y="257"/>
                    </a:cubicBezTo>
                    <a:cubicBezTo>
                      <a:pt x="353" y="191"/>
                      <a:pt x="329" y="107"/>
                      <a:pt x="264" y="71"/>
                    </a:cubicBezTo>
                    <a:cubicBezTo>
                      <a:pt x="243" y="59"/>
                      <a:pt x="220" y="53"/>
                      <a:pt x="197" y="53"/>
                    </a:cubicBezTo>
                    <a:close/>
                  </a:path>
                </a:pathLst>
              </a:custGeom>
              <a:grpFill/>
              <a:ln w="9525">
                <a:solidFill>
                  <a:srgbClr val="63554F"/>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233" name="Freeform 84">
                <a:extLst>
                  <a:ext uri="{FF2B5EF4-FFF2-40B4-BE49-F238E27FC236}">
                    <a16:creationId xmlns:a16="http://schemas.microsoft.com/office/drawing/2014/main" xmlns="" id="{9EA78527-6695-4BCD-9ECB-8EB8157712E2}"/>
                  </a:ext>
                </a:extLst>
              </p:cNvPr>
              <p:cNvSpPr>
                <a:spLocks noEditPoints="1"/>
              </p:cNvSpPr>
              <p:nvPr/>
            </p:nvSpPr>
            <p:spPr bwMode="auto">
              <a:xfrm>
                <a:off x="2184" y="809"/>
                <a:ext cx="4209" cy="3459"/>
              </a:xfrm>
              <a:custGeom>
                <a:avLst/>
                <a:gdLst>
                  <a:gd name="T0" fmla="*/ 1309 w 1773"/>
                  <a:gd name="T1" fmla="*/ 791 h 1457"/>
                  <a:gd name="T2" fmla="*/ 1261 w 1773"/>
                  <a:gd name="T3" fmla="*/ 483 h 1457"/>
                  <a:gd name="T4" fmla="*/ 1241 w 1773"/>
                  <a:gd name="T5" fmla="*/ 327 h 1457"/>
                  <a:gd name="T6" fmla="*/ 1022 w 1773"/>
                  <a:gd name="T7" fmla="*/ 237 h 1457"/>
                  <a:gd name="T8" fmla="*/ 896 w 1773"/>
                  <a:gd name="T9" fmla="*/ 11 h 1457"/>
                  <a:gd name="T10" fmla="*/ 857 w 1773"/>
                  <a:gd name="T11" fmla="*/ 6 h 1457"/>
                  <a:gd name="T12" fmla="*/ 549 w 1773"/>
                  <a:gd name="T13" fmla="*/ 444 h 1457"/>
                  <a:gd name="T14" fmla="*/ 442 w 1773"/>
                  <a:gd name="T15" fmla="*/ 620 h 1457"/>
                  <a:gd name="T16" fmla="*/ 587 w 1773"/>
                  <a:gd name="T17" fmla="*/ 705 h 1457"/>
                  <a:gd name="T18" fmla="*/ 343 w 1773"/>
                  <a:gd name="T19" fmla="*/ 771 h 1457"/>
                  <a:gd name="T20" fmla="*/ 343 w 1773"/>
                  <a:gd name="T21" fmla="*/ 1457 h 1457"/>
                  <a:gd name="T22" fmla="*/ 934 w 1773"/>
                  <a:gd name="T23" fmla="*/ 1139 h 1457"/>
                  <a:gd name="T24" fmla="*/ 977 w 1773"/>
                  <a:gd name="T25" fmla="*/ 1005 h 1457"/>
                  <a:gd name="T26" fmla="*/ 1261 w 1773"/>
                  <a:gd name="T27" fmla="*/ 815 h 1457"/>
                  <a:gd name="T28" fmla="*/ 1430 w 1773"/>
                  <a:gd name="T29" fmla="*/ 1454 h 1457"/>
                  <a:gd name="T30" fmla="*/ 1430 w 1773"/>
                  <a:gd name="T31" fmla="*/ 768 h 1457"/>
                  <a:gd name="T32" fmla="*/ 630 w 1773"/>
                  <a:gd name="T33" fmla="*/ 1086 h 1457"/>
                  <a:gd name="T34" fmla="*/ 525 w 1773"/>
                  <a:gd name="T35" fmla="*/ 891 h 1457"/>
                  <a:gd name="T36" fmla="*/ 54 w 1773"/>
                  <a:gd name="T37" fmla="*/ 1114 h 1457"/>
                  <a:gd name="T38" fmla="*/ 481 w 1773"/>
                  <a:gd name="T39" fmla="*/ 861 h 1457"/>
                  <a:gd name="T40" fmla="*/ 321 w 1773"/>
                  <a:gd name="T41" fmla="*/ 1098 h 1457"/>
                  <a:gd name="T42" fmla="*/ 343 w 1773"/>
                  <a:gd name="T43" fmla="*/ 1139 h 1457"/>
                  <a:gd name="T44" fmla="*/ 343 w 1773"/>
                  <a:gd name="T45" fmla="*/ 1403 h 1457"/>
                  <a:gd name="T46" fmla="*/ 555 w 1773"/>
                  <a:gd name="T47" fmla="*/ 847 h 1457"/>
                  <a:gd name="T48" fmla="*/ 675 w 1773"/>
                  <a:gd name="T49" fmla="*/ 739 h 1457"/>
                  <a:gd name="T50" fmla="*/ 786 w 1773"/>
                  <a:gd name="T51" fmla="*/ 761 h 1457"/>
                  <a:gd name="T52" fmla="*/ 683 w 1773"/>
                  <a:gd name="T53" fmla="*/ 1086 h 1457"/>
                  <a:gd name="T54" fmla="*/ 839 w 1773"/>
                  <a:gd name="T55" fmla="*/ 747 h 1457"/>
                  <a:gd name="T56" fmla="*/ 765 w 1773"/>
                  <a:gd name="T57" fmla="*/ 686 h 1457"/>
                  <a:gd name="T58" fmla="*/ 733 w 1773"/>
                  <a:gd name="T59" fmla="*/ 686 h 1457"/>
                  <a:gd name="T60" fmla="*/ 499 w 1773"/>
                  <a:gd name="T61" fmla="*/ 613 h 1457"/>
                  <a:gd name="T62" fmla="*/ 502 w 1773"/>
                  <a:gd name="T63" fmla="*/ 586 h 1457"/>
                  <a:gd name="T64" fmla="*/ 679 w 1773"/>
                  <a:gd name="T65" fmla="*/ 357 h 1457"/>
                  <a:gd name="T66" fmla="*/ 878 w 1773"/>
                  <a:gd name="T67" fmla="*/ 75 h 1457"/>
                  <a:gd name="T68" fmla="*/ 967 w 1773"/>
                  <a:gd name="T69" fmla="*/ 296 h 1457"/>
                  <a:gd name="T70" fmla="*/ 1211 w 1773"/>
                  <a:gd name="T71" fmla="*/ 376 h 1457"/>
                  <a:gd name="T72" fmla="*/ 1266 w 1773"/>
                  <a:gd name="T73" fmla="*/ 415 h 1457"/>
                  <a:gd name="T74" fmla="*/ 938 w 1773"/>
                  <a:gd name="T75" fmla="*/ 426 h 1457"/>
                  <a:gd name="T76" fmla="*/ 917 w 1773"/>
                  <a:gd name="T77" fmla="*/ 426 h 1457"/>
                  <a:gd name="T78" fmla="*/ 807 w 1773"/>
                  <a:gd name="T79" fmla="*/ 233 h 1457"/>
                  <a:gd name="T80" fmla="*/ 875 w 1773"/>
                  <a:gd name="T81" fmla="*/ 462 h 1457"/>
                  <a:gd name="T82" fmla="*/ 847 w 1773"/>
                  <a:gd name="T83" fmla="*/ 564 h 1457"/>
                  <a:gd name="T84" fmla="*/ 870 w 1773"/>
                  <a:gd name="T85" fmla="*/ 608 h 1457"/>
                  <a:gd name="T86" fmla="*/ 964 w 1773"/>
                  <a:gd name="T87" fmla="*/ 746 h 1457"/>
                  <a:gd name="T88" fmla="*/ 911 w 1773"/>
                  <a:gd name="T89" fmla="*/ 1086 h 1457"/>
                  <a:gd name="T90" fmla="*/ 991 w 1773"/>
                  <a:gd name="T91" fmla="*/ 913 h 1457"/>
                  <a:gd name="T92" fmla="*/ 1016 w 1773"/>
                  <a:gd name="T93" fmla="*/ 757 h 1457"/>
                  <a:gd name="T94" fmla="*/ 905 w 1773"/>
                  <a:gd name="T95" fmla="*/ 568 h 1457"/>
                  <a:gd name="T96" fmla="*/ 1207 w 1773"/>
                  <a:gd name="T97" fmla="*/ 488 h 1457"/>
                  <a:gd name="T98" fmla="*/ 991 w 1773"/>
                  <a:gd name="T99" fmla="*/ 913 h 1457"/>
                  <a:gd name="T100" fmla="*/ 1140 w 1773"/>
                  <a:gd name="T101" fmla="*/ 1111 h 1457"/>
                  <a:gd name="T102" fmla="*/ 1406 w 1773"/>
                  <a:gd name="T103" fmla="*/ 1123 h 1457"/>
                  <a:gd name="T104" fmla="*/ 1441 w 1773"/>
                  <a:gd name="T105" fmla="*/ 1135 h 1457"/>
                  <a:gd name="T106" fmla="*/ 1332 w 1773"/>
                  <a:gd name="T107" fmla="*/ 840 h 1457"/>
                  <a:gd name="T108" fmla="*/ 1719 w 1773"/>
                  <a:gd name="T109" fmla="*/ 1111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73" h="1457">
                    <a:moveTo>
                      <a:pt x="1430" y="768"/>
                    </a:moveTo>
                    <a:cubicBezTo>
                      <a:pt x="1387" y="768"/>
                      <a:pt x="1347" y="777"/>
                      <a:pt x="1309" y="791"/>
                    </a:cubicBezTo>
                    <a:cubicBezTo>
                      <a:pt x="1261" y="687"/>
                      <a:pt x="1261" y="687"/>
                      <a:pt x="1261" y="687"/>
                    </a:cubicBezTo>
                    <a:cubicBezTo>
                      <a:pt x="1261" y="483"/>
                      <a:pt x="1261" y="483"/>
                      <a:pt x="1261" y="483"/>
                    </a:cubicBezTo>
                    <a:cubicBezTo>
                      <a:pt x="1290" y="474"/>
                      <a:pt x="1313" y="453"/>
                      <a:pt x="1318" y="424"/>
                    </a:cubicBezTo>
                    <a:cubicBezTo>
                      <a:pt x="1326" y="380"/>
                      <a:pt x="1293" y="337"/>
                      <a:pt x="1241" y="327"/>
                    </a:cubicBezTo>
                    <a:cubicBezTo>
                      <a:pt x="1022" y="279"/>
                      <a:pt x="1022" y="279"/>
                      <a:pt x="1022" y="279"/>
                    </a:cubicBezTo>
                    <a:cubicBezTo>
                      <a:pt x="1023" y="264"/>
                      <a:pt x="1023" y="250"/>
                      <a:pt x="1022" y="237"/>
                    </a:cubicBezTo>
                    <a:cubicBezTo>
                      <a:pt x="1013" y="164"/>
                      <a:pt x="964" y="99"/>
                      <a:pt x="917" y="38"/>
                    </a:cubicBezTo>
                    <a:cubicBezTo>
                      <a:pt x="909" y="29"/>
                      <a:pt x="902" y="20"/>
                      <a:pt x="896" y="11"/>
                    </a:cubicBezTo>
                    <a:cubicBezTo>
                      <a:pt x="891" y="5"/>
                      <a:pt x="885" y="1"/>
                      <a:pt x="877" y="0"/>
                    </a:cubicBezTo>
                    <a:cubicBezTo>
                      <a:pt x="870" y="0"/>
                      <a:pt x="863" y="2"/>
                      <a:pt x="857" y="6"/>
                    </a:cubicBezTo>
                    <a:cubicBezTo>
                      <a:pt x="774" y="77"/>
                      <a:pt x="721" y="173"/>
                      <a:pt x="633" y="331"/>
                    </a:cubicBezTo>
                    <a:cubicBezTo>
                      <a:pt x="625" y="345"/>
                      <a:pt x="577" y="407"/>
                      <a:pt x="549" y="444"/>
                    </a:cubicBezTo>
                    <a:cubicBezTo>
                      <a:pt x="514" y="490"/>
                      <a:pt x="484" y="525"/>
                      <a:pt x="462" y="550"/>
                    </a:cubicBezTo>
                    <a:cubicBezTo>
                      <a:pt x="450" y="563"/>
                      <a:pt x="435" y="592"/>
                      <a:pt x="442" y="620"/>
                    </a:cubicBezTo>
                    <a:cubicBezTo>
                      <a:pt x="446" y="639"/>
                      <a:pt x="460" y="654"/>
                      <a:pt x="480" y="662"/>
                    </a:cubicBezTo>
                    <a:cubicBezTo>
                      <a:pt x="587" y="705"/>
                      <a:pt x="587" y="705"/>
                      <a:pt x="587" y="705"/>
                    </a:cubicBezTo>
                    <a:cubicBezTo>
                      <a:pt x="511" y="817"/>
                      <a:pt x="511" y="817"/>
                      <a:pt x="511" y="817"/>
                    </a:cubicBezTo>
                    <a:cubicBezTo>
                      <a:pt x="461" y="788"/>
                      <a:pt x="404" y="771"/>
                      <a:pt x="343" y="771"/>
                    </a:cubicBezTo>
                    <a:cubicBezTo>
                      <a:pt x="154" y="771"/>
                      <a:pt x="0" y="925"/>
                      <a:pt x="0" y="1114"/>
                    </a:cubicBezTo>
                    <a:cubicBezTo>
                      <a:pt x="0" y="1303"/>
                      <a:pt x="154" y="1457"/>
                      <a:pt x="343" y="1457"/>
                    </a:cubicBezTo>
                    <a:cubicBezTo>
                      <a:pt x="523" y="1457"/>
                      <a:pt x="670" y="1316"/>
                      <a:pt x="683" y="1139"/>
                    </a:cubicBezTo>
                    <a:cubicBezTo>
                      <a:pt x="934" y="1139"/>
                      <a:pt x="934" y="1139"/>
                      <a:pt x="934" y="1139"/>
                    </a:cubicBezTo>
                    <a:cubicBezTo>
                      <a:pt x="947" y="1139"/>
                      <a:pt x="958" y="1130"/>
                      <a:pt x="960" y="1117"/>
                    </a:cubicBezTo>
                    <a:cubicBezTo>
                      <a:pt x="960" y="1117"/>
                      <a:pt x="968" y="1066"/>
                      <a:pt x="977" y="1005"/>
                    </a:cubicBezTo>
                    <a:cubicBezTo>
                      <a:pt x="1227" y="740"/>
                      <a:pt x="1227" y="740"/>
                      <a:pt x="1227" y="740"/>
                    </a:cubicBezTo>
                    <a:cubicBezTo>
                      <a:pt x="1261" y="815"/>
                      <a:pt x="1261" y="815"/>
                      <a:pt x="1261" y="815"/>
                    </a:cubicBezTo>
                    <a:cubicBezTo>
                      <a:pt x="1158" y="874"/>
                      <a:pt x="1087" y="984"/>
                      <a:pt x="1087" y="1111"/>
                    </a:cubicBezTo>
                    <a:cubicBezTo>
                      <a:pt x="1087" y="1300"/>
                      <a:pt x="1241" y="1454"/>
                      <a:pt x="1430" y="1454"/>
                    </a:cubicBezTo>
                    <a:cubicBezTo>
                      <a:pt x="1619" y="1454"/>
                      <a:pt x="1773" y="1300"/>
                      <a:pt x="1773" y="1111"/>
                    </a:cubicBezTo>
                    <a:cubicBezTo>
                      <a:pt x="1773" y="922"/>
                      <a:pt x="1619" y="768"/>
                      <a:pt x="1430" y="768"/>
                    </a:cubicBezTo>
                    <a:close/>
                    <a:moveTo>
                      <a:pt x="525" y="891"/>
                    </a:moveTo>
                    <a:cubicBezTo>
                      <a:pt x="584" y="938"/>
                      <a:pt x="622" y="1007"/>
                      <a:pt x="630" y="1086"/>
                    </a:cubicBezTo>
                    <a:cubicBezTo>
                      <a:pt x="393" y="1086"/>
                      <a:pt x="393" y="1086"/>
                      <a:pt x="393" y="1086"/>
                    </a:cubicBezTo>
                    <a:lnTo>
                      <a:pt x="525" y="891"/>
                    </a:lnTo>
                    <a:close/>
                    <a:moveTo>
                      <a:pt x="343" y="1403"/>
                    </a:moveTo>
                    <a:cubicBezTo>
                      <a:pt x="183" y="1403"/>
                      <a:pt x="54" y="1274"/>
                      <a:pt x="54" y="1114"/>
                    </a:cubicBezTo>
                    <a:cubicBezTo>
                      <a:pt x="54" y="954"/>
                      <a:pt x="183" y="824"/>
                      <a:pt x="343" y="824"/>
                    </a:cubicBezTo>
                    <a:cubicBezTo>
                      <a:pt x="393" y="824"/>
                      <a:pt x="440" y="838"/>
                      <a:pt x="481" y="861"/>
                    </a:cubicBezTo>
                    <a:cubicBezTo>
                      <a:pt x="321" y="1098"/>
                      <a:pt x="321" y="1098"/>
                      <a:pt x="321" y="1098"/>
                    </a:cubicBezTo>
                    <a:cubicBezTo>
                      <a:pt x="321" y="1098"/>
                      <a:pt x="321" y="1098"/>
                      <a:pt x="321" y="1098"/>
                    </a:cubicBezTo>
                    <a:cubicBezTo>
                      <a:pt x="319" y="1102"/>
                      <a:pt x="316" y="1107"/>
                      <a:pt x="316" y="1113"/>
                    </a:cubicBezTo>
                    <a:cubicBezTo>
                      <a:pt x="316" y="1127"/>
                      <a:pt x="328" y="1139"/>
                      <a:pt x="343" y="1139"/>
                    </a:cubicBezTo>
                    <a:cubicBezTo>
                      <a:pt x="630" y="1139"/>
                      <a:pt x="630" y="1139"/>
                      <a:pt x="630" y="1139"/>
                    </a:cubicBezTo>
                    <a:cubicBezTo>
                      <a:pt x="617" y="1287"/>
                      <a:pt x="494" y="1403"/>
                      <a:pt x="343" y="1403"/>
                    </a:cubicBezTo>
                    <a:close/>
                    <a:moveTo>
                      <a:pt x="683" y="1086"/>
                    </a:moveTo>
                    <a:cubicBezTo>
                      <a:pt x="675" y="989"/>
                      <a:pt x="627" y="904"/>
                      <a:pt x="555" y="847"/>
                    </a:cubicBezTo>
                    <a:cubicBezTo>
                      <a:pt x="638" y="725"/>
                      <a:pt x="638" y="725"/>
                      <a:pt x="638" y="725"/>
                    </a:cubicBezTo>
                    <a:cubicBezTo>
                      <a:pt x="675" y="739"/>
                      <a:pt x="675" y="739"/>
                      <a:pt x="675" y="739"/>
                    </a:cubicBezTo>
                    <a:cubicBezTo>
                      <a:pt x="701" y="750"/>
                      <a:pt x="727" y="744"/>
                      <a:pt x="748" y="737"/>
                    </a:cubicBezTo>
                    <a:cubicBezTo>
                      <a:pt x="786" y="761"/>
                      <a:pt x="786" y="761"/>
                      <a:pt x="786" y="761"/>
                    </a:cubicBezTo>
                    <a:cubicBezTo>
                      <a:pt x="783" y="1086"/>
                      <a:pt x="783" y="1086"/>
                      <a:pt x="783" y="1086"/>
                    </a:cubicBezTo>
                    <a:lnTo>
                      <a:pt x="683" y="1086"/>
                    </a:lnTo>
                    <a:close/>
                    <a:moveTo>
                      <a:pt x="836" y="1086"/>
                    </a:moveTo>
                    <a:cubicBezTo>
                      <a:pt x="839" y="747"/>
                      <a:pt x="839" y="747"/>
                      <a:pt x="839" y="747"/>
                    </a:cubicBezTo>
                    <a:cubicBezTo>
                      <a:pt x="840" y="738"/>
                      <a:pt x="835" y="729"/>
                      <a:pt x="827" y="724"/>
                    </a:cubicBezTo>
                    <a:cubicBezTo>
                      <a:pt x="765" y="686"/>
                      <a:pt x="765" y="686"/>
                      <a:pt x="765" y="686"/>
                    </a:cubicBezTo>
                    <a:cubicBezTo>
                      <a:pt x="759" y="681"/>
                      <a:pt x="751" y="680"/>
                      <a:pt x="743" y="683"/>
                    </a:cubicBezTo>
                    <a:cubicBezTo>
                      <a:pt x="733" y="686"/>
                      <a:pt x="733" y="686"/>
                      <a:pt x="733" y="686"/>
                    </a:cubicBezTo>
                    <a:cubicBezTo>
                      <a:pt x="720" y="690"/>
                      <a:pt x="705" y="694"/>
                      <a:pt x="695" y="690"/>
                    </a:cubicBezTo>
                    <a:cubicBezTo>
                      <a:pt x="499" y="613"/>
                      <a:pt x="499" y="613"/>
                      <a:pt x="499" y="613"/>
                    </a:cubicBezTo>
                    <a:cubicBezTo>
                      <a:pt x="494" y="611"/>
                      <a:pt x="494" y="609"/>
                      <a:pt x="494" y="608"/>
                    </a:cubicBezTo>
                    <a:cubicBezTo>
                      <a:pt x="492" y="602"/>
                      <a:pt x="497" y="590"/>
                      <a:pt x="502" y="586"/>
                    </a:cubicBezTo>
                    <a:cubicBezTo>
                      <a:pt x="525" y="560"/>
                      <a:pt x="555" y="523"/>
                      <a:pt x="591" y="476"/>
                    </a:cubicBezTo>
                    <a:cubicBezTo>
                      <a:pt x="599" y="466"/>
                      <a:pt x="667" y="379"/>
                      <a:pt x="679" y="357"/>
                    </a:cubicBezTo>
                    <a:cubicBezTo>
                      <a:pt x="756" y="218"/>
                      <a:pt x="806" y="130"/>
                      <a:pt x="871" y="66"/>
                    </a:cubicBezTo>
                    <a:cubicBezTo>
                      <a:pt x="873" y="69"/>
                      <a:pt x="875" y="72"/>
                      <a:pt x="878" y="75"/>
                    </a:cubicBezTo>
                    <a:cubicBezTo>
                      <a:pt x="917" y="126"/>
                      <a:pt x="962" y="184"/>
                      <a:pt x="969" y="243"/>
                    </a:cubicBezTo>
                    <a:cubicBezTo>
                      <a:pt x="970" y="258"/>
                      <a:pt x="970" y="276"/>
                      <a:pt x="967" y="296"/>
                    </a:cubicBezTo>
                    <a:cubicBezTo>
                      <a:pt x="965" y="310"/>
                      <a:pt x="974" y="323"/>
                      <a:pt x="987" y="326"/>
                    </a:cubicBezTo>
                    <a:cubicBezTo>
                      <a:pt x="1211" y="376"/>
                      <a:pt x="1211" y="376"/>
                      <a:pt x="1211" y="376"/>
                    </a:cubicBezTo>
                    <a:cubicBezTo>
                      <a:pt x="1232" y="380"/>
                      <a:pt x="1232" y="380"/>
                      <a:pt x="1232" y="380"/>
                    </a:cubicBezTo>
                    <a:cubicBezTo>
                      <a:pt x="1253" y="384"/>
                      <a:pt x="1268" y="400"/>
                      <a:pt x="1266" y="415"/>
                    </a:cubicBezTo>
                    <a:cubicBezTo>
                      <a:pt x="1263" y="427"/>
                      <a:pt x="1247" y="436"/>
                      <a:pt x="1230" y="435"/>
                    </a:cubicBezTo>
                    <a:cubicBezTo>
                      <a:pt x="938" y="426"/>
                      <a:pt x="938" y="426"/>
                      <a:pt x="938" y="426"/>
                    </a:cubicBezTo>
                    <a:cubicBezTo>
                      <a:pt x="938" y="426"/>
                      <a:pt x="938" y="426"/>
                      <a:pt x="938" y="426"/>
                    </a:cubicBezTo>
                    <a:cubicBezTo>
                      <a:pt x="917" y="426"/>
                      <a:pt x="917" y="426"/>
                      <a:pt x="917" y="426"/>
                    </a:cubicBezTo>
                    <a:cubicBezTo>
                      <a:pt x="842" y="247"/>
                      <a:pt x="842" y="247"/>
                      <a:pt x="842" y="247"/>
                    </a:cubicBezTo>
                    <a:cubicBezTo>
                      <a:pt x="836" y="234"/>
                      <a:pt x="821" y="227"/>
                      <a:pt x="807" y="233"/>
                    </a:cubicBezTo>
                    <a:cubicBezTo>
                      <a:pt x="793" y="239"/>
                      <a:pt x="787" y="254"/>
                      <a:pt x="793" y="268"/>
                    </a:cubicBezTo>
                    <a:cubicBezTo>
                      <a:pt x="875" y="462"/>
                      <a:pt x="875" y="462"/>
                      <a:pt x="875" y="462"/>
                    </a:cubicBezTo>
                    <a:cubicBezTo>
                      <a:pt x="878" y="470"/>
                      <a:pt x="885" y="476"/>
                      <a:pt x="893" y="478"/>
                    </a:cubicBezTo>
                    <a:cubicBezTo>
                      <a:pt x="847" y="564"/>
                      <a:pt x="847" y="564"/>
                      <a:pt x="847" y="564"/>
                    </a:cubicBezTo>
                    <a:cubicBezTo>
                      <a:pt x="840" y="577"/>
                      <a:pt x="844" y="592"/>
                      <a:pt x="856" y="599"/>
                    </a:cubicBezTo>
                    <a:cubicBezTo>
                      <a:pt x="870" y="608"/>
                      <a:pt x="870" y="608"/>
                      <a:pt x="870" y="608"/>
                    </a:cubicBezTo>
                    <a:cubicBezTo>
                      <a:pt x="905" y="631"/>
                      <a:pt x="931" y="650"/>
                      <a:pt x="944" y="659"/>
                    </a:cubicBezTo>
                    <a:cubicBezTo>
                      <a:pt x="977" y="683"/>
                      <a:pt x="976" y="690"/>
                      <a:pt x="964" y="746"/>
                    </a:cubicBezTo>
                    <a:cubicBezTo>
                      <a:pt x="961" y="761"/>
                      <a:pt x="957" y="779"/>
                      <a:pt x="954" y="800"/>
                    </a:cubicBezTo>
                    <a:cubicBezTo>
                      <a:pt x="945" y="856"/>
                      <a:pt x="920" y="1025"/>
                      <a:pt x="911" y="1086"/>
                    </a:cubicBezTo>
                    <a:cubicBezTo>
                      <a:pt x="836" y="1086"/>
                      <a:pt x="836" y="1086"/>
                      <a:pt x="836" y="1086"/>
                    </a:cubicBezTo>
                    <a:close/>
                    <a:moveTo>
                      <a:pt x="991" y="913"/>
                    </a:moveTo>
                    <a:cubicBezTo>
                      <a:pt x="997" y="869"/>
                      <a:pt x="1003" y="830"/>
                      <a:pt x="1007" y="808"/>
                    </a:cubicBezTo>
                    <a:cubicBezTo>
                      <a:pt x="1010" y="788"/>
                      <a:pt x="1013" y="771"/>
                      <a:pt x="1016" y="757"/>
                    </a:cubicBezTo>
                    <a:cubicBezTo>
                      <a:pt x="1028" y="699"/>
                      <a:pt x="1036" y="660"/>
                      <a:pt x="972" y="614"/>
                    </a:cubicBezTo>
                    <a:cubicBezTo>
                      <a:pt x="963" y="607"/>
                      <a:pt x="938" y="589"/>
                      <a:pt x="905" y="568"/>
                    </a:cubicBezTo>
                    <a:cubicBezTo>
                      <a:pt x="953" y="480"/>
                      <a:pt x="953" y="480"/>
                      <a:pt x="953" y="480"/>
                    </a:cubicBezTo>
                    <a:cubicBezTo>
                      <a:pt x="1207" y="488"/>
                      <a:pt x="1207" y="488"/>
                      <a:pt x="1207" y="488"/>
                    </a:cubicBezTo>
                    <a:cubicBezTo>
                      <a:pt x="1207" y="683"/>
                      <a:pt x="1207" y="683"/>
                      <a:pt x="1207" y="683"/>
                    </a:cubicBezTo>
                    <a:lnTo>
                      <a:pt x="991" y="913"/>
                    </a:lnTo>
                    <a:close/>
                    <a:moveTo>
                      <a:pt x="1430" y="1401"/>
                    </a:moveTo>
                    <a:cubicBezTo>
                      <a:pt x="1270" y="1401"/>
                      <a:pt x="1140" y="1271"/>
                      <a:pt x="1140" y="1111"/>
                    </a:cubicBezTo>
                    <a:cubicBezTo>
                      <a:pt x="1140" y="1005"/>
                      <a:pt x="1198" y="913"/>
                      <a:pt x="1284" y="863"/>
                    </a:cubicBezTo>
                    <a:cubicBezTo>
                      <a:pt x="1406" y="1123"/>
                      <a:pt x="1406" y="1123"/>
                      <a:pt x="1406" y="1123"/>
                    </a:cubicBezTo>
                    <a:cubicBezTo>
                      <a:pt x="1410" y="1132"/>
                      <a:pt x="1420" y="1138"/>
                      <a:pt x="1430" y="1138"/>
                    </a:cubicBezTo>
                    <a:cubicBezTo>
                      <a:pt x="1434" y="1138"/>
                      <a:pt x="1437" y="1137"/>
                      <a:pt x="1441" y="1135"/>
                    </a:cubicBezTo>
                    <a:cubicBezTo>
                      <a:pt x="1454" y="1129"/>
                      <a:pt x="1460" y="1113"/>
                      <a:pt x="1454" y="1100"/>
                    </a:cubicBezTo>
                    <a:cubicBezTo>
                      <a:pt x="1332" y="840"/>
                      <a:pt x="1332" y="840"/>
                      <a:pt x="1332" y="840"/>
                    </a:cubicBezTo>
                    <a:cubicBezTo>
                      <a:pt x="1363" y="829"/>
                      <a:pt x="1395" y="822"/>
                      <a:pt x="1430" y="822"/>
                    </a:cubicBezTo>
                    <a:cubicBezTo>
                      <a:pt x="1590" y="822"/>
                      <a:pt x="1719" y="952"/>
                      <a:pt x="1719" y="1111"/>
                    </a:cubicBezTo>
                    <a:cubicBezTo>
                      <a:pt x="1719" y="1271"/>
                      <a:pt x="1590" y="1401"/>
                      <a:pt x="1430" y="1401"/>
                    </a:cubicBezTo>
                    <a:close/>
                  </a:path>
                </a:pathLst>
              </a:custGeom>
              <a:grpFill/>
              <a:ln w="9525">
                <a:solidFill>
                  <a:srgbClr val="63554F"/>
                </a:solidFill>
                <a:round/>
                <a:headEnd/>
                <a:tailEnd/>
              </a:ln>
            </p:spPr>
            <p:txBody>
              <a:bodyPr vert="horz" wrap="square" lIns="91440" tIns="45720" rIns="91440" bIns="45720" numCol="1" anchor="t" anchorCtr="0" compatLnSpc="1">
                <a:prstTxWarp prst="textNoShape">
                  <a:avLst/>
                </a:prstTxWarp>
              </a:bodyPr>
              <a:lstStyle/>
              <a:p>
                <a:endParaRPr lang="pt-BR"/>
              </a:p>
            </p:txBody>
          </p:sp>
        </p:grpSp>
      </p:grpSp>
    </p:spTree>
    <p:extLst>
      <p:ext uri="{BB962C8B-B14F-4D97-AF65-F5344CB8AC3E}">
        <p14:creationId xmlns:p14="http://schemas.microsoft.com/office/powerpoint/2010/main" val="331138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style.rotation</p:attrName>
                                        </p:attrNameLst>
                                      </p:cBhvr>
                                      <p:tavLst>
                                        <p:tav tm="0">
                                          <p:val>
                                            <p:fltVal val="360"/>
                                          </p:val>
                                        </p:tav>
                                        <p:tav tm="100000">
                                          <p:val>
                                            <p:fltVal val="0"/>
                                          </p:val>
                                        </p:tav>
                                      </p:tavLst>
                                    </p:anim>
                                    <p:animEffect transition="in" filter="fade">
                                      <p:cBhvr>
                                        <p:cTn id="10" dur="1250"/>
                                        <p:tgtEl>
                                          <p:spTgt spid="2"/>
                                        </p:tgtEl>
                                      </p:cBhvr>
                                    </p:animEffect>
                                  </p:childTnLst>
                                </p:cTn>
                              </p:par>
                              <p:par>
                                <p:cTn id="11" presetID="22" presetClass="entr" presetSubtype="2" fill="hold" nodeType="withEffect">
                                  <p:stCondLst>
                                    <p:cond delay="130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750"/>
                                        <p:tgtEl>
                                          <p:spTgt spid="3"/>
                                        </p:tgtEl>
                                      </p:cBhvr>
                                    </p:animEffect>
                                  </p:childTnLst>
                                </p:cTn>
                              </p:par>
                              <p:par>
                                <p:cTn id="14" presetID="22" presetClass="entr" presetSubtype="2" fill="hold" nodeType="withEffect">
                                  <p:stCondLst>
                                    <p:cond delay="150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750"/>
                                        <p:tgtEl>
                                          <p:spTgt spid="4"/>
                                        </p:tgtEl>
                                      </p:cBhvr>
                                    </p:animEffect>
                                  </p:childTnLst>
                                </p:cTn>
                              </p:par>
                              <p:par>
                                <p:cTn id="17" presetID="22" presetClass="entr" presetSubtype="2" fill="hold" nodeType="withEffect">
                                  <p:stCondLst>
                                    <p:cond delay="160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750"/>
                                        <p:tgtEl>
                                          <p:spTgt spid="5"/>
                                        </p:tgtEl>
                                      </p:cBhvr>
                                    </p:animEffect>
                                  </p:childTnLst>
                                </p:cTn>
                              </p:par>
                              <p:par>
                                <p:cTn id="20" presetID="22" presetClass="entr" presetSubtype="8" fill="hold" nodeType="withEffect">
                                  <p:stCondLst>
                                    <p:cond delay="19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750"/>
                                        <p:tgtEl>
                                          <p:spTgt spid="8"/>
                                        </p:tgtEl>
                                      </p:cBhvr>
                                    </p:animEffect>
                                  </p:childTnLst>
                                </p:cTn>
                              </p:par>
                              <p:par>
                                <p:cTn id="23" presetID="22" presetClass="entr" presetSubtype="8" fill="hold" nodeType="withEffect">
                                  <p:stCondLst>
                                    <p:cond delay="21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750"/>
                                        <p:tgtEl>
                                          <p:spTgt spid="9"/>
                                        </p:tgtEl>
                                      </p:cBhvr>
                                    </p:animEffect>
                                  </p:childTnLst>
                                </p:cTn>
                              </p:par>
                              <p:par>
                                <p:cTn id="26" presetID="22" presetClass="entr" presetSubtype="8" fill="hold" nodeType="withEffect">
                                  <p:stCondLst>
                                    <p:cond delay="230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750"/>
                                        <p:tgtEl>
                                          <p:spTgt spid="10"/>
                                        </p:tgtEl>
                                      </p:cBhvr>
                                    </p:animEffect>
                                  </p:childTnLst>
                                </p:cTn>
                              </p:par>
                              <p:par>
                                <p:cTn id="29" presetID="22" presetClass="entr" presetSubtype="8" fill="hold" nodeType="withEffect">
                                  <p:stCondLst>
                                    <p:cond delay="260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750"/>
                                        <p:tgtEl>
                                          <p:spTgt spid="11"/>
                                        </p:tgtEl>
                                      </p:cBhvr>
                                    </p:animEffect>
                                  </p:childTnLst>
                                </p:cTn>
                              </p:par>
                              <p:par>
                                <p:cTn id="32" presetID="10" presetClass="entr" presetSubtype="0" fill="hold" grpId="0" nodeType="withEffect">
                                  <p:stCondLst>
                                    <p:cond delay="3400"/>
                                  </p:stCondLst>
                                  <p:childTnLst>
                                    <p:set>
                                      <p:cBhvr>
                                        <p:cTn id="33" dur="1" fill="hold">
                                          <p:stCondLst>
                                            <p:cond delay="0"/>
                                          </p:stCondLst>
                                        </p:cTn>
                                        <p:tgtEl>
                                          <p:spTgt spid="108"/>
                                        </p:tgtEl>
                                        <p:attrNameLst>
                                          <p:attrName>style.visibility</p:attrName>
                                        </p:attrNameLst>
                                      </p:cBhvr>
                                      <p:to>
                                        <p:strVal val="visible"/>
                                      </p:to>
                                    </p:set>
                                    <p:animEffect transition="in" filter="fade">
                                      <p:cBhvr>
                                        <p:cTn id="34" dur="11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tângulo 55">
            <a:extLst>
              <a:ext uri="{FF2B5EF4-FFF2-40B4-BE49-F238E27FC236}">
                <a16:creationId xmlns:a16="http://schemas.microsoft.com/office/drawing/2014/main" xmlns="" id="{96354522-E76F-4A98-B5CB-B9210F479834}"/>
              </a:ext>
            </a:extLst>
          </p:cNvPr>
          <p:cNvSpPr/>
          <p:nvPr/>
        </p:nvSpPr>
        <p:spPr>
          <a:xfrm>
            <a:off x="8730642" y="1655552"/>
            <a:ext cx="112733" cy="2077204"/>
          </a:xfrm>
          <a:prstGeom prst="rect">
            <a:avLst/>
          </a:prstGeom>
          <a:solidFill>
            <a:srgbClr val="00A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19">
            <a:extLst>
              <a:ext uri="{FF2B5EF4-FFF2-40B4-BE49-F238E27FC236}">
                <a16:creationId xmlns:a16="http://schemas.microsoft.com/office/drawing/2014/main" xmlns="" id="{F64BB2D2-0E50-45EF-9808-147FBBE569CE}"/>
              </a:ext>
            </a:extLst>
          </p:cNvPr>
          <p:cNvSpPr txBox="1"/>
          <p:nvPr/>
        </p:nvSpPr>
        <p:spPr>
          <a:xfrm>
            <a:off x="900908" y="190137"/>
            <a:ext cx="7593387" cy="1421928"/>
          </a:xfrm>
          <a:prstGeom prst="rect">
            <a:avLst/>
          </a:prstGeom>
          <a:noFill/>
        </p:spPr>
        <p:txBody>
          <a:bodyPr wrap="square" rtlCol="0">
            <a:spAutoFit/>
          </a:bodyPr>
          <a:lstStyle/>
          <a:p>
            <a:pPr>
              <a:lnSpc>
                <a:spcPct val="90000"/>
              </a:lnSpc>
            </a:pPr>
            <a:r>
              <a:rPr lang="pt-BR" sz="2400" b="1" dirty="0">
                <a:solidFill>
                  <a:srgbClr val="07A980"/>
                </a:solidFill>
                <a:latin typeface="Century Gothic" panose="020B0502020202020204" pitchFamily="34" charset="0"/>
              </a:rPr>
              <a:t>O ÔNUS DA DERMATITE ATÓPICA COMPREENDE IMPACTOS SIGNIFICATIVOS NOS SINAIS, SINTOMAS E QUALIDADE DE VIDA DO PACIENTE</a:t>
            </a:r>
            <a:r>
              <a:rPr lang="pt-BR" sz="2400" b="1" baseline="30000" dirty="0">
                <a:solidFill>
                  <a:srgbClr val="07A980"/>
                </a:solidFill>
                <a:latin typeface="Century Gothic" panose="020B0502020202020204" pitchFamily="34" charset="0"/>
              </a:rPr>
              <a:t>1</a:t>
            </a:r>
            <a:r>
              <a:rPr lang="en-US" sz="2400" b="1" dirty="0">
                <a:solidFill>
                  <a:srgbClr val="07A980"/>
                </a:solidFill>
                <a:latin typeface="Century Gothic" panose="020B0502020202020204" pitchFamily="34" charset="0"/>
              </a:rPr>
              <a:t/>
            </a:r>
            <a:br>
              <a:rPr lang="en-US" sz="2400" b="1" dirty="0">
                <a:solidFill>
                  <a:srgbClr val="07A980"/>
                </a:solidFill>
                <a:latin typeface="Century Gothic" panose="020B0502020202020204" pitchFamily="34" charset="0"/>
              </a:rPr>
            </a:br>
            <a:endParaRPr lang="pt-BR" sz="2400" b="1" dirty="0">
              <a:solidFill>
                <a:srgbClr val="07A980"/>
              </a:solidFill>
              <a:latin typeface="Century Gothic" panose="020B0502020202020204" pitchFamily="34" charset="0"/>
            </a:endParaRPr>
          </a:p>
        </p:txBody>
      </p:sp>
      <p:sp>
        <p:nvSpPr>
          <p:cNvPr id="109" name="Forma Livre: Forma 108">
            <a:extLst>
              <a:ext uri="{FF2B5EF4-FFF2-40B4-BE49-F238E27FC236}">
                <a16:creationId xmlns:a16="http://schemas.microsoft.com/office/drawing/2014/main" xmlns="" id="{AF5E431A-C6F8-4A3D-911B-2E42CEEE7909}"/>
              </a:ext>
            </a:extLst>
          </p:cNvPr>
          <p:cNvSpPr/>
          <p:nvPr/>
        </p:nvSpPr>
        <p:spPr>
          <a:xfrm>
            <a:off x="0" y="278495"/>
            <a:ext cx="900906" cy="422275"/>
          </a:xfrm>
          <a:custGeom>
            <a:avLst/>
            <a:gdLst>
              <a:gd name="connsiteX0" fmla="*/ 0 w 900906"/>
              <a:gd name="connsiteY0" fmla="*/ 0 h 422275"/>
              <a:gd name="connsiteX1" fmla="*/ 900906 w 900906"/>
              <a:gd name="connsiteY1" fmla="*/ 0 h 422275"/>
              <a:gd name="connsiteX2" fmla="*/ 516733 w 900906"/>
              <a:gd name="connsiteY2" fmla="*/ 422275 h 422275"/>
              <a:gd name="connsiteX3" fmla="*/ 0 w 900906"/>
              <a:gd name="connsiteY3" fmla="*/ 422275 h 422275"/>
            </a:gdLst>
            <a:ahLst/>
            <a:cxnLst>
              <a:cxn ang="0">
                <a:pos x="connsiteX0" y="connsiteY0"/>
              </a:cxn>
              <a:cxn ang="0">
                <a:pos x="connsiteX1" y="connsiteY1"/>
              </a:cxn>
              <a:cxn ang="0">
                <a:pos x="connsiteX2" y="connsiteY2"/>
              </a:cxn>
              <a:cxn ang="0">
                <a:pos x="connsiteX3" y="connsiteY3"/>
              </a:cxn>
            </a:cxnLst>
            <a:rect l="l" t="t" r="r" b="b"/>
            <a:pathLst>
              <a:path w="900906" h="422275">
                <a:moveTo>
                  <a:pt x="0" y="0"/>
                </a:moveTo>
                <a:lnTo>
                  <a:pt x="900906" y="0"/>
                </a:lnTo>
                <a:lnTo>
                  <a:pt x="516733" y="422275"/>
                </a:lnTo>
                <a:lnTo>
                  <a:pt x="0" y="422275"/>
                </a:lnTo>
                <a:close/>
              </a:path>
            </a:pathLst>
          </a:custGeom>
          <a:solidFill>
            <a:srgbClr val="07A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sz="1351"/>
          </a:p>
        </p:txBody>
      </p:sp>
      <p:sp>
        <p:nvSpPr>
          <p:cNvPr id="3" name="Retângulo 2">
            <a:extLst>
              <a:ext uri="{FF2B5EF4-FFF2-40B4-BE49-F238E27FC236}">
                <a16:creationId xmlns:a16="http://schemas.microsoft.com/office/drawing/2014/main" xmlns="" id="{AFDF85AF-8565-4B99-B4B1-8C184DE45F19}"/>
              </a:ext>
            </a:extLst>
          </p:cNvPr>
          <p:cNvSpPr/>
          <p:nvPr/>
        </p:nvSpPr>
        <p:spPr>
          <a:xfrm>
            <a:off x="641854" y="6103405"/>
            <a:ext cx="6072097" cy="424732"/>
          </a:xfrm>
          <a:prstGeom prst="rect">
            <a:avLst/>
          </a:prstGeom>
        </p:spPr>
        <p:txBody>
          <a:bodyPr wrap="square">
            <a:spAutoFit/>
          </a:bodyPr>
          <a:lstStyle/>
          <a:p>
            <a:pPr lvl="0" algn="just" defTabSz="685800">
              <a:lnSpc>
                <a:spcPct val="90000"/>
              </a:lnSpc>
              <a:defRPr/>
            </a:pPr>
            <a:r>
              <a:rPr lang="en-US" sz="800">
                <a:solidFill>
                  <a:schemeClr val="tx1">
                    <a:lumMod val="50000"/>
                    <a:lumOff val="50000"/>
                  </a:schemeClr>
                </a:solidFill>
                <a:latin typeface="Century Gothic" panose="020B0502020202020204" pitchFamily="34" charset="0"/>
              </a:rPr>
              <a:t>*The majority of patients had received a topical or systemic treatment. †Itch frequency assessed using POEM; severity and duration of itch assessed using 5-D Pruritus Scale. POEM, Patient-Oriented Eczema Measure. </a:t>
            </a:r>
          </a:p>
          <a:p>
            <a:pPr lvl="0" algn="just">
              <a:lnSpc>
                <a:spcPct val="90000"/>
              </a:lnSpc>
              <a:defRPr/>
            </a:pPr>
            <a:r>
              <a:rPr lang="en-US" sz="800">
                <a:solidFill>
                  <a:schemeClr val="tx1">
                    <a:lumMod val="50000"/>
                    <a:lumOff val="50000"/>
                  </a:schemeClr>
                </a:solidFill>
                <a:latin typeface="Century Gothic" panose="020B0502020202020204" pitchFamily="34" charset="0"/>
              </a:rPr>
              <a:t>1. Simpson EL et al. J Am Acad Dermatol 2016;74:491–498 / 2. Chidwick et al, Australian Journal of Dermatology. 2020 </a:t>
            </a:r>
            <a:endParaRPr lang="en-US" sz="800" dirty="0">
              <a:solidFill>
                <a:schemeClr val="tx1">
                  <a:lumMod val="50000"/>
                  <a:lumOff val="50000"/>
                </a:schemeClr>
              </a:solidFill>
              <a:latin typeface="Century Gothic" panose="020B0502020202020204" pitchFamily="34" charset="0"/>
            </a:endParaRPr>
          </a:p>
        </p:txBody>
      </p:sp>
      <p:grpSp>
        <p:nvGrpSpPr>
          <p:cNvPr id="2" name="Agrupar 1">
            <a:extLst>
              <a:ext uri="{FF2B5EF4-FFF2-40B4-BE49-F238E27FC236}">
                <a16:creationId xmlns:a16="http://schemas.microsoft.com/office/drawing/2014/main" xmlns="" id="{604E81A0-F48D-48D1-B91B-CF637254185B}"/>
              </a:ext>
            </a:extLst>
          </p:cNvPr>
          <p:cNvGrpSpPr/>
          <p:nvPr/>
        </p:nvGrpSpPr>
        <p:grpSpPr>
          <a:xfrm>
            <a:off x="1127545" y="1625790"/>
            <a:ext cx="4807752" cy="840230"/>
            <a:chOff x="1127545" y="1625790"/>
            <a:chExt cx="4807752" cy="840230"/>
          </a:xfrm>
        </p:grpSpPr>
        <p:sp>
          <p:nvSpPr>
            <p:cNvPr id="33" name="Retângulo 32">
              <a:extLst>
                <a:ext uri="{FF2B5EF4-FFF2-40B4-BE49-F238E27FC236}">
                  <a16:creationId xmlns:a16="http://schemas.microsoft.com/office/drawing/2014/main" xmlns="" id="{2A679DB8-C504-4548-AD36-EDCFA9FA114E}"/>
                </a:ext>
              </a:extLst>
            </p:cNvPr>
            <p:cNvSpPr/>
            <p:nvPr/>
          </p:nvSpPr>
          <p:spPr>
            <a:xfrm>
              <a:off x="1127545" y="1625790"/>
              <a:ext cx="2650998" cy="840230"/>
            </a:xfrm>
            <a:prstGeom prst="rect">
              <a:avLst/>
            </a:prstGeom>
          </p:spPr>
          <p:txBody>
            <a:bodyPr wrap="squar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63554F"/>
                  </a:solidFill>
                  <a:effectLst/>
                  <a:uLnTx/>
                  <a:uFillTx/>
                  <a:latin typeface="Century Gothic" panose="020B0502020202020204" pitchFamily="34" charset="0"/>
                </a:rPr>
                <a:t>Sinais</a:t>
              </a:r>
              <a:r>
                <a:rPr kumimoji="0" lang="en-US" sz="1800" b="1" i="0" u="none" strike="noStrike" kern="1200" cap="none" spc="0" normalizeH="0" baseline="0" noProof="0" dirty="0">
                  <a:ln>
                    <a:noFill/>
                  </a:ln>
                  <a:solidFill>
                    <a:srgbClr val="63554F"/>
                  </a:solidFill>
                  <a:effectLst/>
                  <a:uLnTx/>
                  <a:uFillTx/>
                  <a:latin typeface="Century Gothic" panose="020B0502020202020204" pitchFamily="34" charset="0"/>
                </a:rPr>
                <a:t> e </a:t>
              </a:r>
              <a:r>
                <a:rPr kumimoji="0" lang="en-US" sz="1800" b="1" i="0" u="none" strike="noStrike" kern="1200" cap="none" spc="0" normalizeH="0" baseline="0" noProof="0" dirty="0" err="1">
                  <a:ln>
                    <a:noFill/>
                  </a:ln>
                  <a:solidFill>
                    <a:srgbClr val="63554F"/>
                  </a:solidFill>
                  <a:effectLst/>
                  <a:uLnTx/>
                  <a:uFillTx/>
                  <a:latin typeface="Century Gothic" panose="020B0502020202020204" pitchFamily="34" charset="0"/>
                </a:rPr>
                <a:t>Sintomas</a:t>
              </a:r>
              <a:r>
                <a:rPr kumimoji="0" lang="en-US" sz="1800" b="1" i="0" u="none" strike="noStrike" kern="1200" cap="none" spc="0" normalizeH="0" baseline="0" noProof="0" dirty="0">
                  <a:ln>
                    <a:noFill/>
                  </a:ln>
                  <a:solidFill>
                    <a:srgbClr val="63554F"/>
                  </a:solidFill>
                  <a:effectLst/>
                  <a:uLnTx/>
                  <a:uFillTx/>
                  <a:latin typeface="Century Gothic" panose="020B0502020202020204" pitchFamily="34" charset="0"/>
                </a:rPr>
                <a:t> </a:t>
              </a:r>
              <a:r>
                <a:rPr kumimoji="0" lang="en-US" sz="1800" b="1" i="0" u="none" strike="noStrike" kern="1200" cap="none" spc="0" normalizeH="0" baseline="0" noProof="0" dirty="0" err="1">
                  <a:ln>
                    <a:noFill/>
                  </a:ln>
                  <a:solidFill>
                    <a:srgbClr val="63554F"/>
                  </a:solidFill>
                  <a:effectLst/>
                  <a:uLnTx/>
                  <a:uFillTx/>
                  <a:latin typeface="Century Gothic" panose="020B0502020202020204" pitchFamily="34" charset="0"/>
                </a:rPr>
                <a:t>Físicos</a:t>
              </a:r>
              <a:r>
                <a:rPr kumimoji="0" lang="en-US" sz="1800" b="1" i="0" u="none" strike="noStrike" kern="1200" cap="none" spc="0" normalizeH="0" baseline="0" noProof="0" dirty="0">
                  <a:ln>
                    <a:noFill/>
                  </a:ln>
                  <a:solidFill>
                    <a:srgbClr val="63554F"/>
                  </a:solidFill>
                  <a:effectLst/>
                  <a:uLnTx/>
                  <a:uFillTx/>
                  <a:latin typeface="Century Gothic" panose="020B0502020202020204" pitchFamily="34" charset="0"/>
                </a:rPr>
                <a:t> que </a:t>
              </a:r>
              <a:r>
                <a:rPr kumimoji="0" lang="en-US" sz="1800" b="1" i="0" u="none" strike="noStrike" kern="1200" cap="none" spc="0" normalizeH="0" baseline="0" noProof="0" dirty="0" err="1">
                  <a:ln>
                    <a:noFill/>
                  </a:ln>
                  <a:solidFill>
                    <a:srgbClr val="63554F"/>
                  </a:solidFill>
                  <a:effectLst/>
                  <a:uLnTx/>
                  <a:uFillTx/>
                  <a:latin typeface="Century Gothic" panose="020B0502020202020204" pitchFamily="34" charset="0"/>
                </a:rPr>
                <a:t>Persistem</a:t>
              </a:r>
              <a:r>
                <a:rPr kumimoji="0" lang="en-US" sz="1800" b="1" i="0" u="none" strike="noStrike" kern="1200" cap="none" spc="0" normalizeH="0" baseline="0" noProof="0" dirty="0">
                  <a:ln>
                    <a:noFill/>
                  </a:ln>
                  <a:solidFill>
                    <a:srgbClr val="63554F"/>
                  </a:solidFill>
                  <a:effectLst/>
                  <a:uLnTx/>
                  <a:uFillTx/>
                  <a:latin typeface="Century Gothic" panose="020B0502020202020204" pitchFamily="34" charset="0"/>
                </a:rPr>
                <a:t> Diariamente</a:t>
              </a:r>
              <a:r>
                <a:rPr kumimoji="0" lang="en-US" sz="1800" b="1" i="0" u="none" strike="noStrike" kern="1200" cap="none" spc="0" normalizeH="0" baseline="30000" noProof="0" dirty="0">
                  <a:ln>
                    <a:noFill/>
                  </a:ln>
                  <a:solidFill>
                    <a:srgbClr val="63554F"/>
                  </a:solidFill>
                  <a:effectLst/>
                  <a:uLnTx/>
                  <a:uFillTx/>
                  <a:latin typeface="Century Gothic" panose="020B0502020202020204" pitchFamily="34" charset="0"/>
                </a:rPr>
                <a:t>1</a:t>
              </a:r>
              <a:r>
                <a:rPr kumimoji="0" lang="en-US" sz="1800" b="1" i="0" u="none" strike="noStrike" kern="1200" cap="none" spc="0" normalizeH="0" baseline="0" noProof="0" dirty="0">
                  <a:ln>
                    <a:noFill/>
                  </a:ln>
                  <a:solidFill>
                    <a:srgbClr val="63554F"/>
                  </a:solidFill>
                  <a:effectLst/>
                  <a:uLnTx/>
                  <a:uFillTx/>
                  <a:latin typeface="Century Gothic" panose="020B0502020202020204" pitchFamily="34" charset="0"/>
                </a:rPr>
                <a:t> </a:t>
              </a:r>
              <a:endParaRPr kumimoji="0" lang="en-US" sz="1800" b="0" i="0" u="none" strike="noStrike" kern="1200" cap="none" spc="0" normalizeH="0" baseline="0" noProof="0" dirty="0">
                <a:ln>
                  <a:noFill/>
                </a:ln>
                <a:solidFill>
                  <a:srgbClr val="63554F"/>
                </a:solidFill>
                <a:effectLst/>
                <a:uLnTx/>
                <a:uFillTx/>
                <a:latin typeface="Century Gothic" panose="020B0502020202020204" pitchFamily="34" charset="0"/>
              </a:endParaRPr>
            </a:p>
          </p:txBody>
        </p:sp>
        <p:sp>
          <p:nvSpPr>
            <p:cNvPr id="4" name="Retângulo 3">
              <a:extLst>
                <a:ext uri="{FF2B5EF4-FFF2-40B4-BE49-F238E27FC236}">
                  <a16:creationId xmlns:a16="http://schemas.microsoft.com/office/drawing/2014/main" xmlns="" id="{5D63C344-AA9B-478D-88FB-115B2E918AC1}"/>
                </a:ext>
              </a:extLst>
            </p:cNvPr>
            <p:cNvSpPr/>
            <p:nvPr/>
          </p:nvSpPr>
          <p:spPr>
            <a:xfrm>
              <a:off x="3753221" y="1648650"/>
              <a:ext cx="2182076" cy="757130"/>
            </a:xfrm>
            <a:prstGeom prst="rect">
              <a:avLst/>
            </a:prstGeom>
          </p:spPr>
          <p:txBody>
            <a:bodyPr wrap="square">
              <a:spAutoFit/>
            </a:bodyPr>
            <a:lstStyle/>
            <a:p>
              <a:pPr>
                <a:lnSpc>
                  <a:spcPct val="90000"/>
                </a:lnSpc>
              </a:pPr>
              <a:r>
                <a:rPr lang="pt-BR" sz="1200" dirty="0">
                  <a:solidFill>
                    <a:srgbClr val="63554F"/>
                  </a:solidFill>
                  <a:latin typeface="Century Gothic" panose="020B0502020202020204" pitchFamily="34" charset="0"/>
                </a:rPr>
                <a:t>Frequência de sinais e sintomas em adultos</a:t>
              </a:r>
            </a:p>
            <a:p>
              <a:pPr>
                <a:lnSpc>
                  <a:spcPct val="90000"/>
                </a:lnSpc>
              </a:pPr>
              <a:r>
                <a:rPr lang="pt-BR" sz="1200" dirty="0">
                  <a:solidFill>
                    <a:srgbClr val="63554F"/>
                  </a:solidFill>
                  <a:latin typeface="Century Gothic" panose="020B0502020202020204" pitchFamily="34" charset="0"/>
                </a:rPr>
                <a:t>Com DA moderada a grave (% de pacientes)</a:t>
              </a:r>
              <a:endParaRPr lang="en-US" sz="1200" dirty="0">
                <a:solidFill>
                  <a:srgbClr val="63554F"/>
                </a:solidFill>
                <a:latin typeface="Century Gothic" panose="020B0502020202020204" pitchFamily="34" charset="0"/>
              </a:endParaRPr>
            </a:p>
          </p:txBody>
        </p:sp>
      </p:grpSp>
      <p:grpSp>
        <p:nvGrpSpPr>
          <p:cNvPr id="5" name="Agrupar 4">
            <a:extLst>
              <a:ext uri="{FF2B5EF4-FFF2-40B4-BE49-F238E27FC236}">
                <a16:creationId xmlns:a16="http://schemas.microsoft.com/office/drawing/2014/main" xmlns="" id="{649558F5-B2D6-48F1-A2C7-560B263D9364}"/>
              </a:ext>
            </a:extLst>
          </p:cNvPr>
          <p:cNvGrpSpPr/>
          <p:nvPr/>
        </p:nvGrpSpPr>
        <p:grpSpPr>
          <a:xfrm>
            <a:off x="6045038" y="1608660"/>
            <a:ext cx="2445961" cy="4364095"/>
            <a:chOff x="6045038" y="1608660"/>
            <a:chExt cx="2445961" cy="4364095"/>
          </a:xfrm>
        </p:grpSpPr>
        <p:sp>
          <p:nvSpPr>
            <p:cNvPr id="34" name="Retângulo 33">
              <a:extLst>
                <a:ext uri="{FF2B5EF4-FFF2-40B4-BE49-F238E27FC236}">
                  <a16:creationId xmlns:a16="http://schemas.microsoft.com/office/drawing/2014/main" xmlns="" id="{F220FC5C-B55F-476A-B6DD-82929C8FA1B0}"/>
                </a:ext>
              </a:extLst>
            </p:cNvPr>
            <p:cNvSpPr/>
            <p:nvPr/>
          </p:nvSpPr>
          <p:spPr>
            <a:xfrm>
              <a:off x="6045038" y="1608660"/>
              <a:ext cx="2445961" cy="840230"/>
            </a:xfrm>
            <a:prstGeom prst="rect">
              <a:avLst/>
            </a:prstGeom>
          </p:spPr>
          <p:txBody>
            <a:bodyPr wrap="square">
              <a:spAutoFit/>
            </a:bodyPr>
            <a:lstStyle/>
            <a:p>
              <a:pPr algn="ctr">
                <a:lnSpc>
                  <a:spcPct val="90000"/>
                </a:lnSpc>
              </a:pPr>
              <a:r>
                <a:rPr lang="en-US" b="1" dirty="0" err="1">
                  <a:solidFill>
                    <a:srgbClr val="63554F"/>
                  </a:solidFill>
                  <a:latin typeface="Century Gothic" panose="020B0502020202020204" pitchFamily="34" charset="0"/>
                </a:rPr>
                <a:t>Impacto</a:t>
              </a:r>
              <a:r>
                <a:rPr lang="en-US" b="1" dirty="0">
                  <a:solidFill>
                    <a:srgbClr val="63554F"/>
                  </a:solidFill>
                  <a:latin typeface="Century Gothic" panose="020B0502020202020204" pitchFamily="34" charset="0"/>
                </a:rPr>
                <a:t> dos</a:t>
              </a:r>
            </a:p>
            <a:p>
              <a:pPr algn="ctr">
                <a:lnSpc>
                  <a:spcPct val="90000"/>
                </a:lnSpc>
              </a:pPr>
              <a:r>
                <a:rPr lang="en-US" b="1" dirty="0" err="1">
                  <a:solidFill>
                    <a:srgbClr val="63554F"/>
                  </a:solidFill>
                  <a:latin typeface="Century Gothic" panose="020B0502020202020204" pitchFamily="34" charset="0"/>
                </a:rPr>
                <a:t>Sinais</a:t>
              </a:r>
              <a:r>
                <a:rPr lang="en-US" b="1" dirty="0">
                  <a:solidFill>
                    <a:srgbClr val="63554F"/>
                  </a:solidFill>
                  <a:latin typeface="Century Gothic" panose="020B0502020202020204" pitchFamily="34" charset="0"/>
                </a:rPr>
                <a:t> e </a:t>
              </a:r>
              <a:r>
                <a:rPr lang="en-US" b="1" dirty="0" err="1">
                  <a:solidFill>
                    <a:srgbClr val="63554F"/>
                  </a:solidFill>
                  <a:latin typeface="Century Gothic" panose="020B0502020202020204" pitchFamily="34" charset="0"/>
                </a:rPr>
                <a:t>Sintomas</a:t>
              </a:r>
              <a:r>
                <a:rPr lang="en-US" b="1" dirty="0">
                  <a:solidFill>
                    <a:srgbClr val="63554F"/>
                  </a:solidFill>
                  <a:latin typeface="Century Gothic" panose="020B0502020202020204" pitchFamily="34" charset="0"/>
                </a:rPr>
                <a:t> </a:t>
              </a:r>
              <a:r>
                <a:rPr lang="en-US" b="1" dirty="0" err="1">
                  <a:solidFill>
                    <a:srgbClr val="63554F"/>
                  </a:solidFill>
                  <a:latin typeface="Century Gothic" panose="020B0502020202020204" pitchFamily="34" charset="0"/>
                </a:rPr>
                <a:t>na</a:t>
              </a:r>
              <a:r>
                <a:rPr lang="en-US" b="1" dirty="0">
                  <a:solidFill>
                    <a:srgbClr val="63554F"/>
                  </a:solidFill>
                  <a:latin typeface="Century Gothic" panose="020B0502020202020204" pitchFamily="34" charset="0"/>
                </a:rPr>
                <a:t> </a:t>
              </a:r>
              <a:r>
                <a:rPr lang="en-US" b="1" dirty="0" err="1">
                  <a:solidFill>
                    <a:srgbClr val="63554F"/>
                  </a:solidFill>
                  <a:latin typeface="Century Gothic" panose="020B0502020202020204" pitchFamily="34" charset="0"/>
                </a:rPr>
                <a:t>Qualidade</a:t>
              </a:r>
              <a:r>
                <a:rPr lang="en-US" b="1" dirty="0">
                  <a:solidFill>
                    <a:srgbClr val="63554F"/>
                  </a:solidFill>
                  <a:latin typeface="Century Gothic" panose="020B0502020202020204" pitchFamily="34" charset="0"/>
                </a:rPr>
                <a:t> de Vida</a:t>
              </a:r>
            </a:p>
          </p:txBody>
        </p:sp>
        <p:sp>
          <p:nvSpPr>
            <p:cNvPr id="36" name="Rectangle 3">
              <a:extLst>
                <a:ext uri="{FF2B5EF4-FFF2-40B4-BE49-F238E27FC236}">
                  <a16:creationId xmlns:a16="http://schemas.microsoft.com/office/drawing/2014/main" xmlns="" id="{440A5B01-4173-4732-BE13-689F4718F085}"/>
                </a:ext>
              </a:extLst>
            </p:cNvPr>
            <p:cNvSpPr/>
            <p:nvPr/>
          </p:nvSpPr>
          <p:spPr>
            <a:xfrm>
              <a:off x="6312132" y="4145330"/>
              <a:ext cx="1911772" cy="659668"/>
            </a:xfrm>
            <a:prstGeom prst="rect">
              <a:avLst/>
            </a:prstGeom>
          </p:spPr>
          <p:txBody>
            <a:bodyPr wrap="square">
              <a:spAutoFit/>
            </a:bodyPr>
            <a:lstStyle/>
            <a:p>
              <a:pPr marR="0" lvl="0" indent="0" algn="ctr" defTabSz="914400" rtl="0" eaLnBrk="1" fontAlgn="auto" latinLnBrk="0" hangingPunct="1">
                <a:lnSpc>
                  <a:spcPct val="80000"/>
                </a:lnSpc>
                <a:spcBef>
                  <a:spcPts val="200"/>
                </a:spcBef>
                <a:spcAft>
                  <a:spcPts val="0"/>
                </a:spcAft>
                <a:buClrTx/>
                <a:buSzTx/>
                <a:buFontTx/>
                <a:buNone/>
                <a:tabLst/>
                <a:defRPr/>
              </a:pPr>
              <a:r>
                <a:rPr lang="pt-BR" sz="1100" kern="0" dirty="0">
                  <a:solidFill>
                    <a:srgbClr val="63554F"/>
                  </a:solidFill>
                  <a:latin typeface="Century Gothic" panose="020B0502020202020204" pitchFamily="34" charset="0"/>
                </a:rPr>
                <a:t>Risco de insônia </a:t>
              </a:r>
              <a:r>
                <a:rPr lang="pt-BR" sz="1100" kern="0">
                  <a:solidFill>
                    <a:srgbClr val="63554F"/>
                  </a:solidFill>
                  <a:latin typeface="Century Gothic" panose="020B0502020202020204" pitchFamily="34" charset="0"/>
                </a:rPr>
                <a:t>aumentou em</a:t>
              </a:r>
            </a:p>
            <a:p>
              <a:pPr marR="0" lvl="0" indent="0" algn="ctr" defTabSz="914400" rtl="0" eaLnBrk="1" fontAlgn="auto" latinLnBrk="0" hangingPunct="1">
                <a:lnSpc>
                  <a:spcPct val="80000"/>
                </a:lnSpc>
                <a:spcBef>
                  <a:spcPts val="200"/>
                </a:spcBef>
                <a:spcAft>
                  <a:spcPts val="0"/>
                </a:spcAft>
                <a:buClrTx/>
                <a:buSzTx/>
                <a:buFontTx/>
                <a:buNone/>
                <a:tabLst/>
                <a:defRPr/>
              </a:pPr>
              <a:r>
                <a:rPr kumimoji="0" lang="pt-BR" sz="2000" i="0" u="none" strike="noStrike" kern="0" cap="none" spc="0" normalizeH="0" baseline="0" noProof="0">
                  <a:ln>
                    <a:noFill/>
                  </a:ln>
                  <a:solidFill>
                    <a:srgbClr val="63554F"/>
                  </a:solidFill>
                  <a:effectLst/>
                  <a:uLnTx/>
                  <a:uFillTx/>
                  <a:latin typeface="Century Gothic" panose="020B0502020202020204" pitchFamily="34" charset="0"/>
                </a:rPr>
                <a:t>79%</a:t>
              </a:r>
              <a:r>
                <a:rPr lang="pt-BR" sz="2000" kern="0" baseline="30000">
                  <a:solidFill>
                    <a:srgbClr val="63554F"/>
                  </a:solidFill>
                  <a:latin typeface="Century Gothic" panose="020B0502020202020204" pitchFamily="34" charset="0"/>
                </a:rPr>
                <a:t>2</a:t>
              </a:r>
              <a:endParaRPr kumimoji="0" lang="pt-BR" sz="2000" i="0" u="none" strike="noStrike" kern="0" cap="none" spc="0" normalizeH="0" baseline="30000" noProof="0" dirty="0">
                <a:ln>
                  <a:noFill/>
                </a:ln>
                <a:solidFill>
                  <a:srgbClr val="63554F"/>
                </a:solidFill>
                <a:effectLst/>
                <a:uLnTx/>
                <a:uFillTx/>
                <a:latin typeface="Century Gothic" panose="020B0502020202020204" pitchFamily="34" charset="0"/>
              </a:endParaRPr>
            </a:p>
          </p:txBody>
        </p:sp>
        <p:sp>
          <p:nvSpPr>
            <p:cNvPr id="37" name="Rectangle 39">
              <a:extLst>
                <a:ext uri="{FF2B5EF4-FFF2-40B4-BE49-F238E27FC236}">
                  <a16:creationId xmlns:a16="http://schemas.microsoft.com/office/drawing/2014/main" xmlns="" id="{98004361-5B57-44E5-A031-6D3C2EC76AEA}"/>
                </a:ext>
              </a:extLst>
            </p:cNvPr>
            <p:cNvSpPr/>
            <p:nvPr/>
          </p:nvSpPr>
          <p:spPr>
            <a:xfrm>
              <a:off x="6247008" y="5313087"/>
              <a:ext cx="2042020" cy="659668"/>
            </a:xfrm>
            <a:prstGeom prst="rect">
              <a:avLst/>
            </a:prstGeom>
          </p:spPr>
          <p:txBody>
            <a:bodyPr wrap="square">
              <a:spAutoFit/>
            </a:bodyPr>
            <a:lstStyle/>
            <a:p>
              <a:pPr marR="0" lvl="0" indent="0" algn="ctr" defTabSz="914400" rtl="0" eaLnBrk="1" fontAlgn="auto" latinLnBrk="0" hangingPunct="1">
                <a:lnSpc>
                  <a:spcPct val="80000"/>
                </a:lnSpc>
                <a:spcBef>
                  <a:spcPts val="200"/>
                </a:spcBef>
                <a:spcAft>
                  <a:spcPts val="0"/>
                </a:spcAft>
                <a:buClrTx/>
                <a:buSzTx/>
                <a:buFontTx/>
                <a:buNone/>
                <a:tabLst/>
                <a:defRPr/>
              </a:pPr>
              <a:r>
                <a:rPr kumimoji="0" lang="pt-BR" sz="1100" i="0" u="none" strike="noStrike" kern="0" cap="none" spc="0" normalizeH="0" baseline="0" dirty="0">
                  <a:ln>
                    <a:noFill/>
                  </a:ln>
                  <a:solidFill>
                    <a:srgbClr val="63554F"/>
                  </a:solidFill>
                  <a:effectLst/>
                  <a:uLnTx/>
                  <a:uFillTx/>
                  <a:latin typeface="Century Gothic" panose="020B0502020202020204" pitchFamily="34" charset="0"/>
                </a:rPr>
                <a:t>Risco de</a:t>
              </a:r>
              <a:r>
                <a:rPr kumimoji="0" lang="pt-BR" sz="1100" i="0" u="none" strike="noStrike" kern="0" cap="none" spc="0" normalizeH="0" dirty="0">
                  <a:ln>
                    <a:noFill/>
                  </a:ln>
                  <a:solidFill>
                    <a:srgbClr val="63554F"/>
                  </a:solidFill>
                  <a:effectLst/>
                  <a:uLnTx/>
                  <a:uFillTx/>
                  <a:latin typeface="Century Gothic" panose="020B0502020202020204" pitchFamily="34" charset="0"/>
                </a:rPr>
                <a:t> depressão </a:t>
              </a:r>
              <a:r>
                <a:rPr kumimoji="0" lang="pt-BR" sz="1100" i="0" u="none" strike="noStrike" kern="0" cap="none" spc="0" normalizeH="0">
                  <a:ln>
                    <a:noFill/>
                  </a:ln>
                  <a:solidFill>
                    <a:srgbClr val="63554F"/>
                  </a:solidFill>
                  <a:effectLst/>
                  <a:uLnTx/>
                  <a:uFillTx/>
                  <a:latin typeface="Century Gothic" panose="020B0502020202020204" pitchFamily="34" charset="0"/>
                </a:rPr>
                <a:t>aumentou em</a:t>
              </a:r>
            </a:p>
            <a:p>
              <a:pPr marR="0" lvl="0" indent="0" algn="ctr" defTabSz="914400" rtl="0" eaLnBrk="1" fontAlgn="auto" latinLnBrk="0" hangingPunct="1">
                <a:lnSpc>
                  <a:spcPct val="80000"/>
                </a:lnSpc>
                <a:spcBef>
                  <a:spcPts val="200"/>
                </a:spcBef>
                <a:spcAft>
                  <a:spcPts val="0"/>
                </a:spcAft>
                <a:buClrTx/>
                <a:buSzTx/>
                <a:buFontTx/>
                <a:buNone/>
                <a:tabLst/>
                <a:defRPr/>
              </a:pPr>
              <a:r>
                <a:rPr kumimoji="0" lang="pt-BR" sz="2000" i="0" u="none" strike="noStrike" kern="0" cap="none" spc="0" normalizeH="0" baseline="0">
                  <a:ln>
                    <a:noFill/>
                  </a:ln>
                  <a:solidFill>
                    <a:srgbClr val="63554F"/>
                  </a:solidFill>
                  <a:effectLst/>
                  <a:uLnTx/>
                  <a:uFillTx/>
                  <a:latin typeface="Century Gothic" panose="020B0502020202020204" pitchFamily="34" charset="0"/>
                </a:rPr>
                <a:t>41%</a:t>
              </a:r>
              <a:r>
                <a:rPr kumimoji="0" lang="pt-BR" sz="2000" i="0" u="none" strike="noStrike" kern="0" cap="none" spc="0" normalizeH="0" baseline="30000">
                  <a:ln>
                    <a:noFill/>
                  </a:ln>
                  <a:solidFill>
                    <a:srgbClr val="63554F"/>
                  </a:solidFill>
                  <a:effectLst/>
                  <a:uLnTx/>
                  <a:uFillTx/>
                  <a:latin typeface="Century Gothic" panose="020B0502020202020204" pitchFamily="34" charset="0"/>
                </a:rPr>
                <a:t>2</a:t>
              </a:r>
              <a:endParaRPr kumimoji="0" lang="pt-BR" sz="2000" i="0" u="none" strike="noStrike" kern="0" cap="none" spc="0" normalizeH="0" baseline="30000" dirty="0">
                <a:ln>
                  <a:noFill/>
                </a:ln>
                <a:solidFill>
                  <a:srgbClr val="63554F"/>
                </a:solidFill>
                <a:effectLst/>
                <a:uLnTx/>
                <a:uFillTx/>
                <a:latin typeface="Century Gothic" panose="020B0502020202020204" pitchFamily="34" charset="0"/>
              </a:endParaRPr>
            </a:p>
          </p:txBody>
        </p:sp>
        <p:sp>
          <p:nvSpPr>
            <p:cNvPr id="38" name="Rectangle 40">
              <a:extLst>
                <a:ext uri="{FF2B5EF4-FFF2-40B4-BE49-F238E27FC236}">
                  <a16:creationId xmlns:a16="http://schemas.microsoft.com/office/drawing/2014/main" xmlns="" id="{23CFF64A-6A85-4EDC-AC83-A80D1B4F82E3}"/>
                </a:ext>
              </a:extLst>
            </p:cNvPr>
            <p:cNvSpPr/>
            <p:nvPr/>
          </p:nvSpPr>
          <p:spPr>
            <a:xfrm>
              <a:off x="6194900" y="3075498"/>
              <a:ext cx="2146236" cy="659668"/>
            </a:xfrm>
            <a:prstGeom prst="rect">
              <a:avLst/>
            </a:prstGeom>
          </p:spPr>
          <p:txBody>
            <a:bodyPr wrap="square">
              <a:spAutoFit/>
            </a:bodyPr>
            <a:lstStyle/>
            <a:p>
              <a:pPr lvl="0" algn="ctr">
                <a:lnSpc>
                  <a:spcPct val="80000"/>
                </a:lnSpc>
                <a:spcBef>
                  <a:spcPts val="200"/>
                </a:spcBef>
                <a:defRPr/>
              </a:pPr>
              <a:r>
                <a:rPr lang="pt-BR" sz="1100" kern="0" dirty="0">
                  <a:solidFill>
                    <a:srgbClr val="63554F"/>
                  </a:solidFill>
                  <a:latin typeface="Century Gothic" panose="020B0502020202020204" pitchFamily="34" charset="0"/>
                </a:rPr>
                <a:t>O risco de ansiedade </a:t>
              </a:r>
              <a:r>
                <a:rPr lang="pt-BR" sz="1100" kern="0">
                  <a:solidFill>
                    <a:srgbClr val="63554F"/>
                  </a:solidFill>
                  <a:latin typeface="Century Gothic" panose="020B0502020202020204" pitchFamily="34" charset="0"/>
                </a:rPr>
                <a:t>aumentou em</a:t>
              </a:r>
            </a:p>
            <a:p>
              <a:pPr lvl="0" algn="ctr">
                <a:lnSpc>
                  <a:spcPct val="80000"/>
                </a:lnSpc>
                <a:spcBef>
                  <a:spcPts val="200"/>
                </a:spcBef>
                <a:defRPr/>
              </a:pPr>
              <a:r>
                <a:rPr kumimoji="0" lang="en-US" sz="2000" i="0" u="none" strike="noStrike" kern="0" cap="none" spc="0" normalizeH="0" baseline="0" noProof="0">
                  <a:ln>
                    <a:noFill/>
                  </a:ln>
                  <a:solidFill>
                    <a:srgbClr val="63554F"/>
                  </a:solidFill>
                  <a:effectLst/>
                  <a:uLnTx/>
                  <a:uFillTx/>
                  <a:latin typeface="Century Gothic" panose="020B0502020202020204" pitchFamily="34" charset="0"/>
                </a:rPr>
                <a:t>44%</a:t>
              </a:r>
              <a:r>
                <a:rPr lang="en-US" sz="2000" kern="0" baseline="30000">
                  <a:solidFill>
                    <a:srgbClr val="63554F"/>
                  </a:solidFill>
                  <a:latin typeface="Century Gothic" panose="020B0502020202020204" pitchFamily="34" charset="0"/>
                </a:rPr>
                <a:t>2</a:t>
              </a:r>
              <a:endParaRPr kumimoji="0" lang="en-US" sz="2000" i="0" u="none" strike="noStrike" kern="0" cap="none" spc="0" normalizeH="0" baseline="30000" noProof="0" dirty="0">
                <a:ln>
                  <a:noFill/>
                </a:ln>
                <a:solidFill>
                  <a:srgbClr val="63554F"/>
                </a:solidFill>
                <a:effectLst/>
                <a:uLnTx/>
                <a:uFillTx/>
                <a:latin typeface="Century Gothic" panose="020B0502020202020204" pitchFamily="34" charset="0"/>
              </a:endParaRPr>
            </a:p>
          </p:txBody>
        </p:sp>
        <p:sp>
          <p:nvSpPr>
            <p:cNvPr id="61" name="Freeform 53">
              <a:extLst>
                <a:ext uri="{FF2B5EF4-FFF2-40B4-BE49-F238E27FC236}">
                  <a16:creationId xmlns:a16="http://schemas.microsoft.com/office/drawing/2014/main" xmlns="" id="{585B0346-948E-44CA-A88D-4346A331BBF2}"/>
                </a:ext>
              </a:extLst>
            </p:cNvPr>
            <p:cNvSpPr>
              <a:spLocks noEditPoints="1"/>
            </p:cNvSpPr>
            <p:nvPr/>
          </p:nvSpPr>
          <p:spPr bwMode="auto">
            <a:xfrm>
              <a:off x="7070847" y="3770241"/>
              <a:ext cx="394342" cy="288886"/>
            </a:xfrm>
            <a:custGeom>
              <a:avLst/>
              <a:gdLst>
                <a:gd name="T0" fmla="*/ 2302 w 2382"/>
                <a:gd name="T1" fmla="*/ 504 h 1745"/>
                <a:gd name="T2" fmla="*/ 2222 w 2382"/>
                <a:gd name="T3" fmla="*/ 583 h 1745"/>
                <a:gd name="T4" fmla="*/ 2222 w 2382"/>
                <a:gd name="T5" fmla="*/ 683 h 1745"/>
                <a:gd name="T6" fmla="*/ 1339 w 2382"/>
                <a:gd name="T7" fmla="*/ 487 h 1745"/>
                <a:gd name="T8" fmla="*/ 790 w 2382"/>
                <a:gd name="T9" fmla="*/ 649 h 1745"/>
                <a:gd name="T10" fmla="*/ 519 w 2382"/>
                <a:gd name="T11" fmla="*/ 382 h 1745"/>
                <a:gd name="T12" fmla="*/ 270 w 2382"/>
                <a:gd name="T13" fmla="*/ 554 h 1745"/>
                <a:gd name="T14" fmla="*/ 160 w 2382"/>
                <a:gd name="T15" fmla="*/ 586 h 1745"/>
                <a:gd name="T16" fmla="*/ 160 w 2382"/>
                <a:gd name="T17" fmla="*/ 80 h 1745"/>
                <a:gd name="T18" fmla="*/ 80 w 2382"/>
                <a:gd name="T19" fmla="*/ 0 h 1745"/>
                <a:gd name="T20" fmla="*/ 0 w 2382"/>
                <a:gd name="T21" fmla="*/ 80 h 1745"/>
                <a:gd name="T22" fmla="*/ 0 w 2382"/>
                <a:gd name="T23" fmla="*/ 1665 h 1745"/>
                <a:gd name="T24" fmla="*/ 80 w 2382"/>
                <a:gd name="T25" fmla="*/ 1745 h 1745"/>
                <a:gd name="T26" fmla="*/ 160 w 2382"/>
                <a:gd name="T27" fmla="*/ 1665 h 1745"/>
                <a:gd name="T28" fmla="*/ 160 w 2382"/>
                <a:gd name="T29" fmla="*/ 1639 h 1745"/>
                <a:gd name="T30" fmla="*/ 2222 w 2382"/>
                <a:gd name="T31" fmla="*/ 1639 h 1745"/>
                <a:gd name="T32" fmla="*/ 2222 w 2382"/>
                <a:gd name="T33" fmla="*/ 1665 h 1745"/>
                <a:gd name="T34" fmla="*/ 2302 w 2382"/>
                <a:gd name="T35" fmla="*/ 1745 h 1745"/>
                <a:gd name="T36" fmla="*/ 2382 w 2382"/>
                <a:gd name="T37" fmla="*/ 1665 h 1745"/>
                <a:gd name="T38" fmla="*/ 2382 w 2382"/>
                <a:gd name="T39" fmla="*/ 583 h 1745"/>
                <a:gd name="T40" fmla="*/ 2302 w 2382"/>
                <a:gd name="T41" fmla="*/ 504 h 1745"/>
                <a:gd name="T42" fmla="*/ 474 w 2382"/>
                <a:gd name="T43" fmla="*/ 552 h 1745"/>
                <a:gd name="T44" fmla="*/ 521 w 2382"/>
                <a:gd name="T45" fmla="*/ 541 h 1745"/>
                <a:gd name="T46" fmla="*/ 521 w 2382"/>
                <a:gd name="T47" fmla="*/ 541 h 1745"/>
                <a:gd name="T48" fmla="*/ 630 w 2382"/>
                <a:gd name="T49" fmla="*/ 633 h 1745"/>
                <a:gd name="T50" fmla="*/ 631 w 2382"/>
                <a:gd name="T51" fmla="*/ 651 h 1745"/>
                <a:gd name="T52" fmla="*/ 535 w 2382"/>
                <a:gd name="T53" fmla="*/ 760 h 1745"/>
                <a:gd name="T54" fmla="*/ 521 w 2382"/>
                <a:gd name="T55" fmla="*/ 761 h 1745"/>
                <a:gd name="T56" fmla="*/ 411 w 2382"/>
                <a:gd name="T57" fmla="*/ 651 h 1745"/>
                <a:gd name="T58" fmla="*/ 474 w 2382"/>
                <a:gd name="T59" fmla="*/ 552 h 1745"/>
                <a:gd name="T60" fmla="*/ 160 w 2382"/>
                <a:gd name="T61" fmla="*/ 1162 h 1745"/>
                <a:gd name="T62" fmla="*/ 160 w 2382"/>
                <a:gd name="T63" fmla="*/ 758 h 1745"/>
                <a:gd name="T64" fmla="*/ 261 w 2382"/>
                <a:gd name="T65" fmla="*/ 720 h 1745"/>
                <a:gd name="T66" fmla="*/ 261 w 2382"/>
                <a:gd name="T67" fmla="*/ 720 h 1745"/>
                <a:gd name="T68" fmla="*/ 590 w 2382"/>
                <a:gd name="T69" fmla="*/ 911 h 1745"/>
                <a:gd name="T70" fmla="*/ 647 w 2382"/>
                <a:gd name="T71" fmla="*/ 889 h 1745"/>
                <a:gd name="T72" fmla="*/ 660 w 2382"/>
                <a:gd name="T73" fmla="*/ 905 h 1745"/>
                <a:gd name="T74" fmla="*/ 692 w 2382"/>
                <a:gd name="T75" fmla="*/ 1162 h 1745"/>
                <a:gd name="T76" fmla="*/ 160 w 2382"/>
                <a:gd name="T77" fmla="*/ 1162 h 1745"/>
                <a:gd name="T78" fmla="*/ 2222 w 2382"/>
                <a:gd name="T79" fmla="*/ 1480 h 1745"/>
                <a:gd name="T80" fmla="*/ 160 w 2382"/>
                <a:gd name="T81" fmla="*/ 1480 h 1745"/>
                <a:gd name="T82" fmla="*/ 160 w 2382"/>
                <a:gd name="T83" fmla="*/ 1321 h 1745"/>
                <a:gd name="T84" fmla="*/ 2222 w 2382"/>
                <a:gd name="T85" fmla="*/ 1321 h 1745"/>
                <a:gd name="T86" fmla="*/ 2222 w 2382"/>
                <a:gd name="T87" fmla="*/ 1480 h 1745"/>
                <a:gd name="T88" fmla="*/ 2222 w 2382"/>
                <a:gd name="T89" fmla="*/ 1162 h 1745"/>
                <a:gd name="T90" fmla="*/ 863 w 2382"/>
                <a:gd name="T91" fmla="*/ 1162 h 1745"/>
                <a:gd name="T92" fmla="*/ 831 w 2382"/>
                <a:gd name="T93" fmla="*/ 871 h 1745"/>
                <a:gd name="T94" fmla="*/ 860 w 2382"/>
                <a:gd name="T95" fmla="*/ 814 h 1745"/>
                <a:gd name="T96" fmla="*/ 1312 w 2382"/>
                <a:gd name="T97" fmla="*/ 644 h 1745"/>
                <a:gd name="T98" fmla="*/ 2222 w 2382"/>
                <a:gd name="T99" fmla="*/ 847 h 1745"/>
                <a:gd name="T100" fmla="*/ 2222 w 2382"/>
                <a:gd name="T101" fmla="*/ 1162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82" h="1745">
                  <a:moveTo>
                    <a:pt x="2302" y="504"/>
                  </a:moveTo>
                  <a:cubicBezTo>
                    <a:pt x="2258" y="504"/>
                    <a:pt x="2222" y="540"/>
                    <a:pt x="2222" y="583"/>
                  </a:cubicBezTo>
                  <a:cubicBezTo>
                    <a:pt x="2222" y="683"/>
                    <a:pt x="2222" y="683"/>
                    <a:pt x="2222" y="683"/>
                  </a:cubicBezTo>
                  <a:cubicBezTo>
                    <a:pt x="2039" y="636"/>
                    <a:pt x="1639" y="538"/>
                    <a:pt x="1339" y="487"/>
                  </a:cubicBezTo>
                  <a:cubicBezTo>
                    <a:pt x="1132" y="452"/>
                    <a:pt x="923" y="516"/>
                    <a:pt x="790" y="649"/>
                  </a:cubicBezTo>
                  <a:cubicBezTo>
                    <a:pt x="789" y="500"/>
                    <a:pt x="668" y="381"/>
                    <a:pt x="519" y="382"/>
                  </a:cubicBezTo>
                  <a:cubicBezTo>
                    <a:pt x="409" y="383"/>
                    <a:pt x="310" y="451"/>
                    <a:pt x="270" y="554"/>
                  </a:cubicBezTo>
                  <a:cubicBezTo>
                    <a:pt x="233" y="562"/>
                    <a:pt x="196" y="572"/>
                    <a:pt x="160" y="586"/>
                  </a:cubicBezTo>
                  <a:cubicBezTo>
                    <a:pt x="160" y="80"/>
                    <a:pt x="160" y="80"/>
                    <a:pt x="160" y="80"/>
                  </a:cubicBezTo>
                  <a:cubicBezTo>
                    <a:pt x="159" y="36"/>
                    <a:pt x="124" y="0"/>
                    <a:pt x="80" y="0"/>
                  </a:cubicBezTo>
                  <a:cubicBezTo>
                    <a:pt x="36" y="0"/>
                    <a:pt x="0" y="36"/>
                    <a:pt x="0" y="80"/>
                  </a:cubicBezTo>
                  <a:cubicBezTo>
                    <a:pt x="0" y="1665"/>
                    <a:pt x="0" y="1665"/>
                    <a:pt x="0" y="1665"/>
                  </a:cubicBezTo>
                  <a:cubicBezTo>
                    <a:pt x="0" y="1709"/>
                    <a:pt x="36" y="1745"/>
                    <a:pt x="80" y="1745"/>
                  </a:cubicBezTo>
                  <a:cubicBezTo>
                    <a:pt x="124" y="1745"/>
                    <a:pt x="159" y="1709"/>
                    <a:pt x="160" y="1665"/>
                  </a:cubicBezTo>
                  <a:cubicBezTo>
                    <a:pt x="160" y="1639"/>
                    <a:pt x="160" y="1639"/>
                    <a:pt x="160" y="1639"/>
                  </a:cubicBezTo>
                  <a:cubicBezTo>
                    <a:pt x="2222" y="1639"/>
                    <a:pt x="2222" y="1639"/>
                    <a:pt x="2222" y="1639"/>
                  </a:cubicBezTo>
                  <a:cubicBezTo>
                    <a:pt x="2222" y="1665"/>
                    <a:pt x="2222" y="1665"/>
                    <a:pt x="2222" y="1665"/>
                  </a:cubicBezTo>
                  <a:cubicBezTo>
                    <a:pt x="2222" y="1709"/>
                    <a:pt x="2258" y="1745"/>
                    <a:pt x="2302" y="1745"/>
                  </a:cubicBezTo>
                  <a:cubicBezTo>
                    <a:pt x="2346" y="1745"/>
                    <a:pt x="2382" y="1709"/>
                    <a:pt x="2382" y="1665"/>
                  </a:cubicBezTo>
                  <a:cubicBezTo>
                    <a:pt x="2382" y="583"/>
                    <a:pt x="2382" y="583"/>
                    <a:pt x="2382" y="583"/>
                  </a:cubicBezTo>
                  <a:cubicBezTo>
                    <a:pt x="2382" y="540"/>
                    <a:pt x="2346" y="504"/>
                    <a:pt x="2302" y="504"/>
                  </a:cubicBezTo>
                  <a:close/>
                  <a:moveTo>
                    <a:pt x="474" y="552"/>
                  </a:moveTo>
                  <a:cubicBezTo>
                    <a:pt x="489" y="545"/>
                    <a:pt x="505" y="541"/>
                    <a:pt x="521" y="541"/>
                  </a:cubicBezTo>
                  <a:cubicBezTo>
                    <a:pt x="521" y="541"/>
                    <a:pt x="521" y="541"/>
                    <a:pt x="521" y="541"/>
                  </a:cubicBezTo>
                  <a:cubicBezTo>
                    <a:pt x="575" y="541"/>
                    <a:pt x="621" y="580"/>
                    <a:pt x="630" y="633"/>
                  </a:cubicBezTo>
                  <a:cubicBezTo>
                    <a:pt x="631" y="639"/>
                    <a:pt x="631" y="645"/>
                    <a:pt x="631" y="651"/>
                  </a:cubicBezTo>
                  <a:cubicBezTo>
                    <a:pt x="631" y="707"/>
                    <a:pt x="590" y="753"/>
                    <a:pt x="535" y="760"/>
                  </a:cubicBezTo>
                  <a:cubicBezTo>
                    <a:pt x="530" y="761"/>
                    <a:pt x="526" y="761"/>
                    <a:pt x="521" y="761"/>
                  </a:cubicBezTo>
                  <a:cubicBezTo>
                    <a:pt x="461" y="761"/>
                    <a:pt x="411" y="712"/>
                    <a:pt x="411" y="651"/>
                  </a:cubicBezTo>
                  <a:cubicBezTo>
                    <a:pt x="411" y="609"/>
                    <a:pt x="436" y="570"/>
                    <a:pt x="474" y="552"/>
                  </a:cubicBezTo>
                  <a:close/>
                  <a:moveTo>
                    <a:pt x="160" y="1162"/>
                  </a:moveTo>
                  <a:cubicBezTo>
                    <a:pt x="160" y="758"/>
                    <a:pt x="160" y="758"/>
                    <a:pt x="160" y="758"/>
                  </a:cubicBezTo>
                  <a:cubicBezTo>
                    <a:pt x="192" y="743"/>
                    <a:pt x="226" y="730"/>
                    <a:pt x="261" y="720"/>
                  </a:cubicBezTo>
                  <a:cubicBezTo>
                    <a:pt x="261" y="720"/>
                    <a:pt x="261" y="720"/>
                    <a:pt x="261" y="720"/>
                  </a:cubicBezTo>
                  <a:cubicBezTo>
                    <a:pt x="299" y="863"/>
                    <a:pt x="446" y="949"/>
                    <a:pt x="590" y="911"/>
                  </a:cubicBezTo>
                  <a:cubicBezTo>
                    <a:pt x="610" y="906"/>
                    <a:pt x="629" y="898"/>
                    <a:pt x="647" y="889"/>
                  </a:cubicBezTo>
                  <a:cubicBezTo>
                    <a:pt x="652" y="894"/>
                    <a:pt x="656" y="900"/>
                    <a:pt x="660" y="905"/>
                  </a:cubicBezTo>
                  <a:cubicBezTo>
                    <a:pt x="650" y="984"/>
                    <a:pt x="660" y="1069"/>
                    <a:pt x="692" y="1162"/>
                  </a:cubicBezTo>
                  <a:lnTo>
                    <a:pt x="160" y="1162"/>
                  </a:lnTo>
                  <a:close/>
                  <a:moveTo>
                    <a:pt x="2222" y="1480"/>
                  </a:moveTo>
                  <a:cubicBezTo>
                    <a:pt x="160" y="1480"/>
                    <a:pt x="160" y="1480"/>
                    <a:pt x="160" y="1480"/>
                  </a:cubicBezTo>
                  <a:cubicBezTo>
                    <a:pt x="160" y="1321"/>
                    <a:pt x="160" y="1321"/>
                    <a:pt x="160" y="1321"/>
                  </a:cubicBezTo>
                  <a:cubicBezTo>
                    <a:pt x="2222" y="1321"/>
                    <a:pt x="2222" y="1321"/>
                    <a:pt x="2222" y="1321"/>
                  </a:cubicBezTo>
                  <a:lnTo>
                    <a:pt x="2222" y="1480"/>
                  </a:lnTo>
                  <a:close/>
                  <a:moveTo>
                    <a:pt x="2222" y="1162"/>
                  </a:moveTo>
                  <a:cubicBezTo>
                    <a:pt x="863" y="1162"/>
                    <a:pt x="863" y="1162"/>
                    <a:pt x="863" y="1162"/>
                  </a:cubicBezTo>
                  <a:cubicBezTo>
                    <a:pt x="803" y="1023"/>
                    <a:pt x="809" y="933"/>
                    <a:pt x="831" y="871"/>
                  </a:cubicBezTo>
                  <a:cubicBezTo>
                    <a:pt x="838" y="851"/>
                    <a:pt x="848" y="832"/>
                    <a:pt x="860" y="814"/>
                  </a:cubicBezTo>
                  <a:cubicBezTo>
                    <a:pt x="946" y="683"/>
                    <a:pt x="1132" y="613"/>
                    <a:pt x="1312" y="644"/>
                  </a:cubicBezTo>
                  <a:cubicBezTo>
                    <a:pt x="1631" y="698"/>
                    <a:pt x="2066" y="807"/>
                    <a:pt x="2222" y="847"/>
                  </a:cubicBezTo>
                  <a:lnTo>
                    <a:pt x="2222" y="1162"/>
                  </a:lnTo>
                  <a:close/>
                </a:path>
              </a:pathLst>
            </a:custGeom>
            <a:solidFill>
              <a:srgbClr val="00A77F"/>
            </a:solidFill>
            <a:ln w="12700">
              <a:solidFill>
                <a:schemeClr val="bg1"/>
              </a:solidFill>
            </a:ln>
          </p:spPr>
          <p:txBody>
            <a:bodyPr vert="horz" wrap="square" lIns="91440" tIns="45720" rIns="91440" bIns="45720" numCol="1" anchor="t" anchorCtr="0" compatLnSpc="1">
              <a:prstTxWarp prst="textNoShape">
                <a:avLst/>
              </a:prstTxWarp>
            </a:bodyPr>
            <a:lstStyle/>
            <a:p>
              <a:endParaRPr lang="pt-BR"/>
            </a:p>
          </p:txBody>
        </p:sp>
        <p:grpSp>
          <p:nvGrpSpPr>
            <p:cNvPr id="62" name="Group 70">
              <a:extLst>
                <a:ext uri="{FF2B5EF4-FFF2-40B4-BE49-F238E27FC236}">
                  <a16:creationId xmlns:a16="http://schemas.microsoft.com/office/drawing/2014/main" xmlns="" id="{CF6ED53A-416D-4CA1-B547-97AFDBCA9D0E}"/>
                </a:ext>
              </a:extLst>
            </p:cNvPr>
            <p:cNvGrpSpPr>
              <a:grpSpLocks noChangeAspect="1"/>
            </p:cNvGrpSpPr>
            <p:nvPr/>
          </p:nvGrpSpPr>
          <p:grpSpPr bwMode="auto">
            <a:xfrm>
              <a:off x="7111892" y="4860168"/>
              <a:ext cx="312252" cy="362782"/>
              <a:chOff x="1978" y="-2"/>
              <a:chExt cx="3720" cy="4322"/>
            </a:xfrm>
            <a:solidFill>
              <a:srgbClr val="00A77F"/>
            </a:solidFill>
          </p:grpSpPr>
          <p:sp>
            <p:nvSpPr>
              <p:cNvPr id="63" name="Freeform 71">
                <a:extLst>
                  <a:ext uri="{FF2B5EF4-FFF2-40B4-BE49-F238E27FC236}">
                    <a16:creationId xmlns:a16="http://schemas.microsoft.com/office/drawing/2014/main" xmlns="" id="{0DDD55F6-7503-4061-96D9-4DF081325F35}"/>
                  </a:ext>
                </a:extLst>
              </p:cNvPr>
              <p:cNvSpPr>
                <a:spLocks noEditPoints="1"/>
              </p:cNvSpPr>
              <p:nvPr/>
            </p:nvSpPr>
            <p:spPr bwMode="auto">
              <a:xfrm>
                <a:off x="1978" y="-2"/>
                <a:ext cx="3720" cy="4322"/>
              </a:xfrm>
              <a:custGeom>
                <a:avLst/>
                <a:gdLst>
                  <a:gd name="T0" fmla="*/ 1041 w 1710"/>
                  <a:gd name="T1" fmla="*/ 0 h 1987"/>
                  <a:gd name="T2" fmla="*/ 610 w 1710"/>
                  <a:gd name="T3" fmla="*/ 33 h 1987"/>
                  <a:gd name="T4" fmla="*/ 166 w 1710"/>
                  <a:gd name="T5" fmla="*/ 413 h 1987"/>
                  <a:gd name="T6" fmla="*/ 208 w 1710"/>
                  <a:gd name="T7" fmla="*/ 824 h 1987"/>
                  <a:gd name="T8" fmla="*/ 362 w 1710"/>
                  <a:gd name="T9" fmla="*/ 1940 h 1987"/>
                  <a:gd name="T10" fmla="*/ 1245 w 1710"/>
                  <a:gd name="T11" fmla="*/ 1987 h 1987"/>
                  <a:gd name="T12" fmla="*/ 1246 w 1710"/>
                  <a:gd name="T13" fmla="*/ 1987 h 1987"/>
                  <a:gd name="T14" fmla="*/ 1252 w 1710"/>
                  <a:gd name="T15" fmla="*/ 1986 h 1987"/>
                  <a:gd name="T16" fmla="*/ 1257 w 1710"/>
                  <a:gd name="T17" fmla="*/ 1985 h 1987"/>
                  <a:gd name="T18" fmla="*/ 1262 w 1710"/>
                  <a:gd name="T19" fmla="*/ 1983 h 1987"/>
                  <a:gd name="T20" fmla="*/ 1267 w 1710"/>
                  <a:gd name="T21" fmla="*/ 1981 h 1987"/>
                  <a:gd name="T22" fmla="*/ 1272 w 1710"/>
                  <a:gd name="T23" fmla="*/ 1978 h 1987"/>
                  <a:gd name="T24" fmla="*/ 1277 w 1710"/>
                  <a:gd name="T25" fmla="*/ 1974 h 1987"/>
                  <a:gd name="T26" fmla="*/ 1281 w 1710"/>
                  <a:gd name="T27" fmla="*/ 1971 h 1987"/>
                  <a:gd name="T28" fmla="*/ 1284 w 1710"/>
                  <a:gd name="T29" fmla="*/ 1967 h 1987"/>
                  <a:gd name="T30" fmla="*/ 1286 w 1710"/>
                  <a:gd name="T31" fmla="*/ 1963 h 1987"/>
                  <a:gd name="T32" fmla="*/ 1288 w 1710"/>
                  <a:gd name="T33" fmla="*/ 1959 h 1987"/>
                  <a:gd name="T34" fmla="*/ 1289 w 1710"/>
                  <a:gd name="T35" fmla="*/ 1955 h 1987"/>
                  <a:gd name="T36" fmla="*/ 1290 w 1710"/>
                  <a:gd name="T37" fmla="*/ 1953 h 1987"/>
                  <a:gd name="T38" fmla="*/ 1291 w 1710"/>
                  <a:gd name="T39" fmla="*/ 1949 h 1987"/>
                  <a:gd name="T40" fmla="*/ 1292 w 1710"/>
                  <a:gd name="T41" fmla="*/ 1944 h 1987"/>
                  <a:gd name="T42" fmla="*/ 1292 w 1710"/>
                  <a:gd name="T43" fmla="*/ 1940 h 1987"/>
                  <a:gd name="T44" fmla="*/ 1524 w 1710"/>
                  <a:gd name="T45" fmla="*/ 1475 h 1987"/>
                  <a:gd name="T46" fmla="*/ 1571 w 1710"/>
                  <a:gd name="T47" fmla="*/ 1056 h 1987"/>
                  <a:gd name="T48" fmla="*/ 1710 w 1710"/>
                  <a:gd name="T49" fmla="*/ 1010 h 1987"/>
                  <a:gd name="T50" fmla="*/ 1510 w 1710"/>
                  <a:gd name="T51" fmla="*/ 182 h 1987"/>
                  <a:gd name="T52" fmla="*/ 1524 w 1710"/>
                  <a:gd name="T53" fmla="*/ 963 h 1987"/>
                  <a:gd name="T54" fmla="*/ 1478 w 1710"/>
                  <a:gd name="T55" fmla="*/ 1382 h 1987"/>
                  <a:gd name="T56" fmla="*/ 1199 w 1710"/>
                  <a:gd name="T57" fmla="*/ 1429 h 1987"/>
                  <a:gd name="T58" fmla="*/ 667 w 1710"/>
                  <a:gd name="T59" fmla="*/ 1483 h 1987"/>
                  <a:gd name="T60" fmla="*/ 614 w 1710"/>
                  <a:gd name="T61" fmla="*/ 1560 h 1987"/>
                  <a:gd name="T62" fmla="*/ 455 w 1710"/>
                  <a:gd name="T63" fmla="*/ 1894 h 1987"/>
                  <a:gd name="T64" fmla="*/ 408 w 1710"/>
                  <a:gd name="T65" fmla="*/ 591 h 1987"/>
                  <a:gd name="T66" fmla="*/ 362 w 1710"/>
                  <a:gd name="T67" fmla="*/ 731 h 1987"/>
                  <a:gd name="T68" fmla="*/ 93 w 1710"/>
                  <a:gd name="T69" fmla="*/ 616 h 1987"/>
                  <a:gd name="T70" fmla="*/ 254 w 1710"/>
                  <a:gd name="T71" fmla="*/ 455 h 1987"/>
                  <a:gd name="T72" fmla="*/ 370 w 1710"/>
                  <a:gd name="T73" fmla="*/ 341 h 1987"/>
                  <a:gd name="T74" fmla="*/ 610 w 1710"/>
                  <a:gd name="T75" fmla="*/ 126 h 1987"/>
                  <a:gd name="T76" fmla="*/ 716 w 1710"/>
                  <a:gd name="T77" fmla="*/ 157 h 1987"/>
                  <a:gd name="T78" fmla="*/ 804 w 1710"/>
                  <a:gd name="T79" fmla="*/ 343 h 1987"/>
                  <a:gd name="T80" fmla="*/ 850 w 1710"/>
                  <a:gd name="T81" fmla="*/ 395 h 1987"/>
                  <a:gd name="T82" fmla="*/ 850 w 1710"/>
                  <a:gd name="T83" fmla="*/ 395 h 1987"/>
                  <a:gd name="T84" fmla="*/ 966 w 1710"/>
                  <a:gd name="T85" fmla="*/ 509 h 1987"/>
                  <a:gd name="T86" fmla="*/ 924 w 1710"/>
                  <a:gd name="T87" fmla="*/ 660 h 1987"/>
                  <a:gd name="T88" fmla="*/ 990 w 1710"/>
                  <a:gd name="T89" fmla="*/ 664 h 1987"/>
                  <a:gd name="T90" fmla="*/ 898 w 1710"/>
                  <a:gd name="T91" fmla="*/ 307 h 1987"/>
                  <a:gd name="T92" fmla="*/ 897 w 1710"/>
                  <a:gd name="T93" fmla="*/ 293 h 1987"/>
                  <a:gd name="T94" fmla="*/ 896 w 1710"/>
                  <a:gd name="T95" fmla="*/ 282 h 1987"/>
                  <a:gd name="T96" fmla="*/ 894 w 1710"/>
                  <a:gd name="T97" fmla="*/ 269 h 1987"/>
                  <a:gd name="T98" fmla="*/ 891 w 1710"/>
                  <a:gd name="T99" fmla="*/ 258 h 1987"/>
                  <a:gd name="T100" fmla="*/ 889 w 1710"/>
                  <a:gd name="T101" fmla="*/ 246 h 1987"/>
                  <a:gd name="T102" fmla="*/ 885 w 1710"/>
                  <a:gd name="T103" fmla="*/ 234 h 1987"/>
                  <a:gd name="T104" fmla="*/ 881 w 1710"/>
                  <a:gd name="T105" fmla="*/ 224 h 1987"/>
                  <a:gd name="T106" fmla="*/ 877 w 1710"/>
                  <a:gd name="T107" fmla="*/ 211 h 1987"/>
                  <a:gd name="T108" fmla="*/ 872 w 1710"/>
                  <a:gd name="T109" fmla="*/ 201 h 1987"/>
                  <a:gd name="T110" fmla="*/ 867 w 1710"/>
                  <a:gd name="T111" fmla="*/ 190 h 1987"/>
                  <a:gd name="T112" fmla="*/ 861 w 1710"/>
                  <a:gd name="T113" fmla="*/ 179 h 1987"/>
                  <a:gd name="T114" fmla="*/ 848 w 1710"/>
                  <a:gd name="T115" fmla="*/ 159 h 1987"/>
                  <a:gd name="T116" fmla="*/ 842 w 1710"/>
                  <a:gd name="T117" fmla="*/ 150 h 1987"/>
                  <a:gd name="T118" fmla="*/ 834 w 1710"/>
                  <a:gd name="T119" fmla="*/ 140 h 1987"/>
                  <a:gd name="T120" fmla="*/ 827 w 1710"/>
                  <a:gd name="T121" fmla="*/ 132 h 1987"/>
                  <a:gd name="T122" fmla="*/ 1617 w 1710"/>
                  <a:gd name="T123" fmla="*/ 638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0" h="1987">
                    <a:moveTo>
                      <a:pt x="1510" y="182"/>
                    </a:moveTo>
                    <a:cubicBezTo>
                      <a:pt x="1384" y="65"/>
                      <a:pt x="1217" y="0"/>
                      <a:pt x="1041" y="0"/>
                    </a:cubicBezTo>
                    <a:cubicBezTo>
                      <a:pt x="938" y="0"/>
                      <a:pt x="836" y="23"/>
                      <a:pt x="743" y="66"/>
                    </a:cubicBezTo>
                    <a:cubicBezTo>
                      <a:pt x="702" y="45"/>
                      <a:pt x="657" y="33"/>
                      <a:pt x="610" y="33"/>
                    </a:cubicBezTo>
                    <a:cubicBezTo>
                      <a:pt x="476" y="33"/>
                      <a:pt x="362" y="125"/>
                      <a:pt x="331" y="251"/>
                    </a:cubicBezTo>
                    <a:cubicBezTo>
                      <a:pt x="248" y="267"/>
                      <a:pt x="183" y="331"/>
                      <a:pt x="166" y="413"/>
                    </a:cubicBezTo>
                    <a:cubicBezTo>
                      <a:pt x="72" y="433"/>
                      <a:pt x="0" y="516"/>
                      <a:pt x="0" y="616"/>
                    </a:cubicBezTo>
                    <a:cubicBezTo>
                      <a:pt x="0" y="731"/>
                      <a:pt x="94" y="824"/>
                      <a:pt x="208" y="824"/>
                    </a:cubicBezTo>
                    <a:cubicBezTo>
                      <a:pt x="362" y="824"/>
                      <a:pt x="362" y="824"/>
                      <a:pt x="362" y="824"/>
                    </a:cubicBezTo>
                    <a:cubicBezTo>
                      <a:pt x="362" y="1940"/>
                      <a:pt x="362" y="1940"/>
                      <a:pt x="362" y="1940"/>
                    </a:cubicBezTo>
                    <a:cubicBezTo>
                      <a:pt x="362" y="1966"/>
                      <a:pt x="383" y="1987"/>
                      <a:pt x="408" y="1987"/>
                    </a:cubicBezTo>
                    <a:cubicBezTo>
                      <a:pt x="1245" y="1987"/>
                      <a:pt x="1245" y="1987"/>
                      <a:pt x="1245" y="1987"/>
                    </a:cubicBezTo>
                    <a:cubicBezTo>
                      <a:pt x="1245" y="1987"/>
                      <a:pt x="1245" y="1987"/>
                      <a:pt x="1245" y="1987"/>
                    </a:cubicBezTo>
                    <a:cubicBezTo>
                      <a:pt x="1246" y="1987"/>
                      <a:pt x="1246" y="1987"/>
                      <a:pt x="1246" y="1987"/>
                    </a:cubicBezTo>
                    <a:cubicBezTo>
                      <a:pt x="1248" y="1987"/>
                      <a:pt x="1249" y="1986"/>
                      <a:pt x="1251" y="1986"/>
                    </a:cubicBezTo>
                    <a:cubicBezTo>
                      <a:pt x="1251" y="1986"/>
                      <a:pt x="1252" y="1986"/>
                      <a:pt x="1252" y="1986"/>
                    </a:cubicBezTo>
                    <a:cubicBezTo>
                      <a:pt x="1253" y="1986"/>
                      <a:pt x="1255" y="1986"/>
                      <a:pt x="1256" y="1985"/>
                    </a:cubicBezTo>
                    <a:cubicBezTo>
                      <a:pt x="1256" y="1985"/>
                      <a:pt x="1257" y="1985"/>
                      <a:pt x="1257" y="1985"/>
                    </a:cubicBezTo>
                    <a:cubicBezTo>
                      <a:pt x="1258" y="1985"/>
                      <a:pt x="1260" y="1984"/>
                      <a:pt x="1261" y="1984"/>
                    </a:cubicBezTo>
                    <a:cubicBezTo>
                      <a:pt x="1261" y="1984"/>
                      <a:pt x="1262" y="1984"/>
                      <a:pt x="1262" y="1983"/>
                    </a:cubicBezTo>
                    <a:cubicBezTo>
                      <a:pt x="1263" y="1983"/>
                      <a:pt x="1265" y="1982"/>
                      <a:pt x="1266" y="1982"/>
                    </a:cubicBezTo>
                    <a:cubicBezTo>
                      <a:pt x="1266" y="1982"/>
                      <a:pt x="1267" y="1981"/>
                      <a:pt x="1267" y="1981"/>
                    </a:cubicBezTo>
                    <a:cubicBezTo>
                      <a:pt x="1268" y="1981"/>
                      <a:pt x="1270" y="1980"/>
                      <a:pt x="1271" y="1979"/>
                    </a:cubicBezTo>
                    <a:cubicBezTo>
                      <a:pt x="1271" y="1979"/>
                      <a:pt x="1272" y="1978"/>
                      <a:pt x="1272" y="1978"/>
                    </a:cubicBezTo>
                    <a:cubicBezTo>
                      <a:pt x="1273" y="1977"/>
                      <a:pt x="1274" y="1976"/>
                      <a:pt x="1275" y="1976"/>
                    </a:cubicBezTo>
                    <a:cubicBezTo>
                      <a:pt x="1276" y="1975"/>
                      <a:pt x="1276" y="1975"/>
                      <a:pt x="1277" y="1974"/>
                    </a:cubicBezTo>
                    <a:cubicBezTo>
                      <a:pt x="1278" y="1974"/>
                      <a:pt x="1278" y="1973"/>
                      <a:pt x="1279" y="1972"/>
                    </a:cubicBezTo>
                    <a:cubicBezTo>
                      <a:pt x="1280" y="1971"/>
                      <a:pt x="1280" y="1971"/>
                      <a:pt x="1281" y="1971"/>
                    </a:cubicBezTo>
                    <a:cubicBezTo>
                      <a:pt x="1281" y="1969"/>
                      <a:pt x="1282" y="1968"/>
                      <a:pt x="1283" y="1967"/>
                    </a:cubicBezTo>
                    <a:cubicBezTo>
                      <a:pt x="1283" y="1967"/>
                      <a:pt x="1284" y="1967"/>
                      <a:pt x="1284" y="1967"/>
                    </a:cubicBezTo>
                    <a:cubicBezTo>
                      <a:pt x="1284" y="1967"/>
                      <a:pt x="1284" y="1966"/>
                      <a:pt x="1284" y="1966"/>
                    </a:cubicBezTo>
                    <a:cubicBezTo>
                      <a:pt x="1284" y="1965"/>
                      <a:pt x="1285" y="1964"/>
                      <a:pt x="1286" y="1963"/>
                    </a:cubicBezTo>
                    <a:cubicBezTo>
                      <a:pt x="1286" y="1963"/>
                      <a:pt x="1286" y="1963"/>
                      <a:pt x="1286" y="1962"/>
                    </a:cubicBezTo>
                    <a:cubicBezTo>
                      <a:pt x="1287" y="1961"/>
                      <a:pt x="1287" y="1960"/>
                      <a:pt x="1288" y="1959"/>
                    </a:cubicBezTo>
                    <a:cubicBezTo>
                      <a:pt x="1288" y="1959"/>
                      <a:pt x="1288" y="1958"/>
                      <a:pt x="1288" y="1958"/>
                    </a:cubicBezTo>
                    <a:cubicBezTo>
                      <a:pt x="1289" y="1957"/>
                      <a:pt x="1289" y="1956"/>
                      <a:pt x="1289" y="1955"/>
                    </a:cubicBezTo>
                    <a:cubicBezTo>
                      <a:pt x="1289" y="1955"/>
                      <a:pt x="1290" y="1954"/>
                      <a:pt x="1290" y="1954"/>
                    </a:cubicBezTo>
                    <a:cubicBezTo>
                      <a:pt x="1290" y="1954"/>
                      <a:pt x="1290" y="1953"/>
                      <a:pt x="1290" y="1953"/>
                    </a:cubicBezTo>
                    <a:cubicBezTo>
                      <a:pt x="1290" y="1952"/>
                      <a:pt x="1291" y="1951"/>
                      <a:pt x="1291" y="1949"/>
                    </a:cubicBezTo>
                    <a:cubicBezTo>
                      <a:pt x="1291" y="1949"/>
                      <a:pt x="1291" y="1949"/>
                      <a:pt x="1291" y="1949"/>
                    </a:cubicBezTo>
                    <a:cubicBezTo>
                      <a:pt x="1291" y="1948"/>
                      <a:pt x="1292" y="1946"/>
                      <a:pt x="1292" y="1945"/>
                    </a:cubicBezTo>
                    <a:cubicBezTo>
                      <a:pt x="1292" y="1945"/>
                      <a:pt x="1292" y="1944"/>
                      <a:pt x="1292" y="1944"/>
                    </a:cubicBezTo>
                    <a:cubicBezTo>
                      <a:pt x="1292" y="1943"/>
                      <a:pt x="1292" y="1942"/>
                      <a:pt x="1292" y="1940"/>
                    </a:cubicBezTo>
                    <a:cubicBezTo>
                      <a:pt x="1292" y="1940"/>
                      <a:pt x="1292" y="1940"/>
                      <a:pt x="1292" y="1940"/>
                    </a:cubicBezTo>
                    <a:cubicBezTo>
                      <a:pt x="1292" y="1475"/>
                      <a:pt x="1292" y="1475"/>
                      <a:pt x="1292" y="1475"/>
                    </a:cubicBezTo>
                    <a:cubicBezTo>
                      <a:pt x="1524" y="1475"/>
                      <a:pt x="1524" y="1475"/>
                      <a:pt x="1524" y="1475"/>
                    </a:cubicBezTo>
                    <a:cubicBezTo>
                      <a:pt x="1550" y="1475"/>
                      <a:pt x="1571" y="1454"/>
                      <a:pt x="1571" y="1429"/>
                    </a:cubicBezTo>
                    <a:cubicBezTo>
                      <a:pt x="1571" y="1056"/>
                      <a:pt x="1571" y="1056"/>
                      <a:pt x="1571" y="1056"/>
                    </a:cubicBezTo>
                    <a:cubicBezTo>
                      <a:pt x="1664" y="1056"/>
                      <a:pt x="1664" y="1056"/>
                      <a:pt x="1664" y="1056"/>
                    </a:cubicBezTo>
                    <a:cubicBezTo>
                      <a:pt x="1690" y="1056"/>
                      <a:pt x="1710" y="1036"/>
                      <a:pt x="1710" y="1010"/>
                    </a:cubicBezTo>
                    <a:cubicBezTo>
                      <a:pt x="1710" y="638"/>
                      <a:pt x="1710" y="638"/>
                      <a:pt x="1710" y="638"/>
                    </a:cubicBezTo>
                    <a:cubicBezTo>
                      <a:pt x="1710" y="464"/>
                      <a:pt x="1639" y="302"/>
                      <a:pt x="1510" y="182"/>
                    </a:cubicBezTo>
                    <a:close/>
                    <a:moveTo>
                      <a:pt x="1617" y="963"/>
                    </a:moveTo>
                    <a:cubicBezTo>
                      <a:pt x="1524" y="963"/>
                      <a:pt x="1524" y="963"/>
                      <a:pt x="1524" y="963"/>
                    </a:cubicBezTo>
                    <a:cubicBezTo>
                      <a:pt x="1499" y="963"/>
                      <a:pt x="1478" y="984"/>
                      <a:pt x="1478" y="1010"/>
                    </a:cubicBezTo>
                    <a:cubicBezTo>
                      <a:pt x="1478" y="1382"/>
                      <a:pt x="1478" y="1382"/>
                      <a:pt x="1478" y="1382"/>
                    </a:cubicBezTo>
                    <a:cubicBezTo>
                      <a:pt x="1245" y="1382"/>
                      <a:pt x="1245" y="1382"/>
                      <a:pt x="1245" y="1382"/>
                    </a:cubicBezTo>
                    <a:cubicBezTo>
                      <a:pt x="1220" y="1382"/>
                      <a:pt x="1199" y="1403"/>
                      <a:pt x="1199" y="1429"/>
                    </a:cubicBezTo>
                    <a:cubicBezTo>
                      <a:pt x="1199" y="1851"/>
                      <a:pt x="1199" y="1851"/>
                      <a:pt x="1199" y="1851"/>
                    </a:cubicBezTo>
                    <a:cubicBezTo>
                      <a:pt x="667" y="1483"/>
                      <a:pt x="667" y="1483"/>
                      <a:pt x="667" y="1483"/>
                    </a:cubicBezTo>
                    <a:cubicBezTo>
                      <a:pt x="646" y="1469"/>
                      <a:pt x="617" y="1474"/>
                      <a:pt x="603" y="1495"/>
                    </a:cubicBezTo>
                    <a:cubicBezTo>
                      <a:pt x="588" y="1516"/>
                      <a:pt x="593" y="1545"/>
                      <a:pt x="614" y="1560"/>
                    </a:cubicBezTo>
                    <a:cubicBezTo>
                      <a:pt x="1097" y="1894"/>
                      <a:pt x="1097" y="1894"/>
                      <a:pt x="1097" y="1894"/>
                    </a:cubicBezTo>
                    <a:cubicBezTo>
                      <a:pt x="455" y="1894"/>
                      <a:pt x="455" y="1894"/>
                      <a:pt x="455" y="1894"/>
                    </a:cubicBezTo>
                    <a:cubicBezTo>
                      <a:pt x="455" y="638"/>
                      <a:pt x="455" y="638"/>
                      <a:pt x="455" y="638"/>
                    </a:cubicBezTo>
                    <a:cubicBezTo>
                      <a:pt x="455" y="612"/>
                      <a:pt x="434" y="591"/>
                      <a:pt x="408" y="591"/>
                    </a:cubicBezTo>
                    <a:cubicBezTo>
                      <a:pt x="383" y="591"/>
                      <a:pt x="362" y="612"/>
                      <a:pt x="362" y="638"/>
                    </a:cubicBezTo>
                    <a:cubicBezTo>
                      <a:pt x="362" y="731"/>
                      <a:pt x="362" y="731"/>
                      <a:pt x="362" y="731"/>
                    </a:cubicBezTo>
                    <a:cubicBezTo>
                      <a:pt x="208" y="731"/>
                      <a:pt x="208" y="731"/>
                      <a:pt x="208" y="731"/>
                    </a:cubicBezTo>
                    <a:cubicBezTo>
                      <a:pt x="145" y="731"/>
                      <a:pt x="93" y="680"/>
                      <a:pt x="93" y="616"/>
                    </a:cubicBezTo>
                    <a:cubicBezTo>
                      <a:pt x="93" y="553"/>
                      <a:pt x="145" y="502"/>
                      <a:pt x="208" y="502"/>
                    </a:cubicBezTo>
                    <a:cubicBezTo>
                      <a:pt x="234" y="502"/>
                      <a:pt x="254" y="481"/>
                      <a:pt x="254" y="455"/>
                    </a:cubicBezTo>
                    <a:cubicBezTo>
                      <a:pt x="254" y="393"/>
                      <a:pt x="306" y="341"/>
                      <a:pt x="368" y="341"/>
                    </a:cubicBezTo>
                    <a:cubicBezTo>
                      <a:pt x="369" y="341"/>
                      <a:pt x="370" y="341"/>
                      <a:pt x="370" y="341"/>
                    </a:cubicBezTo>
                    <a:cubicBezTo>
                      <a:pt x="394" y="341"/>
                      <a:pt x="414" y="323"/>
                      <a:pt x="417" y="300"/>
                    </a:cubicBezTo>
                    <a:cubicBezTo>
                      <a:pt x="428" y="201"/>
                      <a:pt x="511" y="126"/>
                      <a:pt x="610" y="126"/>
                    </a:cubicBezTo>
                    <a:cubicBezTo>
                      <a:pt x="648" y="126"/>
                      <a:pt x="684" y="137"/>
                      <a:pt x="716" y="157"/>
                    </a:cubicBezTo>
                    <a:cubicBezTo>
                      <a:pt x="716" y="157"/>
                      <a:pt x="716" y="157"/>
                      <a:pt x="716" y="157"/>
                    </a:cubicBezTo>
                    <a:cubicBezTo>
                      <a:pt x="772" y="194"/>
                      <a:pt x="805" y="255"/>
                      <a:pt x="805" y="321"/>
                    </a:cubicBezTo>
                    <a:cubicBezTo>
                      <a:pt x="805" y="328"/>
                      <a:pt x="805" y="336"/>
                      <a:pt x="804" y="343"/>
                    </a:cubicBezTo>
                    <a:cubicBezTo>
                      <a:pt x="803" y="356"/>
                      <a:pt x="807" y="369"/>
                      <a:pt x="816" y="379"/>
                    </a:cubicBezTo>
                    <a:cubicBezTo>
                      <a:pt x="825" y="389"/>
                      <a:pt x="837" y="395"/>
                      <a:pt x="850" y="395"/>
                    </a:cubicBezTo>
                    <a:cubicBezTo>
                      <a:pt x="850" y="395"/>
                      <a:pt x="850" y="395"/>
                      <a:pt x="850" y="395"/>
                    </a:cubicBezTo>
                    <a:cubicBezTo>
                      <a:pt x="850" y="395"/>
                      <a:pt x="850" y="395"/>
                      <a:pt x="850" y="395"/>
                    </a:cubicBezTo>
                    <a:cubicBezTo>
                      <a:pt x="851" y="395"/>
                      <a:pt x="852" y="395"/>
                      <a:pt x="852" y="395"/>
                    </a:cubicBezTo>
                    <a:cubicBezTo>
                      <a:pt x="915" y="395"/>
                      <a:pt x="966" y="446"/>
                      <a:pt x="966" y="509"/>
                    </a:cubicBezTo>
                    <a:cubicBezTo>
                      <a:pt x="966" y="542"/>
                      <a:pt x="952" y="573"/>
                      <a:pt x="928" y="595"/>
                    </a:cubicBezTo>
                    <a:cubicBezTo>
                      <a:pt x="909" y="612"/>
                      <a:pt x="907" y="641"/>
                      <a:pt x="924" y="660"/>
                    </a:cubicBezTo>
                    <a:cubicBezTo>
                      <a:pt x="933" y="671"/>
                      <a:pt x="947" y="677"/>
                      <a:pt x="960" y="676"/>
                    </a:cubicBezTo>
                    <a:cubicBezTo>
                      <a:pt x="971" y="676"/>
                      <a:pt x="981" y="672"/>
                      <a:pt x="990" y="664"/>
                    </a:cubicBezTo>
                    <a:cubicBezTo>
                      <a:pt x="1034" y="625"/>
                      <a:pt x="1059" y="568"/>
                      <a:pt x="1059" y="509"/>
                    </a:cubicBezTo>
                    <a:cubicBezTo>
                      <a:pt x="1059" y="411"/>
                      <a:pt x="990" y="328"/>
                      <a:pt x="898" y="307"/>
                    </a:cubicBezTo>
                    <a:cubicBezTo>
                      <a:pt x="898" y="303"/>
                      <a:pt x="898" y="299"/>
                      <a:pt x="897" y="295"/>
                    </a:cubicBezTo>
                    <a:cubicBezTo>
                      <a:pt x="897" y="295"/>
                      <a:pt x="897" y="294"/>
                      <a:pt x="897" y="293"/>
                    </a:cubicBezTo>
                    <a:cubicBezTo>
                      <a:pt x="897" y="290"/>
                      <a:pt x="896" y="287"/>
                      <a:pt x="896" y="283"/>
                    </a:cubicBezTo>
                    <a:cubicBezTo>
                      <a:pt x="896" y="283"/>
                      <a:pt x="896" y="282"/>
                      <a:pt x="896" y="282"/>
                    </a:cubicBezTo>
                    <a:cubicBezTo>
                      <a:pt x="895" y="278"/>
                      <a:pt x="895" y="275"/>
                      <a:pt x="894" y="271"/>
                    </a:cubicBezTo>
                    <a:cubicBezTo>
                      <a:pt x="894" y="270"/>
                      <a:pt x="894" y="270"/>
                      <a:pt x="894" y="269"/>
                    </a:cubicBezTo>
                    <a:cubicBezTo>
                      <a:pt x="893" y="266"/>
                      <a:pt x="892" y="263"/>
                      <a:pt x="892" y="260"/>
                    </a:cubicBezTo>
                    <a:cubicBezTo>
                      <a:pt x="892" y="259"/>
                      <a:pt x="892" y="258"/>
                      <a:pt x="891" y="258"/>
                    </a:cubicBezTo>
                    <a:cubicBezTo>
                      <a:pt x="891" y="254"/>
                      <a:pt x="890" y="250"/>
                      <a:pt x="889" y="247"/>
                    </a:cubicBezTo>
                    <a:cubicBezTo>
                      <a:pt x="889" y="247"/>
                      <a:pt x="889" y="247"/>
                      <a:pt x="889" y="246"/>
                    </a:cubicBezTo>
                    <a:cubicBezTo>
                      <a:pt x="888" y="243"/>
                      <a:pt x="887" y="240"/>
                      <a:pt x="886" y="236"/>
                    </a:cubicBezTo>
                    <a:cubicBezTo>
                      <a:pt x="885" y="236"/>
                      <a:pt x="885" y="235"/>
                      <a:pt x="885" y="234"/>
                    </a:cubicBezTo>
                    <a:cubicBezTo>
                      <a:pt x="884" y="231"/>
                      <a:pt x="883" y="228"/>
                      <a:pt x="882" y="224"/>
                    </a:cubicBezTo>
                    <a:cubicBezTo>
                      <a:pt x="882" y="224"/>
                      <a:pt x="882" y="224"/>
                      <a:pt x="881" y="224"/>
                    </a:cubicBezTo>
                    <a:cubicBezTo>
                      <a:pt x="880" y="220"/>
                      <a:pt x="879" y="217"/>
                      <a:pt x="878" y="214"/>
                    </a:cubicBezTo>
                    <a:cubicBezTo>
                      <a:pt x="877" y="213"/>
                      <a:pt x="877" y="212"/>
                      <a:pt x="877" y="211"/>
                    </a:cubicBezTo>
                    <a:cubicBezTo>
                      <a:pt x="876" y="209"/>
                      <a:pt x="874" y="206"/>
                      <a:pt x="873" y="203"/>
                    </a:cubicBezTo>
                    <a:cubicBezTo>
                      <a:pt x="873" y="202"/>
                      <a:pt x="872" y="202"/>
                      <a:pt x="872" y="201"/>
                    </a:cubicBezTo>
                    <a:cubicBezTo>
                      <a:pt x="871" y="198"/>
                      <a:pt x="869" y="195"/>
                      <a:pt x="868" y="191"/>
                    </a:cubicBezTo>
                    <a:cubicBezTo>
                      <a:pt x="867" y="191"/>
                      <a:pt x="867" y="190"/>
                      <a:pt x="867" y="190"/>
                    </a:cubicBezTo>
                    <a:cubicBezTo>
                      <a:pt x="865" y="187"/>
                      <a:pt x="864" y="184"/>
                      <a:pt x="862" y="182"/>
                    </a:cubicBezTo>
                    <a:cubicBezTo>
                      <a:pt x="862" y="181"/>
                      <a:pt x="862" y="180"/>
                      <a:pt x="861" y="179"/>
                    </a:cubicBezTo>
                    <a:cubicBezTo>
                      <a:pt x="858" y="173"/>
                      <a:pt x="854" y="167"/>
                      <a:pt x="850" y="161"/>
                    </a:cubicBezTo>
                    <a:cubicBezTo>
                      <a:pt x="849" y="160"/>
                      <a:pt x="849" y="160"/>
                      <a:pt x="848" y="159"/>
                    </a:cubicBezTo>
                    <a:cubicBezTo>
                      <a:pt x="846" y="156"/>
                      <a:pt x="845" y="154"/>
                      <a:pt x="843" y="151"/>
                    </a:cubicBezTo>
                    <a:cubicBezTo>
                      <a:pt x="843" y="151"/>
                      <a:pt x="842" y="150"/>
                      <a:pt x="842" y="150"/>
                    </a:cubicBezTo>
                    <a:cubicBezTo>
                      <a:pt x="840" y="147"/>
                      <a:pt x="838" y="144"/>
                      <a:pt x="835" y="141"/>
                    </a:cubicBezTo>
                    <a:cubicBezTo>
                      <a:pt x="835" y="141"/>
                      <a:pt x="834" y="140"/>
                      <a:pt x="834" y="140"/>
                    </a:cubicBezTo>
                    <a:cubicBezTo>
                      <a:pt x="832" y="137"/>
                      <a:pt x="830" y="135"/>
                      <a:pt x="828" y="133"/>
                    </a:cubicBezTo>
                    <a:cubicBezTo>
                      <a:pt x="828" y="132"/>
                      <a:pt x="827" y="132"/>
                      <a:pt x="827" y="132"/>
                    </a:cubicBezTo>
                    <a:cubicBezTo>
                      <a:pt x="895" y="106"/>
                      <a:pt x="968" y="93"/>
                      <a:pt x="1041" y="93"/>
                    </a:cubicBezTo>
                    <a:cubicBezTo>
                      <a:pt x="1359" y="93"/>
                      <a:pt x="1617" y="338"/>
                      <a:pt x="1617" y="638"/>
                    </a:cubicBezTo>
                    <a:lnTo>
                      <a:pt x="1617" y="96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4" name="Freeform 72">
                <a:extLst>
                  <a:ext uri="{FF2B5EF4-FFF2-40B4-BE49-F238E27FC236}">
                    <a16:creationId xmlns:a16="http://schemas.microsoft.com/office/drawing/2014/main" xmlns="" id="{74781649-A297-485C-AF78-17DB9757961E}"/>
                  </a:ext>
                </a:extLst>
              </p:cNvPr>
              <p:cNvSpPr>
                <a:spLocks/>
              </p:cNvSpPr>
              <p:nvPr/>
            </p:nvSpPr>
            <p:spPr bwMode="auto">
              <a:xfrm>
                <a:off x="3575" y="1183"/>
                <a:ext cx="202" cy="810"/>
              </a:xfrm>
              <a:custGeom>
                <a:avLst/>
                <a:gdLst>
                  <a:gd name="T0" fmla="*/ 46 w 93"/>
                  <a:gd name="T1" fmla="*/ 0 h 372"/>
                  <a:gd name="T2" fmla="*/ 0 w 93"/>
                  <a:gd name="T3" fmla="*/ 46 h 372"/>
                  <a:gd name="T4" fmla="*/ 0 w 93"/>
                  <a:gd name="T5" fmla="*/ 325 h 372"/>
                  <a:gd name="T6" fmla="*/ 46 w 93"/>
                  <a:gd name="T7" fmla="*/ 372 h 372"/>
                  <a:gd name="T8" fmla="*/ 93 w 93"/>
                  <a:gd name="T9" fmla="*/ 325 h 372"/>
                  <a:gd name="T10" fmla="*/ 93 w 93"/>
                  <a:gd name="T11" fmla="*/ 46 h 372"/>
                  <a:gd name="T12" fmla="*/ 46 w 93"/>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93" h="372">
                    <a:moveTo>
                      <a:pt x="46" y="0"/>
                    </a:moveTo>
                    <a:cubicBezTo>
                      <a:pt x="21" y="0"/>
                      <a:pt x="0" y="21"/>
                      <a:pt x="0" y="46"/>
                    </a:cubicBezTo>
                    <a:cubicBezTo>
                      <a:pt x="0" y="325"/>
                      <a:pt x="0" y="325"/>
                      <a:pt x="0" y="325"/>
                    </a:cubicBezTo>
                    <a:cubicBezTo>
                      <a:pt x="0" y="351"/>
                      <a:pt x="21" y="372"/>
                      <a:pt x="46" y="372"/>
                    </a:cubicBezTo>
                    <a:cubicBezTo>
                      <a:pt x="72" y="372"/>
                      <a:pt x="93" y="351"/>
                      <a:pt x="93" y="325"/>
                    </a:cubicBezTo>
                    <a:cubicBezTo>
                      <a:pt x="93" y="46"/>
                      <a:pt x="93" y="46"/>
                      <a:pt x="93" y="46"/>
                    </a:cubicBezTo>
                    <a:cubicBezTo>
                      <a:pt x="93" y="21"/>
                      <a:pt x="72" y="0"/>
                      <a:pt x="4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5" name="Freeform 73">
                <a:extLst>
                  <a:ext uri="{FF2B5EF4-FFF2-40B4-BE49-F238E27FC236}">
                    <a16:creationId xmlns:a16="http://schemas.microsoft.com/office/drawing/2014/main" xmlns="" id="{7B736F59-EF83-4F9F-B938-0B577D81A5B9}"/>
                  </a:ext>
                </a:extLst>
              </p:cNvPr>
              <p:cNvSpPr>
                <a:spLocks/>
              </p:cNvSpPr>
              <p:nvPr/>
            </p:nvSpPr>
            <p:spPr bwMode="auto">
              <a:xfrm>
                <a:off x="3268" y="1581"/>
                <a:ext cx="209" cy="714"/>
              </a:xfrm>
              <a:custGeom>
                <a:avLst/>
                <a:gdLst>
                  <a:gd name="T0" fmla="*/ 53 w 96"/>
                  <a:gd name="T1" fmla="*/ 3 h 328"/>
                  <a:gd name="T2" fmla="*/ 2 w 96"/>
                  <a:gd name="T3" fmla="*/ 44 h 328"/>
                  <a:gd name="T4" fmla="*/ 1 w 96"/>
                  <a:gd name="T5" fmla="*/ 282 h 328"/>
                  <a:gd name="T6" fmla="*/ 48 w 96"/>
                  <a:gd name="T7" fmla="*/ 328 h 328"/>
                  <a:gd name="T8" fmla="*/ 48 w 96"/>
                  <a:gd name="T9" fmla="*/ 328 h 328"/>
                  <a:gd name="T10" fmla="*/ 94 w 96"/>
                  <a:gd name="T11" fmla="*/ 282 h 328"/>
                  <a:gd name="T12" fmla="*/ 94 w 96"/>
                  <a:gd name="T13" fmla="*/ 54 h 328"/>
                  <a:gd name="T14" fmla="*/ 53 w 96"/>
                  <a:gd name="T15" fmla="*/ 3 h 3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328">
                    <a:moveTo>
                      <a:pt x="53" y="3"/>
                    </a:moveTo>
                    <a:cubicBezTo>
                      <a:pt x="27" y="0"/>
                      <a:pt x="4" y="19"/>
                      <a:pt x="2" y="44"/>
                    </a:cubicBezTo>
                    <a:cubicBezTo>
                      <a:pt x="0" y="59"/>
                      <a:pt x="1" y="200"/>
                      <a:pt x="1" y="282"/>
                    </a:cubicBezTo>
                    <a:cubicBezTo>
                      <a:pt x="2" y="308"/>
                      <a:pt x="22" y="328"/>
                      <a:pt x="48" y="328"/>
                    </a:cubicBezTo>
                    <a:cubicBezTo>
                      <a:pt x="48" y="328"/>
                      <a:pt x="48" y="328"/>
                      <a:pt x="48" y="328"/>
                    </a:cubicBezTo>
                    <a:cubicBezTo>
                      <a:pt x="74" y="328"/>
                      <a:pt x="95" y="307"/>
                      <a:pt x="94" y="282"/>
                    </a:cubicBezTo>
                    <a:cubicBezTo>
                      <a:pt x="94" y="181"/>
                      <a:pt x="93" y="68"/>
                      <a:pt x="94" y="54"/>
                    </a:cubicBezTo>
                    <a:cubicBezTo>
                      <a:pt x="96" y="28"/>
                      <a:pt x="78" y="6"/>
                      <a:pt x="53"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6" name="Freeform 74">
                <a:extLst>
                  <a:ext uri="{FF2B5EF4-FFF2-40B4-BE49-F238E27FC236}">
                    <a16:creationId xmlns:a16="http://schemas.microsoft.com/office/drawing/2014/main" xmlns="" id="{EE3ECEAF-8E3B-4284-B330-D82292DB54BC}"/>
                  </a:ext>
                </a:extLst>
              </p:cNvPr>
              <p:cNvSpPr>
                <a:spLocks/>
              </p:cNvSpPr>
              <p:nvPr/>
            </p:nvSpPr>
            <p:spPr bwMode="auto">
              <a:xfrm>
                <a:off x="2968" y="779"/>
                <a:ext cx="202" cy="404"/>
              </a:xfrm>
              <a:custGeom>
                <a:avLst/>
                <a:gdLst>
                  <a:gd name="T0" fmla="*/ 93 w 93"/>
                  <a:gd name="T1" fmla="*/ 139 h 186"/>
                  <a:gd name="T2" fmla="*/ 93 w 93"/>
                  <a:gd name="T3" fmla="*/ 46 h 186"/>
                  <a:gd name="T4" fmla="*/ 46 w 93"/>
                  <a:gd name="T5" fmla="*/ 0 h 186"/>
                  <a:gd name="T6" fmla="*/ 0 w 93"/>
                  <a:gd name="T7" fmla="*/ 46 h 186"/>
                  <a:gd name="T8" fmla="*/ 0 w 93"/>
                  <a:gd name="T9" fmla="*/ 139 h 186"/>
                  <a:gd name="T10" fmla="*/ 46 w 93"/>
                  <a:gd name="T11" fmla="*/ 186 h 186"/>
                  <a:gd name="T12" fmla="*/ 93 w 93"/>
                  <a:gd name="T13" fmla="*/ 139 h 186"/>
                </a:gdLst>
                <a:ahLst/>
                <a:cxnLst>
                  <a:cxn ang="0">
                    <a:pos x="T0" y="T1"/>
                  </a:cxn>
                  <a:cxn ang="0">
                    <a:pos x="T2" y="T3"/>
                  </a:cxn>
                  <a:cxn ang="0">
                    <a:pos x="T4" y="T5"/>
                  </a:cxn>
                  <a:cxn ang="0">
                    <a:pos x="T6" y="T7"/>
                  </a:cxn>
                  <a:cxn ang="0">
                    <a:pos x="T8" y="T9"/>
                  </a:cxn>
                  <a:cxn ang="0">
                    <a:pos x="T10" y="T11"/>
                  </a:cxn>
                  <a:cxn ang="0">
                    <a:pos x="T12" y="T13"/>
                  </a:cxn>
                </a:cxnLst>
                <a:rect l="0" t="0" r="r" b="b"/>
                <a:pathLst>
                  <a:path w="93" h="186">
                    <a:moveTo>
                      <a:pt x="93" y="139"/>
                    </a:moveTo>
                    <a:cubicBezTo>
                      <a:pt x="93" y="46"/>
                      <a:pt x="93" y="46"/>
                      <a:pt x="93" y="46"/>
                    </a:cubicBezTo>
                    <a:cubicBezTo>
                      <a:pt x="93" y="21"/>
                      <a:pt x="72" y="0"/>
                      <a:pt x="46" y="0"/>
                    </a:cubicBezTo>
                    <a:cubicBezTo>
                      <a:pt x="21" y="0"/>
                      <a:pt x="0" y="21"/>
                      <a:pt x="0" y="46"/>
                    </a:cubicBezTo>
                    <a:cubicBezTo>
                      <a:pt x="0" y="139"/>
                      <a:pt x="0" y="139"/>
                      <a:pt x="0" y="139"/>
                    </a:cubicBezTo>
                    <a:cubicBezTo>
                      <a:pt x="0" y="165"/>
                      <a:pt x="21" y="186"/>
                      <a:pt x="46" y="186"/>
                    </a:cubicBezTo>
                    <a:cubicBezTo>
                      <a:pt x="72" y="186"/>
                      <a:pt x="93" y="165"/>
                      <a:pt x="93" y="13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7" name="Freeform 75">
                <a:extLst>
                  <a:ext uri="{FF2B5EF4-FFF2-40B4-BE49-F238E27FC236}">
                    <a16:creationId xmlns:a16="http://schemas.microsoft.com/office/drawing/2014/main" xmlns="" id="{C9E8CA8D-E887-427D-B137-F8FFBDE71A02}"/>
                  </a:ext>
                </a:extLst>
              </p:cNvPr>
              <p:cNvSpPr>
                <a:spLocks/>
              </p:cNvSpPr>
              <p:nvPr/>
            </p:nvSpPr>
            <p:spPr bwMode="auto">
              <a:xfrm>
                <a:off x="3068" y="2295"/>
                <a:ext cx="202" cy="609"/>
              </a:xfrm>
              <a:custGeom>
                <a:avLst/>
                <a:gdLst>
                  <a:gd name="T0" fmla="*/ 47 w 93"/>
                  <a:gd name="T1" fmla="*/ 0 h 280"/>
                  <a:gd name="T2" fmla="*/ 0 w 93"/>
                  <a:gd name="T3" fmla="*/ 47 h 280"/>
                  <a:gd name="T4" fmla="*/ 0 w 93"/>
                  <a:gd name="T5" fmla="*/ 233 h 280"/>
                  <a:gd name="T6" fmla="*/ 47 w 93"/>
                  <a:gd name="T7" fmla="*/ 280 h 280"/>
                  <a:gd name="T8" fmla="*/ 93 w 93"/>
                  <a:gd name="T9" fmla="*/ 233 h 280"/>
                  <a:gd name="T10" fmla="*/ 93 w 93"/>
                  <a:gd name="T11" fmla="*/ 47 h 280"/>
                  <a:gd name="T12" fmla="*/ 47 w 93"/>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93" h="280">
                    <a:moveTo>
                      <a:pt x="47" y="0"/>
                    </a:moveTo>
                    <a:cubicBezTo>
                      <a:pt x="21" y="0"/>
                      <a:pt x="0" y="21"/>
                      <a:pt x="0" y="47"/>
                    </a:cubicBezTo>
                    <a:cubicBezTo>
                      <a:pt x="0" y="233"/>
                      <a:pt x="0" y="233"/>
                      <a:pt x="0" y="233"/>
                    </a:cubicBezTo>
                    <a:cubicBezTo>
                      <a:pt x="0" y="259"/>
                      <a:pt x="21" y="280"/>
                      <a:pt x="47" y="280"/>
                    </a:cubicBezTo>
                    <a:cubicBezTo>
                      <a:pt x="73" y="280"/>
                      <a:pt x="93" y="259"/>
                      <a:pt x="93" y="233"/>
                    </a:cubicBezTo>
                    <a:cubicBezTo>
                      <a:pt x="93" y="47"/>
                      <a:pt x="93" y="47"/>
                      <a:pt x="93" y="47"/>
                    </a:cubicBezTo>
                    <a:cubicBezTo>
                      <a:pt x="93" y="21"/>
                      <a:pt x="73" y="0"/>
                      <a:pt x="4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8" name="Freeform 76">
                <a:extLst>
                  <a:ext uri="{FF2B5EF4-FFF2-40B4-BE49-F238E27FC236}">
                    <a16:creationId xmlns:a16="http://schemas.microsoft.com/office/drawing/2014/main" xmlns="" id="{17C94E1F-32DB-4029-AE0F-E6F190ACC120}"/>
                  </a:ext>
                </a:extLst>
              </p:cNvPr>
              <p:cNvSpPr>
                <a:spLocks/>
              </p:cNvSpPr>
              <p:nvPr/>
            </p:nvSpPr>
            <p:spPr bwMode="auto">
              <a:xfrm>
                <a:off x="3270" y="474"/>
                <a:ext cx="202" cy="709"/>
              </a:xfrm>
              <a:custGeom>
                <a:avLst/>
                <a:gdLst>
                  <a:gd name="T0" fmla="*/ 47 w 93"/>
                  <a:gd name="T1" fmla="*/ 326 h 326"/>
                  <a:gd name="T2" fmla="*/ 93 w 93"/>
                  <a:gd name="T3" fmla="*/ 279 h 326"/>
                  <a:gd name="T4" fmla="*/ 93 w 93"/>
                  <a:gd name="T5" fmla="*/ 47 h 326"/>
                  <a:gd name="T6" fmla="*/ 47 w 93"/>
                  <a:gd name="T7" fmla="*/ 0 h 326"/>
                  <a:gd name="T8" fmla="*/ 0 w 93"/>
                  <a:gd name="T9" fmla="*/ 47 h 326"/>
                  <a:gd name="T10" fmla="*/ 0 w 93"/>
                  <a:gd name="T11" fmla="*/ 279 h 326"/>
                  <a:gd name="T12" fmla="*/ 47 w 93"/>
                  <a:gd name="T13" fmla="*/ 326 h 326"/>
                </a:gdLst>
                <a:ahLst/>
                <a:cxnLst>
                  <a:cxn ang="0">
                    <a:pos x="T0" y="T1"/>
                  </a:cxn>
                  <a:cxn ang="0">
                    <a:pos x="T2" y="T3"/>
                  </a:cxn>
                  <a:cxn ang="0">
                    <a:pos x="T4" y="T5"/>
                  </a:cxn>
                  <a:cxn ang="0">
                    <a:pos x="T6" y="T7"/>
                  </a:cxn>
                  <a:cxn ang="0">
                    <a:pos x="T8" y="T9"/>
                  </a:cxn>
                  <a:cxn ang="0">
                    <a:pos x="T10" y="T11"/>
                  </a:cxn>
                  <a:cxn ang="0">
                    <a:pos x="T12" y="T13"/>
                  </a:cxn>
                </a:cxnLst>
                <a:rect l="0" t="0" r="r" b="b"/>
                <a:pathLst>
                  <a:path w="93" h="326">
                    <a:moveTo>
                      <a:pt x="47" y="326"/>
                    </a:moveTo>
                    <a:cubicBezTo>
                      <a:pt x="73" y="326"/>
                      <a:pt x="93" y="305"/>
                      <a:pt x="93" y="279"/>
                    </a:cubicBezTo>
                    <a:cubicBezTo>
                      <a:pt x="93" y="47"/>
                      <a:pt x="93" y="47"/>
                      <a:pt x="93" y="47"/>
                    </a:cubicBezTo>
                    <a:cubicBezTo>
                      <a:pt x="93" y="21"/>
                      <a:pt x="73" y="0"/>
                      <a:pt x="47" y="0"/>
                    </a:cubicBezTo>
                    <a:cubicBezTo>
                      <a:pt x="21" y="0"/>
                      <a:pt x="0" y="21"/>
                      <a:pt x="0" y="47"/>
                    </a:cubicBezTo>
                    <a:cubicBezTo>
                      <a:pt x="0" y="279"/>
                      <a:pt x="0" y="279"/>
                      <a:pt x="0" y="279"/>
                    </a:cubicBezTo>
                    <a:cubicBezTo>
                      <a:pt x="0" y="305"/>
                      <a:pt x="21" y="326"/>
                      <a:pt x="47" y="3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9" name="Freeform 77">
                <a:extLst>
                  <a:ext uri="{FF2B5EF4-FFF2-40B4-BE49-F238E27FC236}">
                    <a16:creationId xmlns:a16="http://schemas.microsoft.com/office/drawing/2014/main" xmlns="" id="{919CD54D-C5D2-4977-A8BA-FE28C9E586F6}"/>
                  </a:ext>
                </a:extLst>
              </p:cNvPr>
              <p:cNvSpPr>
                <a:spLocks/>
              </p:cNvSpPr>
              <p:nvPr/>
            </p:nvSpPr>
            <p:spPr bwMode="auto">
              <a:xfrm>
                <a:off x="3270" y="1283"/>
                <a:ext cx="202" cy="203"/>
              </a:xfrm>
              <a:custGeom>
                <a:avLst/>
                <a:gdLst>
                  <a:gd name="T0" fmla="*/ 47 w 93"/>
                  <a:gd name="T1" fmla="*/ 93 h 93"/>
                  <a:gd name="T2" fmla="*/ 80 w 93"/>
                  <a:gd name="T3" fmla="*/ 80 h 93"/>
                  <a:gd name="T4" fmla="*/ 93 w 93"/>
                  <a:gd name="T5" fmla="*/ 47 h 93"/>
                  <a:gd name="T6" fmla="*/ 80 w 93"/>
                  <a:gd name="T7" fmla="*/ 14 h 93"/>
                  <a:gd name="T8" fmla="*/ 47 w 93"/>
                  <a:gd name="T9" fmla="*/ 0 h 93"/>
                  <a:gd name="T10" fmla="*/ 14 w 93"/>
                  <a:gd name="T11" fmla="*/ 14 h 93"/>
                  <a:gd name="T12" fmla="*/ 0 w 93"/>
                  <a:gd name="T13" fmla="*/ 47 h 93"/>
                  <a:gd name="T14" fmla="*/ 14 w 93"/>
                  <a:gd name="T15" fmla="*/ 80 h 93"/>
                  <a:gd name="T16" fmla="*/ 47 w 93"/>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3">
                    <a:moveTo>
                      <a:pt x="47" y="93"/>
                    </a:moveTo>
                    <a:cubicBezTo>
                      <a:pt x="59" y="93"/>
                      <a:pt x="71" y="88"/>
                      <a:pt x="80" y="80"/>
                    </a:cubicBezTo>
                    <a:cubicBezTo>
                      <a:pt x="88" y="71"/>
                      <a:pt x="93" y="59"/>
                      <a:pt x="93" y="47"/>
                    </a:cubicBezTo>
                    <a:cubicBezTo>
                      <a:pt x="93" y="35"/>
                      <a:pt x="88" y="23"/>
                      <a:pt x="80" y="14"/>
                    </a:cubicBezTo>
                    <a:cubicBezTo>
                      <a:pt x="71" y="5"/>
                      <a:pt x="59" y="0"/>
                      <a:pt x="47" y="0"/>
                    </a:cubicBezTo>
                    <a:cubicBezTo>
                      <a:pt x="35" y="0"/>
                      <a:pt x="23" y="5"/>
                      <a:pt x="14" y="14"/>
                    </a:cubicBezTo>
                    <a:cubicBezTo>
                      <a:pt x="5" y="23"/>
                      <a:pt x="0" y="35"/>
                      <a:pt x="0" y="47"/>
                    </a:cubicBezTo>
                    <a:cubicBezTo>
                      <a:pt x="0" y="59"/>
                      <a:pt x="5" y="71"/>
                      <a:pt x="14" y="80"/>
                    </a:cubicBezTo>
                    <a:cubicBezTo>
                      <a:pt x="23" y="88"/>
                      <a:pt x="35" y="93"/>
                      <a:pt x="47" y="9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0" name="Freeform 78">
                <a:extLst>
                  <a:ext uri="{FF2B5EF4-FFF2-40B4-BE49-F238E27FC236}">
                    <a16:creationId xmlns:a16="http://schemas.microsoft.com/office/drawing/2014/main" xmlns="" id="{B933333F-0258-4523-A855-675CEDF832BD}"/>
                  </a:ext>
                </a:extLst>
              </p:cNvPr>
              <p:cNvSpPr>
                <a:spLocks/>
              </p:cNvSpPr>
              <p:nvPr/>
            </p:nvSpPr>
            <p:spPr bwMode="auto">
              <a:xfrm>
                <a:off x="3575" y="2093"/>
                <a:ext cx="202" cy="202"/>
              </a:xfrm>
              <a:custGeom>
                <a:avLst/>
                <a:gdLst>
                  <a:gd name="T0" fmla="*/ 46 w 93"/>
                  <a:gd name="T1" fmla="*/ 0 h 93"/>
                  <a:gd name="T2" fmla="*/ 13 w 93"/>
                  <a:gd name="T3" fmla="*/ 14 h 93"/>
                  <a:gd name="T4" fmla="*/ 0 w 93"/>
                  <a:gd name="T5" fmla="*/ 47 h 93"/>
                  <a:gd name="T6" fmla="*/ 13 w 93"/>
                  <a:gd name="T7" fmla="*/ 80 h 93"/>
                  <a:gd name="T8" fmla="*/ 46 w 93"/>
                  <a:gd name="T9" fmla="*/ 93 h 93"/>
                  <a:gd name="T10" fmla="*/ 79 w 93"/>
                  <a:gd name="T11" fmla="*/ 80 h 93"/>
                  <a:gd name="T12" fmla="*/ 93 w 93"/>
                  <a:gd name="T13" fmla="*/ 47 h 93"/>
                  <a:gd name="T14" fmla="*/ 79 w 93"/>
                  <a:gd name="T15" fmla="*/ 14 h 93"/>
                  <a:gd name="T16" fmla="*/ 46 w 93"/>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3">
                    <a:moveTo>
                      <a:pt x="46" y="0"/>
                    </a:moveTo>
                    <a:cubicBezTo>
                      <a:pt x="34" y="0"/>
                      <a:pt x="22" y="5"/>
                      <a:pt x="13" y="14"/>
                    </a:cubicBezTo>
                    <a:cubicBezTo>
                      <a:pt x="5" y="23"/>
                      <a:pt x="0" y="35"/>
                      <a:pt x="0" y="47"/>
                    </a:cubicBezTo>
                    <a:cubicBezTo>
                      <a:pt x="0" y="59"/>
                      <a:pt x="5" y="71"/>
                      <a:pt x="13" y="80"/>
                    </a:cubicBezTo>
                    <a:cubicBezTo>
                      <a:pt x="22" y="88"/>
                      <a:pt x="34" y="93"/>
                      <a:pt x="46" y="93"/>
                    </a:cubicBezTo>
                    <a:cubicBezTo>
                      <a:pt x="59" y="93"/>
                      <a:pt x="71" y="88"/>
                      <a:pt x="79" y="80"/>
                    </a:cubicBezTo>
                    <a:cubicBezTo>
                      <a:pt x="88" y="71"/>
                      <a:pt x="93" y="59"/>
                      <a:pt x="93" y="47"/>
                    </a:cubicBezTo>
                    <a:cubicBezTo>
                      <a:pt x="93" y="35"/>
                      <a:pt x="88" y="23"/>
                      <a:pt x="79" y="14"/>
                    </a:cubicBezTo>
                    <a:cubicBezTo>
                      <a:pt x="71" y="5"/>
                      <a:pt x="59" y="0"/>
                      <a:pt x="4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1" name="Freeform 79">
                <a:extLst>
                  <a:ext uri="{FF2B5EF4-FFF2-40B4-BE49-F238E27FC236}">
                    <a16:creationId xmlns:a16="http://schemas.microsoft.com/office/drawing/2014/main" xmlns="" id="{3EAE421B-4E0A-4D64-B1D9-4C567764E04B}"/>
                  </a:ext>
                </a:extLst>
              </p:cNvPr>
              <p:cNvSpPr>
                <a:spLocks/>
              </p:cNvSpPr>
              <p:nvPr/>
            </p:nvSpPr>
            <p:spPr bwMode="auto">
              <a:xfrm>
                <a:off x="3575" y="2397"/>
                <a:ext cx="202" cy="202"/>
              </a:xfrm>
              <a:custGeom>
                <a:avLst/>
                <a:gdLst>
                  <a:gd name="T0" fmla="*/ 46 w 93"/>
                  <a:gd name="T1" fmla="*/ 0 h 93"/>
                  <a:gd name="T2" fmla="*/ 13 w 93"/>
                  <a:gd name="T3" fmla="*/ 14 h 93"/>
                  <a:gd name="T4" fmla="*/ 0 w 93"/>
                  <a:gd name="T5" fmla="*/ 46 h 93"/>
                  <a:gd name="T6" fmla="*/ 13 w 93"/>
                  <a:gd name="T7" fmla="*/ 79 h 93"/>
                  <a:gd name="T8" fmla="*/ 46 w 93"/>
                  <a:gd name="T9" fmla="*/ 93 h 93"/>
                  <a:gd name="T10" fmla="*/ 79 w 93"/>
                  <a:gd name="T11" fmla="*/ 79 h 93"/>
                  <a:gd name="T12" fmla="*/ 93 w 93"/>
                  <a:gd name="T13" fmla="*/ 46 h 93"/>
                  <a:gd name="T14" fmla="*/ 79 w 93"/>
                  <a:gd name="T15" fmla="*/ 14 h 93"/>
                  <a:gd name="T16" fmla="*/ 46 w 93"/>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3">
                    <a:moveTo>
                      <a:pt x="46" y="0"/>
                    </a:moveTo>
                    <a:cubicBezTo>
                      <a:pt x="34" y="0"/>
                      <a:pt x="22" y="5"/>
                      <a:pt x="13" y="14"/>
                    </a:cubicBezTo>
                    <a:cubicBezTo>
                      <a:pt x="5" y="22"/>
                      <a:pt x="0" y="34"/>
                      <a:pt x="0" y="46"/>
                    </a:cubicBezTo>
                    <a:cubicBezTo>
                      <a:pt x="0" y="59"/>
                      <a:pt x="5" y="71"/>
                      <a:pt x="13" y="79"/>
                    </a:cubicBezTo>
                    <a:cubicBezTo>
                      <a:pt x="22" y="88"/>
                      <a:pt x="34" y="93"/>
                      <a:pt x="46" y="93"/>
                    </a:cubicBezTo>
                    <a:cubicBezTo>
                      <a:pt x="59" y="93"/>
                      <a:pt x="71" y="88"/>
                      <a:pt x="79" y="79"/>
                    </a:cubicBezTo>
                    <a:cubicBezTo>
                      <a:pt x="88" y="71"/>
                      <a:pt x="93" y="59"/>
                      <a:pt x="93" y="46"/>
                    </a:cubicBezTo>
                    <a:cubicBezTo>
                      <a:pt x="93" y="34"/>
                      <a:pt x="88" y="22"/>
                      <a:pt x="79" y="14"/>
                    </a:cubicBezTo>
                    <a:cubicBezTo>
                      <a:pt x="71" y="5"/>
                      <a:pt x="59" y="0"/>
                      <a:pt x="4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grpSp>
          <p:nvGrpSpPr>
            <p:cNvPr id="17" name="Group 4">
              <a:extLst>
                <a:ext uri="{FF2B5EF4-FFF2-40B4-BE49-F238E27FC236}">
                  <a16:creationId xmlns:a16="http://schemas.microsoft.com/office/drawing/2014/main" xmlns="" id="{21767844-7B29-4B5A-8284-1E057CD00B00}"/>
                </a:ext>
              </a:extLst>
            </p:cNvPr>
            <p:cNvGrpSpPr>
              <a:grpSpLocks noChangeAspect="1"/>
            </p:cNvGrpSpPr>
            <p:nvPr/>
          </p:nvGrpSpPr>
          <p:grpSpPr bwMode="auto">
            <a:xfrm flipH="1">
              <a:off x="7109234" y="2637549"/>
              <a:ext cx="317568" cy="383436"/>
              <a:chOff x="2115" y="-11"/>
              <a:chExt cx="3587" cy="4331"/>
            </a:xfrm>
            <a:solidFill>
              <a:srgbClr val="00A77F"/>
            </a:solidFill>
          </p:grpSpPr>
          <p:sp>
            <p:nvSpPr>
              <p:cNvPr id="21" name="Freeform 5">
                <a:extLst>
                  <a:ext uri="{FF2B5EF4-FFF2-40B4-BE49-F238E27FC236}">
                    <a16:creationId xmlns:a16="http://schemas.microsoft.com/office/drawing/2014/main" xmlns="" id="{54E939CC-76E3-44B4-AB51-003A24811056}"/>
                  </a:ext>
                </a:extLst>
              </p:cNvPr>
              <p:cNvSpPr>
                <a:spLocks/>
              </p:cNvSpPr>
              <p:nvPr/>
            </p:nvSpPr>
            <p:spPr bwMode="auto">
              <a:xfrm>
                <a:off x="2115" y="-11"/>
                <a:ext cx="3587" cy="4331"/>
              </a:xfrm>
              <a:custGeom>
                <a:avLst/>
                <a:gdLst>
                  <a:gd name="T0" fmla="*/ 1552 w 1977"/>
                  <a:gd name="T1" fmla="*/ 1754 h 2388"/>
                  <a:gd name="T2" fmla="*/ 1578 w 1977"/>
                  <a:gd name="T3" fmla="*/ 1666 h 2388"/>
                  <a:gd name="T4" fmla="*/ 1832 w 1977"/>
                  <a:gd name="T5" fmla="*/ 485 h 2388"/>
                  <a:gd name="T6" fmla="*/ 1077 w 1977"/>
                  <a:gd name="T7" fmla="*/ 7 h 2388"/>
                  <a:gd name="T8" fmla="*/ 378 w 1977"/>
                  <a:gd name="T9" fmla="*/ 261 h 2388"/>
                  <a:gd name="T10" fmla="*/ 134 w 1977"/>
                  <a:gd name="T11" fmla="*/ 884 h 2388"/>
                  <a:gd name="T12" fmla="*/ 150 w 1977"/>
                  <a:gd name="T13" fmla="*/ 944 h 2388"/>
                  <a:gd name="T14" fmla="*/ 160 w 1977"/>
                  <a:gd name="T15" fmla="*/ 1068 h 2388"/>
                  <a:gd name="T16" fmla="*/ 36 w 1977"/>
                  <a:gd name="T17" fmla="*/ 1285 h 2388"/>
                  <a:gd name="T18" fmla="*/ 2 w 1977"/>
                  <a:gd name="T19" fmla="*/ 1390 h 2388"/>
                  <a:gd name="T20" fmla="*/ 130 w 1977"/>
                  <a:gd name="T21" fmla="*/ 1501 h 2388"/>
                  <a:gd name="T22" fmla="*/ 146 w 1977"/>
                  <a:gd name="T23" fmla="*/ 1504 h 2388"/>
                  <a:gd name="T24" fmla="*/ 161 w 1977"/>
                  <a:gd name="T25" fmla="*/ 1509 h 2388"/>
                  <a:gd name="T26" fmla="*/ 153 w 1977"/>
                  <a:gd name="T27" fmla="*/ 1571 h 2388"/>
                  <a:gd name="T28" fmla="*/ 171 w 1977"/>
                  <a:gd name="T29" fmla="*/ 1664 h 2388"/>
                  <a:gd name="T30" fmla="*/ 174 w 1977"/>
                  <a:gd name="T31" fmla="*/ 1665 h 2388"/>
                  <a:gd name="T32" fmla="*/ 182 w 1977"/>
                  <a:gd name="T33" fmla="*/ 1697 h 2388"/>
                  <a:gd name="T34" fmla="*/ 181 w 1977"/>
                  <a:gd name="T35" fmla="*/ 1771 h 2388"/>
                  <a:gd name="T36" fmla="*/ 218 w 1977"/>
                  <a:gd name="T37" fmla="*/ 1797 h 2388"/>
                  <a:gd name="T38" fmla="*/ 227 w 1977"/>
                  <a:gd name="T39" fmla="*/ 1811 h 2388"/>
                  <a:gd name="T40" fmla="*/ 301 w 1977"/>
                  <a:gd name="T41" fmla="*/ 2082 h 2388"/>
                  <a:gd name="T42" fmla="*/ 556 w 1977"/>
                  <a:gd name="T43" fmla="*/ 2110 h 2388"/>
                  <a:gd name="T44" fmla="*/ 625 w 1977"/>
                  <a:gd name="T45" fmla="*/ 2104 h 2388"/>
                  <a:gd name="T46" fmla="*/ 629 w 1977"/>
                  <a:gd name="T47" fmla="*/ 2104 h 2388"/>
                  <a:gd name="T48" fmla="*/ 696 w 1977"/>
                  <a:gd name="T49" fmla="*/ 2107 h 2388"/>
                  <a:gd name="T50" fmla="*/ 774 w 1977"/>
                  <a:gd name="T51" fmla="*/ 2347 h 2388"/>
                  <a:gd name="T52" fmla="*/ 807 w 1977"/>
                  <a:gd name="T53" fmla="*/ 2388 h 2388"/>
                  <a:gd name="T54" fmla="*/ 811 w 1977"/>
                  <a:gd name="T55" fmla="*/ 2388 h 2388"/>
                  <a:gd name="T56" fmla="*/ 848 w 1977"/>
                  <a:gd name="T57" fmla="*/ 2354 h 2388"/>
                  <a:gd name="T58" fmla="*/ 756 w 1977"/>
                  <a:gd name="T59" fmla="*/ 2063 h 2388"/>
                  <a:gd name="T60" fmla="*/ 620 w 1977"/>
                  <a:gd name="T61" fmla="*/ 2030 h 2388"/>
                  <a:gd name="T62" fmla="*/ 548 w 1977"/>
                  <a:gd name="T63" fmla="*/ 2036 h 2388"/>
                  <a:gd name="T64" fmla="*/ 338 w 1977"/>
                  <a:gd name="T65" fmla="*/ 2018 h 2388"/>
                  <a:gd name="T66" fmla="*/ 299 w 1977"/>
                  <a:gd name="T67" fmla="*/ 1832 h 2388"/>
                  <a:gd name="T68" fmla="*/ 299 w 1977"/>
                  <a:gd name="T69" fmla="*/ 1830 h 2388"/>
                  <a:gd name="T70" fmla="*/ 249 w 1977"/>
                  <a:gd name="T71" fmla="*/ 1730 h 2388"/>
                  <a:gd name="T72" fmla="*/ 251 w 1977"/>
                  <a:gd name="T73" fmla="*/ 1725 h 2388"/>
                  <a:gd name="T74" fmla="*/ 252 w 1977"/>
                  <a:gd name="T75" fmla="*/ 1722 h 2388"/>
                  <a:gd name="T76" fmla="*/ 221 w 1977"/>
                  <a:gd name="T77" fmla="*/ 1607 h 2388"/>
                  <a:gd name="T78" fmla="*/ 224 w 1977"/>
                  <a:gd name="T79" fmla="*/ 1594 h 2388"/>
                  <a:gd name="T80" fmla="*/ 234 w 1977"/>
                  <a:gd name="T81" fmla="*/ 1499 h 2388"/>
                  <a:gd name="T82" fmla="*/ 164 w 1977"/>
                  <a:gd name="T83" fmla="*/ 1432 h 2388"/>
                  <a:gd name="T84" fmla="*/ 147 w 1977"/>
                  <a:gd name="T85" fmla="*/ 1428 h 2388"/>
                  <a:gd name="T86" fmla="*/ 76 w 1977"/>
                  <a:gd name="T87" fmla="*/ 1384 h 2388"/>
                  <a:gd name="T88" fmla="*/ 97 w 1977"/>
                  <a:gd name="T89" fmla="*/ 1328 h 2388"/>
                  <a:gd name="T90" fmla="*/ 99 w 1977"/>
                  <a:gd name="T91" fmla="*/ 1324 h 2388"/>
                  <a:gd name="T92" fmla="*/ 224 w 1977"/>
                  <a:gd name="T93" fmla="*/ 1107 h 2388"/>
                  <a:gd name="T94" fmla="*/ 221 w 1977"/>
                  <a:gd name="T95" fmla="*/ 921 h 2388"/>
                  <a:gd name="T96" fmla="*/ 207 w 1977"/>
                  <a:gd name="T97" fmla="*/ 870 h 2388"/>
                  <a:gd name="T98" fmla="*/ 429 w 1977"/>
                  <a:gd name="T99" fmla="*/ 315 h 2388"/>
                  <a:gd name="T100" fmla="*/ 1076 w 1977"/>
                  <a:gd name="T101" fmla="*/ 82 h 2388"/>
                  <a:gd name="T102" fmla="*/ 1763 w 1977"/>
                  <a:gd name="T103" fmla="*/ 514 h 2388"/>
                  <a:gd name="T104" fmla="*/ 1519 w 1977"/>
                  <a:gd name="T105" fmla="*/ 1621 h 2388"/>
                  <a:gd name="T106" fmla="*/ 1478 w 1977"/>
                  <a:gd name="T107" fmla="*/ 1760 h 2388"/>
                  <a:gd name="T108" fmla="*/ 1586 w 1977"/>
                  <a:gd name="T109" fmla="*/ 2219 h 2388"/>
                  <a:gd name="T110" fmla="*/ 1635 w 1977"/>
                  <a:gd name="T111" fmla="*/ 2238 h 2388"/>
                  <a:gd name="T112" fmla="*/ 1655 w 1977"/>
                  <a:gd name="T113" fmla="*/ 2189 h 2388"/>
                  <a:gd name="T114" fmla="*/ 1552 w 1977"/>
                  <a:gd name="T115" fmla="*/ 1754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77" h="2388">
                    <a:moveTo>
                      <a:pt x="1552" y="1754"/>
                    </a:moveTo>
                    <a:cubicBezTo>
                      <a:pt x="1549" y="1722"/>
                      <a:pt x="1558" y="1691"/>
                      <a:pt x="1578" y="1666"/>
                    </a:cubicBezTo>
                    <a:cubicBezTo>
                      <a:pt x="1883" y="1269"/>
                      <a:pt x="1977" y="827"/>
                      <a:pt x="1832" y="485"/>
                    </a:cubicBezTo>
                    <a:cubicBezTo>
                      <a:pt x="1713" y="208"/>
                      <a:pt x="1410" y="16"/>
                      <a:pt x="1077" y="7"/>
                    </a:cubicBezTo>
                    <a:cubicBezTo>
                      <a:pt x="813" y="0"/>
                      <a:pt x="558" y="93"/>
                      <a:pt x="378" y="261"/>
                    </a:cubicBezTo>
                    <a:cubicBezTo>
                      <a:pt x="229" y="400"/>
                      <a:pt x="88" y="655"/>
                      <a:pt x="134" y="884"/>
                    </a:cubicBezTo>
                    <a:cubicBezTo>
                      <a:pt x="138" y="905"/>
                      <a:pt x="144" y="925"/>
                      <a:pt x="150" y="944"/>
                    </a:cubicBezTo>
                    <a:cubicBezTo>
                      <a:pt x="165" y="991"/>
                      <a:pt x="179" y="1035"/>
                      <a:pt x="160" y="1068"/>
                    </a:cubicBezTo>
                    <a:cubicBezTo>
                      <a:pt x="159" y="1069"/>
                      <a:pt x="159" y="1069"/>
                      <a:pt x="36" y="1285"/>
                    </a:cubicBezTo>
                    <a:cubicBezTo>
                      <a:pt x="13" y="1314"/>
                      <a:pt x="0" y="1352"/>
                      <a:pt x="2" y="1390"/>
                    </a:cubicBezTo>
                    <a:cubicBezTo>
                      <a:pt x="8" y="1473"/>
                      <a:pt x="85" y="1490"/>
                      <a:pt x="130" y="1501"/>
                    </a:cubicBezTo>
                    <a:cubicBezTo>
                      <a:pt x="136" y="1502"/>
                      <a:pt x="141" y="1503"/>
                      <a:pt x="146" y="1504"/>
                    </a:cubicBezTo>
                    <a:cubicBezTo>
                      <a:pt x="151" y="1505"/>
                      <a:pt x="156" y="1507"/>
                      <a:pt x="161" y="1509"/>
                    </a:cubicBezTo>
                    <a:cubicBezTo>
                      <a:pt x="162" y="1530"/>
                      <a:pt x="159" y="1551"/>
                      <a:pt x="153" y="1571"/>
                    </a:cubicBezTo>
                    <a:cubicBezTo>
                      <a:pt x="149" y="1582"/>
                      <a:pt x="133" y="1639"/>
                      <a:pt x="171" y="1664"/>
                    </a:cubicBezTo>
                    <a:cubicBezTo>
                      <a:pt x="172" y="1664"/>
                      <a:pt x="173" y="1665"/>
                      <a:pt x="174" y="1665"/>
                    </a:cubicBezTo>
                    <a:cubicBezTo>
                      <a:pt x="184" y="1671"/>
                      <a:pt x="187" y="1681"/>
                      <a:pt x="182" y="1697"/>
                    </a:cubicBezTo>
                    <a:cubicBezTo>
                      <a:pt x="170" y="1720"/>
                      <a:pt x="170" y="1747"/>
                      <a:pt x="181" y="1771"/>
                    </a:cubicBezTo>
                    <a:cubicBezTo>
                      <a:pt x="189" y="1785"/>
                      <a:pt x="202" y="1794"/>
                      <a:pt x="218" y="1797"/>
                    </a:cubicBezTo>
                    <a:cubicBezTo>
                      <a:pt x="222" y="1800"/>
                      <a:pt x="229" y="1805"/>
                      <a:pt x="227" y="1811"/>
                    </a:cubicBezTo>
                    <a:cubicBezTo>
                      <a:pt x="199" y="1905"/>
                      <a:pt x="204" y="2025"/>
                      <a:pt x="301" y="2082"/>
                    </a:cubicBezTo>
                    <a:cubicBezTo>
                      <a:pt x="378" y="2128"/>
                      <a:pt x="472" y="2118"/>
                      <a:pt x="556" y="2110"/>
                    </a:cubicBezTo>
                    <a:cubicBezTo>
                      <a:pt x="580" y="2107"/>
                      <a:pt x="604" y="2105"/>
                      <a:pt x="625" y="2104"/>
                    </a:cubicBezTo>
                    <a:cubicBezTo>
                      <a:pt x="626" y="2104"/>
                      <a:pt x="628" y="2104"/>
                      <a:pt x="629" y="2104"/>
                    </a:cubicBezTo>
                    <a:cubicBezTo>
                      <a:pt x="651" y="2100"/>
                      <a:pt x="674" y="2101"/>
                      <a:pt x="696" y="2107"/>
                    </a:cubicBezTo>
                    <a:cubicBezTo>
                      <a:pt x="703" y="2118"/>
                      <a:pt x="783" y="2236"/>
                      <a:pt x="774" y="2347"/>
                    </a:cubicBezTo>
                    <a:cubicBezTo>
                      <a:pt x="772" y="2368"/>
                      <a:pt x="787" y="2386"/>
                      <a:pt x="807" y="2388"/>
                    </a:cubicBezTo>
                    <a:cubicBezTo>
                      <a:pt x="809" y="2388"/>
                      <a:pt x="810" y="2388"/>
                      <a:pt x="811" y="2388"/>
                    </a:cubicBezTo>
                    <a:cubicBezTo>
                      <a:pt x="830" y="2388"/>
                      <a:pt x="846" y="2373"/>
                      <a:pt x="848" y="2354"/>
                    </a:cubicBezTo>
                    <a:cubicBezTo>
                      <a:pt x="861" y="2209"/>
                      <a:pt x="760" y="2068"/>
                      <a:pt x="756" y="2063"/>
                    </a:cubicBezTo>
                    <a:cubicBezTo>
                      <a:pt x="727" y="2021"/>
                      <a:pt x="653" y="2026"/>
                      <a:pt x="620" y="2030"/>
                    </a:cubicBezTo>
                    <a:cubicBezTo>
                      <a:pt x="597" y="2031"/>
                      <a:pt x="573" y="2033"/>
                      <a:pt x="548" y="2036"/>
                    </a:cubicBezTo>
                    <a:cubicBezTo>
                      <a:pt x="473" y="2043"/>
                      <a:pt x="395" y="2051"/>
                      <a:pt x="338" y="2018"/>
                    </a:cubicBezTo>
                    <a:cubicBezTo>
                      <a:pt x="261" y="1973"/>
                      <a:pt x="292" y="1855"/>
                      <a:pt x="299" y="1832"/>
                    </a:cubicBezTo>
                    <a:cubicBezTo>
                      <a:pt x="299" y="1831"/>
                      <a:pt x="299" y="1831"/>
                      <a:pt x="299" y="1830"/>
                    </a:cubicBezTo>
                    <a:cubicBezTo>
                      <a:pt x="309" y="1789"/>
                      <a:pt x="288" y="1747"/>
                      <a:pt x="249" y="1730"/>
                    </a:cubicBezTo>
                    <a:cubicBezTo>
                      <a:pt x="249" y="1728"/>
                      <a:pt x="250" y="1727"/>
                      <a:pt x="251" y="1725"/>
                    </a:cubicBezTo>
                    <a:cubicBezTo>
                      <a:pt x="251" y="1724"/>
                      <a:pt x="251" y="1723"/>
                      <a:pt x="252" y="1722"/>
                    </a:cubicBezTo>
                    <a:cubicBezTo>
                      <a:pt x="269" y="1681"/>
                      <a:pt x="256" y="1634"/>
                      <a:pt x="221" y="1607"/>
                    </a:cubicBezTo>
                    <a:cubicBezTo>
                      <a:pt x="221" y="1603"/>
                      <a:pt x="222" y="1599"/>
                      <a:pt x="224" y="1594"/>
                    </a:cubicBezTo>
                    <a:cubicBezTo>
                      <a:pt x="234" y="1564"/>
                      <a:pt x="237" y="1531"/>
                      <a:pt x="234" y="1499"/>
                    </a:cubicBezTo>
                    <a:cubicBezTo>
                      <a:pt x="229" y="1448"/>
                      <a:pt x="182" y="1436"/>
                      <a:pt x="164" y="1432"/>
                    </a:cubicBezTo>
                    <a:cubicBezTo>
                      <a:pt x="158" y="1431"/>
                      <a:pt x="153" y="1429"/>
                      <a:pt x="147" y="1428"/>
                    </a:cubicBezTo>
                    <a:cubicBezTo>
                      <a:pt x="94" y="1416"/>
                      <a:pt x="78" y="1409"/>
                      <a:pt x="76" y="1384"/>
                    </a:cubicBezTo>
                    <a:cubicBezTo>
                      <a:pt x="76" y="1363"/>
                      <a:pt x="84" y="1343"/>
                      <a:pt x="97" y="1328"/>
                    </a:cubicBezTo>
                    <a:cubicBezTo>
                      <a:pt x="98" y="1326"/>
                      <a:pt x="99" y="1325"/>
                      <a:pt x="99" y="1324"/>
                    </a:cubicBezTo>
                    <a:cubicBezTo>
                      <a:pt x="99" y="1324"/>
                      <a:pt x="223" y="1108"/>
                      <a:pt x="224" y="1107"/>
                    </a:cubicBezTo>
                    <a:cubicBezTo>
                      <a:pt x="260" y="1044"/>
                      <a:pt x="239" y="976"/>
                      <a:pt x="221" y="921"/>
                    </a:cubicBezTo>
                    <a:cubicBezTo>
                      <a:pt x="215" y="905"/>
                      <a:pt x="211" y="887"/>
                      <a:pt x="207" y="870"/>
                    </a:cubicBezTo>
                    <a:cubicBezTo>
                      <a:pt x="167" y="668"/>
                      <a:pt x="294" y="441"/>
                      <a:pt x="429" y="315"/>
                    </a:cubicBezTo>
                    <a:cubicBezTo>
                      <a:pt x="595" y="161"/>
                      <a:pt x="831" y="76"/>
                      <a:pt x="1076" y="82"/>
                    </a:cubicBezTo>
                    <a:cubicBezTo>
                      <a:pt x="1380" y="89"/>
                      <a:pt x="1656" y="263"/>
                      <a:pt x="1763" y="514"/>
                    </a:cubicBezTo>
                    <a:cubicBezTo>
                      <a:pt x="1898" y="831"/>
                      <a:pt x="1807" y="1245"/>
                      <a:pt x="1519" y="1621"/>
                    </a:cubicBezTo>
                    <a:cubicBezTo>
                      <a:pt x="1488" y="1660"/>
                      <a:pt x="1474" y="1710"/>
                      <a:pt x="1478" y="1760"/>
                    </a:cubicBezTo>
                    <a:cubicBezTo>
                      <a:pt x="1489" y="1917"/>
                      <a:pt x="1525" y="2072"/>
                      <a:pt x="1586" y="2219"/>
                    </a:cubicBezTo>
                    <a:cubicBezTo>
                      <a:pt x="1594" y="2237"/>
                      <a:pt x="1616" y="2246"/>
                      <a:pt x="1635" y="2238"/>
                    </a:cubicBezTo>
                    <a:cubicBezTo>
                      <a:pt x="1654" y="2230"/>
                      <a:pt x="1663" y="2208"/>
                      <a:pt x="1655" y="2189"/>
                    </a:cubicBezTo>
                    <a:cubicBezTo>
                      <a:pt x="1597" y="2050"/>
                      <a:pt x="1562" y="1903"/>
                      <a:pt x="1552" y="1754"/>
                    </a:cubicBezTo>
                    <a:close/>
                  </a:path>
                </a:pathLst>
              </a:custGeom>
              <a:grpFill/>
              <a:ln w="9525">
                <a:solidFill>
                  <a:srgbClr val="00A77F"/>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24" name="Freeform 6">
                <a:extLst>
                  <a:ext uri="{FF2B5EF4-FFF2-40B4-BE49-F238E27FC236}">
                    <a16:creationId xmlns:a16="http://schemas.microsoft.com/office/drawing/2014/main" xmlns="" id="{AB7B3C92-56D0-422E-B313-4286E634EC60}"/>
                  </a:ext>
                </a:extLst>
              </p:cNvPr>
              <p:cNvSpPr>
                <a:spLocks/>
              </p:cNvSpPr>
              <p:nvPr/>
            </p:nvSpPr>
            <p:spPr bwMode="auto">
              <a:xfrm>
                <a:off x="3292" y="535"/>
                <a:ext cx="419" cy="689"/>
              </a:xfrm>
              <a:custGeom>
                <a:avLst/>
                <a:gdLst>
                  <a:gd name="T0" fmla="*/ 126 w 231"/>
                  <a:gd name="T1" fmla="*/ 231 h 380"/>
                  <a:gd name="T2" fmla="*/ 181 w 231"/>
                  <a:gd name="T3" fmla="*/ 176 h 380"/>
                  <a:gd name="T4" fmla="*/ 182 w 231"/>
                  <a:gd name="T5" fmla="*/ 123 h 380"/>
                  <a:gd name="T6" fmla="*/ 181 w 231"/>
                  <a:gd name="T7" fmla="*/ 123 h 380"/>
                  <a:gd name="T8" fmla="*/ 67 w 231"/>
                  <a:gd name="T9" fmla="*/ 14 h 380"/>
                  <a:gd name="T10" fmla="*/ 14 w 231"/>
                  <a:gd name="T11" fmla="*/ 15 h 380"/>
                  <a:gd name="T12" fmla="*/ 15 w 231"/>
                  <a:gd name="T13" fmla="*/ 68 h 380"/>
                  <a:gd name="T14" fmla="*/ 15 w 231"/>
                  <a:gd name="T15" fmla="*/ 68 h 380"/>
                  <a:gd name="T16" fmla="*/ 102 w 231"/>
                  <a:gd name="T17" fmla="*/ 150 h 380"/>
                  <a:gd name="T18" fmla="*/ 45 w 231"/>
                  <a:gd name="T19" fmla="*/ 206 h 380"/>
                  <a:gd name="T20" fmla="*/ 45 w 231"/>
                  <a:gd name="T21" fmla="*/ 258 h 380"/>
                  <a:gd name="T22" fmla="*/ 47 w 231"/>
                  <a:gd name="T23" fmla="*/ 260 h 380"/>
                  <a:gd name="T24" fmla="*/ 165 w 231"/>
                  <a:gd name="T25" fmla="*/ 366 h 380"/>
                  <a:gd name="T26" fmla="*/ 218 w 231"/>
                  <a:gd name="T27" fmla="*/ 363 h 380"/>
                  <a:gd name="T28" fmla="*/ 215 w 231"/>
                  <a:gd name="T29" fmla="*/ 311 h 380"/>
                  <a:gd name="T30" fmla="*/ 215 w 231"/>
                  <a:gd name="T31" fmla="*/ 311 h 380"/>
                  <a:gd name="T32" fmla="*/ 126 w 231"/>
                  <a:gd name="T33" fmla="*/ 23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 h="380">
                    <a:moveTo>
                      <a:pt x="126" y="231"/>
                    </a:moveTo>
                    <a:cubicBezTo>
                      <a:pt x="181" y="176"/>
                      <a:pt x="181" y="176"/>
                      <a:pt x="181" y="176"/>
                    </a:cubicBezTo>
                    <a:cubicBezTo>
                      <a:pt x="196" y="162"/>
                      <a:pt x="196" y="138"/>
                      <a:pt x="182" y="123"/>
                    </a:cubicBezTo>
                    <a:cubicBezTo>
                      <a:pt x="181" y="123"/>
                      <a:pt x="181" y="123"/>
                      <a:pt x="181" y="123"/>
                    </a:cubicBezTo>
                    <a:cubicBezTo>
                      <a:pt x="67" y="14"/>
                      <a:pt x="67" y="14"/>
                      <a:pt x="67" y="14"/>
                    </a:cubicBezTo>
                    <a:cubicBezTo>
                      <a:pt x="52" y="0"/>
                      <a:pt x="28" y="0"/>
                      <a:pt x="14" y="15"/>
                    </a:cubicBezTo>
                    <a:cubicBezTo>
                      <a:pt x="0" y="30"/>
                      <a:pt x="0" y="53"/>
                      <a:pt x="15" y="68"/>
                    </a:cubicBezTo>
                    <a:cubicBezTo>
                      <a:pt x="15" y="68"/>
                      <a:pt x="15" y="68"/>
                      <a:pt x="15" y="68"/>
                    </a:cubicBezTo>
                    <a:cubicBezTo>
                      <a:pt x="102" y="150"/>
                      <a:pt x="102" y="150"/>
                      <a:pt x="102" y="150"/>
                    </a:cubicBezTo>
                    <a:cubicBezTo>
                      <a:pt x="45" y="206"/>
                      <a:pt x="45" y="206"/>
                      <a:pt x="45" y="206"/>
                    </a:cubicBezTo>
                    <a:cubicBezTo>
                      <a:pt x="31" y="220"/>
                      <a:pt x="30" y="244"/>
                      <a:pt x="45" y="258"/>
                    </a:cubicBezTo>
                    <a:cubicBezTo>
                      <a:pt x="45" y="259"/>
                      <a:pt x="46" y="259"/>
                      <a:pt x="47" y="260"/>
                    </a:cubicBezTo>
                    <a:cubicBezTo>
                      <a:pt x="165" y="366"/>
                      <a:pt x="165" y="366"/>
                      <a:pt x="165" y="366"/>
                    </a:cubicBezTo>
                    <a:cubicBezTo>
                      <a:pt x="180" y="380"/>
                      <a:pt x="204" y="379"/>
                      <a:pt x="218" y="363"/>
                    </a:cubicBezTo>
                    <a:cubicBezTo>
                      <a:pt x="231" y="348"/>
                      <a:pt x="230" y="324"/>
                      <a:pt x="215" y="311"/>
                    </a:cubicBezTo>
                    <a:cubicBezTo>
                      <a:pt x="215" y="311"/>
                      <a:pt x="215" y="311"/>
                      <a:pt x="215" y="311"/>
                    </a:cubicBezTo>
                    <a:lnTo>
                      <a:pt x="126" y="231"/>
                    </a:lnTo>
                    <a:close/>
                  </a:path>
                </a:pathLst>
              </a:custGeom>
              <a:grpFill/>
              <a:ln w="9525">
                <a:solidFill>
                  <a:srgbClr val="00A77F"/>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26" name="Freeform 7">
                <a:extLst>
                  <a:ext uri="{FF2B5EF4-FFF2-40B4-BE49-F238E27FC236}">
                    <a16:creationId xmlns:a16="http://schemas.microsoft.com/office/drawing/2014/main" xmlns="" id="{B2C06B2D-9A30-4C90-8C47-1E917C738393}"/>
                  </a:ext>
                </a:extLst>
              </p:cNvPr>
              <p:cNvSpPr>
                <a:spLocks/>
              </p:cNvSpPr>
              <p:nvPr/>
            </p:nvSpPr>
            <p:spPr bwMode="auto">
              <a:xfrm>
                <a:off x="4305" y="535"/>
                <a:ext cx="419" cy="689"/>
              </a:xfrm>
              <a:custGeom>
                <a:avLst/>
                <a:gdLst>
                  <a:gd name="T0" fmla="*/ 14 w 231"/>
                  <a:gd name="T1" fmla="*/ 363 h 380"/>
                  <a:gd name="T2" fmla="*/ 66 w 231"/>
                  <a:gd name="T3" fmla="*/ 366 h 380"/>
                  <a:gd name="T4" fmla="*/ 185 w 231"/>
                  <a:gd name="T5" fmla="*/ 260 h 380"/>
                  <a:gd name="T6" fmla="*/ 188 w 231"/>
                  <a:gd name="T7" fmla="*/ 207 h 380"/>
                  <a:gd name="T8" fmla="*/ 186 w 231"/>
                  <a:gd name="T9" fmla="*/ 206 h 380"/>
                  <a:gd name="T10" fmla="*/ 130 w 231"/>
                  <a:gd name="T11" fmla="*/ 150 h 380"/>
                  <a:gd name="T12" fmla="*/ 216 w 231"/>
                  <a:gd name="T13" fmla="*/ 68 h 380"/>
                  <a:gd name="T14" fmla="*/ 217 w 231"/>
                  <a:gd name="T15" fmla="*/ 15 h 380"/>
                  <a:gd name="T16" fmla="*/ 165 w 231"/>
                  <a:gd name="T17" fmla="*/ 14 h 380"/>
                  <a:gd name="T18" fmla="*/ 50 w 231"/>
                  <a:gd name="T19" fmla="*/ 123 h 380"/>
                  <a:gd name="T20" fmla="*/ 49 w 231"/>
                  <a:gd name="T21" fmla="*/ 175 h 380"/>
                  <a:gd name="T22" fmla="*/ 50 w 231"/>
                  <a:gd name="T23" fmla="*/ 176 h 380"/>
                  <a:gd name="T24" fmla="*/ 106 w 231"/>
                  <a:gd name="T25" fmla="*/ 231 h 380"/>
                  <a:gd name="T26" fmla="*/ 17 w 231"/>
                  <a:gd name="T27" fmla="*/ 311 h 380"/>
                  <a:gd name="T28" fmla="*/ 14 w 231"/>
                  <a:gd name="T29" fmla="*/ 363 h 380"/>
                  <a:gd name="T30" fmla="*/ 14 w 231"/>
                  <a:gd name="T31" fmla="*/ 363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1" h="380">
                    <a:moveTo>
                      <a:pt x="14" y="363"/>
                    </a:moveTo>
                    <a:cubicBezTo>
                      <a:pt x="27" y="378"/>
                      <a:pt x="51" y="380"/>
                      <a:pt x="66" y="366"/>
                    </a:cubicBezTo>
                    <a:cubicBezTo>
                      <a:pt x="185" y="260"/>
                      <a:pt x="185" y="260"/>
                      <a:pt x="185" y="260"/>
                    </a:cubicBezTo>
                    <a:cubicBezTo>
                      <a:pt x="200" y="246"/>
                      <a:pt x="201" y="223"/>
                      <a:pt x="188" y="207"/>
                    </a:cubicBezTo>
                    <a:cubicBezTo>
                      <a:pt x="187" y="207"/>
                      <a:pt x="187" y="206"/>
                      <a:pt x="186" y="206"/>
                    </a:cubicBezTo>
                    <a:cubicBezTo>
                      <a:pt x="130" y="150"/>
                      <a:pt x="130" y="150"/>
                      <a:pt x="130" y="150"/>
                    </a:cubicBezTo>
                    <a:cubicBezTo>
                      <a:pt x="216" y="68"/>
                      <a:pt x="216" y="68"/>
                      <a:pt x="216" y="68"/>
                    </a:cubicBezTo>
                    <a:cubicBezTo>
                      <a:pt x="231" y="53"/>
                      <a:pt x="231" y="30"/>
                      <a:pt x="217" y="15"/>
                    </a:cubicBezTo>
                    <a:cubicBezTo>
                      <a:pt x="203" y="0"/>
                      <a:pt x="179" y="0"/>
                      <a:pt x="165" y="14"/>
                    </a:cubicBezTo>
                    <a:cubicBezTo>
                      <a:pt x="50" y="123"/>
                      <a:pt x="50" y="123"/>
                      <a:pt x="50" y="123"/>
                    </a:cubicBezTo>
                    <a:cubicBezTo>
                      <a:pt x="36" y="137"/>
                      <a:pt x="35" y="160"/>
                      <a:pt x="49" y="175"/>
                    </a:cubicBezTo>
                    <a:cubicBezTo>
                      <a:pt x="49" y="176"/>
                      <a:pt x="50" y="176"/>
                      <a:pt x="50" y="176"/>
                    </a:cubicBezTo>
                    <a:cubicBezTo>
                      <a:pt x="106" y="231"/>
                      <a:pt x="106" y="231"/>
                      <a:pt x="106" y="231"/>
                    </a:cubicBezTo>
                    <a:cubicBezTo>
                      <a:pt x="17" y="311"/>
                      <a:pt x="17" y="311"/>
                      <a:pt x="17" y="311"/>
                    </a:cubicBezTo>
                    <a:cubicBezTo>
                      <a:pt x="1" y="324"/>
                      <a:pt x="0" y="348"/>
                      <a:pt x="14" y="363"/>
                    </a:cubicBezTo>
                    <a:cubicBezTo>
                      <a:pt x="14" y="363"/>
                      <a:pt x="14" y="363"/>
                      <a:pt x="14" y="363"/>
                    </a:cubicBezTo>
                    <a:close/>
                  </a:path>
                </a:pathLst>
              </a:custGeom>
              <a:grpFill/>
              <a:ln w="9525">
                <a:solidFill>
                  <a:srgbClr val="00A77F"/>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27" name="Freeform 8">
                <a:extLst>
                  <a:ext uri="{FF2B5EF4-FFF2-40B4-BE49-F238E27FC236}">
                    <a16:creationId xmlns:a16="http://schemas.microsoft.com/office/drawing/2014/main" xmlns="" id="{F633DB75-66F6-4CAA-BA58-D4330CBF2637}"/>
                  </a:ext>
                </a:extLst>
              </p:cNvPr>
              <p:cNvSpPr>
                <a:spLocks/>
              </p:cNvSpPr>
              <p:nvPr/>
            </p:nvSpPr>
            <p:spPr bwMode="auto">
              <a:xfrm>
                <a:off x="3833" y="533"/>
                <a:ext cx="419" cy="689"/>
              </a:xfrm>
              <a:custGeom>
                <a:avLst/>
                <a:gdLst>
                  <a:gd name="T0" fmla="*/ 162 w 231"/>
                  <a:gd name="T1" fmla="*/ 17 h 380"/>
                  <a:gd name="T2" fmla="*/ 58 w 231"/>
                  <a:gd name="T3" fmla="*/ 133 h 380"/>
                  <a:gd name="T4" fmla="*/ 58 w 231"/>
                  <a:gd name="T5" fmla="*/ 183 h 380"/>
                  <a:gd name="T6" fmla="*/ 97 w 231"/>
                  <a:gd name="T7" fmla="*/ 225 h 380"/>
                  <a:gd name="T8" fmla="*/ 14 w 231"/>
                  <a:gd name="T9" fmla="*/ 314 h 380"/>
                  <a:gd name="T10" fmla="*/ 15 w 231"/>
                  <a:gd name="T11" fmla="*/ 366 h 380"/>
                  <a:gd name="T12" fmla="*/ 68 w 231"/>
                  <a:gd name="T13" fmla="*/ 365 h 380"/>
                  <a:gd name="T14" fmla="*/ 175 w 231"/>
                  <a:gd name="T15" fmla="*/ 251 h 380"/>
                  <a:gd name="T16" fmla="*/ 175 w 231"/>
                  <a:gd name="T17" fmla="*/ 200 h 380"/>
                  <a:gd name="T18" fmla="*/ 136 w 231"/>
                  <a:gd name="T19" fmla="*/ 157 h 380"/>
                  <a:gd name="T20" fmla="*/ 217 w 231"/>
                  <a:gd name="T21" fmla="*/ 67 h 380"/>
                  <a:gd name="T22" fmla="*/ 214 w 231"/>
                  <a:gd name="T23" fmla="*/ 14 h 380"/>
                  <a:gd name="T24" fmla="*/ 162 w 231"/>
                  <a:gd name="T25" fmla="*/ 1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1" h="380">
                    <a:moveTo>
                      <a:pt x="162" y="17"/>
                    </a:moveTo>
                    <a:cubicBezTo>
                      <a:pt x="58" y="133"/>
                      <a:pt x="58" y="133"/>
                      <a:pt x="58" y="133"/>
                    </a:cubicBezTo>
                    <a:cubicBezTo>
                      <a:pt x="45" y="147"/>
                      <a:pt x="45" y="169"/>
                      <a:pt x="58" y="183"/>
                    </a:cubicBezTo>
                    <a:cubicBezTo>
                      <a:pt x="97" y="225"/>
                      <a:pt x="97" y="225"/>
                      <a:pt x="97" y="225"/>
                    </a:cubicBezTo>
                    <a:cubicBezTo>
                      <a:pt x="14" y="314"/>
                      <a:pt x="14" y="314"/>
                      <a:pt x="14" y="314"/>
                    </a:cubicBezTo>
                    <a:cubicBezTo>
                      <a:pt x="0" y="329"/>
                      <a:pt x="0" y="352"/>
                      <a:pt x="15" y="366"/>
                    </a:cubicBezTo>
                    <a:cubicBezTo>
                      <a:pt x="30" y="380"/>
                      <a:pt x="54" y="380"/>
                      <a:pt x="68" y="365"/>
                    </a:cubicBezTo>
                    <a:cubicBezTo>
                      <a:pt x="175" y="251"/>
                      <a:pt x="175" y="251"/>
                      <a:pt x="175" y="251"/>
                    </a:cubicBezTo>
                    <a:cubicBezTo>
                      <a:pt x="188" y="237"/>
                      <a:pt x="189" y="215"/>
                      <a:pt x="175" y="200"/>
                    </a:cubicBezTo>
                    <a:cubicBezTo>
                      <a:pt x="136" y="157"/>
                      <a:pt x="136" y="157"/>
                      <a:pt x="136" y="157"/>
                    </a:cubicBezTo>
                    <a:cubicBezTo>
                      <a:pt x="217" y="67"/>
                      <a:pt x="217" y="67"/>
                      <a:pt x="217" y="67"/>
                    </a:cubicBezTo>
                    <a:cubicBezTo>
                      <a:pt x="231" y="51"/>
                      <a:pt x="230" y="28"/>
                      <a:pt x="214" y="14"/>
                    </a:cubicBezTo>
                    <a:cubicBezTo>
                      <a:pt x="199" y="0"/>
                      <a:pt x="176" y="2"/>
                      <a:pt x="162" y="17"/>
                    </a:cubicBezTo>
                    <a:close/>
                  </a:path>
                </a:pathLst>
              </a:custGeom>
              <a:grpFill/>
              <a:ln w="9525">
                <a:solidFill>
                  <a:srgbClr val="00A77F"/>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28" name="Freeform 9">
                <a:extLst>
                  <a:ext uri="{FF2B5EF4-FFF2-40B4-BE49-F238E27FC236}">
                    <a16:creationId xmlns:a16="http://schemas.microsoft.com/office/drawing/2014/main" xmlns="" id="{6F302974-0480-4762-A299-84A8F2879059}"/>
                  </a:ext>
                </a:extLst>
              </p:cNvPr>
              <p:cNvSpPr>
                <a:spLocks/>
              </p:cNvSpPr>
              <p:nvPr/>
            </p:nvSpPr>
            <p:spPr bwMode="auto">
              <a:xfrm>
                <a:off x="3292" y="1377"/>
                <a:ext cx="419" cy="689"/>
              </a:xfrm>
              <a:custGeom>
                <a:avLst/>
                <a:gdLst>
                  <a:gd name="T0" fmla="*/ 165 w 231"/>
                  <a:gd name="T1" fmla="*/ 14 h 380"/>
                  <a:gd name="T2" fmla="*/ 47 w 231"/>
                  <a:gd name="T3" fmla="*/ 120 h 380"/>
                  <a:gd name="T4" fmla="*/ 44 w 231"/>
                  <a:gd name="T5" fmla="*/ 173 h 380"/>
                  <a:gd name="T6" fmla="*/ 45 w 231"/>
                  <a:gd name="T7" fmla="*/ 174 h 380"/>
                  <a:gd name="T8" fmla="*/ 102 w 231"/>
                  <a:gd name="T9" fmla="*/ 230 h 380"/>
                  <a:gd name="T10" fmla="*/ 15 w 231"/>
                  <a:gd name="T11" fmla="*/ 312 h 380"/>
                  <a:gd name="T12" fmla="*/ 14 w 231"/>
                  <a:gd name="T13" fmla="*/ 365 h 380"/>
                  <a:gd name="T14" fmla="*/ 67 w 231"/>
                  <a:gd name="T15" fmla="*/ 366 h 380"/>
                  <a:gd name="T16" fmla="*/ 67 w 231"/>
                  <a:gd name="T17" fmla="*/ 366 h 380"/>
                  <a:gd name="T18" fmla="*/ 181 w 231"/>
                  <a:gd name="T19" fmla="*/ 257 h 380"/>
                  <a:gd name="T20" fmla="*/ 182 w 231"/>
                  <a:gd name="T21" fmla="*/ 205 h 380"/>
                  <a:gd name="T22" fmla="*/ 181 w 231"/>
                  <a:gd name="T23" fmla="*/ 204 h 380"/>
                  <a:gd name="T24" fmla="*/ 126 w 231"/>
                  <a:gd name="T25" fmla="*/ 149 h 380"/>
                  <a:gd name="T26" fmla="*/ 215 w 231"/>
                  <a:gd name="T27" fmla="*/ 69 h 380"/>
                  <a:gd name="T28" fmla="*/ 218 w 231"/>
                  <a:gd name="T29" fmla="*/ 17 h 380"/>
                  <a:gd name="T30" fmla="*/ 165 w 231"/>
                  <a:gd name="T31" fmla="*/ 14 h 380"/>
                  <a:gd name="T32" fmla="*/ 165 w 231"/>
                  <a:gd name="T33" fmla="*/ 1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 h="380">
                    <a:moveTo>
                      <a:pt x="165" y="14"/>
                    </a:moveTo>
                    <a:cubicBezTo>
                      <a:pt x="47" y="120"/>
                      <a:pt x="47" y="120"/>
                      <a:pt x="47" y="120"/>
                    </a:cubicBezTo>
                    <a:cubicBezTo>
                      <a:pt x="31" y="134"/>
                      <a:pt x="30" y="157"/>
                      <a:pt x="44" y="173"/>
                    </a:cubicBezTo>
                    <a:cubicBezTo>
                      <a:pt x="44" y="173"/>
                      <a:pt x="45" y="174"/>
                      <a:pt x="45" y="174"/>
                    </a:cubicBezTo>
                    <a:cubicBezTo>
                      <a:pt x="102" y="230"/>
                      <a:pt x="102" y="230"/>
                      <a:pt x="102" y="230"/>
                    </a:cubicBezTo>
                    <a:cubicBezTo>
                      <a:pt x="15" y="312"/>
                      <a:pt x="15" y="312"/>
                      <a:pt x="15" y="312"/>
                    </a:cubicBezTo>
                    <a:cubicBezTo>
                      <a:pt x="0" y="327"/>
                      <a:pt x="0" y="350"/>
                      <a:pt x="14" y="365"/>
                    </a:cubicBezTo>
                    <a:cubicBezTo>
                      <a:pt x="28" y="380"/>
                      <a:pt x="52" y="380"/>
                      <a:pt x="67" y="366"/>
                    </a:cubicBezTo>
                    <a:cubicBezTo>
                      <a:pt x="67" y="366"/>
                      <a:pt x="67" y="366"/>
                      <a:pt x="67" y="366"/>
                    </a:cubicBezTo>
                    <a:cubicBezTo>
                      <a:pt x="181" y="257"/>
                      <a:pt x="181" y="257"/>
                      <a:pt x="181" y="257"/>
                    </a:cubicBezTo>
                    <a:cubicBezTo>
                      <a:pt x="196" y="243"/>
                      <a:pt x="196" y="220"/>
                      <a:pt x="182" y="205"/>
                    </a:cubicBezTo>
                    <a:cubicBezTo>
                      <a:pt x="182" y="205"/>
                      <a:pt x="182" y="204"/>
                      <a:pt x="181" y="204"/>
                    </a:cubicBezTo>
                    <a:cubicBezTo>
                      <a:pt x="126" y="149"/>
                      <a:pt x="126" y="149"/>
                      <a:pt x="126" y="149"/>
                    </a:cubicBezTo>
                    <a:cubicBezTo>
                      <a:pt x="215" y="69"/>
                      <a:pt x="215" y="69"/>
                      <a:pt x="215" y="69"/>
                    </a:cubicBezTo>
                    <a:cubicBezTo>
                      <a:pt x="230" y="56"/>
                      <a:pt x="231" y="32"/>
                      <a:pt x="218" y="17"/>
                    </a:cubicBezTo>
                    <a:cubicBezTo>
                      <a:pt x="204" y="2"/>
                      <a:pt x="180" y="0"/>
                      <a:pt x="165" y="14"/>
                    </a:cubicBezTo>
                    <a:cubicBezTo>
                      <a:pt x="165" y="14"/>
                      <a:pt x="165" y="14"/>
                      <a:pt x="165" y="14"/>
                    </a:cubicBezTo>
                    <a:close/>
                  </a:path>
                </a:pathLst>
              </a:custGeom>
              <a:grpFill/>
              <a:ln w="9525">
                <a:solidFill>
                  <a:srgbClr val="00A77F"/>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30" name="Freeform 10">
                <a:extLst>
                  <a:ext uri="{FF2B5EF4-FFF2-40B4-BE49-F238E27FC236}">
                    <a16:creationId xmlns:a16="http://schemas.microsoft.com/office/drawing/2014/main" xmlns="" id="{A6C02C95-2A8B-4A26-8E47-53A024B0D95A}"/>
                  </a:ext>
                </a:extLst>
              </p:cNvPr>
              <p:cNvSpPr>
                <a:spLocks/>
              </p:cNvSpPr>
              <p:nvPr/>
            </p:nvSpPr>
            <p:spPr bwMode="auto">
              <a:xfrm>
                <a:off x="4305" y="1377"/>
                <a:ext cx="419" cy="689"/>
              </a:xfrm>
              <a:custGeom>
                <a:avLst/>
                <a:gdLst>
                  <a:gd name="T0" fmla="*/ 130 w 231"/>
                  <a:gd name="T1" fmla="*/ 230 h 380"/>
                  <a:gd name="T2" fmla="*/ 186 w 231"/>
                  <a:gd name="T3" fmla="*/ 174 h 380"/>
                  <a:gd name="T4" fmla="*/ 186 w 231"/>
                  <a:gd name="T5" fmla="*/ 122 h 380"/>
                  <a:gd name="T6" fmla="*/ 185 w 231"/>
                  <a:gd name="T7" fmla="*/ 120 h 380"/>
                  <a:gd name="T8" fmla="*/ 66 w 231"/>
                  <a:gd name="T9" fmla="*/ 14 h 380"/>
                  <a:gd name="T10" fmla="*/ 14 w 231"/>
                  <a:gd name="T11" fmla="*/ 17 h 380"/>
                  <a:gd name="T12" fmla="*/ 16 w 231"/>
                  <a:gd name="T13" fmla="*/ 69 h 380"/>
                  <a:gd name="T14" fmla="*/ 17 w 231"/>
                  <a:gd name="T15" fmla="*/ 69 h 380"/>
                  <a:gd name="T16" fmla="*/ 106 w 231"/>
                  <a:gd name="T17" fmla="*/ 149 h 380"/>
                  <a:gd name="T18" fmla="*/ 50 w 231"/>
                  <a:gd name="T19" fmla="*/ 204 h 380"/>
                  <a:gd name="T20" fmla="*/ 50 w 231"/>
                  <a:gd name="T21" fmla="*/ 257 h 380"/>
                  <a:gd name="T22" fmla="*/ 50 w 231"/>
                  <a:gd name="T23" fmla="*/ 257 h 380"/>
                  <a:gd name="T24" fmla="*/ 165 w 231"/>
                  <a:gd name="T25" fmla="*/ 366 h 380"/>
                  <a:gd name="T26" fmla="*/ 217 w 231"/>
                  <a:gd name="T27" fmla="*/ 365 h 380"/>
                  <a:gd name="T28" fmla="*/ 216 w 231"/>
                  <a:gd name="T29" fmla="*/ 312 h 380"/>
                  <a:gd name="T30" fmla="*/ 216 w 231"/>
                  <a:gd name="T31" fmla="*/ 312 h 380"/>
                  <a:gd name="T32" fmla="*/ 130 w 231"/>
                  <a:gd name="T33" fmla="*/ 23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 h="380">
                    <a:moveTo>
                      <a:pt x="130" y="230"/>
                    </a:moveTo>
                    <a:cubicBezTo>
                      <a:pt x="186" y="174"/>
                      <a:pt x="186" y="174"/>
                      <a:pt x="186" y="174"/>
                    </a:cubicBezTo>
                    <a:cubicBezTo>
                      <a:pt x="201" y="160"/>
                      <a:pt x="201" y="136"/>
                      <a:pt x="186" y="122"/>
                    </a:cubicBezTo>
                    <a:cubicBezTo>
                      <a:pt x="186" y="121"/>
                      <a:pt x="185" y="121"/>
                      <a:pt x="185" y="120"/>
                    </a:cubicBezTo>
                    <a:cubicBezTo>
                      <a:pt x="66" y="14"/>
                      <a:pt x="66" y="14"/>
                      <a:pt x="66" y="14"/>
                    </a:cubicBezTo>
                    <a:cubicBezTo>
                      <a:pt x="51" y="0"/>
                      <a:pt x="27" y="2"/>
                      <a:pt x="14" y="17"/>
                    </a:cubicBezTo>
                    <a:cubicBezTo>
                      <a:pt x="0" y="32"/>
                      <a:pt x="1" y="56"/>
                      <a:pt x="16" y="69"/>
                    </a:cubicBezTo>
                    <a:cubicBezTo>
                      <a:pt x="17" y="69"/>
                      <a:pt x="17" y="69"/>
                      <a:pt x="17" y="69"/>
                    </a:cubicBezTo>
                    <a:cubicBezTo>
                      <a:pt x="106" y="149"/>
                      <a:pt x="106" y="149"/>
                      <a:pt x="106" y="149"/>
                    </a:cubicBezTo>
                    <a:cubicBezTo>
                      <a:pt x="50" y="204"/>
                      <a:pt x="50" y="204"/>
                      <a:pt x="50" y="204"/>
                    </a:cubicBezTo>
                    <a:cubicBezTo>
                      <a:pt x="35" y="218"/>
                      <a:pt x="35" y="242"/>
                      <a:pt x="50" y="257"/>
                    </a:cubicBezTo>
                    <a:cubicBezTo>
                      <a:pt x="50" y="257"/>
                      <a:pt x="50" y="257"/>
                      <a:pt x="50" y="257"/>
                    </a:cubicBezTo>
                    <a:cubicBezTo>
                      <a:pt x="165" y="366"/>
                      <a:pt x="165" y="366"/>
                      <a:pt x="165" y="366"/>
                    </a:cubicBezTo>
                    <a:cubicBezTo>
                      <a:pt x="179" y="380"/>
                      <a:pt x="203" y="380"/>
                      <a:pt x="217" y="365"/>
                    </a:cubicBezTo>
                    <a:cubicBezTo>
                      <a:pt x="231" y="350"/>
                      <a:pt x="231" y="327"/>
                      <a:pt x="216" y="312"/>
                    </a:cubicBezTo>
                    <a:cubicBezTo>
                      <a:pt x="216" y="312"/>
                      <a:pt x="216" y="312"/>
                      <a:pt x="216" y="312"/>
                    </a:cubicBezTo>
                    <a:lnTo>
                      <a:pt x="130" y="230"/>
                    </a:lnTo>
                    <a:close/>
                  </a:path>
                </a:pathLst>
              </a:custGeom>
              <a:grpFill/>
              <a:ln w="9525">
                <a:solidFill>
                  <a:srgbClr val="00A77F"/>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32" name="Freeform 11">
                <a:extLst>
                  <a:ext uri="{FF2B5EF4-FFF2-40B4-BE49-F238E27FC236}">
                    <a16:creationId xmlns:a16="http://schemas.microsoft.com/office/drawing/2014/main" xmlns="" id="{921DC099-6445-40D2-A2B2-9C1CDCCDE9EF}"/>
                  </a:ext>
                </a:extLst>
              </p:cNvPr>
              <p:cNvSpPr>
                <a:spLocks/>
              </p:cNvSpPr>
              <p:nvPr/>
            </p:nvSpPr>
            <p:spPr bwMode="auto">
              <a:xfrm>
                <a:off x="4644" y="1143"/>
                <a:ext cx="687" cy="350"/>
              </a:xfrm>
              <a:custGeom>
                <a:avLst/>
                <a:gdLst>
                  <a:gd name="T0" fmla="*/ 147 w 379"/>
                  <a:gd name="T1" fmla="*/ 160 h 193"/>
                  <a:gd name="T2" fmla="*/ 192 w 379"/>
                  <a:gd name="T3" fmla="*/ 188 h 193"/>
                  <a:gd name="T4" fmla="*/ 192 w 379"/>
                  <a:gd name="T5" fmla="*/ 188 h 193"/>
                  <a:gd name="T6" fmla="*/ 347 w 379"/>
                  <a:gd name="T7" fmla="*/ 151 h 193"/>
                  <a:gd name="T8" fmla="*/ 375 w 379"/>
                  <a:gd name="T9" fmla="*/ 106 h 193"/>
                  <a:gd name="T10" fmla="*/ 330 w 379"/>
                  <a:gd name="T11" fmla="*/ 78 h 193"/>
                  <a:gd name="T12" fmla="*/ 330 w 379"/>
                  <a:gd name="T13" fmla="*/ 78 h 193"/>
                  <a:gd name="T14" fmla="*/ 211 w 379"/>
                  <a:gd name="T15" fmla="*/ 107 h 193"/>
                  <a:gd name="T16" fmla="*/ 194 w 379"/>
                  <a:gd name="T17" fmla="*/ 32 h 193"/>
                  <a:gd name="T18" fmla="*/ 151 w 379"/>
                  <a:gd name="T19" fmla="*/ 4 h 193"/>
                  <a:gd name="T20" fmla="*/ 33 w 379"/>
                  <a:gd name="T21" fmla="*/ 28 h 193"/>
                  <a:gd name="T22" fmla="*/ 4 w 379"/>
                  <a:gd name="T23" fmla="*/ 72 h 193"/>
                  <a:gd name="T24" fmla="*/ 48 w 379"/>
                  <a:gd name="T25" fmla="*/ 101 h 193"/>
                  <a:gd name="T26" fmla="*/ 48 w 379"/>
                  <a:gd name="T27" fmla="*/ 101 h 193"/>
                  <a:gd name="T28" fmla="*/ 130 w 379"/>
                  <a:gd name="T29" fmla="*/ 84 h 193"/>
                  <a:gd name="T30" fmla="*/ 147 w 379"/>
                  <a:gd name="T31" fmla="*/ 16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9" h="193">
                    <a:moveTo>
                      <a:pt x="147" y="160"/>
                    </a:moveTo>
                    <a:cubicBezTo>
                      <a:pt x="152" y="181"/>
                      <a:pt x="172" y="193"/>
                      <a:pt x="192" y="188"/>
                    </a:cubicBezTo>
                    <a:cubicBezTo>
                      <a:pt x="192" y="188"/>
                      <a:pt x="192" y="188"/>
                      <a:pt x="192" y="188"/>
                    </a:cubicBezTo>
                    <a:cubicBezTo>
                      <a:pt x="347" y="151"/>
                      <a:pt x="347" y="151"/>
                      <a:pt x="347" y="151"/>
                    </a:cubicBezTo>
                    <a:cubicBezTo>
                      <a:pt x="367" y="146"/>
                      <a:pt x="379" y="126"/>
                      <a:pt x="375" y="106"/>
                    </a:cubicBezTo>
                    <a:cubicBezTo>
                      <a:pt x="370" y="86"/>
                      <a:pt x="350" y="74"/>
                      <a:pt x="330" y="78"/>
                    </a:cubicBezTo>
                    <a:cubicBezTo>
                      <a:pt x="330" y="78"/>
                      <a:pt x="330" y="78"/>
                      <a:pt x="330" y="78"/>
                    </a:cubicBezTo>
                    <a:cubicBezTo>
                      <a:pt x="211" y="107"/>
                      <a:pt x="211" y="107"/>
                      <a:pt x="211" y="107"/>
                    </a:cubicBezTo>
                    <a:cubicBezTo>
                      <a:pt x="194" y="32"/>
                      <a:pt x="194" y="32"/>
                      <a:pt x="194" y="32"/>
                    </a:cubicBezTo>
                    <a:cubicBezTo>
                      <a:pt x="190" y="13"/>
                      <a:pt x="170" y="0"/>
                      <a:pt x="151" y="4"/>
                    </a:cubicBezTo>
                    <a:cubicBezTo>
                      <a:pt x="33" y="28"/>
                      <a:pt x="33" y="28"/>
                      <a:pt x="33" y="28"/>
                    </a:cubicBezTo>
                    <a:cubicBezTo>
                      <a:pt x="13" y="32"/>
                      <a:pt x="0" y="52"/>
                      <a:pt x="4" y="72"/>
                    </a:cubicBezTo>
                    <a:cubicBezTo>
                      <a:pt x="8" y="92"/>
                      <a:pt x="28" y="105"/>
                      <a:pt x="48" y="101"/>
                    </a:cubicBezTo>
                    <a:cubicBezTo>
                      <a:pt x="48" y="101"/>
                      <a:pt x="48" y="101"/>
                      <a:pt x="48" y="101"/>
                    </a:cubicBezTo>
                    <a:cubicBezTo>
                      <a:pt x="130" y="84"/>
                      <a:pt x="130" y="84"/>
                      <a:pt x="130" y="84"/>
                    </a:cubicBezTo>
                    <a:lnTo>
                      <a:pt x="147" y="160"/>
                    </a:lnTo>
                    <a:close/>
                  </a:path>
                </a:pathLst>
              </a:custGeom>
              <a:grpFill/>
              <a:ln w="9525">
                <a:solidFill>
                  <a:srgbClr val="00A77F"/>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35" name="Freeform 12">
                <a:extLst>
                  <a:ext uri="{FF2B5EF4-FFF2-40B4-BE49-F238E27FC236}">
                    <a16:creationId xmlns:a16="http://schemas.microsoft.com/office/drawing/2014/main" xmlns="" id="{115AECAB-2AA4-45DA-9798-5823A79FE658}"/>
                  </a:ext>
                </a:extLst>
              </p:cNvPr>
              <p:cNvSpPr>
                <a:spLocks/>
              </p:cNvSpPr>
              <p:nvPr/>
            </p:nvSpPr>
            <p:spPr bwMode="auto">
              <a:xfrm>
                <a:off x="2717" y="1143"/>
                <a:ext cx="657" cy="350"/>
              </a:xfrm>
              <a:custGeom>
                <a:avLst/>
                <a:gdLst>
                  <a:gd name="T0" fmla="*/ 357 w 362"/>
                  <a:gd name="T1" fmla="*/ 73 h 193"/>
                  <a:gd name="T2" fmla="*/ 330 w 362"/>
                  <a:gd name="T3" fmla="*/ 28 h 193"/>
                  <a:gd name="T4" fmla="*/ 330 w 362"/>
                  <a:gd name="T5" fmla="*/ 28 h 193"/>
                  <a:gd name="T6" fmla="*/ 231 w 362"/>
                  <a:gd name="T7" fmla="*/ 4 h 193"/>
                  <a:gd name="T8" fmla="*/ 186 w 362"/>
                  <a:gd name="T9" fmla="*/ 32 h 193"/>
                  <a:gd name="T10" fmla="*/ 186 w 362"/>
                  <a:gd name="T11" fmla="*/ 32 h 193"/>
                  <a:gd name="T12" fmla="*/ 168 w 362"/>
                  <a:gd name="T13" fmla="*/ 107 h 193"/>
                  <a:gd name="T14" fmla="*/ 50 w 362"/>
                  <a:gd name="T15" fmla="*/ 78 h 193"/>
                  <a:gd name="T16" fmla="*/ 5 w 362"/>
                  <a:gd name="T17" fmla="*/ 106 h 193"/>
                  <a:gd name="T18" fmla="*/ 33 w 362"/>
                  <a:gd name="T19" fmla="*/ 151 h 193"/>
                  <a:gd name="T20" fmla="*/ 33 w 362"/>
                  <a:gd name="T21" fmla="*/ 151 h 193"/>
                  <a:gd name="T22" fmla="*/ 188 w 362"/>
                  <a:gd name="T23" fmla="*/ 188 h 193"/>
                  <a:gd name="T24" fmla="*/ 232 w 362"/>
                  <a:gd name="T25" fmla="*/ 161 h 193"/>
                  <a:gd name="T26" fmla="*/ 233 w 362"/>
                  <a:gd name="T27" fmla="*/ 160 h 193"/>
                  <a:gd name="T28" fmla="*/ 250 w 362"/>
                  <a:gd name="T29" fmla="*/ 86 h 193"/>
                  <a:gd name="T30" fmla="*/ 312 w 362"/>
                  <a:gd name="T31" fmla="*/ 101 h 193"/>
                  <a:gd name="T32" fmla="*/ 357 w 362"/>
                  <a:gd name="T33" fmla="*/ 7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193">
                    <a:moveTo>
                      <a:pt x="357" y="73"/>
                    </a:moveTo>
                    <a:cubicBezTo>
                      <a:pt x="362" y="53"/>
                      <a:pt x="350" y="33"/>
                      <a:pt x="330" y="28"/>
                    </a:cubicBezTo>
                    <a:cubicBezTo>
                      <a:pt x="330" y="28"/>
                      <a:pt x="330" y="28"/>
                      <a:pt x="330" y="28"/>
                    </a:cubicBezTo>
                    <a:cubicBezTo>
                      <a:pt x="231" y="4"/>
                      <a:pt x="231" y="4"/>
                      <a:pt x="231" y="4"/>
                    </a:cubicBezTo>
                    <a:cubicBezTo>
                      <a:pt x="211" y="0"/>
                      <a:pt x="191" y="12"/>
                      <a:pt x="186" y="32"/>
                    </a:cubicBezTo>
                    <a:cubicBezTo>
                      <a:pt x="186" y="32"/>
                      <a:pt x="186" y="32"/>
                      <a:pt x="186" y="32"/>
                    </a:cubicBezTo>
                    <a:cubicBezTo>
                      <a:pt x="168" y="107"/>
                      <a:pt x="168" y="107"/>
                      <a:pt x="168" y="107"/>
                    </a:cubicBezTo>
                    <a:cubicBezTo>
                      <a:pt x="50" y="78"/>
                      <a:pt x="50" y="78"/>
                      <a:pt x="50" y="78"/>
                    </a:cubicBezTo>
                    <a:cubicBezTo>
                      <a:pt x="30" y="74"/>
                      <a:pt x="10" y="86"/>
                      <a:pt x="5" y="106"/>
                    </a:cubicBezTo>
                    <a:cubicBezTo>
                      <a:pt x="0" y="126"/>
                      <a:pt x="13" y="146"/>
                      <a:pt x="33" y="151"/>
                    </a:cubicBezTo>
                    <a:cubicBezTo>
                      <a:pt x="33" y="151"/>
                      <a:pt x="33" y="151"/>
                      <a:pt x="33" y="151"/>
                    </a:cubicBezTo>
                    <a:cubicBezTo>
                      <a:pt x="188" y="188"/>
                      <a:pt x="188" y="188"/>
                      <a:pt x="188" y="188"/>
                    </a:cubicBezTo>
                    <a:cubicBezTo>
                      <a:pt x="208" y="193"/>
                      <a:pt x="228" y="181"/>
                      <a:pt x="232" y="161"/>
                    </a:cubicBezTo>
                    <a:cubicBezTo>
                      <a:pt x="233" y="161"/>
                      <a:pt x="233" y="161"/>
                      <a:pt x="233" y="160"/>
                    </a:cubicBezTo>
                    <a:cubicBezTo>
                      <a:pt x="250" y="86"/>
                      <a:pt x="250" y="86"/>
                      <a:pt x="250" y="86"/>
                    </a:cubicBezTo>
                    <a:cubicBezTo>
                      <a:pt x="312" y="101"/>
                      <a:pt x="312" y="101"/>
                      <a:pt x="312" y="101"/>
                    </a:cubicBezTo>
                    <a:cubicBezTo>
                      <a:pt x="332" y="105"/>
                      <a:pt x="352" y="93"/>
                      <a:pt x="357" y="73"/>
                    </a:cubicBezTo>
                    <a:close/>
                  </a:path>
                </a:pathLst>
              </a:custGeom>
              <a:grpFill/>
              <a:ln w="9525">
                <a:solidFill>
                  <a:srgbClr val="00A77F"/>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40" name="Freeform 13">
                <a:extLst>
                  <a:ext uri="{FF2B5EF4-FFF2-40B4-BE49-F238E27FC236}">
                    <a16:creationId xmlns:a16="http://schemas.microsoft.com/office/drawing/2014/main" xmlns="" id="{034E44F4-9EF6-46C1-A691-BB16895C1AB8}"/>
                  </a:ext>
                </a:extLst>
              </p:cNvPr>
              <p:cNvSpPr>
                <a:spLocks/>
              </p:cNvSpPr>
              <p:nvPr/>
            </p:nvSpPr>
            <p:spPr bwMode="auto">
              <a:xfrm>
                <a:off x="3833" y="1378"/>
                <a:ext cx="419" cy="690"/>
              </a:xfrm>
              <a:custGeom>
                <a:avLst/>
                <a:gdLst>
                  <a:gd name="T0" fmla="*/ 136 w 231"/>
                  <a:gd name="T1" fmla="*/ 223 h 380"/>
                  <a:gd name="T2" fmla="*/ 175 w 231"/>
                  <a:gd name="T3" fmla="*/ 180 h 380"/>
                  <a:gd name="T4" fmla="*/ 175 w 231"/>
                  <a:gd name="T5" fmla="*/ 129 h 380"/>
                  <a:gd name="T6" fmla="*/ 68 w 231"/>
                  <a:gd name="T7" fmla="*/ 15 h 380"/>
                  <a:gd name="T8" fmla="*/ 15 w 231"/>
                  <a:gd name="T9" fmla="*/ 14 h 380"/>
                  <a:gd name="T10" fmla="*/ 14 w 231"/>
                  <a:gd name="T11" fmla="*/ 66 h 380"/>
                  <a:gd name="T12" fmla="*/ 97 w 231"/>
                  <a:gd name="T13" fmla="*/ 155 h 380"/>
                  <a:gd name="T14" fmla="*/ 58 w 231"/>
                  <a:gd name="T15" fmla="*/ 197 h 380"/>
                  <a:gd name="T16" fmla="*/ 58 w 231"/>
                  <a:gd name="T17" fmla="*/ 247 h 380"/>
                  <a:gd name="T18" fmla="*/ 162 w 231"/>
                  <a:gd name="T19" fmla="*/ 363 h 380"/>
                  <a:gd name="T20" fmla="*/ 215 w 231"/>
                  <a:gd name="T21" fmla="*/ 366 h 380"/>
                  <a:gd name="T22" fmla="*/ 217 w 231"/>
                  <a:gd name="T23" fmla="*/ 314 h 380"/>
                  <a:gd name="T24" fmla="*/ 136 w 231"/>
                  <a:gd name="T25" fmla="*/ 223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1" h="380">
                    <a:moveTo>
                      <a:pt x="136" y="223"/>
                    </a:moveTo>
                    <a:cubicBezTo>
                      <a:pt x="175" y="180"/>
                      <a:pt x="175" y="180"/>
                      <a:pt x="175" y="180"/>
                    </a:cubicBezTo>
                    <a:cubicBezTo>
                      <a:pt x="189" y="165"/>
                      <a:pt x="188" y="143"/>
                      <a:pt x="175" y="129"/>
                    </a:cubicBezTo>
                    <a:cubicBezTo>
                      <a:pt x="68" y="15"/>
                      <a:pt x="68" y="15"/>
                      <a:pt x="68" y="15"/>
                    </a:cubicBezTo>
                    <a:cubicBezTo>
                      <a:pt x="54" y="0"/>
                      <a:pt x="30" y="0"/>
                      <a:pt x="15" y="14"/>
                    </a:cubicBezTo>
                    <a:cubicBezTo>
                      <a:pt x="0" y="28"/>
                      <a:pt x="0" y="51"/>
                      <a:pt x="14" y="66"/>
                    </a:cubicBezTo>
                    <a:cubicBezTo>
                      <a:pt x="97" y="155"/>
                      <a:pt x="97" y="155"/>
                      <a:pt x="97" y="155"/>
                    </a:cubicBezTo>
                    <a:cubicBezTo>
                      <a:pt x="58" y="197"/>
                      <a:pt x="58" y="197"/>
                      <a:pt x="58" y="197"/>
                    </a:cubicBezTo>
                    <a:cubicBezTo>
                      <a:pt x="45" y="211"/>
                      <a:pt x="45" y="233"/>
                      <a:pt x="58" y="247"/>
                    </a:cubicBezTo>
                    <a:cubicBezTo>
                      <a:pt x="162" y="363"/>
                      <a:pt x="162" y="363"/>
                      <a:pt x="162" y="363"/>
                    </a:cubicBezTo>
                    <a:cubicBezTo>
                      <a:pt x="176" y="378"/>
                      <a:pt x="199" y="380"/>
                      <a:pt x="215" y="366"/>
                    </a:cubicBezTo>
                    <a:cubicBezTo>
                      <a:pt x="230" y="352"/>
                      <a:pt x="231" y="329"/>
                      <a:pt x="217" y="314"/>
                    </a:cubicBezTo>
                    <a:lnTo>
                      <a:pt x="136" y="223"/>
                    </a:lnTo>
                    <a:close/>
                  </a:path>
                </a:pathLst>
              </a:custGeom>
              <a:grpFill/>
              <a:ln w="9525">
                <a:solidFill>
                  <a:srgbClr val="00A77F"/>
                </a:solidFill>
                <a:round/>
                <a:headEnd/>
                <a:tailEnd/>
              </a:ln>
            </p:spPr>
            <p:txBody>
              <a:bodyPr vert="horz" wrap="square" lIns="91440" tIns="45720" rIns="91440" bIns="45720" numCol="1" anchor="t" anchorCtr="0" compatLnSpc="1">
                <a:prstTxWarp prst="textNoShape">
                  <a:avLst/>
                </a:prstTxWarp>
              </a:bodyPr>
              <a:lstStyle/>
              <a:p>
                <a:endParaRPr lang="pt-BR"/>
              </a:p>
            </p:txBody>
          </p:sp>
        </p:grpSp>
      </p:grpSp>
      <p:pic>
        <p:nvPicPr>
          <p:cNvPr id="42" name="Imagem 41">
            <a:extLst>
              <a:ext uri="{FF2B5EF4-FFF2-40B4-BE49-F238E27FC236}">
                <a16:creationId xmlns:a16="http://schemas.microsoft.com/office/drawing/2014/main" xmlns="" id="{43673B0D-0D7E-4B0F-AB82-159E43284E1C}"/>
              </a:ext>
            </a:extLst>
          </p:cNvPr>
          <p:cNvPicPr>
            <a:picLocks noChangeAspect="1"/>
          </p:cNvPicPr>
          <p:nvPr/>
        </p:nvPicPr>
        <p:blipFill rotWithShape="1">
          <a:blip r:embed="rId3">
            <a:extLst>
              <a:ext uri="{28A0092B-C50C-407E-A947-70E740481C1C}">
                <a14:useLocalDpi xmlns:a14="http://schemas.microsoft.com/office/drawing/2010/main" val="0"/>
              </a:ext>
            </a:extLst>
          </a:blip>
          <a:srcRect l="41600" t="-1991" r="22529" b="-1"/>
          <a:stretch/>
        </p:blipFill>
        <p:spPr>
          <a:xfrm>
            <a:off x="7903922" y="0"/>
            <a:ext cx="4288077" cy="6858000"/>
          </a:xfrm>
          <a:prstGeom prst="rect">
            <a:avLst/>
          </a:prstGeom>
        </p:spPr>
      </p:pic>
      <p:grpSp>
        <p:nvGrpSpPr>
          <p:cNvPr id="6" name="Agrupar 5">
            <a:extLst>
              <a:ext uri="{FF2B5EF4-FFF2-40B4-BE49-F238E27FC236}">
                <a16:creationId xmlns:a16="http://schemas.microsoft.com/office/drawing/2014/main" xmlns="" id="{55EAEF3A-EFB1-4D85-8575-01F732CCC2BA}"/>
              </a:ext>
            </a:extLst>
          </p:cNvPr>
          <p:cNvGrpSpPr/>
          <p:nvPr/>
        </p:nvGrpSpPr>
        <p:grpSpPr>
          <a:xfrm>
            <a:off x="409074" y="2475573"/>
            <a:ext cx="5377295" cy="3570020"/>
            <a:chOff x="409074" y="2475573"/>
            <a:chExt cx="5377295" cy="3570020"/>
          </a:xfrm>
        </p:grpSpPr>
        <p:grpSp>
          <p:nvGrpSpPr>
            <p:cNvPr id="9" name="Agrupar 8">
              <a:extLst>
                <a:ext uri="{FF2B5EF4-FFF2-40B4-BE49-F238E27FC236}">
                  <a16:creationId xmlns:a16="http://schemas.microsoft.com/office/drawing/2014/main" xmlns="" id="{E50F5406-EDBA-4CAD-81E6-B044A8C7BE9D}"/>
                </a:ext>
              </a:extLst>
            </p:cNvPr>
            <p:cNvGrpSpPr/>
            <p:nvPr/>
          </p:nvGrpSpPr>
          <p:grpSpPr>
            <a:xfrm>
              <a:off x="409074" y="2475573"/>
              <a:ext cx="5302794" cy="3570020"/>
              <a:chOff x="674890" y="2780271"/>
              <a:chExt cx="5231640" cy="3062164"/>
            </a:xfrm>
          </p:grpSpPr>
          <p:graphicFrame>
            <p:nvGraphicFramePr>
              <p:cNvPr id="8" name="Gráfico 7">
                <a:extLst>
                  <a:ext uri="{FF2B5EF4-FFF2-40B4-BE49-F238E27FC236}">
                    <a16:creationId xmlns:a16="http://schemas.microsoft.com/office/drawing/2014/main" xmlns="" id="{2CD23EDD-90DE-4018-B9CF-3AB58C70917C}"/>
                  </a:ext>
                </a:extLst>
              </p:cNvPr>
              <p:cNvGraphicFramePr/>
              <p:nvPr>
                <p:extLst>
                  <p:ext uri="{D42A27DB-BD31-4B8C-83A1-F6EECF244321}">
                    <p14:modId xmlns:p14="http://schemas.microsoft.com/office/powerpoint/2010/main" val="1702648508"/>
                  </p:ext>
                </p:extLst>
              </p:nvPr>
            </p:nvGraphicFramePr>
            <p:xfrm>
              <a:off x="674890" y="2780271"/>
              <a:ext cx="5231640" cy="3062164"/>
            </p:xfrm>
            <a:graphic>
              <a:graphicData uri="http://schemas.openxmlformats.org/drawingml/2006/chart">
                <c:chart xmlns:c="http://schemas.openxmlformats.org/drawingml/2006/chart" xmlns:r="http://schemas.openxmlformats.org/officeDocument/2006/relationships" r:id="rId4"/>
              </a:graphicData>
            </a:graphic>
          </p:graphicFrame>
          <p:sp>
            <p:nvSpPr>
              <p:cNvPr id="49" name="Retângulo 48">
                <a:extLst>
                  <a:ext uri="{FF2B5EF4-FFF2-40B4-BE49-F238E27FC236}">
                    <a16:creationId xmlns:a16="http://schemas.microsoft.com/office/drawing/2014/main" xmlns="" id="{0F2D6161-47DF-4D47-ABEA-AC9EE50B643A}"/>
                  </a:ext>
                </a:extLst>
              </p:cNvPr>
              <p:cNvSpPr/>
              <p:nvPr/>
            </p:nvSpPr>
            <p:spPr>
              <a:xfrm>
                <a:off x="4781050" y="3037948"/>
                <a:ext cx="588582" cy="307122"/>
              </a:xfrm>
              <a:prstGeom prst="rect">
                <a:avLst/>
              </a:prstGeom>
            </p:spPr>
            <p:txBody>
              <a:bodyPr wrap="square">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entury Gothic" panose="020B0502020202020204" pitchFamily="34" charset="0"/>
                  </a:rPr>
                  <a:t>91.1</a:t>
                </a:r>
                <a:endPar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0" name="Retângulo 49">
                <a:extLst>
                  <a:ext uri="{FF2B5EF4-FFF2-40B4-BE49-F238E27FC236}">
                    <a16:creationId xmlns:a16="http://schemas.microsoft.com/office/drawing/2014/main" xmlns="" id="{E9E82040-1EC3-45E1-9356-79F2B3919777}"/>
                  </a:ext>
                </a:extLst>
              </p:cNvPr>
              <p:cNvSpPr/>
              <p:nvPr/>
            </p:nvSpPr>
            <p:spPr>
              <a:xfrm>
                <a:off x="4349977" y="3614439"/>
                <a:ext cx="588582" cy="307122"/>
              </a:xfrm>
              <a:prstGeom prst="rect">
                <a:avLst/>
              </a:prstGeom>
            </p:spPr>
            <p:txBody>
              <a:bodyPr wrap="square">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entury Gothic" panose="020B0502020202020204" pitchFamily="34" charset="0"/>
                  </a:rPr>
                  <a:t>77.6</a:t>
                </a:r>
                <a:endPar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1" name="Retângulo 50">
                <a:extLst>
                  <a:ext uri="{FF2B5EF4-FFF2-40B4-BE49-F238E27FC236}">
                    <a16:creationId xmlns:a16="http://schemas.microsoft.com/office/drawing/2014/main" xmlns="" id="{63862E95-B26B-4C3B-8D79-86B3351801D4}"/>
                  </a:ext>
                </a:extLst>
              </p:cNvPr>
              <p:cNvSpPr/>
              <p:nvPr/>
            </p:nvSpPr>
            <p:spPr>
              <a:xfrm>
                <a:off x="3986717" y="4182407"/>
                <a:ext cx="588582" cy="307122"/>
              </a:xfrm>
              <a:prstGeom prst="rect">
                <a:avLst/>
              </a:prstGeom>
            </p:spPr>
            <p:txBody>
              <a:bodyPr wrap="square">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entury Gothic" panose="020B0502020202020204" pitchFamily="34" charset="0"/>
                  </a:rPr>
                  <a:t>66.6</a:t>
                </a:r>
                <a:endPar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2" name="Retângulo 51">
                <a:extLst>
                  <a:ext uri="{FF2B5EF4-FFF2-40B4-BE49-F238E27FC236}">
                    <a16:creationId xmlns:a16="http://schemas.microsoft.com/office/drawing/2014/main" xmlns="" id="{15FAEE77-C069-404F-8254-E8F945626763}"/>
                  </a:ext>
                </a:extLst>
              </p:cNvPr>
              <p:cNvSpPr/>
              <p:nvPr/>
            </p:nvSpPr>
            <p:spPr>
              <a:xfrm>
                <a:off x="3469942" y="4751974"/>
                <a:ext cx="588582" cy="307122"/>
              </a:xfrm>
              <a:prstGeom prst="rect">
                <a:avLst/>
              </a:prstGeom>
            </p:spPr>
            <p:txBody>
              <a:bodyPr wrap="square">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entury Gothic" panose="020B0502020202020204" pitchFamily="34" charset="0"/>
                  </a:rPr>
                  <a:t>51.1</a:t>
                </a:r>
                <a:endPar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5" name="Retângulo 54">
                <a:extLst>
                  <a:ext uri="{FF2B5EF4-FFF2-40B4-BE49-F238E27FC236}">
                    <a16:creationId xmlns:a16="http://schemas.microsoft.com/office/drawing/2014/main" xmlns="" id="{321F6265-D30A-4826-A4F4-B9BFBB0CEE18}"/>
                  </a:ext>
                </a:extLst>
              </p:cNvPr>
              <p:cNvSpPr/>
              <p:nvPr/>
            </p:nvSpPr>
            <p:spPr>
              <a:xfrm>
                <a:off x="2829295" y="5315103"/>
                <a:ext cx="588582" cy="307122"/>
              </a:xfrm>
              <a:prstGeom prst="rect">
                <a:avLst/>
              </a:prstGeom>
            </p:spPr>
            <p:txBody>
              <a:bodyPr wrap="square">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entury Gothic" panose="020B0502020202020204" pitchFamily="34" charset="0"/>
                  </a:rPr>
                  <a:t>34.2</a:t>
                </a:r>
                <a:endPar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grpSp>
        <p:sp>
          <p:nvSpPr>
            <p:cNvPr id="87" name="TextBox 5">
              <a:extLst>
                <a:ext uri="{FF2B5EF4-FFF2-40B4-BE49-F238E27FC236}">
                  <a16:creationId xmlns:a16="http://schemas.microsoft.com/office/drawing/2014/main" xmlns="" id="{275E5E5F-32C8-4D2B-A9B0-73EDA093C9CA}"/>
                </a:ext>
              </a:extLst>
            </p:cNvPr>
            <p:cNvSpPr txBox="1"/>
            <p:nvPr/>
          </p:nvSpPr>
          <p:spPr>
            <a:xfrm rot="16200000">
              <a:off x="4182865" y="4134313"/>
              <a:ext cx="2953091" cy="253916"/>
            </a:xfrm>
            <a:prstGeom prst="rect">
              <a:avLst/>
            </a:prstGeom>
            <a:noFill/>
          </p:spPr>
          <p:txBody>
            <a:bodyPr wrap="square" rtlCol="0">
              <a:spAutoFit/>
            </a:bodyPr>
            <a:lstStyle/>
            <a:p>
              <a:pPr marL="0" marR="0" lvl="0" indent="0" algn="ctr" defTabSz="913748"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63554F"/>
                  </a:solidFill>
                  <a:effectLst/>
                  <a:uLnTx/>
                  <a:uFillTx/>
                  <a:latin typeface="Century Gothic" panose="020B0502020202020204" pitchFamily="34" charset="0"/>
                </a:rPr>
                <a:t>5-7 dias </a:t>
              </a:r>
              <a:r>
                <a:rPr kumimoji="0" lang="pt-BR" sz="1050" b="0" i="0" u="none" strike="noStrike" kern="1200" cap="none" spc="0" normalizeH="0" baseline="0" noProof="0">
                  <a:ln>
                    <a:noFill/>
                  </a:ln>
                  <a:solidFill>
                    <a:srgbClr val="63554F"/>
                  </a:solidFill>
                  <a:effectLst/>
                  <a:uLnTx/>
                  <a:uFillTx/>
                  <a:latin typeface="Century Gothic" panose="020B0502020202020204" pitchFamily="34" charset="0"/>
                </a:rPr>
                <a:t>por semana (</a:t>
              </a:r>
              <a:r>
                <a:rPr kumimoji="0" lang="pt-BR" sz="1050" b="0" i="0" u="none" strike="noStrike" kern="1200" cap="none" spc="0" normalizeH="0" baseline="0" noProof="0" dirty="0">
                  <a:ln>
                    <a:noFill/>
                  </a:ln>
                  <a:solidFill>
                    <a:srgbClr val="63554F"/>
                  </a:solidFill>
                  <a:effectLst/>
                  <a:uLnTx/>
                  <a:uFillTx/>
                  <a:latin typeface="Century Gothic" panose="020B0502020202020204" pitchFamily="34" charset="0"/>
                </a:rPr>
                <a:t>N = 380)</a:t>
              </a:r>
              <a:endParaRPr kumimoji="0" lang="en-US" sz="1050" b="0" i="0" u="none" strike="noStrike" kern="1200" cap="none" spc="0" normalizeH="0" baseline="0" noProof="0" dirty="0">
                <a:ln>
                  <a:noFill/>
                </a:ln>
                <a:solidFill>
                  <a:srgbClr val="63554F"/>
                </a:solidFill>
                <a:effectLst/>
                <a:uLnTx/>
                <a:uFillTx/>
                <a:latin typeface="Century Gothic" panose="020B0502020202020204" pitchFamily="34" charset="0"/>
              </a:endParaRPr>
            </a:p>
          </p:txBody>
        </p:sp>
      </p:grpSp>
      <p:sp>
        <p:nvSpPr>
          <p:cNvPr id="7" name="Rectangle 6"/>
          <p:cNvSpPr/>
          <p:nvPr/>
        </p:nvSpPr>
        <p:spPr>
          <a:xfrm>
            <a:off x="6307951" y="2470346"/>
            <a:ext cx="2079391" cy="3572929"/>
          </a:xfrm>
          <a:prstGeom prst="rect">
            <a:avLst/>
          </a:prstGeom>
          <a:noFill/>
          <a:ln w="38100" cmpd="sng">
            <a:solidFill>
              <a:srgbClr val="C40A1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5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strVal val="#ppt_w*0.70"/>
                                          </p:val>
                                        </p:tav>
                                        <p:tav tm="100000">
                                          <p:val>
                                            <p:strVal val="#ppt_w"/>
                                          </p:val>
                                        </p:tav>
                                      </p:tavLst>
                                    </p:anim>
                                    <p:anim calcmode="lin" valueType="num">
                                      <p:cBhvr>
                                        <p:cTn id="8" dur="3000" fill="hold"/>
                                        <p:tgtEl>
                                          <p:spTgt spid="7"/>
                                        </p:tgtEl>
                                        <p:attrNameLst>
                                          <p:attrName>ppt_h</p:attrName>
                                        </p:attrNameLst>
                                      </p:cBhvr>
                                      <p:tavLst>
                                        <p:tav tm="0">
                                          <p:val>
                                            <p:strVal val="#ppt_h"/>
                                          </p:val>
                                        </p:tav>
                                        <p:tav tm="100000">
                                          <p:val>
                                            <p:strVal val="#ppt_h"/>
                                          </p:val>
                                        </p:tav>
                                      </p:tavLst>
                                    </p:anim>
                                    <p:animEffect transition="in" filter="fade">
                                      <p:cBhvr>
                                        <p:cTn id="9"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Agrupar 4">
            <a:extLst>
              <a:ext uri="{FF2B5EF4-FFF2-40B4-BE49-F238E27FC236}">
                <a16:creationId xmlns:a16="http://schemas.microsoft.com/office/drawing/2014/main" xmlns="" id="{ADB83212-E126-4F46-8CEA-733822E65FF6}"/>
              </a:ext>
            </a:extLst>
          </p:cNvPr>
          <p:cNvGrpSpPr/>
          <p:nvPr/>
        </p:nvGrpSpPr>
        <p:grpSpPr>
          <a:xfrm>
            <a:off x="7570274" y="1540942"/>
            <a:ext cx="4129922" cy="3523427"/>
            <a:chOff x="7570274" y="1540942"/>
            <a:chExt cx="4129922" cy="3523427"/>
          </a:xfrm>
        </p:grpSpPr>
        <p:sp>
          <p:nvSpPr>
            <p:cNvPr id="46" name="Retângulo 45">
              <a:extLst>
                <a:ext uri="{FF2B5EF4-FFF2-40B4-BE49-F238E27FC236}">
                  <a16:creationId xmlns:a16="http://schemas.microsoft.com/office/drawing/2014/main" xmlns="" id="{022F6672-A2B1-48DB-B3EE-135D5AE65F90}"/>
                </a:ext>
              </a:extLst>
            </p:cNvPr>
            <p:cNvSpPr/>
            <p:nvPr/>
          </p:nvSpPr>
          <p:spPr>
            <a:xfrm>
              <a:off x="7570274" y="1540942"/>
              <a:ext cx="4083029" cy="3523427"/>
            </a:xfrm>
            <a:prstGeom prst="rect">
              <a:avLst/>
            </a:prstGeom>
            <a:gradFill>
              <a:gsLst>
                <a:gs pos="22000">
                  <a:srgbClr val="94CA56"/>
                </a:gs>
                <a:gs pos="84000">
                  <a:srgbClr val="00A880"/>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xmlns="" id="{90B1CA88-BCCA-4EBF-B7C7-F97D64D944C5}"/>
                </a:ext>
              </a:extLst>
            </p:cNvPr>
            <p:cNvSpPr/>
            <p:nvPr/>
          </p:nvSpPr>
          <p:spPr>
            <a:xfrm>
              <a:off x="7587486" y="4559279"/>
              <a:ext cx="4112710" cy="327782"/>
            </a:xfrm>
            <a:prstGeom prst="rect">
              <a:avLst/>
            </a:prstGeom>
          </p:spPr>
          <p:txBody>
            <a:bodyPr wrap="square">
              <a:spAutoFit/>
            </a:bodyPr>
            <a:lstStyle/>
            <a:p>
              <a:pPr lvl="0" algn="ctr" defTabSz="914400">
                <a:lnSpc>
                  <a:spcPct val="85000"/>
                </a:lnSpc>
                <a:defRPr/>
              </a:pPr>
              <a:r>
                <a:rPr lang="en-US" b="1">
                  <a:solidFill>
                    <a:schemeClr val="bg1"/>
                  </a:solidFill>
                  <a:latin typeface="Century Gothic" panose="020B0502020202020204" pitchFamily="34" charset="0"/>
                </a:rPr>
                <a:t>National Eczema Association (US)</a:t>
              </a:r>
              <a:endParaRPr lang="en-US" b="1" dirty="0">
                <a:solidFill>
                  <a:schemeClr val="bg1"/>
                </a:solidFill>
                <a:latin typeface="Century Gothic" panose="020B0502020202020204" pitchFamily="34" charset="0"/>
              </a:endParaRPr>
            </a:p>
          </p:txBody>
        </p:sp>
      </p:grpSp>
      <p:grpSp>
        <p:nvGrpSpPr>
          <p:cNvPr id="2" name="Agrupar 1">
            <a:extLst>
              <a:ext uri="{FF2B5EF4-FFF2-40B4-BE49-F238E27FC236}">
                <a16:creationId xmlns:a16="http://schemas.microsoft.com/office/drawing/2014/main" xmlns="" id="{C13AB4FC-2CA2-4E40-ABD5-2F3FEFBC7E8C}"/>
              </a:ext>
            </a:extLst>
          </p:cNvPr>
          <p:cNvGrpSpPr/>
          <p:nvPr/>
        </p:nvGrpSpPr>
        <p:grpSpPr>
          <a:xfrm>
            <a:off x="450453" y="1547180"/>
            <a:ext cx="7119820" cy="3499980"/>
            <a:chOff x="450453" y="1547180"/>
            <a:chExt cx="7119820" cy="3499980"/>
          </a:xfrm>
        </p:grpSpPr>
        <p:sp>
          <p:nvSpPr>
            <p:cNvPr id="39" name="Retângulo 38">
              <a:extLst>
                <a:ext uri="{FF2B5EF4-FFF2-40B4-BE49-F238E27FC236}">
                  <a16:creationId xmlns:a16="http://schemas.microsoft.com/office/drawing/2014/main" xmlns="" id="{3CDF11B9-3DE0-4B9C-9C9F-95DFBC5169ED}"/>
                </a:ext>
              </a:extLst>
            </p:cNvPr>
            <p:cNvSpPr/>
            <p:nvPr/>
          </p:nvSpPr>
          <p:spPr>
            <a:xfrm>
              <a:off x="782052" y="1547180"/>
              <a:ext cx="6788221" cy="3499980"/>
            </a:xfrm>
            <a:prstGeom prst="rect">
              <a:avLst/>
            </a:prstGeom>
            <a:solidFill>
              <a:schemeClr val="bg1"/>
            </a:solidFill>
            <a:ln>
              <a:noFill/>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1" dirty="0"/>
            </a:p>
          </p:txBody>
        </p:sp>
        <p:grpSp>
          <p:nvGrpSpPr>
            <p:cNvPr id="9" name="Agrupar 8">
              <a:extLst>
                <a:ext uri="{FF2B5EF4-FFF2-40B4-BE49-F238E27FC236}">
                  <a16:creationId xmlns:a16="http://schemas.microsoft.com/office/drawing/2014/main" xmlns="" id="{1CD123A0-63B2-461F-A3D8-8C2194271402}"/>
                </a:ext>
              </a:extLst>
            </p:cNvPr>
            <p:cNvGrpSpPr/>
            <p:nvPr/>
          </p:nvGrpSpPr>
          <p:grpSpPr>
            <a:xfrm>
              <a:off x="450453" y="1638269"/>
              <a:ext cx="6844020" cy="3144746"/>
              <a:chOff x="569882" y="1638269"/>
              <a:chExt cx="6844020" cy="3689350"/>
            </a:xfrm>
          </p:grpSpPr>
          <p:graphicFrame>
            <p:nvGraphicFramePr>
              <p:cNvPr id="29" name="Content Placeholder 9">
                <a:extLst>
                  <a:ext uri="{FF2B5EF4-FFF2-40B4-BE49-F238E27FC236}">
                    <a16:creationId xmlns:a16="http://schemas.microsoft.com/office/drawing/2014/main" xmlns="" id="{B05C5837-5918-4F5D-B5F0-9BEFEFA04866}"/>
                  </a:ext>
                </a:extLst>
              </p:cNvPr>
              <p:cNvGraphicFramePr>
                <a:graphicFrameLocks/>
              </p:cNvGraphicFramePr>
              <p:nvPr>
                <p:extLst>
                  <p:ext uri="{D42A27DB-BD31-4B8C-83A1-F6EECF244321}">
                    <p14:modId xmlns:p14="http://schemas.microsoft.com/office/powerpoint/2010/main" val="3639039234"/>
                  </p:ext>
                </p:extLst>
              </p:nvPr>
            </p:nvGraphicFramePr>
            <p:xfrm>
              <a:off x="569882" y="1638269"/>
              <a:ext cx="6844020" cy="3335429"/>
            </p:xfrm>
            <a:graphic>
              <a:graphicData uri="http://schemas.openxmlformats.org/drawingml/2006/chart">
                <c:chart xmlns:c="http://schemas.openxmlformats.org/drawingml/2006/chart" xmlns:r="http://schemas.openxmlformats.org/officeDocument/2006/relationships" r:id="rId5"/>
              </a:graphicData>
            </a:graphic>
          </p:graphicFrame>
          <p:cxnSp>
            <p:nvCxnSpPr>
              <p:cNvPr id="30" name="Straight Connector 36">
                <a:extLst>
                  <a:ext uri="{FF2B5EF4-FFF2-40B4-BE49-F238E27FC236}">
                    <a16:creationId xmlns:a16="http://schemas.microsoft.com/office/drawing/2014/main" xmlns="" id="{D0F00B4A-684E-434E-8377-18A3DDF1CB5C}"/>
                  </a:ext>
                </a:extLst>
              </p:cNvPr>
              <p:cNvCxnSpPr>
                <a:cxnSpLocks/>
              </p:cNvCxnSpPr>
              <p:nvPr/>
            </p:nvCxnSpPr>
            <p:spPr>
              <a:xfrm flipV="1">
                <a:off x="3711987" y="2379519"/>
                <a:ext cx="0" cy="1981996"/>
              </a:xfrm>
              <a:prstGeom prst="line">
                <a:avLst/>
              </a:prstGeom>
              <a:ln w="9525" cap="rnd">
                <a:solidFill>
                  <a:srgbClr val="63554F"/>
                </a:solidFill>
                <a:prstDash val="dash"/>
              </a:ln>
            </p:spPr>
            <p:style>
              <a:lnRef idx="1">
                <a:schemeClr val="accent1"/>
              </a:lnRef>
              <a:fillRef idx="0">
                <a:schemeClr val="accent1"/>
              </a:fillRef>
              <a:effectRef idx="0">
                <a:schemeClr val="accent1"/>
              </a:effectRef>
              <a:fontRef idx="minor">
                <a:schemeClr val="tx1"/>
              </a:fontRef>
            </p:style>
          </p:cxnSp>
          <p:sp>
            <p:nvSpPr>
              <p:cNvPr id="32" name="TextBox 37">
                <a:extLst>
                  <a:ext uri="{FF2B5EF4-FFF2-40B4-BE49-F238E27FC236}">
                    <a16:creationId xmlns:a16="http://schemas.microsoft.com/office/drawing/2014/main" xmlns="" id="{09900178-E824-4EB6-840E-2E56BC48B38F}"/>
                  </a:ext>
                </a:extLst>
              </p:cNvPr>
              <p:cNvSpPr txBox="1"/>
              <p:nvPr/>
            </p:nvSpPr>
            <p:spPr>
              <a:xfrm>
                <a:off x="1377013" y="1804088"/>
                <a:ext cx="2327054" cy="437041"/>
              </a:xfrm>
              <a:prstGeom prst="rect">
                <a:avLst/>
              </a:prstGeom>
              <a:noFill/>
            </p:spPr>
            <p:txBody>
              <a:bodyPr wrap="square" lIns="91438" tIns="45719" rIns="91438" bIns="45719" rtlCol="0">
                <a:spAutoFit/>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63554F"/>
                    </a:solidFill>
                    <a:effectLst/>
                    <a:uLnTx/>
                    <a:uFillTx/>
                    <a:latin typeface="Century Gothic" panose="020B0502020202020204" pitchFamily="34" charset="0"/>
                  </a:rPr>
                  <a:t>Escala de Prurido 5-D </a:t>
                </a:r>
              </a:p>
              <a:p>
                <a:pPr marL="0" marR="0" lvl="0" indent="0" algn="ctr" defTabSz="1219170" rtl="0" eaLnBrk="1" fontAlgn="auto" latinLnBrk="0" hangingPunct="1">
                  <a:lnSpc>
                    <a:spcPct val="80000"/>
                  </a:lnSpc>
                  <a:spcBef>
                    <a:spcPts val="0"/>
                  </a:spcBef>
                  <a:spcAft>
                    <a:spcPts val="0"/>
                  </a:spcAft>
                  <a:buClrTx/>
                  <a:buSzTx/>
                  <a:buFontTx/>
                  <a:buNone/>
                  <a:tabLst/>
                  <a:defRPr/>
                </a:pPr>
                <a:r>
                  <a:rPr kumimoji="0" lang="pt-BR" sz="1400" i="0" u="none" strike="noStrike" kern="1200" cap="none" spc="0" normalizeH="0" baseline="0" noProof="0" dirty="0">
                    <a:ln>
                      <a:noFill/>
                    </a:ln>
                    <a:solidFill>
                      <a:srgbClr val="63554F"/>
                    </a:solidFill>
                    <a:effectLst/>
                    <a:uLnTx/>
                    <a:uFillTx/>
                    <a:latin typeface="Century Gothic" panose="020B0502020202020204" pitchFamily="34" charset="0"/>
                  </a:rPr>
                  <a:t>(Item 4, n=379)</a:t>
                </a:r>
              </a:p>
            </p:txBody>
          </p:sp>
          <p:sp>
            <p:nvSpPr>
              <p:cNvPr id="33" name="TextBox 38">
                <a:extLst>
                  <a:ext uri="{FF2B5EF4-FFF2-40B4-BE49-F238E27FC236}">
                    <a16:creationId xmlns:a16="http://schemas.microsoft.com/office/drawing/2014/main" xmlns="" id="{4FB3BBD4-4DF9-431A-B32B-0451387EDA3D}"/>
                  </a:ext>
                </a:extLst>
              </p:cNvPr>
              <p:cNvSpPr txBox="1"/>
              <p:nvPr/>
            </p:nvSpPr>
            <p:spPr>
              <a:xfrm>
                <a:off x="3704067" y="1804088"/>
                <a:ext cx="3432101" cy="512727"/>
              </a:xfrm>
              <a:prstGeom prst="rect">
                <a:avLst/>
              </a:prstGeom>
              <a:noFill/>
            </p:spPr>
            <p:txBody>
              <a:bodyPr wrap="square" lIns="91438" tIns="45719" rIns="91438" bIns="45719" rtlCol="0">
                <a:spAutoFit/>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63554F"/>
                    </a:solidFill>
                    <a:effectLst/>
                    <a:uLnTx/>
                    <a:uFillTx/>
                    <a:latin typeface="Century Gothic" panose="020B0502020202020204" pitchFamily="34" charset="0"/>
                  </a:rPr>
                  <a:t>POEM</a:t>
                </a:r>
                <a:r>
                  <a:rPr kumimoji="0" lang="pt-BR" sz="1400" b="1" i="0" u="none" strike="noStrike" kern="1200" cap="none" spc="0" normalizeH="0" baseline="30000" noProof="0" dirty="0">
                    <a:ln>
                      <a:noFill/>
                    </a:ln>
                    <a:solidFill>
                      <a:srgbClr val="63554F"/>
                    </a:solidFill>
                    <a:effectLst/>
                    <a:uLnTx/>
                    <a:uFillTx/>
                    <a:latin typeface="Century Gothic" panose="020B0502020202020204" pitchFamily="34" charset="0"/>
                  </a:rPr>
                  <a:t>†</a:t>
                </a:r>
                <a:r>
                  <a:rPr kumimoji="0" lang="pt-BR" sz="1400" b="1" i="0" u="none" strike="noStrike" kern="1200" cap="none" spc="0" normalizeH="0" baseline="0" noProof="0" dirty="0">
                    <a:ln>
                      <a:noFill/>
                    </a:ln>
                    <a:solidFill>
                      <a:srgbClr val="63554F"/>
                    </a:solidFill>
                    <a:effectLst/>
                    <a:uLnTx/>
                    <a:uFillTx/>
                    <a:latin typeface="Century Gothic" panose="020B0502020202020204" pitchFamily="34" charset="0"/>
                  </a:rPr>
                  <a:t/>
                </a:r>
                <a:br>
                  <a:rPr kumimoji="0" lang="pt-BR" sz="1400" b="1" i="0" u="none" strike="noStrike" kern="1200" cap="none" spc="0" normalizeH="0" baseline="0" noProof="0" dirty="0">
                    <a:ln>
                      <a:noFill/>
                    </a:ln>
                    <a:solidFill>
                      <a:srgbClr val="63554F"/>
                    </a:solidFill>
                    <a:effectLst/>
                    <a:uLnTx/>
                    <a:uFillTx/>
                    <a:latin typeface="Century Gothic" panose="020B0502020202020204" pitchFamily="34" charset="0"/>
                  </a:rPr>
                </a:br>
                <a:r>
                  <a:rPr kumimoji="0" lang="pt-BR" sz="1400" i="0" u="none" strike="noStrike" kern="1200" cap="none" spc="0" normalizeH="0" baseline="0" noProof="0" dirty="0">
                    <a:ln>
                      <a:noFill/>
                    </a:ln>
                    <a:solidFill>
                      <a:srgbClr val="63554F"/>
                    </a:solidFill>
                    <a:effectLst/>
                    <a:uLnTx/>
                    <a:uFillTx/>
                    <a:latin typeface="Century Gothic" panose="020B0502020202020204" pitchFamily="34" charset="0"/>
                  </a:rPr>
                  <a:t>(Item 2, n=378)</a:t>
                </a:r>
              </a:p>
            </p:txBody>
          </p:sp>
          <p:sp>
            <p:nvSpPr>
              <p:cNvPr id="34" name="TextBox 39">
                <a:extLst>
                  <a:ext uri="{FF2B5EF4-FFF2-40B4-BE49-F238E27FC236}">
                    <a16:creationId xmlns:a16="http://schemas.microsoft.com/office/drawing/2014/main" xmlns="" id="{EC98F4E8-C67A-43F6-B206-B3A5EA5313A0}"/>
                  </a:ext>
                </a:extLst>
              </p:cNvPr>
              <p:cNvSpPr txBox="1"/>
              <p:nvPr/>
            </p:nvSpPr>
            <p:spPr>
              <a:xfrm>
                <a:off x="1330032" y="4533557"/>
                <a:ext cx="1267068" cy="560151"/>
              </a:xfrm>
              <a:prstGeom prst="rect">
                <a:avLst/>
              </a:prstGeom>
              <a:noFill/>
            </p:spPr>
            <p:txBody>
              <a:bodyPr wrap="square" lIns="91438" tIns="45719" rIns="91438" bIns="45719" rtlCol="0">
                <a:spAutoFit/>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pt-BR" sz="950" b="0" i="0" u="none" strike="noStrike" kern="1200" cap="none" spc="0" normalizeH="0" baseline="0" noProof="0" dirty="0">
                    <a:ln>
                      <a:noFill/>
                    </a:ln>
                    <a:solidFill>
                      <a:srgbClr val="595959"/>
                    </a:solidFill>
                    <a:effectLst/>
                    <a:uLnTx/>
                    <a:uFillTx/>
                    <a:latin typeface="Century Gothic" panose="020B0502020202020204" pitchFamily="34" charset="0"/>
                  </a:rPr>
                  <a:t>Ocasionalmente/</a:t>
                </a:r>
                <a:br>
                  <a:rPr kumimoji="0" lang="pt-BR" sz="950" b="0" i="0" u="none" strike="noStrike" kern="1200" cap="none" spc="0" normalizeH="0" baseline="0" noProof="0" dirty="0">
                    <a:ln>
                      <a:noFill/>
                    </a:ln>
                    <a:solidFill>
                      <a:srgbClr val="595959"/>
                    </a:solidFill>
                    <a:effectLst/>
                    <a:uLnTx/>
                    <a:uFillTx/>
                    <a:latin typeface="Century Gothic" panose="020B0502020202020204" pitchFamily="34" charset="0"/>
                  </a:rPr>
                </a:br>
                <a:r>
                  <a:rPr kumimoji="0" lang="pt-BR" sz="950" b="0" i="0" u="none" strike="noStrike" kern="1200" cap="none" spc="0" normalizeH="0" baseline="0" noProof="0" dirty="0">
                    <a:ln>
                      <a:noFill/>
                    </a:ln>
                    <a:solidFill>
                      <a:srgbClr val="595959"/>
                    </a:solidFill>
                    <a:effectLst/>
                    <a:uLnTx/>
                    <a:uFillTx/>
                    <a:latin typeface="Century Gothic" panose="020B0502020202020204" pitchFamily="34" charset="0"/>
                  </a:rPr>
                  <a:t>frequentemente retarda o inicio do sono</a:t>
                </a:r>
              </a:p>
            </p:txBody>
          </p:sp>
          <p:sp>
            <p:nvSpPr>
              <p:cNvPr id="35" name="TextBox 41">
                <a:extLst>
                  <a:ext uri="{FF2B5EF4-FFF2-40B4-BE49-F238E27FC236}">
                    <a16:creationId xmlns:a16="http://schemas.microsoft.com/office/drawing/2014/main" xmlns="" id="{DC984F21-B583-49BB-B544-B16E2AEACFB7}"/>
                  </a:ext>
                </a:extLst>
              </p:cNvPr>
              <p:cNvSpPr txBox="1"/>
              <p:nvPr/>
            </p:nvSpPr>
            <p:spPr>
              <a:xfrm>
                <a:off x="3823068" y="4533557"/>
                <a:ext cx="949224" cy="560151"/>
              </a:xfrm>
              <a:prstGeom prst="rect">
                <a:avLst/>
              </a:prstGeom>
              <a:noFill/>
            </p:spPr>
            <p:txBody>
              <a:bodyPr wrap="square" lIns="91438" tIns="45719" rIns="91438" bIns="45719" rtlCol="0">
                <a:spAutoFit/>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pt-BR" sz="950" b="0" i="0" u="none" strike="noStrike" kern="1200" cap="none" spc="0" normalizeH="0" baseline="0" noProof="0" dirty="0">
                    <a:ln>
                      <a:noFill/>
                    </a:ln>
                    <a:solidFill>
                      <a:srgbClr val="595959"/>
                    </a:solidFill>
                    <a:effectLst/>
                    <a:uLnTx/>
                    <a:uFillTx/>
                    <a:latin typeface="Century Gothic" panose="020B0502020202020204" pitchFamily="34" charset="0"/>
                  </a:rPr>
                  <a:t>Sono alterado todas as noites</a:t>
                </a:r>
              </a:p>
            </p:txBody>
          </p:sp>
          <p:sp>
            <p:nvSpPr>
              <p:cNvPr id="36" name="TextBox 42">
                <a:extLst>
                  <a:ext uri="{FF2B5EF4-FFF2-40B4-BE49-F238E27FC236}">
                    <a16:creationId xmlns:a16="http://schemas.microsoft.com/office/drawing/2014/main" xmlns="" id="{4E359F5A-F273-4107-8597-C03158E496F5}"/>
                  </a:ext>
                </a:extLst>
              </p:cNvPr>
              <p:cNvSpPr txBox="1"/>
              <p:nvPr/>
            </p:nvSpPr>
            <p:spPr>
              <a:xfrm>
                <a:off x="4985528" y="4533557"/>
                <a:ext cx="924898" cy="560151"/>
              </a:xfrm>
              <a:prstGeom prst="rect">
                <a:avLst/>
              </a:prstGeom>
              <a:noFill/>
            </p:spPr>
            <p:txBody>
              <a:bodyPr wrap="square" lIns="91438" tIns="45719" rIns="91438" bIns="45719" rtlCol="0">
                <a:spAutoFit/>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pt-BR" sz="950" b="0" i="0" u="none" strike="noStrike" kern="1200" cap="none" spc="0" normalizeH="0" baseline="0" noProof="0" dirty="0">
                    <a:ln>
                      <a:noFill/>
                    </a:ln>
                    <a:solidFill>
                      <a:srgbClr val="595959"/>
                    </a:solidFill>
                    <a:effectLst/>
                    <a:uLnTx/>
                    <a:uFillTx/>
                    <a:latin typeface="Century Gothic" panose="020B0502020202020204" pitchFamily="34" charset="0"/>
                  </a:rPr>
                  <a:t>Sono alterado </a:t>
                </a:r>
                <a:r>
                  <a:rPr kumimoji="0" lang="pt-BR" sz="950" b="0" i="0" u="none" strike="noStrike" kern="1200" cap="none" spc="0" normalizeH="0" noProof="0" dirty="0">
                    <a:ln>
                      <a:noFill/>
                    </a:ln>
                    <a:solidFill>
                      <a:srgbClr val="595959"/>
                    </a:solidFill>
                    <a:effectLst/>
                    <a:uLnTx/>
                    <a:uFillTx/>
                    <a:latin typeface="Century Gothic" panose="020B0502020202020204" pitchFamily="34" charset="0"/>
                  </a:rPr>
                  <a:t>5</a:t>
                </a:r>
                <a:r>
                  <a:rPr kumimoji="0" lang="pt-BR" sz="950" b="0" i="0" u="none" strike="noStrike" kern="1200" cap="none" spc="0" normalizeH="0" baseline="0" noProof="0" dirty="0">
                    <a:ln>
                      <a:noFill/>
                    </a:ln>
                    <a:solidFill>
                      <a:srgbClr val="595959"/>
                    </a:solidFill>
                    <a:effectLst/>
                    <a:uLnTx/>
                    <a:uFillTx/>
                    <a:latin typeface="Century Gothic" panose="020B0502020202020204" pitchFamily="34" charset="0"/>
                  </a:rPr>
                  <a:t>–7 noites por semana</a:t>
                </a:r>
              </a:p>
            </p:txBody>
          </p:sp>
          <p:sp>
            <p:nvSpPr>
              <p:cNvPr id="37" name="TextBox 43">
                <a:extLst>
                  <a:ext uri="{FF2B5EF4-FFF2-40B4-BE49-F238E27FC236}">
                    <a16:creationId xmlns:a16="http://schemas.microsoft.com/office/drawing/2014/main" xmlns="" id="{C3FC27B9-9D41-47EA-9580-5A3A97F300E9}"/>
                  </a:ext>
                </a:extLst>
              </p:cNvPr>
              <p:cNvSpPr txBox="1"/>
              <p:nvPr/>
            </p:nvSpPr>
            <p:spPr>
              <a:xfrm>
                <a:off x="6118798" y="4533557"/>
                <a:ext cx="978404" cy="560151"/>
              </a:xfrm>
              <a:prstGeom prst="rect">
                <a:avLst/>
              </a:prstGeom>
              <a:noFill/>
            </p:spPr>
            <p:txBody>
              <a:bodyPr wrap="square" lIns="91438" tIns="45719" rIns="91438" bIns="45719" rtlCol="0">
                <a:spAutoFit/>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pt-BR" sz="950" b="0" i="0" u="none" strike="noStrike" kern="1200" cap="none" spc="0" normalizeH="0" baseline="0" noProof="0" dirty="0">
                    <a:ln>
                      <a:noFill/>
                    </a:ln>
                    <a:solidFill>
                      <a:srgbClr val="595959"/>
                    </a:solidFill>
                    <a:effectLst/>
                    <a:uLnTx/>
                    <a:uFillTx/>
                    <a:latin typeface="Century Gothic" panose="020B0502020202020204" pitchFamily="34" charset="0"/>
                  </a:rPr>
                  <a:t>Sono alterado </a:t>
                </a:r>
                <a:r>
                  <a:rPr kumimoji="0" lang="pt-BR" sz="950" b="0" i="0" u="none" strike="noStrike" kern="1200" cap="none" spc="0" normalizeH="0" noProof="0" dirty="0">
                    <a:ln>
                      <a:noFill/>
                    </a:ln>
                    <a:solidFill>
                      <a:srgbClr val="595959"/>
                    </a:solidFill>
                    <a:effectLst/>
                    <a:uLnTx/>
                    <a:uFillTx/>
                    <a:latin typeface="Century Gothic" panose="020B0502020202020204" pitchFamily="34" charset="0"/>
                  </a:rPr>
                  <a:t>1-4</a:t>
                </a:r>
                <a:r>
                  <a:rPr kumimoji="0" lang="pt-BR" sz="950" b="0" i="0" u="none" strike="noStrike" kern="1200" cap="none" spc="0" normalizeH="0" baseline="0" noProof="0" dirty="0">
                    <a:ln>
                      <a:noFill/>
                    </a:ln>
                    <a:solidFill>
                      <a:srgbClr val="595959"/>
                    </a:solidFill>
                    <a:effectLst/>
                    <a:uLnTx/>
                    <a:uFillTx/>
                    <a:latin typeface="Century Gothic" panose="020B0502020202020204" pitchFamily="34" charset="0"/>
                  </a:rPr>
                  <a:t> noites por semana</a:t>
                </a:r>
              </a:p>
            </p:txBody>
          </p:sp>
          <p:sp>
            <p:nvSpPr>
              <p:cNvPr id="41" name="TextBox 40">
                <a:extLst>
                  <a:ext uri="{FF2B5EF4-FFF2-40B4-BE49-F238E27FC236}">
                    <a16:creationId xmlns:a16="http://schemas.microsoft.com/office/drawing/2014/main" xmlns="" id="{BE0CB58F-789C-4530-B84E-2CCDDAFFD973}"/>
                  </a:ext>
                </a:extLst>
              </p:cNvPr>
              <p:cNvSpPr txBox="1"/>
              <p:nvPr/>
            </p:nvSpPr>
            <p:spPr>
              <a:xfrm>
                <a:off x="2443620" y="4533557"/>
                <a:ext cx="1365632" cy="794062"/>
              </a:xfrm>
              <a:prstGeom prst="rect">
                <a:avLst/>
              </a:prstGeom>
              <a:noFill/>
            </p:spPr>
            <p:txBody>
              <a:bodyPr wrap="square" lIns="91438" tIns="45719" rIns="91438" bIns="45719" rtlCol="0">
                <a:spAutoFit/>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pt-BR" sz="950" b="0" i="0" u="none" strike="noStrike" kern="1200" cap="none" spc="0" normalizeH="0" baseline="0" noProof="0">
                    <a:ln>
                      <a:noFill/>
                    </a:ln>
                    <a:solidFill>
                      <a:srgbClr val="595959"/>
                    </a:solidFill>
                    <a:effectLst/>
                    <a:uLnTx/>
                    <a:uFillTx/>
                    <a:latin typeface="Century Gothic" panose="020B0502020202020204" pitchFamily="34" charset="0"/>
                  </a:rPr>
                  <a:t>Retarda o</a:t>
                </a:r>
              </a:p>
              <a:p>
                <a:pPr marL="0" marR="0" lvl="0" indent="0" algn="ctr" defTabSz="1219170" rtl="0" eaLnBrk="1" fontAlgn="auto" latinLnBrk="0" hangingPunct="1">
                  <a:lnSpc>
                    <a:spcPct val="80000"/>
                  </a:lnSpc>
                  <a:spcBef>
                    <a:spcPts val="0"/>
                  </a:spcBef>
                  <a:spcAft>
                    <a:spcPts val="0"/>
                  </a:spcAft>
                  <a:buClrTx/>
                  <a:buSzTx/>
                  <a:buFontTx/>
                  <a:buNone/>
                  <a:tabLst/>
                  <a:defRPr/>
                </a:pPr>
                <a:r>
                  <a:rPr kumimoji="0" lang="pt-BR" sz="950" b="0" i="0" u="none" strike="noStrike" kern="1200" cap="none" spc="0" normalizeH="0" baseline="0" noProof="0">
                    <a:ln>
                      <a:noFill/>
                    </a:ln>
                    <a:solidFill>
                      <a:srgbClr val="595959"/>
                    </a:solidFill>
                    <a:effectLst/>
                    <a:uLnTx/>
                    <a:uFillTx/>
                    <a:latin typeface="Century Gothic" panose="020B0502020202020204" pitchFamily="34" charset="0"/>
                  </a:rPr>
                  <a:t>inicio </a:t>
                </a:r>
                <a:r>
                  <a:rPr kumimoji="0" lang="pt-BR" sz="950" b="0" i="0" u="none" strike="noStrike" kern="1200" cap="none" spc="0" normalizeH="0" baseline="0" noProof="0" dirty="0">
                    <a:ln>
                      <a:noFill/>
                    </a:ln>
                    <a:solidFill>
                      <a:srgbClr val="595959"/>
                    </a:solidFill>
                    <a:effectLst/>
                    <a:uLnTx/>
                    <a:uFillTx/>
                    <a:latin typeface="Century Gothic" panose="020B0502020202020204" pitchFamily="34" charset="0"/>
                  </a:rPr>
                  <a:t>do sono </a:t>
                </a:r>
                <a:r>
                  <a:rPr kumimoji="0" lang="pt-BR" sz="950" b="0" i="0" u="none" strike="noStrike" kern="1200" cap="none" spc="0" normalizeH="0" baseline="0" noProof="0">
                    <a:ln>
                      <a:noFill/>
                    </a:ln>
                    <a:solidFill>
                      <a:srgbClr val="595959"/>
                    </a:solidFill>
                    <a:effectLst/>
                    <a:uLnTx/>
                    <a:uFillTx/>
                    <a:latin typeface="Century Gothic" panose="020B0502020202020204" pitchFamily="34" charset="0"/>
                  </a:rPr>
                  <a:t>+ ocasionalmente</a:t>
                </a:r>
              </a:p>
              <a:p>
                <a:pPr marL="0" marR="0" lvl="0" indent="0" algn="ctr" defTabSz="1219170" rtl="0" eaLnBrk="1" fontAlgn="auto" latinLnBrk="0" hangingPunct="1">
                  <a:lnSpc>
                    <a:spcPct val="80000"/>
                  </a:lnSpc>
                  <a:spcBef>
                    <a:spcPts val="0"/>
                  </a:spcBef>
                  <a:spcAft>
                    <a:spcPts val="0"/>
                  </a:spcAft>
                  <a:buClrTx/>
                  <a:buSzTx/>
                  <a:buFontTx/>
                  <a:buNone/>
                  <a:tabLst/>
                  <a:defRPr/>
                </a:pPr>
                <a:r>
                  <a:rPr kumimoji="0" lang="pt-BR" sz="950" b="0" i="0" u="none" strike="noStrike" kern="1200" cap="none" spc="0" normalizeH="0" baseline="0" noProof="0">
                    <a:ln>
                      <a:noFill/>
                    </a:ln>
                    <a:solidFill>
                      <a:srgbClr val="595959"/>
                    </a:solidFill>
                    <a:effectLst/>
                    <a:uLnTx/>
                    <a:uFillTx/>
                    <a:latin typeface="Century Gothic" panose="020B0502020202020204" pitchFamily="34" charset="0"/>
                  </a:rPr>
                  <a:t>frequentemente </a:t>
                </a:r>
                <a:r>
                  <a:rPr kumimoji="0" lang="pt-BR" sz="950" b="0" i="0" u="none" strike="noStrike" kern="1200" cap="none" spc="0" normalizeH="0" baseline="0" noProof="0" dirty="0">
                    <a:ln>
                      <a:noFill/>
                    </a:ln>
                    <a:solidFill>
                      <a:srgbClr val="595959"/>
                    </a:solidFill>
                    <a:effectLst/>
                    <a:uLnTx/>
                    <a:uFillTx/>
                    <a:latin typeface="Century Gothic" panose="020B0502020202020204" pitchFamily="34" charset="0"/>
                  </a:rPr>
                  <a:t>resulta em despertares</a:t>
                </a:r>
              </a:p>
            </p:txBody>
          </p:sp>
        </p:grpSp>
        <p:cxnSp>
          <p:nvCxnSpPr>
            <p:cNvPr id="38" name="Straight Connector 45">
              <a:extLst>
                <a:ext uri="{FF2B5EF4-FFF2-40B4-BE49-F238E27FC236}">
                  <a16:creationId xmlns:a16="http://schemas.microsoft.com/office/drawing/2014/main" xmlns="" id="{397A1A23-91CE-48A6-9D92-CF8A6FA828E2}"/>
                </a:ext>
              </a:extLst>
            </p:cNvPr>
            <p:cNvCxnSpPr>
              <a:cxnSpLocks/>
            </p:cNvCxnSpPr>
            <p:nvPr/>
          </p:nvCxnSpPr>
          <p:spPr>
            <a:xfrm>
              <a:off x="1251284" y="3994111"/>
              <a:ext cx="5662716" cy="0"/>
            </a:xfrm>
            <a:prstGeom prst="line">
              <a:avLst/>
            </a:prstGeom>
            <a:ln>
              <a:solidFill>
                <a:srgbClr val="63554F"/>
              </a:solidFill>
            </a:ln>
          </p:spPr>
          <p:style>
            <a:lnRef idx="1">
              <a:schemeClr val="accent1"/>
            </a:lnRef>
            <a:fillRef idx="0">
              <a:schemeClr val="accent1"/>
            </a:fillRef>
            <a:effectRef idx="0">
              <a:schemeClr val="accent1"/>
            </a:effectRef>
            <a:fontRef idx="minor">
              <a:schemeClr val="tx1"/>
            </a:fontRef>
          </p:style>
        </p:cxnSp>
        <p:sp>
          <p:nvSpPr>
            <p:cNvPr id="40" name="Retângulo 39">
              <a:extLst>
                <a:ext uri="{FF2B5EF4-FFF2-40B4-BE49-F238E27FC236}">
                  <a16:creationId xmlns:a16="http://schemas.microsoft.com/office/drawing/2014/main" xmlns="" id="{EB42A72E-CFA9-400D-AB9C-83D9A127F28F}"/>
                </a:ext>
              </a:extLst>
            </p:cNvPr>
            <p:cNvSpPr/>
            <p:nvPr/>
          </p:nvSpPr>
          <p:spPr>
            <a:xfrm rot="16200000">
              <a:off x="667" y="3206634"/>
              <a:ext cx="1149674" cy="237757"/>
            </a:xfrm>
            <a:prstGeom prst="rect">
              <a:avLst/>
            </a:prstGeom>
          </p:spPr>
          <p:txBody>
            <a:bodyPr wrap="none">
              <a:spAutoFit/>
            </a:bodyPr>
            <a:lstStyle/>
            <a:p>
              <a:pPr defTabSz="914400">
                <a:lnSpc>
                  <a:spcPct val="90000"/>
                </a:lnSpc>
                <a:defRPr/>
              </a:pPr>
              <a:r>
                <a:rPr lang="pt-BR" sz="1050" i="1">
                  <a:solidFill>
                    <a:srgbClr val="63554F"/>
                  </a:solidFill>
                  <a:latin typeface="Century Gothic" panose="020B0502020202020204" pitchFamily="34" charset="0"/>
                </a:rPr>
                <a:t>Pacientes (%)</a:t>
              </a:r>
              <a:r>
                <a:rPr lang="pt-BR" sz="1050" i="1" baseline="30000">
                  <a:solidFill>
                    <a:srgbClr val="63554F"/>
                  </a:solidFill>
                  <a:latin typeface="Century Gothic" panose="020B0502020202020204" pitchFamily="34" charset="0"/>
                </a:rPr>
                <a:t>§</a:t>
              </a:r>
            </a:p>
          </p:txBody>
        </p:sp>
      </p:grpSp>
      <p:sp>
        <p:nvSpPr>
          <p:cNvPr id="20" name="CaixaDeTexto 19">
            <a:extLst>
              <a:ext uri="{FF2B5EF4-FFF2-40B4-BE49-F238E27FC236}">
                <a16:creationId xmlns:a16="http://schemas.microsoft.com/office/drawing/2014/main" xmlns="" id="{F64BB2D2-0E50-45EF-9808-147FBBE569CE}"/>
              </a:ext>
            </a:extLst>
          </p:cNvPr>
          <p:cNvSpPr txBox="1"/>
          <p:nvPr/>
        </p:nvSpPr>
        <p:spPr>
          <a:xfrm>
            <a:off x="900905" y="202837"/>
            <a:ext cx="10751163" cy="1089529"/>
          </a:xfrm>
          <a:prstGeom prst="rect">
            <a:avLst/>
          </a:prstGeom>
          <a:noFill/>
        </p:spPr>
        <p:txBody>
          <a:bodyPr wrap="square" rtlCol="0">
            <a:spAutoFit/>
          </a:bodyPr>
          <a:lstStyle/>
          <a:p>
            <a:pPr lvl="0">
              <a:lnSpc>
                <a:spcPct val="90000"/>
              </a:lnSpc>
              <a:spcBef>
                <a:spcPct val="0"/>
              </a:spcBef>
              <a:defRPr/>
            </a:pPr>
            <a:r>
              <a:rPr lang="pt-BR" sz="2400" b="1" dirty="0">
                <a:solidFill>
                  <a:srgbClr val="07A980"/>
                </a:solidFill>
                <a:latin typeface="Century Gothic" panose="020B0502020202020204" pitchFamily="34" charset="0"/>
              </a:rPr>
              <a:t>ADULTOS COM DA MODERADA A GRAVE RELATAM SIGNIFICATIVOS IMPACTOS NO SONO, COM DIFICULDADE PARA ADORMECER E INTERRUPÇÕES FREQUENTES</a:t>
            </a:r>
            <a:r>
              <a:rPr lang="pt-BR" sz="2400" b="1" baseline="30000" dirty="0">
                <a:solidFill>
                  <a:srgbClr val="07A980"/>
                </a:solidFill>
                <a:latin typeface="Century Gothic" panose="020B0502020202020204" pitchFamily="34" charset="0"/>
              </a:rPr>
              <a:t>1-6*</a:t>
            </a:r>
          </a:p>
        </p:txBody>
      </p:sp>
      <p:sp>
        <p:nvSpPr>
          <p:cNvPr id="109" name="Forma Livre: Forma 108">
            <a:extLst>
              <a:ext uri="{FF2B5EF4-FFF2-40B4-BE49-F238E27FC236}">
                <a16:creationId xmlns:a16="http://schemas.microsoft.com/office/drawing/2014/main" xmlns="" id="{AF5E431A-C6F8-4A3D-911B-2E42CEEE7909}"/>
              </a:ext>
            </a:extLst>
          </p:cNvPr>
          <p:cNvSpPr/>
          <p:nvPr/>
        </p:nvSpPr>
        <p:spPr>
          <a:xfrm>
            <a:off x="0" y="278495"/>
            <a:ext cx="900906" cy="422275"/>
          </a:xfrm>
          <a:custGeom>
            <a:avLst/>
            <a:gdLst>
              <a:gd name="connsiteX0" fmla="*/ 0 w 900906"/>
              <a:gd name="connsiteY0" fmla="*/ 0 h 422275"/>
              <a:gd name="connsiteX1" fmla="*/ 900906 w 900906"/>
              <a:gd name="connsiteY1" fmla="*/ 0 h 422275"/>
              <a:gd name="connsiteX2" fmla="*/ 516733 w 900906"/>
              <a:gd name="connsiteY2" fmla="*/ 422275 h 422275"/>
              <a:gd name="connsiteX3" fmla="*/ 0 w 900906"/>
              <a:gd name="connsiteY3" fmla="*/ 422275 h 422275"/>
            </a:gdLst>
            <a:ahLst/>
            <a:cxnLst>
              <a:cxn ang="0">
                <a:pos x="connsiteX0" y="connsiteY0"/>
              </a:cxn>
              <a:cxn ang="0">
                <a:pos x="connsiteX1" y="connsiteY1"/>
              </a:cxn>
              <a:cxn ang="0">
                <a:pos x="connsiteX2" y="connsiteY2"/>
              </a:cxn>
              <a:cxn ang="0">
                <a:pos x="connsiteX3" y="connsiteY3"/>
              </a:cxn>
            </a:cxnLst>
            <a:rect l="l" t="t" r="r" b="b"/>
            <a:pathLst>
              <a:path w="900906" h="422275">
                <a:moveTo>
                  <a:pt x="0" y="0"/>
                </a:moveTo>
                <a:lnTo>
                  <a:pt x="900906" y="0"/>
                </a:lnTo>
                <a:lnTo>
                  <a:pt x="516733" y="422275"/>
                </a:lnTo>
                <a:lnTo>
                  <a:pt x="0" y="422275"/>
                </a:lnTo>
                <a:close/>
              </a:path>
            </a:pathLst>
          </a:custGeom>
          <a:solidFill>
            <a:srgbClr val="07A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sz="1351"/>
          </a:p>
        </p:txBody>
      </p:sp>
      <p:pic>
        <p:nvPicPr>
          <p:cNvPr id="45" name="Itching at Night – Scratching Video.mp4">
            <a:hlinkClick r:id="" action="ppaction://media"/>
            <a:extLst>
              <a:ext uri="{FF2B5EF4-FFF2-40B4-BE49-F238E27FC236}">
                <a16:creationId xmlns:a16="http://schemas.microsoft.com/office/drawing/2014/main" xmlns="" id="{7EF6CB23-1891-4CE7-9BCE-D73D525AE56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74919" y="1543917"/>
            <a:ext cx="4078383" cy="2780715"/>
          </a:xfrm>
          <a:prstGeom prst="rect">
            <a:avLst/>
          </a:prstGeom>
        </p:spPr>
      </p:pic>
      <p:grpSp>
        <p:nvGrpSpPr>
          <p:cNvPr id="3" name="Agrupar 2">
            <a:extLst>
              <a:ext uri="{FF2B5EF4-FFF2-40B4-BE49-F238E27FC236}">
                <a16:creationId xmlns:a16="http://schemas.microsoft.com/office/drawing/2014/main" xmlns="" id="{C463A1C4-7790-4CB8-9EAA-F417FB5325FA}"/>
              </a:ext>
            </a:extLst>
          </p:cNvPr>
          <p:cNvGrpSpPr/>
          <p:nvPr/>
        </p:nvGrpSpPr>
        <p:grpSpPr>
          <a:xfrm>
            <a:off x="1157872" y="5362842"/>
            <a:ext cx="4591357" cy="1034129"/>
            <a:chOff x="1157872" y="5362842"/>
            <a:chExt cx="4591357" cy="1034129"/>
          </a:xfrm>
        </p:grpSpPr>
        <p:sp>
          <p:nvSpPr>
            <p:cNvPr id="7" name="Retângulo 6">
              <a:extLst>
                <a:ext uri="{FF2B5EF4-FFF2-40B4-BE49-F238E27FC236}">
                  <a16:creationId xmlns:a16="http://schemas.microsoft.com/office/drawing/2014/main" xmlns="" id="{22E99EDC-D788-4743-BF59-4E7CC4FDF7CB}"/>
                </a:ext>
              </a:extLst>
            </p:cNvPr>
            <p:cNvSpPr/>
            <p:nvPr/>
          </p:nvSpPr>
          <p:spPr>
            <a:xfrm>
              <a:off x="2101819" y="5362842"/>
              <a:ext cx="3647410" cy="1034129"/>
            </a:xfrm>
            <a:prstGeom prst="rect">
              <a:avLst/>
            </a:prstGeom>
          </p:spPr>
          <p:txBody>
            <a:bodyPr wrap="square">
              <a:spAutoFit/>
            </a:bodyPr>
            <a:lstStyle/>
            <a:p>
              <a:pPr>
                <a:lnSpc>
                  <a:spcPct val="85000"/>
                </a:lnSpc>
              </a:pPr>
              <a:r>
                <a:rPr lang="pt-BR">
                  <a:solidFill>
                    <a:srgbClr val="63554F"/>
                  </a:solidFill>
                  <a:latin typeface="Century Gothic" panose="020B0502020202020204" pitchFamily="34" charset="0"/>
                  <a:cs typeface="Arial" panose="020B0604020202020204" pitchFamily="34" charset="0"/>
                </a:rPr>
                <a:t>Aumenta o risco de </a:t>
              </a:r>
              <a:r>
                <a:rPr lang="pt-BR" b="1">
                  <a:solidFill>
                    <a:srgbClr val="00A77F"/>
                  </a:solidFill>
                  <a:latin typeface="Century Gothic" panose="020B0502020202020204" pitchFamily="34" charset="0"/>
                  <a:cs typeface="Arial" panose="020B0604020202020204" pitchFamily="34" charset="0"/>
                </a:rPr>
                <a:t>distúrbios psicológicos</a:t>
              </a:r>
              <a:r>
                <a:rPr lang="pt-BR">
                  <a:solidFill>
                    <a:srgbClr val="63554F"/>
                  </a:solidFill>
                  <a:latin typeface="Century Gothic" panose="020B0502020202020204" pitchFamily="34" charset="0"/>
                  <a:cs typeface="Arial" panose="020B0604020202020204" pitchFamily="34" charset="0"/>
                </a:rPr>
                <a:t>, acidente com veículos motorizados e lesões no local de trabalho</a:t>
              </a:r>
              <a:r>
                <a:rPr lang="pt-BR" baseline="30000">
                  <a:solidFill>
                    <a:srgbClr val="63554F"/>
                  </a:solidFill>
                  <a:latin typeface="Century Gothic" panose="020B0502020202020204" pitchFamily="34" charset="0"/>
                  <a:cs typeface="Arial" panose="020B0604020202020204" pitchFamily="34" charset="0"/>
                </a:rPr>
                <a:t>2,3</a:t>
              </a:r>
              <a:endParaRPr lang="pt-BR" baseline="30000" dirty="0">
                <a:solidFill>
                  <a:srgbClr val="63554F"/>
                </a:solidFill>
                <a:latin typeface="Century Gothic" panose="020B0502020202020204" pitchFamily="34" charset="0"/>
                <a:cs typeface="Arial" panose="020B0604020202020204" pitchFamily="34" charset="0"/>
              </a:endParaRPr>
            </a:p>
          </p:txBody>
        </p:sp>
        <p:grpSp>
          <p:nvGrpSpPr>
            <p:cNvPr id="50" name="Group 70">
              <a:extLst>
                <a:ext uri="{FF2B5EF4-FFF2-40B4-BE49-F238E27FC236}">
                  <a16:creationId xmlns:a16="http://schemas.microsoft.com/office/drawing/2014/main" xmlns="" id="{BF054E7B-808E-416A-9FF2-972E0E7ADDFD}"/>
                </a:ext>
              </a:extLst>
            </p:cNvPr>
            <p:cNvGrpSpPr>
              <a:grpSpLocks noChangeAspect="1"/>
            </p:cNvGrpSpPr>
            <p:nvPr/>
          </p:nvGrpSpPr>
          <p:grpSpPr bwMode="auto">
            <a:xfrm>
              <a:off x="1300026" y="5556726"/>
              <a:ext cx="503116" cy="584534"/>
              <a:chOff x="1978" y="-2"/>
              <a:chExt cx="3720" cy="4322"/>
            </a:xfrm>
            <a:solidFill>
              <a:srgbClr val="00A77F"/>
            </a:solidFill>
          </p:grpSpPr>
          <p:sp>
            <p:nvSpPr>
              <p:cNvPr id="51" name="Freeform 71">
                <a:extLst>
                  <a:ext uri="{FF2B5EF4-FFF2-40B4-BE49-F238E27FC236}">
                    <a16:creationId xmlns:a16="http://schemas.microsoft.com/office/drawing/2014/main" xmlns="" id="{6142C098-A024-4438-ABB9-EC59BEE9F4E3}"/>
                  </a:ext>
                </a:extLst>
              </p:cNvPr>
              <p:cNvSpPr>
                <a:spLocks noEditPoints="1"/>
              </p:cNvSpPr>
              <p:nvPr/>
            </p:nvSpPr>
            <p:spPr bwMode="auto">
              <a:xfrm>
                <a:off x="1978" y="-2"/>
                <a:ext cx="3720" cy="4322"/>
              </a:xfrm>
              <a:custGeom>
                <a:avLst/>
                <a:gdLst>
                  <a:gd name="T0" fmla="*/ 1041 w 1710"/>
                  <a:gd name="T1" fmla="*/ 0 h 1987"/>
                  <a:gd name="T2" fmla="*/ 610 w 1710"/>
                  <a:gd name="T3" fmla="*/ 33 h 1987"/>
                  <a:gd name="T4" fmla="*/ 166 w 1710"/>
                  <a:gd name="T5" fmla="*/ 413 h 1987"/>
                  <a:gd name="T6" fmla="*/ 208 w 1710"/>
                  <a:gd name="T7" fmla="*/ 824 h 1987"/>
                  <a:gd name="T8" fmla="*/ 362 w 1710"/>
                  <a:gd name="T9" fmla="*/ 1940 h 1987"/>
                  <a:gd name="T10" fmla="*/ 1245 w 1710"/>
                  <a:gd name="T11" fmla="*/ 1987 h 1987"/>
                  <a:gd name="T12" fmla="*/ 1246 w 1710"/>
                  <a:gd name="T13" fmla="*/ 1987 h 1987"/>
                  <a:gd name="T14" fmla="*/ 1252 w 1710"/>
                  <a:gd name="T15" fmla="*/ 1986 h 1987"/>
                  <a:gd name="T16" fmla="*/ 1257 w 1710"/>
                  <a:gd name="T17" fmla="*/ 1985 h 1987"/>
                  <a:gd name="T18" fmla="*/ 1262 w 1710"/>
                  <a:gd name="T19" fmla="*/ 1983 h 1987"/>
                  <a:gd name="T20" fmla="*/ 1267 w 1710"/>
                  <a:gd name="T21" fmla="*/ 1981 h 1987"/>
                  <a:gd name="T22" fmla="*/ 1272 w 1710"/>
                  <a:gd name="T23" fmla="*/ 1978 h 1987"/>
                  <a:gd name="T24" fmla="*/ 1277 w 1710"/>
                  <a:gd name="T25" fmla="*/ 1974 h 1987"/>
                  <a:gd name="T26" fmla="*/ 1281 w 1710"/>
                  <a:gd name="T27" fmla="*/ 1971 h 1987"/>
                  <a:gd name="T28" fmla="*/ 1284 w 1710"/>
                  <a:gd name="T29" fmla="*/ 1967 h 1987"/>
                  <a:gd name="T30" fmla="*/ 1286 w 1710"/>
                  <a:gd name="T31" fmla="*/ 1963 h 1987"/>
                  <a:gd name="T32" fmla="*/ 1288 w 1710"/>
                  <a:gd name="T33" fmla="*/ 1959 h 1987"/>
                  <a:gd name="T34" fmla="*/ 1289 w 1710"/>
                  <a:gd name="T35" fmla="*/ 1955 h 1987"/>
                  <a:gd name="T36" fmla="*/ 1290 w 1710"/>
                  <a:gd name="T37" fmla="*/ 1953 h 1987"/>
                  <a:gd name="T38" fmla="*/ 1291 w 1710"/>
                  <a:gd name="T39" fmla="*/ 1949 h 1987"/>
                  <a:gd name="T40" fmla="*/ 1292 w 1710"/>
                  <a:gd name="T41" fmla="*/ 1944 h 1987"/>
                  <a:gd name="T42" fmla="*/ 1292 w 1710"/>
                  <a:gd name="T43" fmla="*/ 1940 h 1987"/>
                  <a:gd name="T44" fmla="*/ 1524 w 1710"/>
                  <a:gd name="T45" fmla="*/ 1475 h 1987"/>
                  <a:gd name="T46" fmla="*/ 1571 w 1710"/>
                  <a:gd name="T47" fmla="*/ 1056 h 1987"/>
                  <a:gd name="T48" fmla="*/ 1710 w 1710"/>
                  <a:gd name="T49" fmla="*/ 1010 h 1987"/>
                  <a:gd name="T50" fmla="*/ 1510 w 1710"/>
                  <a:gd name="T51" fmla="*/ 182 h 1987"/>
                  <a:gd name="T52" fmla="*/ 1524 w 1710"/>
                  <a:gd name="T53" fmla="*/ 963 h 1987"/>
                  <a:gd name="T54" fmla="*/ 1478 w 1710"/>
                  <a:gd name="T55" fmla="*/ 1382 h 1987"/>
                  <a:gd name="T56" fmla="*/ 1199 w 1710"/>
                  <a:gd name="T57" fmla="*/ 1429 h 1987"/>
                  <a:gd name="T58" fmla="*/ 667 w 1710"/>
                  <a:gd name="T59" fmla="*/ 1483 h 1987"/>
                  <a:gd name="T60" fmla="*/ 614 w 1710"/>
                  <a:gd name="T61" fmla="*/ 1560 h 1987"/>
                  <a:gd name="T62" fmla="*/ 455 w 1710"/>
                  <a:gd name="T63" fmla="*/ 1894 h 1987"/>
                  <a:gd name="T64" fmla="*/ 408 w 1710"/>
                  <a:gd name="T65" fmla="*/ 591 h 1987"/>
                  <a:gd name="T66" fmla="*/ 362 w 1710"/>
                  <a:gd name="T67" fmla="*/ 731 h 1987"/>
                  <a:gd name="T68" fmla="*/ 93 w 1710"/>
                  <a:gd name="T69" fmla="*/ 616 h 1987"/>
                  <a:gd name="T70" fmla="*/ 254 w 1710"/>
                  <a:gd name="T71" fmla="*/ 455 h 1987"/>
                  <a:gd name="T72" fmla="*/ 370 w 1710"/>
                  <a:gd name="T73" fmla="*/ 341 h 1987"/>
                  <a:gd name="T74" fmla="*/ 610 w 1710"/>
                  <a:gd name="T75" fmla="*/ 126 h 1987"/>
                  <a:gd name="T76" fmla="*/ 716 w 1710"/>
                  <a:gd name="T77" fmla="*/ 157 h 1987"/>
                  <a:gd name="T78" fmla="*/ 804 w 1710"/>
                  <a:gd name="T79" fmla="*/ 343 h 1987"/>
                  <a:gd name="T80" fmla="*/ 850 w 1710"/>
                  <a:gd name="T81" fmla="*/ 395 h 1987"/>
                  <a:gd name="T82" fmla="*/ 850 w 1710"/>
                  <a:gd name="T83" fmla="*/ 395 h 1987"/>
                  <a:gd name="T84" fmla="*/ 966 w 1710"/>
                  <a:gd name="T85" fmla="*/ 509 h 1987"/>
                  <a:gd name="T86" fmla="*/ 924 w 1710"/>
                  <a:gd name="T87" fmla="*/ 660 h 1987"/>
                  <a:gd name="T88" fmla="*/ 990 w 1710"/>
                  <a:gd name="T89" fmla="*/ 664 h 1987"/>
                  <a:gd name="T90" fmla="*/ 898 w 1710"/>
                  <a:gd name="T91" fmla="*/ 307 h 1987"/>
                  <a:gd name="T92" fmla="*/ 897 w 1710"/>
                  <a:gd name="T93" fmla="*/ 293 h 1987"/>
                  <a:gd name="T94" fmla="*/ 896 w 1710"/>
                  <a:gd name="T95" fmla="*/ 282 h 1987"/>
                  <a:gd name="T96" fmla="*/ 894 w 1710"/>
                  <a:gd name="T97" fmla="*/ 269 h 1987"/>
                  <a:gd name="T98" fmla="*/ 891 w 1710"/>
                  <a:gd name="T99" fmla="*/ 258 h 1987"/>
                  <a:gd name="T100" fmla="*/ 889 w 1710"/>
                  <a:gd name="T101" fmla="*/ 246 h 1987"/>
                  <a:gd name="T102" fmla="*/ 885 w 1710"/>
                  <a:gd name="T103" fmla="*/ 234 h 1987"/>
                  <a:gd name="T104" fmla="*/ 881 w 1710"/>
                  <a:gd name="T105" fmla="*/ 224 h 1987"/>
                  <a:gd name="T106" fmla="*/ 877 w 1710"/>
                  <a:gd name="T107" fmla="*/ 211 h 1987"/>
                  <a:gd name="T108" fmla="*/ 872 w 1710"/>
                  <a:gd name="T109" fmla="*/ 201 h 1987"/>
                  <a:gd name="T110" fmla="*/ 867 w 1710"/>
                  <a:gd name="T111" fmla="*/ 190 h 1987"/>
                  <a:gd name="T112" fmla="*/ 861 w 1710"/>
                  <a:gd name="T113" fmla="*/ 179 h 1987"/>
                  <a:gd name="T114" fmla="*/ 848 w 1710"/>
                  <a:gd name="T115" fmla="*/ 159 h 1987"/>
                  <a:gd name="T116" fmla="*/ 842 w 1710"/>
                  <a:gd name="T117" fmla="*/ 150 h 1987"/>
                  <a:gd name="T118" fmla="*/ 834 w 1710"/>
                  <a:gd name="T119" fmla="*/ 140 h 1987"/>
                  <a:gd name="T120" fmla="*/ 827 w 1710"/>
                  <a:gd name="T121" fmla="*/ 132 h 1987"/>
                  <a:gd name="T122" fmla="*/ 1617 w 1710"/>
                  <a:gd name="T123" fmla="*/ 638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0" h="1987">
                    <a:moveTo>
                      <a:pt x="1510" y="182"/>
                    </a:moveTo>
                    <a:cubicBezTo>
                      <a:pt x="1384" y="65"/>
                      <a:pt x="1217" y="0"/>
                      <a:pt x="1041" y="0"/>
                    </a:cubicBezTo>
                    <a:cubicBezTo>
                      <a:pt x="938" y="0"/>
                      <a:pt x="836" y="23"/>
                      <a:pt x="743" y="66"/>
                    </a:cubicBezTo>
                    <a:cubicBezTo>
                      <a:pt x="702" y="45"/>
                      <a:pt x="657" y="33"/>
                      <a:pt x="610" y="33"/>
                    </a:cubicBezTo>
                    <a:cubicBezTo>
                      <a:pt x="476" y="33"/>
                      <a:pt x="362" y="125"/>
                      <a:pt x="331" y="251"/>
                    </a:cubicBezTo>
                    <a:cubicBezTo>
                      <a:pt x="248" y="267"/>
                      <a:pt x="183" y="331"/>
                      <a:pt x="166" y="413"/>
                    </a:cubicBezTo>
                    <a:cubicBezTo>
                      <a:pt x="72" y="433"/>
                      <a:pt x="0" y="516"/>
                      <a:pt x="0" y="616"/>
                    </a:cubicBezTo>
                    <a:cubicBezTo>
                      <a:pt x="0" y="731"/>
                      <a:pt x="94" y="824"/>
                      <a:pt x="208" y="824"/>
                    </a:cubicBezTo>
                    <a:cubicBezTo>
                      <a:pt x="362" y="824"/>
                      <a:pt x="362" y="824"/>
                      <a:pt x="362" y="824"/>
                    </a:cubicBezTo>
                    <a:cubicBezTo>
                      <a:pt x="362" y="1940"/>
                      <a:pt x="362" y="1940"/>
                      <a:pt x="362" y="1940"/>
                    </a:cubicBezTo>
                    <a:cubicBezTo>
                      <a:pt x="362" y="1966"/>
                      <a:pt x="383" y="1987"/>
                      <a:pt x="408" y="1987"/>
                    </a:cubicBezTo>
                    <a:cubicBezTo>
                      <a:pt x="1245" y="1987"/>
                      <a:pt x="1245" y="1987"/>
                      <a:pt x="1245" y="1987"/>
                    </a:cubicBezTo>
                    <a:cubicBezTo>
                      <a:pt x="1245" y="1987"/>
                      <a:pt x="1245" y="1987"/>
                      <a:pt x="1245" y="1987"/>
                    </a:cubicBezTo>
                    <a:cubicBezTo>
                      <a:pt x="1246" y="1987"/>
                      <a:pt x="1246" y="1987"/>
                      <a:pt x="1246" y="1987"/>
                    </a:cubicBezTo>
                    <a:cubicBezTo>
                      <a:pt x="1248" y="1987"/>
                      <a:pt x="1249" y="1986"/>
                      <a:pt x="1251" y="1986"/>
                    </a:cubicBezTo>
                    <a:cubicBezTo>
                      <a:pt x="1251" y="1986"/>
                      <a:pt x="1252" y="1986"/>
                      <a:pt x="1252" y="1986"/>
                    </a:cubicBezTo>
                    <a:cubicBezTo>
                      <a:pt x="1253" y="1986"/>
                      <a:pt x="1255" y="1986"/>
                      <a:pt x="1256" y="1985"/>
                    </a:cubicBezTo>
                    <a:cubicBezTo>
                      <a:pt x="1256" y="1985"/>
                      <a:pt x="1257" y="1985"/>
                      <a:pt x="1257" y="1985"/>
                    </a:cubicBezTo>
                    <a:cubicBezTo>
                      <a:pt x="1258" y="1985"/>
                      <a:pt x="1260" y="1984"/>
                      <a:pt x="1261" y="1984"/>
                    </a:cubicBezTo>
                    <a:cubicBezTo>
                      <a:pt x="1261" y="1984"/>
                      <a:pt x="1262" y="1984"/>
                      <a:pt x="1262" y="1983"/>
                    </a:cubicBezTo>
                    <a:cubicBezTo>
                      <a:pt x="1263" y="1983"/>
                      <a:pt x="1265" y="1982"/>
                      <a:pt x="1266" y="1982"/>
                    </a:cubicBezTo>
                    <a:cubicBezTo>
                      <a:pt x="1266" y="1982"/>
                      <a:pt x="1267" y="1981"/>
                      <a:pt x="1267" y="1981"/>
                    </a:cubicBezTo>
                    <a:cubicBezTo>
                      <a:pt x="1268" y="1981"/>
                      <a:pt x="1270" y="1980"/>
                      <a:pt x="1271" y="1979"/>
                    </a:cubicBezTo>
                    <a:cubicBezTo>
                      <a:pt x="1271" y="1979"/>
                      <a:pt x="1272" y="1978"/>
                      <a:pt x="1272" y="1978"/>
                    </a:cubicBezTo>
                    <a:cubicBezTo>
                      <a:pt x="1273" y="1977"/>
                      <a:pt x="1274" y="1976"/>
                      <a:pt x="1275" y="1976"/>
                    </a:cubicBezTo>
                    <a:cubicBezTo>
                      <a:pt x="1276" y="1975"/>
                      <a:pt x="1276" y="1975"/>
                      <a:pt x="1277" y="1974"/>
                    </a:cubicBezTo>
                    <a:cubicBezTo>
                      <a:pt x="1278" y="1974"/>
                      <a:pt x="1278" y="1973"/>
                      <a:pt x="1279" y="1972"/>
                    </a:cubicBezTo>
                    <a:cubicBezTo>
                      <a:pt x="1280" y="1971"/>
                      <a:pt x="1280" y="1971"/>
                      <a:pt x="1281" y="1971"/>
                    </a:cubicBezTo>
                    <a:cubicBezTo>
                      <a:pt x="1281" y="1969"/>
                      <a:pt x="1282" y="1968"/>
                      <a:pt x="1283" y="1967"/>
                    </a:cubicBezTo>
                    <a:cubicBezTo>
                      <a:pt x="1283" y="1967"/>
                      <a:pt x="1284" y="1967"/>
                      <a:pt x="1284" y="1967"/>
                    </a:cubicBezTo>
                    <a:cubicBezTo>
                      <a:pt x="1284" y="1967"/>
                      <a:pt x="1284" y="1966"/>
                      <a:pt x="1284" y="1966"/>
                    </a:cubicBezTo>
                    <a:cubicBezTo>
                      <a:pt x="1284" y="1965"/>
                      <a:pt x="1285" y="1964"/>
                      <a:pt x="1286" y="1963"/>
                    </a:cubicBezTo>
                    <a:cubicBezTo>
                      <a:pt x="1286" y="1963"/>
                      <a:pt x="1286" y="1963"/>
                      <a:pt x="1286" y="1962"/>
                    </a:cubicBezTo>
                    <a:cubicBezTo>
                      <a:pt x="1287" y="1961"/>
                      <a:pt x="1287" y="1960"/>
                      <a:pt x="1288" y="1959"/>
                    </a:cubicBezTo>
                    <a:cubicBezTo>
                      <a:pt x="1288" y="1959"/>
                      <a:pt x="1288" y="1958"/>
                      <a:pt x="1288" y="1958"/>
                    </a:cubicBezTo>
                    <a:cubicBezTo>
                      <a:pt x="1289" y="1957"/>
                      <a:pt x="1289" y="1956"/>
                      <a:pt x="1289" y="1955"/>
                    </a:cubicBezTo>
                    <a:cubicBezTo>
                      <a:pt x="1289" y="1955"/>
                      <a:pt x="1290" y="1954"/>
                      <a:pt x="1290" y="1954"/>
                    </a:cubicBezTo>
                    <a:cubicBezTo>
                      <a:pt x="1290" y="1954"/>
                      <a:pt x="1290" y="1953"/>
                      <a:pt x="1290" y="1953"/>
                    </a:cubicBezTo>
                    <a:cubicBezTo>
                      <a:pt x="1290" y="1952"/>
                      <a:pt x="1291" y="1951"/>
                      <a:pt x="1291" y="1949"/>
                    </a:cubicBezTo>
                    <a:cubicBezTo>
                      <a:pt x="1291" y="1949"/>
                      <a:pt x="1291" y="1949"/>
                      <a:pt x="1291" y="1949"/>
                    </a:cubicBezTo>
                    <a:cubicBezTo>
                      <a:pt x="1291" y="1948"/>
                      <a:pt x="1292" y="1946"/>
                      <a:pt x="1292" y="1945"/>
                    </a:cubicBezTo>
                    <a:cubicBezTo>
                      <a:pt x="1292" y="1945"/>
                      <a:pt x="1292" y="1944"/>
                      <a:pt x="1292" y="1944"/>
                    </a:cubicBezTo>
                    <a:cubicBezTo>
                      <a:pt x="1292" y="1943"/>
                      <a:pt x="1292" y="1942"/>
                      <a:pt x="1292" y="1940"/>
                    </a:cubicBezTo>
                    <a:cubicBezTo>
                      <a:pt x="1292" y="1940"/>
                      <a:pt x="1292" y="1940"/>
                      <a:pt x="1292" y="1940"/>
                    </a:cubicBezTo>
                    <a:cubicBezTo>
                      <a:pt x="1292" y="1475"/>
                      <a:pt x="1292" y="1475"/>
                      <a:pt x="1292" y="1475"/>
                    </a:cubicBezTo>
                    <a:cubicBezTo>
                      <a:pt x="1524" y="1475"/>
                      <a:pt x="1524" y="1475"/>
                      <a:pt x="1524" y="1475"/>
                    </a:cubicBezTo>
                    <a:cubicBezTo>
                      <a:pt x="1550" y="1475"/>
                      <a:pt x="1571" y="1454"/>
                      <a:pt x="1571" y="1429"/>
                    </a:cubicBezTo>
                    <a:cubicBezTo>
                      <a:pt x="1571" y="1056"/>
                      <a:pt x="1571" y="1056"/>
                      <a:pt x="1571" y="1056"/>
                    </a:cubicBezTo>
                    <a:cubicBezTo>
                      <a:pt x="1664" y="1056"/>
                      <a:pt x="1664" y="1056"/>
                      <a:pt x="1664" y="1056"/>
                    </a:cubicBezTo>
                    <a:cubicBezTo>
                      <a:pt x="1690" y="1056"/>
                      <a:pt x="1710" y="1036"/>
                      <a:pt x="1710" y="1010"/>
                    </a:cubicBezTo>
                    <a:cubicBezTo>
                      <a:pt x="1710" y="638"/>
                      <a:pt x="1710" y="638"/>
                      <a:pt x="1710" y="638"/>
                    </a:cubicBezTo>
                    <a:cubicBezTo>
                      <a:pt x="1710" y="464"/>
                      <a:pt x="1639" y="302"/>
                      <a:pt x="1510" y="182"/>
                    </a:cubicBezTo>
                    <a:close/>
                    <a:moveTo>
                      <a:pt x="1617" y="963"/>
                    </a:moveTo>
                    <a:cubicBezTo>
                      <a:pt x="1524" y="963"/>
                      <a:pt x="1524" y="963"/>
                      <a:pt x="1524" y="963"/>
                    </a:cubicBezTo>
                    <a:cubicBezTo>
                      <a:pt x="1499" y="963"/>
                      <a:pt x="1478" y="984"/>
                      <a:pt x="1478" y="1010"/>
                    </a:cubicBezTo>
                    <a:cubicBezTo>
                      <a:pt x="1478" y="1382"/>
                      <a:pt x="1478" y="1382"/>
                      <a:pt x="1478" y="1382"/>
                    </a:cubicBezTo>
                    <a:cubicBezTo>
                      <a:pt x="1245" y="1382"/>
                      <a:pt x="1245" y="1382"/>
                      <a:pt x="1245" y="1382"/>
                    </a:cubicBezTo>
                    <a:cubicBezTo>
                      <a:pt x="1220" y="1382"/>
                      <a:pt x="1199" y="1403"/>
                      <a:pt x="1199" y="1429"/>
                    </a:cubicBezTo>
                    <a:cubicBezTo>
                      <a:pt x="1199" y="1851"/>
                      <a:pt x="1199" y="1851"/>
                      <a:pt x="1199" y="1851"/>
                    </a:cubicBezTo>
                    <a:cubicBezTo>
                      <a:pt x="667" y="1483"/>
                      <a:pt x="667" y="1483"/>
                      <a:pt x="667" y="1483"/>
                    </a:cubicBezTo>
                    <a:cubicBezTo>
                      <a:pt x="646" y="1469"/>
                      <a:pt x="617" y="1474"/>
                      <a:pt x="603" y="1495"/>
                    </a:cubicBezTo>
                    <a:cubicBezTo>
                      <a:pt x="588" y="1516"/>
                      <a:pt x="593" y="1545"/>
                      <a:pt x="614" y="1560"/>
                    </a:cubicBezTo>
                    <a:cubicBezTo>
                      <a:pt x="1097" y="1894"/>
                      <a:pt x="1097" y="1894"/>
                      <a:pt x="1097" y="1894"/>
                    </a:cubicBezTo>
                    <a:cubicBezTo>
                      <a:pt x="455" y="1894"/>
                      <a:pt x="455" y="1894"/>
                      <a:pt x="455" y="1894"/>
                    </a:cubicBezTo>
                    <a:cubicBezTo>
                      <a:pt x="455" y="638"/>
                      <a:pt x="455" y="638"/>
                      <a:pt x="455" y="638"/>
                    </a:cubicBezTo>
                    <a:cubicBezTo>
                      <a:pt x="455" y="612"/>
                      <a:pt x="434" y="591"/>
                      <a:pt x="408" y="591"/>
                    </a:cubicBezTo>
                    <a:cubicBezTo>
                      <a:pt x="383" y="591"/>
                      <a:pt x="362" y="612"/>
                      <a:pt x="362" y="638"/>
                    </a:cubicBezTo>
                    <a:cubicBezTo>
                      <a:pt x="362" y="731"/>
                      <a:pt x="362" y="731"/>
                      <a:pt x="362" y="731"/>
                    </a:cubicBezTo>
                    <a:cubicBezTo>
                      <a:pt x="208" y="731"/>
                      <a:pt x="208" y="731"/>
                      <a:pt x="208" y="731"/>
                    </a:cubicBezTo>
                    <a:cubicBezTo>
                      <a:pt x="145" y="731"/>
                      <a:pt x="93" y="680"/>
                      <a:pt x="93" y="616"/>
                    </a:cubicBezTo>
                    <a:cubicBezTo>
                      <a:pt x="93" y="553"/>
                      <a:pt x="145" y="502"/>
                      <a:pt x="208" y="502"/>
                    </a:cubicBezTo>
                    <a:cubicBezTo>
                      <a:pt x="234" y="502"/>
                      <a:pt x="254" y="481"/>
                      <a:pt x="254" y="455"/>
                    </a:cubicBezTo>
                    <a:cubicBezTo>
                      <a:pt x="254" y="393"/>
                      <a:pt x="306" y="341"/>
                      <a:pt x="368" y="341"/>
                    </a:cubicBezTo>
                    <a:cubicBezTo>
                      <a:pt x="369" y="341"/>
                      <a:pt x="370" y="341"/>
                      <a:pt x="370" y="341"/>
                    </a:cubicBezTo>
                    <a:cubicBezTo>
                      <a:pt x="394" y="341"/>
                      <a:pt x="414" y="323"/>
                      <a:pt x="417" y="300"/>
                    </a:cubicBezTo>
                    <a:cubicBezTo>
                      <a:pt x="428" y="201"/>
                      <a:pt x="511" y="126"/>
                      <a:pt x="610" y="126"/>
                    </a:cubicBezTo>
                    <a:cubicBezTo>
                      <a:pt x="648" y="126"/>
                      <a:pt x="684" y="137"/>
                      <a:pt x="716" y="157"/>
                    </a:cubicBezTo>
                    <a:cubicBezTo>
                      <a:pt x="716" y="157"/>
                      <a:pt x="716" y="157"/>
                      <a:pt x="716" y="157"/>
                    </a:cubicBezTo>
                    <a:cubicBezTo>
                      <a:pt x="772" y="194"/>
                      <a:pt x="805" y="255"/>
                      <a:pt x="805" y="321"/>
                    </a:cubicBezTo>
                    <a:cubicBezTo>
                      <a:pt x="805" y="328"/>
                      <a:pt x="805" y="336"/>
                      <a:pt x="804" y="343"/>
                    </a:cubicBezTo>
                    <a:cubicBezTo>
                      <a:pt x="803" y="356"/>
                      <a:pt x="807" y="369"/>
                      <a:pt x="816" y="379"/>
                    </a:cubicBezTo>
                    <a:cubicBezTo>
                      <a:pt x="825" y="389"/>
                      <a:pt x="837" y="395"/>
                      <a:pt x="850" y="395"/>
                    </a:cubicBezTo>
                    <a:cubicBezTo>
                      <a:pt x="850" y="395"/>
                      <a:pt x="850" y="395"/>
                      <a:pt x="850" y="395"/>
                    </a:cubicBezTo>
                    <a:cubicBezTo>
                      <a:pt x="850" y="395"/>
                      <a:pt x="850" y="395"/>
                      <a:pt x="850" y="395"/>
                    </a:cubicBezTo>
                    <a:cubicBezTo>
                      <a:pt x="851" y="395"/>
                      <a:pt x="852" y="395"/>
                      <a:pt x="852" y="395"/>
                    </a:cubicBezTo>
                    <a:cubicBezTo>
                      <a:pt x="915" y="395"/>
                      <a:pt x="966" y="446"/>
                      <a:pt x="966" y="509"/>
                    </a:cubicBezTo>
                    <a:cubicBezTo>
                      <a:pt x="966" y="542"/>
                      <a:pt x="952" y="573"/>
                      <a:pt x="928" y="595"/>
                    </a:cubicBezTo>
                    <a:cubicBezTo>
                      <a:pt x="909" y="612"/>
                      <a:pt x="907" y="641"/>
                      <a:pt x="924" y="660"/>
                    </a:cubicBezTo>
                    <a:cubicBezTo>
                      <a:pt x="933" y="671"/>
                      <a:pt x="947" y="677"/>
                      <a:pt x="960" y="676"/>
                    </a:cubicBezTo>
                    <a:cubicBezTo>
                      <a:pt x="971" y="676"/>
                      <a:pt x="981" y="672"/>
                      <a:pt x="990" y="664"/>
                    </a:cubicBezTo>
                    <a:cubicBezTo>
                      <a:pt x="1034" y="625"/>
                      <a:pt x="1059" y="568"/>
                      <a:pt x="1059" y="509"/>
                    </a:cubicBezTo>
                    <a:cubicBezTo>
                      <a:pt x="1059" y="411"/>
                      <a:pt x="990" y="328"/>
                      <a:pt x="898" y="307"/>
                    </a:cubicBezTo>
                    <a:cubicBezTo>
                      <a:pt x="898" y="303"/>
                      <a:pt x="898" y="299"/>
                      <a:pt x="897" y="295"/>
                    </a:cubicBezTo>
                    <a:cubicBezTo>
                      <a:pt x="897" y="295"/>
                      <a:pt x="897" y="294"/>
                      <a:pt x="897" y="293"/>
                    </a:cubicBezTo>
                    <a:cubicBezTo>
                      <a:pt x="897" y="290"/>
                      <a:pt x="896" y="287"/>
                      <a:pt x="896" y="283"/>
                    </a:cubicBezTo>
                    <a:cubicBezTo>
                      <a:pt x="896" y="283"/>
                      <a:pt x="896" y="282"/>
                      <a:pt x="896" y="282"/>
                    </a:cubicBezTo>
                    <a:cubicBezTo>
                      <a:pt x="895" y="278"/>
                      <a:pt x="895" y="275"/>
                      <a:pt x="894" y="271"/>
                    </a:cubicBezTo>
                    <a:cubicBezTo>
                      <a:pt x="894" y="270"/>
                      <a:pt x="894" y="270"/>
                      <a:pt x="894" y="269"/>
                    </a:cubicBezTo>
                    <a:cubicBezTo>
                      <a:pt x="893" y="266"/>
                      <a:pt x="892" y="263"/>
                      <a:pt x="892" y="260"/>
                    </a:cubicBezTo>
                    <a:cubicBezTo>
                      <a:pt x="892" y="259"/>
                      <a:pt x="892" y="258"/>
                      <a:pt x="891" y="258"/>
                    </a:cubicBezTo>
                    <a:cubicBezTo>
                      <a:pt x="891" y="254"/>
                      <a:pt x="890" y="250"/>
                      <a:pt x="889" y="247"/>
                    </a:cubicBezTo>
                    <a:cubicBezTo>
                      <a:pt x="889" y="247"/>
                      <a:pt x="889" y="247"/>
                      <a:pt x="889" y="246"/>
                    </a:cubicBezTo>
                    <a:cubicBezTo>
                      <a:pt x="888" y="243"/>
                      <a:pt x="887" y="240"/>
                      <a:pt x="886" y="236"/>
                    </a:cubicBezTo>
                    <a:cubicBezTo>
                      <a:pt x="885" y="236"/>
                      <a:pt x="885" y="235"/>
                      <a:pt x="885" y="234"/>
                    </a:cubicBezTo>
                    <a:cubicBezTo>
                      <a:pt x="884" y="231"/>
                      <a:pt x="883" y="228"/>
                      <a:pt x="882" y="224"/>
                    </a:cubicBezTo>
                    <a:cubicBezTo>
                      <a:pt x="882" y="224"/>
                      <a:pt x="882" y="224"/>
                      <a:pt x="881" y="224"/>
                    </a:cubicBezTo>
                    <a:cubicBezTo>
                      <a:pt x="880" y="220"/>
                      <a:pt x="879" y="217"/>
                      <a:pt x="878" y="214"/>
                    </a:cubicBezTo>
                    <a:cubicBezTo>
                      <a:pt x="877" y="213"/>
                      <a:pt x="877" y="212"/>
                      <a:pt x="877" y="211"/>
                    </a:cubicBezTo>
                    <a:cubicBezTo>
                      <a:pt x="876" y="209"/>
                      <a:pt x="874" y="206"/>
                      <a:pt x="873" y="203"/>
                    </a:cubicBezTo>
                    <a:cubicBezTo>
                      <a:pt x="873" y="202"/>
                      <a:pt x="872" y="202"/>
                      <a:pt x="872" y="201"/>
                    </a:cubicBezTo>
                    <a:cubicBezTo>
                      <a:pt x="871" y="198"/>
                      <a:pt x="869" y="195"/>
                      <a:pt x="868" y="191"/>
                    </a:cubicBezTo>
                    <a:cubicBezTo>
                      <a:pt x="867" y="191"/>
                      <a:pt x="867" y="190"/>
                      <a:pt x="867" y="190"/>
                    </a:cubicBezTo>
                    <a:cubicBezTo>
                      <a:pt x="865" y="187"/>
                      <a:pt x="864" y="184"/>
                      <a:pt x="862" y="182"/>
                    </a:cubicBezTo>
                    <a:cubicBezTo>
                      <a:pt x="862" y="181"/>
                      <a:pt x="862" y="180"/>
                      <a:pt x="861" y="179"/>
                    </a:cubicBezTo>
                    <a:cubicBezTo>
                      <a:pt x="858" y="173"/>
                      <a:pt x="854" y="167"/>
                      <a:pt x="850" y="161"/>
                    </a:cubicBezTo>
                    <a:cubicBezTo>
                      <a:pt x="849" y="160"/>
                      <a:pt x="849" y="160"/>
                      <a:pt x="848" y="159"/>
                    </a:cubicBezTo>
                    <a:cubicBezTo>
                      <a:pt x="846" y="156"/>
                      <a:pt x="845" y="154"/>
                      <a:pt x="843" y="151"/>
                    </a:cubicBezTo>
                    <a:cubicBezTo>
                      <a:pt x="843" y="151"/>
                      <a:pt x="842" y="150"/>
                      <a:pt x="842" y="150"/>
                    </a:cubicBezTo>
                    <a:cubicBezTo>
                      <a:pt x="840" y="147"/>
                      <a:pt x="838" y="144"/>
                      <a:pt x="835" y="141"/>
                    </a:cubicBezTo>
                    <a:cubicBezTo>
                      <a:pt x="835" y="141"/>
                      <a:pt x="834" y="140"/>
                      <a:pt x="834" y="140"/>
                    </a:cubicBezTo>
                    <a:cubicBezTo>
                      <a:pt x="832" y="137"/>
                      <a:pt x="830" y="135"/>
                      <a:pt x="828" y="133"/>
                    </a:cubicBezTo>
                    <a:cubicBezTo>
                      <a:pt x="828" y="132"/>
                      <a:pt x="827" y="132"/>
                      <a:pt x="827" y="132"/>
                    </a:cubicBezTo>
                    <a:cubicBezTo>
                      <a:pt x="895" y="106"/>
                      <a:pt x="968" y="93"/>
                      <a:pt x="1041" y="93"/>
                    </a:cubicBezTo>
                    <a:cubicBezTo>
                      <a:pt x="1359" y="93"/>
                      <a:pt x="1617" y="338"/>
                      <a:pt x="1617" y="638"/>
                    </a:cubicBezTo>
                    <a:lnTo>
                      <a:pt x="1617" y="96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Freeform 72">
                <a:extLst>
                  <a:ext uri="{FF2B5EF4-FFF2-40B4-BE49-F238E27FC236}">
                    <a16:creationId xmlns:a16="http://schemas.microsoft.com/office/drawing/2014/main" xmlns="" id="{BDEAF807-FDDB-4FC1-98AE-3E706802EF2E}"/>
                  </a:ext>
                </a:extLst>
              </p:cNvPr>
              <p:cNvSpPr>
                <a:spLocks/>
              </p:cNvSpPr>
              <p:nvPr/>
            </p:nvSpPr>
            <p:spPr bwMode="auto">
              <a:xfrm>
                <a:off x="3575" y="1183"/>
                <a:ext cx="202" cy="810"/>
              </a:xfrm>
              <a:custGeom>
                <a:avLst/>
                <a:gdLst>
                  <a:gd name="T0" fmla="*/ 46 w 93"/>
                  <a:gd name="T1" fmla="*/ 0 h 372"/>
                  <a:gd name="T2" fmla="*/ 0 w 93"/>
                  <a:gd name="T3" fmla="*/ 46 h 372"/>
                  <a:gd name="T4" fmla="*/ 0 w 93"/>
                  <a:gd name="T5" fmla="*/ 325 h 372"/>
                  <a:gd name="T6" fmla="*/ 46 w 93"/>
                  <a:gd name="T7" fmla="*/ 372 h 372"/>
                  <a:gd name="T8" fmla="*/ 93 w 93"/>
                  <a:gd name="T9" fmla="*/ 325 h 372"/>
                  <a:gd name="T10" fmla="*/ 93 w 93"/>
                  <a:gd name="T11" fmla="*/ 46 h 372"/>
                  <a:gd name="T12" fmla="*/ 46 w 93"/>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93" h="372">
                    <a:moveTo>
                      <a:pt x="46" y="0"/>
                    </a:moveTo>
                    <a:cubicBezTo>
                      <a:pt x="21" y="0"/>
                      <a:pt x="0" y="21"/>
                      <a:pt x="0" y="46"/>
                    </a:cubicBezTo>
                    <a:cubicBezTo>
                      <a:pt x="0" y="325"/>
                      <a:pt x="0" y="325"/>
                      <a:pt x="0" y="325"/>
                    </a:cubicBezTo>
                    <a:cubicBezTo>
                      <a:pt x="0" y="351"/>
                      <a:pt x="21" y="372"/>
                      <a:pt x="46" y="372"/>
                    </a:cubicBezTo>
                    <a:cubicBezTo>
                      <a:pt x="72" y="372"/>
                      <a:pt x="93" y="351"/>
                      <a:pt x="93" y="325"/>
                    </a:cubicBezTo>
                    <a:cubicBezTo>
                      <a:pt x="93" y="46"/>
                      <a:pt x="93" y="46"/>
                      <a:pt x="93" y="46"/>
                    </a:cubicBezTo>
                    <a:cubicBezTo>
                      <a:pt x="93" y="21"/>
                      <a:pt x="72" y="0"/>
                      <a:pt x="4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3" name="Freeform 73">
                <a:extLst>
                  <a:ext uri="{FF2B5EF4-FFF2-40B4-BE49-F238E27FC236}">
                    <a16:creationId xmlns:a16="http://schemas.microsoft.com/office/drawing/2014/main" xmlns="" id="{C5BC3B59-5C07-4791-825D-AB875EF12085}"/>
                  </a:ext>
                </a:extLst>
              </p:cNvPr>
              <p:cNvSpPr>
                <a:spLocks/>
              </p:cNvSpPr>
              <p:nvPr/>
            </p:nvSpPr>
            <p:spPr bwMode="auto">
              <a:xfrm>
                <a:off x="3268" y="1581"/>
                <a:ext cx="209" cy="714"/>
              </a:xfrm>
              <a:custGeom>
                <a:avLst/>
                <a:gdLst>
                  <a:gd name="T0" fmla="*/ 53 w 96"/>
                  <a:gd name="T1" fmla="*/ 3 h 328"/>
                  <a:gd name="T2" fmla="*/ 2 w 96"/>
                  <a:gd name="T3" fmla="*/ 44 h 328"/>
                  <a:gd name="T4" fmla="*/ 1 w 96"/>
                  <a:gd name="T5" fmla="*/ 282 h 328"/>
                  <a:gd name="T6" fmla="*/ 48 w 96"/>
                  <a:gd name="T7" fmla="*/ 328 h 328"/>
                  <a:gd name="T8" fmla="*/ 48 w 96"/>
                  <a:gd name="T9" fmla="*/ 328 h 328"/>
                  <a:gd name="T10" fmla="*/ 94 w 96"/>
                  <a:gd name="T11" fmla="*/ 282 h 328"/>
                  <a:gd name="T12" fmla="*/ 94 w 96"/>
                  <a:gd name="T13" fmla="*/ 54 h 328"/>
                  <a:gd name="T14" fmla="*/ 53 w 96"/>
                  <a:gd name="T15" fmla="*/ 3 h 3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328">
                    <a:moveTo>
                      <a:pt x="53" y="3"/>
                    </a:moveTo>
                    <a:cubicBezTo>
                      <a:pt x="27" y="0"/>
                      <a:pt x="4" y="19"/>
                      <a:pt x="2" y="44"/>
                    </a:cubicBezTo>
                    <a:cubicBezTo>
                      <a:pt x="0" y="59"/>
                      <a:pt x="1" y="200"/>
                      <a:pt x="1" y="282"/>
                    </a:cubicBezTo>
                    <a:cubicBezTo>
                      <a:pt x="2" y="308"/>
                      <a:pt x="22" y="328"/>
                      <a:pt x="48" y="328"/>
                    </a:cubicBezTo>
                    <a:cubicBezTo>
                      <a:pt x="48" y="328"/>
                      <a:pt x="48" y="328"/>
                      <a:pt x="48" y="328"/>
                    </a:cubicBezTo>
                    <a:cubicBezTo>
                      <a:pt x="74" y="328"/>
                      <a:pt x="95" y="307"/>
                      <a:pt x="94" y="282"/>
                    </a:cubicBezTo>
                    <a:cubicBezTo>
                      <a:pt x="94" y="181"/>
                      <a:pt x="93" y="68"/>
                      <a:pt x="94" y="54"/>
                    </a:cubicBezTo>
                    <a:cubicBezTo>
                      <a:pt x="96" y="28"/>
                      <a:pt x="78" y="6"/>
                      <a:pt x="53"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 name="Freeform 74">
                <a:extLst>
                  <a:ext uri="{FF2B5EF4-FFF2-40B4-BE49-F238E27FC236}">
                    <a16:creationId xmlns:a16="http://schemas.microsoft.com/office/drawing/2014/main" xmlns="" id="{288771CB-23EE-4AB0-999A-3C1CB1BB76FE}"/>
                  </a:ext>
                </a:extLst>
              </p:cNvPr>
              <p:cNvSpPr>
                <a:spLocks/>
              </p:cNvSpPr>
              <p:nvPr/>
            </p:nvSpPr>
            <p:spPr bwMode="auto">
              <a:xfrm>
                <a:off x="2968" y="779"/>
                <a:ext cx="202" cy="404"/>
              </a:xfrm>
              <a:custGeom>
                <a:avLst/>
                <a:gdLst>
                  <a:gd name="T0" fmla="*/ 93 w 93"/>
                  <a:gd name="T1" fmla="*/ 139 h 186"/>
                  <a:gd name="T2" fmla="*/ 93 w 93"/>
                  <a:gd name="T3" fmla="*/ 46 h 186"/>
                  <a:gd name="T4" fmla="*/ 46 w 93"/>
                  <a:gd name="T5" fmla="*/ 0 h 186"/>
                  <a:gd name="T6" fmla="*/ 0 w 93"/>
                  <a:gd name="T7" fmla="*/ 46 h 186"/>
                  <a:gd name="T8" fmla="*/ 0 w 93"/>
                  <a:gd name="T9" fmla="*/ 139 h 186"/>
                  <a:gd name="T10" fmla="*/ 46 w 93"/>
                  <a:gd name="T11" fmla="*/ 186 h 186"/>
                  <a:gd name="T12" fmla="*/ 93 w 93"/>
                  <a:gd name="T13" fmla="*/ 139 h 186"/>
                </a:gdLst>
                <a:ahLst/>
                <a:cxnLst>
                  <a:cxn ang="0">
                    <a:pos x="T0" y="T1"/>
                  </a:cxn>
                  <a:cxn ang="0">
                    <a:pos x="T2" y="T3"/>
                  </a:cxn>
                  <a:cxn ang="0">
                    <a:pos x="T4" y="T5"/>
                  </a:cxn>
                  <a:cxn ang="0">
                    <a:pos x="T6" y="T7"/>
                  </a:cxn>
                  <a:cxn ang="0">
                    <a:pos x="T8" y="T9"/>
                  </a:cxn>
                  <a:cxn ang="0">
                    <a:pos x="T10" y="T11"/>
                  </a:cxn>
                  <a:cxn ang="0">
                    <a:pos x="T12" y="T13"/>
                  </a:cxn>
                </a:cxnLst>
                <a:rect l="0" t="0" r="r" b="b"/>
                <a:pathLst>
                  <a:path w="93" h="186">
                    <a:moveTo>
                      <a:pt x="93" y="139"/>
                    </a:moveTo>
                    <a:cubicBezTo>
                      <a:pt x="93" y="46"/>
                      <a:pt x="93" y="46"/>
                      <a:pt x="93" y="46"/>
                    </a:cubicBezTo>
                    <a:cubicBezTo>
                      <a:pt x="93" y="21"/>
                      <a:pt x="72" y="0"/>
                      <a:pt x="46" y="0"/>
                    </a:cubicBezTo>
                    <a:cubicBezTo>
                      <a:pt x="21" y="0"/>
                      <a:pt x="0" y="21"/>
                      <a:pt x="0" y="46"/>
                    </a:cubicBezTo>
                    <a:cubicBezTo>
                      <a:pt x="0" y="139"/>
                      <a:pt x="0" y="139"/>
                      <a:pt x="0" y="139"/>
                    </a:cubicBezTo>
                    <a:cubicBezTo>
                      <a:pt x="0" y="165"/>
                      <a:pt x="21" y="186"/>
                      <a:pt x="46" y="186"/>
                    </a:cubicBezTo>
                    <a:cubicBezTo>
                      <a:pt x="72" y="186"/>
                      <a:pt x="93" y="165"/>
                      <a:pt x="93" y="13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Freeform 75">
                <a:extLst>
                  <a:ext uri="{FF2B5EF4-FFF2-40B4-BE49-F238E27FC236}">
                    <a16:creationId xmlns:a16="http://schemas.microsoft.com/office/drawing/2014/main" xmlns="" id="{40B8F4AB-BD84-4700-803B-636E864AD8A5}"/>
                  </a:ext>
                </a:extLst>
              </p:cNvPr>
              <p:cNvSpPr>
                <a:spLocks/>
              </p:cNvSpPr>
              <p:nvPr/>
            </p:nvSpPr>
            <p:spPr bwMode="auto">
              <a:xfrm>
                <a:off x="3068" y="2295"/>
                <a:ext cx="202" cy="609"/>
              </a:xfrm>
              <a:custGeom>
                <a:avLst/>
                <a:gdLst>
                  <a:gd name="T0" fmla="*/ 47 w 93"/>
                  <a:gd name="T1" fmla="*/ 0 h 280"/>
                  <a:gd name="T2" fmla="*/ 0 w 93"/>
                  <a:gd name="T3" fmla="*/ 47 h 280"/>
                  <a:gd name="T4" fmla="*/ 0 w 93"/>
                  <a:gd name="T5" fmla="*/ 233 h 280"/>
                  <a:gd name="T6" fmla="*/ 47 w 93"/>
                  <a:gd name="T7" fmla="*/ 280 h 280"/>
                  <a:gd name="T8" fmla="*/ 93 w 93"/>
                  <a:gd name="T9" fmla="*/ 233 h 280"/>
                  <a:gd name="T10" fmla="*/ 93 w 93"/>
                  <a:gd name="T11" fmla="*/ 47 h 280"/>
                  <a:gd name="T12" fmla="*/ 47 w 93"/>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93" h="280">
                    <a:moveTo>
                      <a:pt x="47" y="0"/>
                    </a:moveTo>
                    <a:cubicBezTo>
                      <a:pt x="21" y="0"/>
                      <a:pt x="0" y="21"/>
                      <a:pt x="0" y="47"/>
                    </a:cubicBezTo>
                    <a:cubicBezTo>
                      <a:pt x="0" y="233"/>
                      <a:pt x="0" y="233"/>
                      <a:pt x="0" y="233"/>
                    </a:cubicBezTo>
                    <a:cubicBezTo>
                      <a:pt x="0" y="259"/>
                      <a:pt x="21" y="280"/>
                      <a:pt x="47" y="280"/>
                    </a:cubicBezTo>
                    <a:cubicBezTo>
                      <a:pt x="73" y="280"/>
                      <a:pt x="93" y="259"/>
                      <a:pt x="93" y="233"/>
                    </a:cubicBezTo>
                    <a:cubicBezTo>
                      <a:pt x="93" y="47"/>
                      <a:pt x="93" y="47"/>
                      <a:pt x="93" y="47"/>
                    </a:cubicBezTo>
                    <a:cubicBezTo>
                      <a:pt x="93" y="21"/>
                      <a:pt x="73" y="0"/>
                      <a:pt x="4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6" name="Freeform 76">
                <a:extLst>
                  <a:ext uri="{FF2B5EF4-FFF2-40B4-BE49-F238E27FC236}">
                    <a16:creationId xmlns:a16="http://schemas.microsoft.com/office/drawing/2014/main" xmlns="" id="{DF6C492E-9733-405D-9D65-D2F982770E42}"/>
                  </a:ext>
                </a:extLst>
              </p:cNvPr>
              <p:cNvSpPr>
                <a:spLocks/>
              </p:cNvSpPr>
              <p:nvPr/>
            </p:nvSpPr>
            <p:spPr bwMode="auto">
              <a:xfrm>
                <a:off x="3270" y="474"/>
                <a:ext cx="202" cy="709"/>
              </a:xfrm>
              <a:custGeom>
                <a:avLst/>
                <a:gdLst>
                  <a:gd name="T0" fmla="*/ 47 w 93"/>
                  <a:gd name="T1" fmla="*/ 326 h 326"/>
                  <a:gd name="T2" fmla="*/ 93 w 93"/>
                  <a:gd name="T3" fmla="*/ 279 h 326"/>
                  <a:gd name="T4" fmla="*/ 93 w 93"/>
                  <a:gd name="T5" fmla="*/ 47 h 326"/>
                  <a:gd name="T6" fmla="*/ 47 w 93"/>
                  <a:gd name="T7" fmla="*/ 0 h 326"/>
                  <a:gd name="T8" fmla="*/ 0 w 93"/>
                  <a:gd name="T9" fmla="*/ 47 h 326"/>
                  <a:gd name="T10" fmla="*/ 0 w 93"/>
                  <a:gd name="T11" fmla="*/ 279 h 326"/>
                  <a:gd name="T12" fmla="*/ 47 w 93"/>
                  <a:gd name="T13" fmla="*/ 326 h 326"/>
                </a:gdLst>
                <a:ahLst/>
                <a:cxnLst>
                  <a:cxn ang="0">
                    <a:pos x="T0" y="T1"/>
                  </a:cxn>
                  <a:cxn ang="0">
                    <a:pos x="T2" y="T3"/>
                  </a:cxn>
                  <a:cxn ang="0">
                    <a:pos x="T4" y="T5"/>
                  </a:cxn>
                  <a:cxn ang="0">
                    <a:pos x="T6" y="T7"/>
                  </a:cxn>
                  <a:cxn ang="0">
                    <a:pos x="T8" y="T9"/>
                  </a:cxn>
                  <a:cxn ang="0">
                    <a:pos x="T10" y="T11"/>
                  </a:cxn>
                  <a:cxn ang="0">
                    <a:pos x="T12" y="T13"/>
                  </a:cxn>
                </a:cxnLst>
                <a:rect l="0" t="0" r="r" b="b"/>
                <a:pathLst>
                  <a:path w="93" h="326">
                    <a:moveTo>
                      <a:pt x="47" y="326"/>
                    </a:moveTo>
                    <a:cubicBezTo>
                      <a:pt x="73" y="326"/>
                      <a:pt x="93" y="305"/>
                      <a:pt x="93" y="279"/>
                    </a:cubicBezTo>
                    <a:cubicBezTo>
                      <a:pt x="93" y="47"/>
                      <a:pt x="93" y="47"/>
                      <a:pt x="93" y="47"/>
                    </a:cubicBezTo>
                    <a:cubicBezTo>
                      <a:pt x="93" y="21"/>
                      <a:pt x="73" y="0"/>
                      <a:pt x="47" y="0"/>
                    </a:cubicBezTo>
                    <a:cubicBezTo>
                      <a:pt x="21" y="0"/>
                      <a:pt x="0" y="21"/>
                      <a:pt x="0" y="47"/>
                    </a:cubicBezTo>
                    <a:cubicBezTo>
                      <a:pt x="0" y="279"/>
                      <a:pt x="0" y="279"/>
                      <a:pt x="0" y="279"/>
                    </a:cubicBezTo>
                    <a:cubicBezTo>
                      <a:pt x="0" y="305"/>
                      <a:pt x="21" y="326"/>
                      <a:pt x="47" y="3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7" name="Freeform 77">
                <a:extLst>
                  <a:ext uri="{FF2B5EF4-FFF2-40B4-BE49-F238E27FC236}">
                    <a16:creationId xmlns:a16="http://schemas.microsoft.com/office/drawing/2014/main" xmlns="" id="{76F6F764-C932-4851-8B48-F5D5420CDD0D}"/>
                  </a:ext>
                </a:extLst>
              </p:cNvPr>
              <p:cNvSpPr>
                <a:spLocks/>
              </p:cNvSpPr>
              <p:nvPr/>
            </p:nvSpPr>
            <p:spPr bwMode="auto">
              <a:xfrm>
                <a:off x="3270" y="1283"/>
                <a:ext cx="202" cy="203"/>
              </a:xfrm>
              <a:custGeom>
                <a:avLst/>
                <a:gdLst>
                  <a:gd name="T0" fmla="*/ 47 w 93"/>
                  <a:gd name="T1" fmla="*/ 93 h 93"/>
                  <a:gd name="T2" fmla="*/ 80 w 93"/>
                  <a:gd name="T3" fmla="*/ 80 h 93"/>
                  <a:gd name="T4" fmla="*/ 93 w 93"/>
                  <a:gd name="T5" fmla="*/ 47 h 93"/>
                  <a:gd name="T6" fmla="*/ 80 w 93"/>
                  <a:gd name="T7" fmla="*/ 14 h 93"/>
                  <a:gd name="T8" fmla="*/ 47 w 93"/>
                  <a:gd name="T9" fmla="*/ 0 h 93"/>
                  <a:gd name="T10" fmla="*/ 14 w 93"/>
                  <a:gd name="T11" fmla="*/ 14 h 93"/>
                  <a:gd name="T12" fmla="*/ 0 w 93"/>
                  <a:gd name="T13" fmla="*/ 47 h 93"/>
                  <a:gd name="T14" fmla="*/ 14 w 93"/>
                  <a:gd name="T15" fmla="*/ 80 h 93"/>
                  <a:gd name="T16" fmla="*/ 47 w 93"/>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3">
                    <a:moveTo>
                      <a:pt x="47" y="93"/>
                    </a:moveTo>
                    <a:cubicBezTo>
                      <a:pt x="59" y="93"/>
                      <a:pt x="71" y="88"/>
                      <a:pt x="80" y="80"/>
                    </a:cubicBezTo>
                    <a:cubicBezTo>
                      <a:pt x="88" y="71"/>
                      <a:pt x="93" y="59"/>
                      <a:pt x="93" y="47"/>
                    </a:cubicBezTo>
                    <a:cubicBezTo>
                      <a:pt x="93" y="35"/>
                      <a:pt x="88" y="23"/>
                      <a:pt x="80" y="14"/>
                    </a:cubicBezTo>
                    <a:cubicBezTo>
                      <a:pt x="71" y="5"/>
                      <a:pt x="59" y="0"/>
                      <a:pt x="47" y="0"/>
                    </a:cubicBezTo>
                    <a:cubicBezTo>
                      <a:pt x="35" y="0"/>
                      <a:pt x="23" y="5"/>
                      <a:pt x="14" y="14"/>
                    </a:cubicBezTo>
                    <a:cubicBezTo>
                      <a:pt x="5" y="23"/>
                      <a:pt x="0" y="35"/>
                      <a:pt x="0" y="47"/>
                    </a:cubicBezTo>
                    <a:cubicBezTo>
                      <a:pt x="0" y="59"/>
                      <a:pt x="5" y="71"/>
                      <a:pt x="14" y="80"/>
                    </a:cubicBezTo>
                    <a:cubicBezTo>
                      <a:pt x="23" y="88"/>
                      <a:pt x="35" y="93"/>
                      <a:pt x="47" y="9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8" name="Freeform 78">
                <a:extLst>
                  <a:ext uri="{FF2B5EF4-FFF2-40B4-BE49-F238E27FC236}">
                    <a16:creationId xmlns:a16="http://schemas.microsoft.com/office/drawing/2014/main" xmlns="" id="{76677574-89FD-48C4-9C39-7359D64D03C3}"/>
                  </a:ext>
                </a:extLst>
              </p:cNvPr>
              <p:cNvSpPr>
                <a:spLocks/>
              </p:cNvSpPr>
              <p:nvPr/>
            </p:nvSpPr>
            <p:spPr bwMode="auto">
              <a:xfrm>
                <a:off x="3575" y="2093"/>
                <a:ext cx="202" cy="202"/>
              </a:xfrm>
              <a:custGeom>
                <a:avLst/>
                <a:gdLst>
                  <a:gd name="T0" fmla="*/ 46 w 93"/>
                  <a:gd name="T1" fmla="*/ 0 h 93"/>
                  <a:gd name="T2" fmla="*/ 13 w 93"/>
                  <a:gd name="T3" fmla="*/ 14 h 93"/>
                  <a:gd name="T4" fmla="*/ 0 w 93"/>
                  <a:gd name="T5" fmla="*/ 47 h 93"/>
                  <a:gd name="T6" fmla="*/ 13 w 93"/>
                  <a:gd name="T7" fmla="*/ 80 h 93"/>
                  <a:gd name="T8" fmla="*/ 46 w 93"/>
                  <a:gd name="T9" fmla="*/ 93 h 93"/>
                  <a:gd name="T10" fmla="*/ 79 w 93"/>
                  <a:gd name="T11" fmla="*/ 80 h 93"/>
                  <a:gd name="T12" fmla="*/ 93 w 93"/>
                  <a:gd name="T13" fmla="*/ 47 h 93"/>
                  <a:gd name="T14" fmla="*/ 79 w 93"/>
                  <a:gd name="T15" fmla="*/ 14 h 93"/>
                  <a:gd name="T16" fmla="*/ 46 w 93"/>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3">
                    <a:moveTo>
                      <a:pt x="46" y="0"/>
                    </a:moveTo>
                    <a:cubicBezTo>
                      <a:pt x="34" y="0"/>
                      <a:pt x="22" y="5"/>
                      <a:pt x="13" y="14"/>
                    </a:cubicBezTo>
                    <a:cubicBezTo>
                      <a:pt x="5" y="23"/>
                      <a:pt x="0" y="35"/>
                      <a:pt x="0" y="47"/>
                    </a:cubicBezTo>
                    <a:cubicBezTo>
                      <a:pt x="0" y="59"/>
                      <a:pt x="5" y="71"/>
                      <a:pt x="13" y="80"/>
                    </a:cubicBezTo>
                    <a:cubicBezTo>
                      <a:pt x="22" y="88"/>
                      <a:pt x="34" y="93"/>
                      <a:pt x="46" y="93"/>
                    </a:cubicBezTo>
                    <a:cubicBezTo>
                      <a:pt x="59" y="93"/>
                      <a:pt x="71" y="88"/>
                      <a:pt x="79" y="80"/>
                    </a:cubicBezTo>
                    <a:cubicBezTo>
                      <a:pt x="88" y="71"/>
                      <a:pt x="93" y="59"/>
                      <a:pt x="93" y="47"/>
                    </a:cubicBezTo>
                    <a:cubicBezTo>
                      <a:pt x="93" y="35"/>
                      <a:pt x="88" y="23"/>
                      <a:pt x="79" y="14"/>
                    </a:cubicBezTo>
                    <a:cubicBezTo>
                      <a:pt x="71" y="5"/>
                      <a:pt x="59" y="0"/>
                      <a:pt x="4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0" name="Freeform 79">
                <a:extLst>
                  <a:ext uri="{FF2B5EF4-FFF2-40B4-BE49-F238E27FC236}">
                    <a16:creationId xmlns:a16="http://schemas.microsoft.com/office/drawing/2014/main" xmlns="" id="{69198A78-A348-4CFD-B1C8-4EDBF8B4C6F4}"/>
                  </a:ext>
                </a:extLst>
              </p:cNvPr>
              <p:cNvSpPr>
                <a:spLocks/>
              </p:cNvSpPr>
              <p:nvPr/>
            </p:nvSpPr>
            <p:spPr bwMode="auto">
              <a:xfrm>
                <a:off x="3575" y="2397"/>
                <a:ext cx="202" cy="202"/>
              </a:xfrm>
              <a:custGeom>
                <a:avLst/>
                <a:gdLst>
                  <a:gd name="T0" fmla="*/ 46 w 93"/>
                  <a:gd name="T1" fmla="*/ 0 h 93"/>
                  <a:gd name="T2" fmla="*/ 13 w 93"/>
                  <a:gd name="T3" fmla="*/ 14 h 93"/>
                  <a:gd name="T4" fmla="*/ 0 w 93"/>
                  <a:gd name="T5" fmla="*/ 46 h 93"/>
                  <a:gd name="T6" fmla="*/ 13 w 93"/>
                  <a:gd name="T7" fmla="*/ 79 h 93"/>
                  <a:gd name="T8" fmla="*/ 46 w 93"/>
                  <a:gd name="T9" fmla="*/ 93 h 93"/>
                  <a:gd name="T10" fmla="*/ 79 w 93"/>
                  <a:gd name="T11" fmla="*/ 79 h 93"/>
                  <a:gd name="T12" fmla="*/ 93 w 93"/>
                  <a:gd name="T13" fmla="*/ 46 h 93"/>
                  <a:gd name="T14" fmla="*/ 79 w 93"/>
                  <a:gd name="T15" fmla="*/ 14 h 93"/>
                  <a:gd name="T16" fmla="*/ 46 w 93"/>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3">
                    <a:moveTo>
                      <a:pt x="46" y="0"/>
                    </a:moveTo>
                    <a:cubicBezTo>
                      <a:pt x="34" y="0"/>
                      <a:pt x="22" y="5"/>
                      <a:pt x="13" y="14"/>
                    </a:cubicBezTo>
                    <a:cubicBezTo>
                      <a:pt x="5" y="22"/>
                      <a:pt x="0" y="34"/>
                      <a:pt x="0" y="46"/>
                    </a:cubicBezTo>
                    <a:cubicBezTo>
                      <a:pt x="0" y="59"/>
                      <a:pt x="5" y="71"/>
                      <a:pt x="13" y="79"/>
                    </a:cubicBezTo>
                    <a:cubicBezTo>
                      <a:pt x="22" y="88"/>
                      <a:pt x="34" y="93"/>
                      <a:pt x="46" y="93"/>
                    </a:cubicBezTo>
                    <a:cubicBezTo>
                      <a:pt x="59" y="93"/>
                      <a:pt x="71" y="88"/>
                      <a:pt x="79" y="79"/>
                    </a:cubicBezTo>
                    <a:cubicBezTo>
                      <a:pt x="88" y="71"/>
                      <a:pt x="93" y="59"/>
                      <a:pt x="93" y="46"/>
                    </a:cubicBezTo>
                    <a:cubicBezTo>
                      <a:pt x="93" y="34"/>
                      <a:pt x="88" y="22"/>
                      <a:pt x="79" y="14"/>
                    </a:cubicBezTo>
                    <a:cubicBezTo>
                      <a:pt x="71" y="5"/>
                      <a:pt x="59" y="0"/>
                      <a:pt x="4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61" name="Elipse 60">
              <a:extLst>
                <a:ext uri="{FF2B5EF4-FFF2-40B4-BE49-F238E27FC236}">
                  <a16:creationId xmlns:a16="http://schemas.microsoft.com/office/drawing/2014/main" xmlns="" id="{ED2EB678-C123-43E4-B3BE-A850CE4B1198}"/>
                </a:ext>
              </a:extLst>
            </p:cNvPr>
            <p:cNvSpPr/>
            <p:nvPr/>
          </p:nvSpPr>
          <p:spPr>
            <a:xfrm>
              <a:off x="1157872" y="5460842"/>
              <a:ext cx="776310" cy="776302"/>
            </a:xfrm>
            <a:prstGeom prst="ellipse">
              <a:avLst/>
            </a:prstGeom>
            <a:noFill/>
            <a:ln w="38100">
              <a:solidFill>
                <a:srgbClr val="07A9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63554F"/>
                </a:solidFill>
              </a:endParaRPr>
            </a:p>
          </p:txBody>
        </p:sp>
      </p:grpSp>
      <p:grpSp>
        <p:nvGrpSpPr>
          <p:cNvPr id="66" name="Group 24">
            <a:extLst>
              <a:ext uri="{FF2B5EF4-FFF2-40B4-BE49-F238E27FC236}">
                <a16:creationId xmlns:a16="http://schemas.microsoft.com/office/drawing/2014/main" xmlns="" id="{3E773232-1C4F-4F53-95BF-35E139D2C631}"/>
              </a:ext>
            </a:extLst>
          </p:cNvPr>
          <p:cNvGrpSpPr>
            <a:grpSpLocks noChangeAspect="1"/>
          </p:cNvGrpSpPr>
          <p:nvPr/>
        </p:nvGrpSpPr>
        <p:grpSpPr bwMode="auto">
          <a:xfrm>
            <a:off x="6860362" y="2678164"/>
            <a:ext cx="955754" cy="977744"/>
            <a:chOff x="1060" y="1294"/>
            <a:chExt cx="1695" cy="1734"/>
          </a:xfrm>
        </p:grpSpPr>
        <p:sp>
          <p:nvSpPr>
            <p:cNvPr id="67" name="Freeform 25">
              <a:extLst>
                <a:ext uri="{FF2B5EF4-FFF2-40B4-BE49-F238E27FC236}">
                  <a16:creationId xmlns:a16="http://schemas.microsoft.com/office/drawing/2014/main" xmlns="" id="{E20E242A-B04D-45CD-BB74-8B8B4AC294DE}"/>
                </a:ext>
              </a:extLst>
            </p:cNvPr>
            <p:cNvSpPr>
              <a:spLocks/>
            </p:cNvSpPr>
            <p:nvPr/>
          </p:nvSpPr>
          <p:spPr bwMode="auto">
            <a:xfrm>
              <a:off x="1679" y="1294"/>
              <a:ext cx="1076" cy="1734"/>
            </a:xfrm>
            <a:custGeom>
              <a:avLst/>
              <a:gdLst>
                <a:gd name="T0" fmla="*/ 452 w 452"/>
                <a:gd name="T1" fmla="*/ 365 h 728"/>
                <a:gd name="T2" fmla="*/ 179 w 452"/>
                <a:gd name="T3" fmla="*/ 637 h 728"/>
                <a:gd name="T4" fmla="*/ 151 w 452"/>
                <a:gd name="T5" fmla="*/ 665 h 728"/>
                <a:gd name="T6" fmla="*/ 111 w 452"/>
                <a:gd name="T7" fmla="*/ 704 h 728"/>
                <a:gd name="T8" fmla="*/ 87 w 452"/>
                <a:gd name="T9" fmla="*/ 728 h 728"/>
                <a:gd name="T10" fmla="*/ 80 w 452"/>
                <a:gd name="T11" fmla="*/ 724 h 728"/>
                <a:gd name="T12" fmla="*/ 80 w 452"/>
                <a:gd name="T13" fmla="*/ 724 h 728"/>
                <a:gd name="T14" fmla="*/ 7 w 452"/>
                <a:gd name="T15" fmla="*/ 651 h 728"/>
                <a:gd name="T16" fmla="*/ 6 w 452"/>
                <a:gd name="T17" fmla="*/ 650 h 728"/>
                <a:gd name="T18" fmla="*/ 1 w 452"/>
                <a:gd name="T19" fmla="*/ 637 h 728"/>
                <a:gd name="T20" fmla="*/ 5 w 452"/>
                <a:gd name="T21" fmla="*/ 625 h 728"/>
                <a:gd name="T22" fmla="*/ 8 w 452"/>
                <a:gd name="T23" fmla="*/ 623 h 728"/>
                <a:gd name="T24" fmla="*/ 267 w 452"/>
                <a:gd name="T25" fmla="*/ 365 h 728"/>
                <a:gd name="T26" fmla="*/ 7 w 452"/>
                <a:gd name="T27" fmla="*/ 106 h 728"/>
                <a:gd name="T28" fmla="*/ 6 w 452"/>
                <a:gd name="T29" fmla="*/ 105 h 728"/>
                <a:gd name="T30" fmla="*/ 0 w 452"/>
                <a:gd name="T31" fmla="*/ 92 h 728"/>
                <a:gd name="T32" fmla="*/ 4 w 452"/>
                <a:gd name="T33" fmla="*/ 81 h 728"/>
                <a:gd name="T34" fmla="*/ 8 w 452"/>
                <a:gd name="T35" fmla="*/ 77 h 728"/>
                <a:gd name="T36" fmla="*/ 86 w 452"/>
                <a:gd name="T37" fmla="*/ 0 h 728"/>
                <a:gd name="T38" fmla="*/ 452 w 452"/>
                <a:gd name="T39" fmla="*/ 365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2" h="728">
                  <a:moveTo>
                    <a:pt x="452" y="365"/>
                  </a:moveTo>
                  <a:cubicBezTo>
                    <a:pt x="179" y="637"/>
                    <a:pt x="179" y="637"/>
                    <a:pt x="179" y="637"/>
                  </a:cubicBezTo>
                  <a:cubicBezTo>
                    <a:pt x="151" y="665"/>
                    <a:pt x="151" y="665"/>
                    <a:pt x="151" y="665"/>
                  </a:cubicBezTo>
                  <a:cubicBezTo>
                    <a:pt x="111" y="704"/>
                    <a:pt x="111" y="704"/>
                    <a:pt x="111" y="704"/>
                  </a:cubicBezTo>
                  <a:cubicBezTo>
                    <a:pt x="87" y="728"/>
                    <a:pt x="87" y="728"/>
                    <a:pt x="87" y="728"/>
                  </a:cubicBezTo>
                  <a:cubicBezTo>
                    <a:pt x="85" y="727"/>
                    <a:pt x="82" y="726"/>
                    <a:pt x="80" y="724"/>
                  </a:cubicBezTo>
                  <a:cubicBezTo>
                    <a:pt x="80" y="724"/>
                    <a:pt x="80" y="724"/>
                    <a:pt x="80" y="724"/>
                  </a:cubicBezTo>
                  <a:cubicBezTo>
                    <a:pt x="7" y="651"/>
                    <a:pt x="7" y="651"/>
                    <a:pt x="7" y="651"/>
                  </a:cubicBezTo>
                  <a:cubicBezTo>
                    <a:pt x="6" y="650"/>
                    <a:pt x="6" y="650"/>
                    <a:pt x="6" y="650"/>
                  </a:cubicBezTo>
                  <a:cubicBezTo>
                    <a:pt x="3" y="646"/>
                    <a:pt x="1" y="642"/>
                    <a:pt x="1" y="637"/>
                  </a:cubicBezTo>
                  <a:cubicBezTo>
                    <a:pt x="1" y="633"/>
                    <a:pt x="3" y="629"/>
                    <a:pt x="5" y="625"/>
                  </a:cubicBezTo>
                  <a:cubicBezTo>
                    <a:pt x="8" y="623"/>
                    <a:pt x="8" y="623"/>
                    <a:pt x="8" y="623"/>
                  </a:cubicBezTo>
                  <a:cubicBezTo>
                    <a:pt x="267" y="365"/>
                    <a:pt x="267" y="365"/>
                    <a:pt x="267" y="365"/>
                  </a:cubicBezTo>
                  <a:cubicBezTo>
                    <a:pt x="7" y="106"/>
                    <a:pt x="7" y="106"/>
                    <a:pt x="7" y="106"/>
                  </a:cubicBezTo>
                  <a:cubicBezTo>
                    <a:pt x="6" y="105"/>
                    <a:pt x="6" y="105"/>
                    <a:pt x="6" y="105"/>
                  </a:cubicBezTo>
                  <a:cubicBezTo>
                    <a:pt x="3" y="101"/>
                    <a:pt x="0" y="97"/>
                    <a:pt x="0" y="92"/>
                  </a:cubicBezTo>
                  <a:cubicBezTo>
                    <a:pt x="0" y="88"/>
                    <a:pt x="2" y="85"/>
                    <a:pt x="4" y="81"/>
                  </a:cubicBezTo>
                  <a:cubicBezTo>
                    <a:pt x="8" y="77"/>
                    <a:pt x="8" y="77"/>
                    <a:pt x="8" y="77"/>
                  </a:cubicBezTo>
                  <a:cubicBezTo>
                    <a:pt x="86" y="0"/>
                    <a:pt x="86" y="0"/>
                    <a:pt x="86" y="0"/>
                  </a:cubicBezTo>
                  <a:lnTo>
                    <a:pt x="452" y="365"/>
                  </a:lnTo>
                  <a:close/>
                </a:path>
              </a:pathLst>
            </a:custGeom>
            <a:solidFill>
              <a:srgbClr val="07A9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sz="1351"/>
            </a:p>
          </p:txBody>
        </p:sp>
        <p:sp>
          <p:nvSpPr>
            <p:cNvPr id="68" name="Freeform 26">
              <a:extLst>
                <a:ext uri="{FF2B5EF4-FFF2-40B4-BE49-F238E27FC236}">
                  <a16:creationId xmlns:a16="http://schemas.microsoft.com/office/drawing/2014/main" xmlns="" id="{373E8074-00F4-4F4C-81AA-EE4AB80DF993}"/>
                </a:ext>
              </a:extLst>
            </p:cNvPr>
            <p:cNvSpPr>
              <a:spLocks/>
            </p:cNvSpPr>
            <p:nvPr/>
          </p:nvSpPr>
          <p:spPr bwMode="auto">
            <a:xfrm>
              <a:off x="1060" y="1294"/>
              <a:ext cx="1079" cy="1734"/>
            </a:xfrm>
            <a:custGeom>
              <a:avLst/>
              <a:gdLst>
                <a:gd name="T0" fmla="*/ 453 w 453"/>
                <a:gd name="T1" fmla="*/ 365 h 728"/>
                <a:gd name="T2" fmla="*/ 179 w 453"/>
                <a:gd name="T3" fmla="*/ 637 h 728"/>
                <a:gd name="T4" fmla="*/ 151 w 453"/>
                <a:gd name="T5" fmla="*/ 665 h 728"/>
                <a:gd name="T6" fmla="*/ 111 w 453"/>
                <a:gd name="T7" fmla="*/ 704 h 728"/>
                <a:gd name="T8" fmla="*/ 87 w 453"/>
                <a:gd name="T9" fmla="*/ 728 h 728"/>
                <a:gd name="T10" fmla="*/ 81 w 453"/>
                <a:gd name="T11" fmla="*/ 724 h 728"/>
                <a:gd name="T12" fmla="*/ 80 w 453"/>
                <a:gd name="T13" fmla="*/ 724 h 728"/>
                <a:gd name="T14" fmla="*/ 7 w 453"/>
                <a:gd name="T15" fmla="*/ 651 h 728"/>
                <a:gd name="T16" fmla="*/ 6 w 453"/>
                <a:gd name="T17" fmla="*/ 650 h 728"/>
                <a:gd name="T18" fmla="*/ 1 w 453"/>
                <a:gd name="T19" fmla="*/ 637 h 728"/>
                <a:gd name="T20" fmla="*/ 5 w 453"/>
                <a:gd name="T21" fmla="*/ 625 h 728"/>
                <a:gd name="T22" fmla="*/ 8 w 453"/>
                <a:gd name="T23" fmla="*/ 623 h 728"/>
                <a:gd name="T24" fmla="*/ 267 w 453"/>
                <a:gd name="T25" fmla="*/ 365 h 728"/>
                <a:gd name="T26" fmla="*/ 7 w 453"/>
                <a:gd name="T27" fmla="*/ 106 h 728"/>
                <a:gd name="T28" fmla="*/ 6 w 453"/>
                <a:gd name="T29" fmla="*/ 105 h 728"/>
                <a:gd name="T30" fmla="*/ 0 w 453"/>
                <a:gd name="T31" fmla="*/ 92 h 728"/>
                <a:gd name="T32" fmla="*/ 4 w 453"/>
                <a:gd name="T33" fmla="*/ 81 h 728"/>
                <a:gd name="T34" fmla="*/ 8 w 453"/>
                <a:gd name="T35" fmla="*/ 77 h 728"/>
                <a:gd name="T36" fmla="*/ 86 w 453"/>
                <a:gd name="T37" fmla="*/ 0 h 728"/>
                <a:gd name="T38" fmla="*/ 453 w 453"/>
                <a:gd name="T39" fmla="*/ 365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3" h="728">
                  <a:moveTo>
                    <a:pt x="453" y="365"/>
                  </a:moveTo>
                  <a:cubicBezTo>
                    <a:pt x="179" y="637"/>
                    <a:pt x="179" y="637"/>
                    <a:pt x="179" y="637"/>
                  </a:cubicBezTo>
                  <a:cubicBezTo>
                    <a:pt x="151" y="665"/>
                    <a:pt x="151" y="665"/>
                    <a:pt x="151" y="665"/>
                  </a:cubicBezTo>
                  <a:cubicBezTo>
                    <a:pt x="111" y="704"/>
                    <a:pt x="111" y="704"/>
                    <a:pt x="111" y="704"/>
                  </a:cubicBezTo>
                  <a:cubicBezTo>
                    <a:pt x="87" y="728"/>
                    <a:pt x="87" y="728"/>
                    <a:pt x="87" y="728"/>
                  </a:cubicBezTo>
                  <a:cubicBezTo>
                    <a:pt x="85" y="727"/>
                    <a:pt x="82" y="726"/>
                    <a:pt x="81" y="724"/>
                  </a:cubicBezTo>
                  <a:cubicBezTo>
                    <a:pt x="80" y="724"/>
                    <a:pt x="80" y="724"/>
                    <a:pt x="80" y="724"/>
                  </a:cubicBezTo>
                  <a:cubicBezTo>
                    <a:pt x="7" y="651"/>
                    <a:pt x="7" y="651"/>
                    <a:pt x="7" y="651"/>
                  </a:cubicBezTo>
                  <a:cubicBezTo>
                    <a:pt x="6" y="650"/>
                    <a:pt x="6" y="650"/>
                    <a:pt x="6" y="650"/>
                  </a:cubicBezTo>
                  <a:cubicBezTo>
                    <a:pt x="3" y="646"/>
                    <a:pt x="1" y="642"/>
                    <a:pt x="1" y="637"/>
                  </a:cubicBezTo>
                  <a:cubicBezTo>
                    <a:pt x="1" y="633"/>
                    <a:pt x="3" y="629"/>
                    <a:pt x="5" y="625"/>
                  </a:cubicBezTo>
                  <a:cubicBezTo>
                    <a:pt x="8" y="623"/>
                    <a:pt x="8" y="623"/>
                    <a:pt x="8" y="623"/>
                  </a:cubicBezTo>
                  <a:cubicBezTo>
                    <a:pt x="267" y="365"/>
                    <a:pt x="267" y="365"/>
                    <a:pt x="267" y="365"/>
                  </a:cubicBezTo>
                  <a:cubicBezTo>
                    <a:pt x="7" y="106"/>
                    <a:pt x="7" y="106"/>
                    <a:pt x="7" y="106"/>
                  </a:cubicBezTo>
                  <a:cubicBezTo>
                    <a:pt x="6" y="105"/>
                    <a:pt x="6" y="105"/>
                    <a:pt x="6" y="105"/>
                  </a:cubicBezTo>
                  <a:cubicBezTo>
                    <a:pt x="3" y="101"/>
                    <a:pt x="0" y="97"/>
                    <a:pt x="0" y="92"/>
                  </a:cubicBezTo>
                  <a:cubicBezTo>
                    <a:pt x="0" y="88"/>
                    <a:pt x="2" y="85"/>
                    <a:pt x="4" y="81"/>
                  </a:cubicBezTo>
                  <a:cubicBezTo>
                    <a:pt x="8" y="77"/>
                    <a:pt x="8" y="77"/>
                    <a:pt x="8" y="77"/>
                  </a:cubicBezTo>
                  <a:cubicBezTo>
                    <a:pt x="86" y="0"/>
                    <a:pt x="86" y="0"/>
                    <a:pt x="86" y="0"/>
                  </a:cubicBezTo>
                  <a:lnTo>
                    <a:pt x="453" y="365"/>
                  </a:lnTo>
                  <a:close/>
                </a:path>
              </a:pathLst>
            </a:custGeom>
            <a:solidFill>
              <a:srgbClr val="96CA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sz="1351"/>
            </a:p>
          </p:txBody>
        </p:sp>
      </p:grpSp>
      <p:grpSp>
        <p:nvGrpSpPr>
          <p:cNvPr id="4" name="Agrupar 3">
            <a:extLst>
              <a:ext uri="{FF2B5EF4-FFF2-40B4-BE49-F238E27FC236}">
                <a16:creationId xmlns:a16="http://schemas.microsoft.com/office/drawing/2014/main" xmlns="" id="{E583B266-36A4-4562-9EA4-14075573341A}"/>
              </a:ext>
            </a:extLst>
          </p:cNvPr>
          <p:cNvGrpSpPr/>
          <p:nvPr/>
        </p:nvGrpSpPr>
        <p:grpSpPr>
          <a:xfrm>
            <a:off x="6005383" y="5402180"/>
            <a:ext cx="5678341" cy="1109532"/>
            <a:chOff x="6005383" y="5402180"/>
            <a:chExt cx="5678341" cy="1109532"/>
          </a:xfrm>
        </p:grpSpPr>
        <p:sp>
          <p:nvSpPr>
            <p:cNvPr id="48" name="TextBox 4">
              <a:extLst>
                <a:ext uri="{FF2B5EF4-FFF2-40B4-BE49-F238E27FC236}">
                  <a16:creationId xmlns:a16="http://schemas.microsoft.com/office/drawing/2014/main" xmlns="" id="{F94977A3-E5DF-4652-B678-DC6C55D7BA3B}"/>
                </a:ext>
              </a:extLst>
            </p:cNvPr>
            <p:cNvSpPr txBox="1"/>
            <p:nvPr/>
          </p:nvSpPr>
          <p:spPr>
            <a:xfrm>
              <a:off x="6094338" y="5402180"/>
              <a:ext cx="5589386" cy="1109532"/>
            </a:xfrm>
            <a:prstGeom prst="rect">
              <a:avLst/>
            </a:prstGeom>
            <a:noFill/>
          </p:spPr>
          <p:txBody>
            <a:bodyPr wrap="square" lIns="91438" tIns="45719" rIns="91438" bIns="45719" rtlCol="0">
              <a:spAutoFit/>
            </a:bodyPr>
            <a:lstStyle/>
            <a:p>
              <a:pPr marR="0" indent="0" algn="just" defTabSz="1219170" fontAlgn="auto">
                <a:lnSpc>
                  <a:spcPct val="90000"/>
                </a:lnSpc>
                <a:spcBef>
                  <a:spcPts val="0"/>
                </a:spcBef>
                <a:spcAft>
                  <a:spcPts val="0"/>
                </a:spcAft>
                <a:buClrTx/>
                <a:buSzTx/>
                <a:buFontTx/>
                <a:buNone/>
                <a:tabLst/>
                <a:defRPr/>
              </a:pPr>
              <a:r>
                <a:rPr lang="pt-BR" sz="800" dirty="0">
                  <a:solidFill>
                    <a:schemeClr val="tx1">
                      <a:lumMod val="50000"/>
                      <a:lumOff val="50000"/>
                    </a:schemeClr>
                  </a:solidFill>
                  <a:latin typeface="Century Gothic" panose="020B0502020202020204" pitchFamily="34" charset="0"/>
                </a:rPr>
                <a:t>1. Simpson EL et al. J </a:t>
              </a:r>
              <a:r>
                <a:rPr lang="pt-BR" sz="800" dirty="0" err="1">
                  <a:solidFill>
                    <a:schemeClr val="tx1">
                      <a:lumMod val="50000"/>
                      <a:lumOff val="50000"/>
                    </a:schemeClr>
                  </a:solidFill>
                  <a:latin typeface="Century Gothic" panose="020B0502020202020204" pitchFamily="34" charset="0"/>
                </a:rPr>
                <a:t>Am</a:t>
              </a:r>
              <a:r>
                <a:rPr lang="pt-BR" sz="800" dirty="0">
                  <a:solidFill>
                    <a:schemeClr val="tx1">
                      <a:lumMod val="50000"/>
                      <a:lumOff val="50000"/>
                    </a:schemeClr>
                  </a:solidFill>
                  <a:latin typeface="Century Gothic" panose="020B0502020202020204" pitchFamily="34" charset="0"/>
                </a:rPr>
                <a:t> </a:t>
              </a:r>
              <a:r>
                <a:rPr lang="pt-BR" sz="800" dirty="0" err="1">
                  <a:solidFill>
                    <a:schemeClr val="tx1">
                      <a:lumMod val="50000"/>
                      <a:lumOff val="50000"/>
                    </a:schemeClr>
                  </a:solidFill>
                  <a:latin typeface="Century Gothic" panose="020B0502020202020204" pitchFamily="34" charset="0"/>
                </a:rPr>
                <a:t>Acad</a:t>
              </a:r>
              <a:r>
                <a:rPr lang="pt-BR" sz="800" dirty="0">
                  <a:solidFill>
                    <a:schemeClr val="tx1">
                      <a:lumMod val="50000"/>
                      <a:lumOff val="50000"/>
                    </a:schemeClr>
                  </a:solidFill>
                  <a:latin typeface="Century Gothic" panose="020B0502020202020204" pitchFamily="34" charset="0"/>
                </a:rPr>
                <a:t> </a:t>
              </a:r>
              <a:r>
                <a:rPr lang="pt-BR" sz="800" dirty="0" err="1">
                  <a:solidFill>
                    <a:schemeClr val="tx1">
                      <a:lumMod val="50000"/>
                      <a:lumOff val="50000"/>
                    </a:schemeClr>
                  </a:solidFill>
                  <a:latin typeface="Century Gothic" panose="020B0502020202020204" pitchFamily="34" charset="0"/>
                </a:rPr>
                <a:t>Dermatol</a:t>
              </a:r>
              <a:r>
                <a:rPr lang="pt-BR" sz="800" dirty="0">
                  <a:solidFill>
                    <a:schemeClr val="tx1">
                      <a:lumMod val="50000"/>
                      <a:lumOff val="50000"/>
                    </a:schemeClr>
                  </a:solidFill>
                  <a:latin typeface="Century Gothic" panose="020B0502020202020204" pitchFamily="34" charset="0"/>
                </a:rPr>
                <a:t> 2016;74:491–498. 2. </a:t>
              </a:r>
              <a:r>
                <a:rPr lang="pt-BR" sz="800" dirty="0" err="1">
                  <a:solidFill>
                    <a:schemeClr val="tx1">
                      <a:lumMod val="50000"/>
                      <a:lumOff val="50000"/>
                    </a:schemeClr>
                  </a:solidFill>
                  <a:latin typeface="Century Gothic" panose="020B0502020202020204" pitchFamily="34" charset="0"/>
                </a:rPr>
                <a:t>Yu</a:t>
              </a:r>
              <a:r>
                <a:rPr lang="pt-BR" sz="800" dirty="0">
                  <a:solidFill>
                    <a:schemeClr val="tx1">
                      <a:lumMod val="50000"/>
                      <a:lumOff val="50000"/>
                    </a:schemeClr>
                  </a:solidFill>
                  <a:latin typeface="Century Gothic" panose="020B0502020202020204" pitchFamily="34" charset="0"/>
                </a:rPr>
                <a:t> SH et al. </a:t>
              </a:r>
              <a:r>
                <a:rPr lang="pt-BR" sz="800" dirty="0" err="1">
                  <a:solidFill>
                    <a:schemeClr val="tx1">
                      <a:lumMod val="50000"/>
                      <a:lumOff val="50000"/>
                    </a:schemeClr>
                  </a:solidFill>
                  <a:latin typeface="Century Gothic" panose="020B0502020202020204" pitchFamily="34" charset="0"/>
                </a:rPr>
                <a:t>Dermatitis</a:t>
              </a:r>
              <a:r>
                <a:rPr lang="pt-BR" sz="800" dirty="0">
                  <a:solidFill>
                    <a:schemeClr val="tx1">
                      <a:lumMod val="50000"/>
                      <a:lumOff val="50000"/>
                    </a:schemeClr>
                  </a:solidFill>
                  <a:latin typeface="Century Gothic" panose="020B0502020202020204" pitchFamily="34" charset="0"/>
                </a:rPr>
                <a:t> 2016;27;50–58. 3. </a:t>
              </a:r>
              <a:r>
                <a:rPr lang="pt-BR" sz="800" dirty="0" err="1">
                  <a:solidFill>
                    <a:schemeClr val="tx1">
                      <a:lumMod val="50000"/>
                      <a:lumOff val="50000"/>
                    </a:schemeClr>
                  </a:solidFill>
                  <a:latin typeface="Century Gothic" panose="020B0502020202020204" pitchFamily="34" charset="0"/>
                </a:rPr>
                <a:t>Silverberg</a:t>
              </a:r>
              <a:r>
                <a:rPr lang="pt-BR" sz="800" dirty="0">
                  <a:solidFill>
                    <a:schemeClr val="tx1">
                      <a:lumMod val="50000"/>
                      <a:lumOff val="50000"/>
                    </a:schemeClr>
                  </a:solidFill>
                  <a:latin typeface="Century Gothic" panose="020B0502020202020204" pitchFamily="34" charset="0"/>
                </a:rPr>
                <a:t> JI et al. J </a:t>
              </a:r>
              <a:r>
                <a:rPr lang="pt-BR" sz="800" dirty="0" err="1">
                  <a:solidFill>
                    <a:schemeClr val="tx1">
                      <a:lumMod val="50000"/>
                      <a:lumOff val="50000"/>
                    </a:schemeClr>
                  </a:solidFill>
                  <a:latin typeface="Century Gothic" panose="020B0502020202020204" pitchFamily="34" charset="0"/>
                </a:rPr>
                <a:t>Invest</a:t>
              </a:r>
              <a:r>
                <a:rPr lang="pt-BR" sz="800" dirty="0">
                  <a:solidFill>
                    <a:schemeClr val="tx1">
                      <a:lumMod val="50000"/>
                      <a:lumOff val="50000"/>
                    </a:schemeClr>
                  </a:solidFill>
                  <a:latin typeface="Century Gothic" panose="020B0502020202020204" pitchFamily="34" charset="0"/>
                </a:rPr>
                <a:t> </a:t>
              </a:r>
              <a:r>
                <a:rPr lang="pt-BR" sz="800" dirty="0" err="1">
                  <a:solidFill>
                    <a:schemeClr val="tx1">
                      <a:lumMod val="50000"/>
                      <a:lumOff val="50000"/>
                    </a:schemeClr>
                  </a:solidFill>
                  <a:latin typeface="Century Gothic" panose="020B0502020202020204" pitchFamily="34" charset="0"/>
                </a:rPr>
                <a:t>Dermatol</a:t>
              </a:r>
              <a:r>
                <a:rPr lang="pt-BR" sz="800" dirty="0">
                  <a:solidFill>
                    <a:schemeClr val="tx1">
                      <a:lumMod val="50000"/>
                      <a:lumOff val="50000"/>
                    </a:schemeClr>
                  </a:solidFill>
                  <a:latin typeface="Century Gothic" panose="020B0502020202020204" pitchFamily="34" charset="0"/>
                </a:rPr>
                <a:t> 2015;135:56–66.  4. </a:t>
              </a:r>
              <a:r>
                <a:rPr lang="pt-BR" sz="800" dirty="0" err="1">
                  <a:solidFill>
                    <a:schemeClr val="tx1">
                      <a:lumMod val="50000"/>
                      <a:lumOff val="50000"/>
                    </a:schemeClr>
                  </a:solidFill>
                  <a:latin typeface="Century Gothic" panose="020B0502020202020204" pitchFamily="34" charset="0"/>
                </a:rPr>
                <a:t>Guttman-Yassky</a:t>
              </a:r>
              <a:r>
                <a:rPr lang="pt-BR" sz="800" dirty="0">
                  <a:solidFill>
                    <a:schemeClr val="tx1">
                      <a:lumMod val="50000"/>
                      <a:lumOff val="50000"/>
                    </a:schemeClr>
                  </a:solidFill>
                  <a:latin typeface="Century Gothic" panose="020B0502020202020204" pitchFamily="34" charset="0"/>
                </a:rPr>
                <a:t> E et al. Patient-</a:t>
              </a:r>
              <a:r>
                <a:rPr lang="pt-BR" sz="800" dirty="0" err="1">
                  <a:solidFill>
                    <a:schemeClr val="tx1">
                      <a:lumMod val="50000"/>
                      <a:lumOff val="50000"/>
                    </a:schemeClr>
                  </a:solidFill>
                  <a:latin typeface="Century Gothic" panose="020B0502020202020204" pitchFamily="34" charset="0"/>
                </a:rPr>
                <a:t>reported</a:t>
              </a:r>
              <a:r>
                <a:rPr lang="pt-BR" sz="800" dirty="0">
                  <a:solidFill>
                    <a:schemeClr val="tx1">
                      <a:lumMod val="50000"/>
                      <a:lumOff val="50000"/>
                    </a:schemeClr>
                  </a:solidFill>
                  <a:latin typeface="Century Gothic" panose="020B0502020202020204" pitchFamily="34" charset="0"/>
                </a:rPr>
                <a:t> disease </a:t>
              </a:r>
              <a:r>
                <a:rPr lang="pt-BR" sz="800" dirty="0" err="1">
                  <a:solidFill>
                    <a:schemeClr val="tx1">
                      <a:lumMod val="50000"/>
                      <a:lumOff val="50000"/>
                    </a:schemeClr>
                  </a:solidFill>
                  <a:latin typeface="Century Gothic" panose="020B0502020202020204" pitchFamily="34" charset="0"/>
                </a:rPr>
                <a:t>burden</a:t>
              </a:r>
              <a:r>
                <a:rPr lang="pt-BR" sz="800" dirty="0">
                  <a:solidFill>
                    <a:schemeClr val="tx1">
                      <a:lumMod val="50000"/>
                      <a:lumOff val="50000"/>
                    </a:schemeClr>
                  </a:solidFill>
                  <a:latin typeface="Century Gothic" panose="020B0502020202020204" pitchFamily="34" charset="0"/>
                </a:rPr>
                <a:t> in </a:t>
              </a:r>
              <a:r>
                <a:rPr lang="pt-BR" sz="800" dirty="0" err="1">
                  <a:solidFill>
                    <a:schemeClr val="tx1">
                      <a:lumMod val="50000"/>
                      <a:lumOff val="50000"/>
                    </a:schemeClr>
                  </a:solidFill>
                  <a:latin typeface="Century Gothic" panose="020B0502020202020204" pitchFamily="34" charset="0"/>
                </a:rPr>
                <a:t>adults</a:t>
              </a:r>
              <a:r>
                <a:rPr lang="pt-BR" sz="800" dirty="0">
                  <a:solidFill>
                    <a:schemeClr val="tx1">
                      <a:lumMod val="50000"/>
                      <a:lumOff val="50000"/>
                    </a:schemeClr>
                  </a:solidFill>
                  <a:latin typeface="Century Gothic" panose="020B0502020202020204" pitchFamily="34" charset="0"/>
                </a:rPr>
                <a:t> </a:t>
              </a:r>
              <a:r>
                <a:rPr lang="pt-BR" sz="800" dirty="0" err="1">
                  <a:solidFill>
                    <a:schemeClr val="tx1">
                      <a:lumMod val="50000"/>
                      <a:lumOff val="50000"/>
                    </a:schemeClr>
                  </a:solidFill>
                  <a:latin typeface="Century Gothic" panose="020B0502020202020204" pitchFamily="34" charset="0"/>
                </a:rPr>
                <a:t>with</a:t>
              </a:r>
              <a:r>
                <a:rPr lang="pt-BR" sz="800" dirty="0">
                  <a:solidFill>
                    <a:schemeClr val="tx1">
                      <a:lumMod val="50000"/>
                      <a:lumOff val="50000"/>
                    </a:schemeClr>
                  </a:solidFill>
                  <a:latin typeface="Century Gothic" panose="020B0502020202020204" pitchFamily="34" charset="0"/>
                </a:rPr>
                <a:t> </a:t>
              </a:r>
              <a:r>
                <a:rPr lang="pt-BR" sz="800" dirty="0" err="1">
                  <a:solidFill>
                    <a:schemeClr val="tx1">
                      <a:lumMod val="50000"/>
                      <a:lumOff val="50000"/>
                    </a:schemeClr>
                  </a:solidFill>
                  <a:latin typeface="Century Gothic" panose="020B0502020202020204" pitchFamily="34" charset="0"/>
                </a:rPr>
                <a:t>atopic</a:t>
              </a:r>
              <a:r>
                <a:rPr lang="pt-BR" sz="800" dirty="0">
                  <a:solidFill>
                    <a:schemeClr val="tx1">
                      <a:lumMod val="50000"/>
                      <a:lumOff val="50000"/>
                    </a:schemeClr>
                  </a:solidFill>
                  <a:latin typeface="Century Gothic" panose="020B0502020202020204" pitchFamily="34" charset="0"/>
                </a:rPr>
                <a:t> </a:t>
              </a:r>
              <a:r>
                <a:rPr lang="pt-BR" sz="800" dirty="0" err="1">
                  <a:solidFill>
                    <a:schemeClr val="tx1">
                      <a:lumMod val="50000"/>
                      <a:lumOff val="50000"/>
                    </a:schemeClr>
                  </a:solidFill>
                  <a:latin typeface="Century Gothic" panose="020B0502020202020204" pitchFamily="34" charset="0"/>
                </a:rPr>
                <a:t>dermatitis</a:t>
              </a:r>
              <a:r>
                <a:rPr lang="pt-BR" sz="800" dirty="0">
                  <a:solidFill>
                    <a:schemeClr val="tx1">
                      <a:lumMod val="50000"/>
                      <a:lumOff val="50000"/>
                    </a:schemeClr>
                  </a:solidFill>
                  <a:latin typeface="Century Gothic" panose="020B0502020202020204" pitchFamily="34" charset="0"/>
                </a:rPr>
                <a:t>: A US-cross </a:t>
              </a:r>
              <a:r>
                <a:rPr lang="pt-BR" sz="800" dirty="0" err="1">
                  <a:solidFill>
                    <a:schemeClr val="tx1">
                      <a:lumMod val="50000"/>
                      <a:lumOff val="50000"/>
                    </a:schemeClr>
                  </a:solidFill>
                  <a:latin typeface="Century Gothic" panose="020B0502020202020204" pitchFamily="34" charset="0"/>
                </a:rPr>
                <a:t>sectional</a:t>
              </a:r>
              <a:r>
                <a:rPr lang="pt-BR" sz="800" dirty="0">
                  <a:solidFill>
                    <a:schemeClr val="tx1">
                      <a:lumMod val="50000"/>
                      <a:lumOff val="50000"/>
                    </a:schemeClr>
                  </a:solidFill>
                  <a:latin typeface="Century Gothic" panose="020B0502020202020204" pitchFamily="34" charset="0"/>
                </a:rPr>
                <a:t> </a:t>
              </a:r>
              <a:r>
                <a:rPr lang="pt-BR" sz="800" dirty="0" err="1">
                  <a:solidFill>
                    <a:schemeClr val="tx1">
                      <a:lumMod val="50000"/>
                      <a:lumOff val="50000"/>
                    </a:schemeClr>
                  </a:solidFill>
                  <a:latin typeface="Century Gothic" panose="020B0502020202020204" pitchFamily="34" charset="0"/>
                </a:rPr>
                <a:t>study</a:t>
              </a:r>
              <a:r>
                <a:rPr lang="pt-BR" sz="800" dirty="0">
                  <a:solidFill>
                    <a:schemeClr val="tx1">
                      <a:lumMod val="50000"/>
                      <a:lumOff val="50000"/>
                    </a:schemeClr>
                  </a:solidFill>
                  <a:latin typeface="Century Gothic" panose="020B0502020202020204" pitchFamily="34" charset="0"/>
                </a:rPr>
                <a:t>. EADV </a:t>
              </a:r>
              <a:r>
                <a:rPr lang="pt-BR" sz="800" dirty="0" err="1">
                  <a:solidFill>
                    <a:schemeClr val="tx1">
                      <a:lumMod val="50000"/>
                      <a:lumOff val="50000"/>
                    </a:schemeClr>
                  </a:solidFill>
                  <a:latin typeface="Century Gothic" panose="020B0502020202020204" pitchFamily="34" charset="0"/>
                </a:rPr>
                <a:t>Annual</a:t>
              </a:r>
              <a:r>
                <a:rPr lang="pt-BR" sz="800" dirty="0">
                  <a:solidFill>
                    <a:schemeClr val="tx1">
                      <a:lumMod val="50000"/>
                      <a:lumOff val="50000"/>
                    </a:schemeClr>
                  </a:solidFill>
                  <a:latin typeface="Century Gothic" panose="020B0502020202020204" pitchFamily="34" charset="0"/>
                </a:rPr>
                <a:t> </a:t>
              </a:r>
              <a:r>
                <a:rPr lang="pt-BR" sz="800" dirty="0" err="1">
                  <a:solidFill>
                    <a:schemeClr val="tx1">
                      <a:lumMod val="50000"/>
                      <a:lumOff val="50000"/>
                    </a:schemeClr>
                  </a:solidFill>
                  <a:latin typeface="Century Gothic" panose="020B0502020202020204" pitchFamily="34" charset="0"/>
                </a:rPr>
                <a:t>Congress</a:t>
              </a:r>
              <a:r>
                <a:rPr lang="pt-BR" sz="800" dirty="0">
                  <a:solidFill>
                    <a:schemeClr val="tx1">
                      <a:lumMod val="50000"/>
                      <a:lumOff val="50000"/>
                    </a:schemeClr>
                  </a:solidFill>
                  <a:latin typeface="Century Gothic" panose="020B0502020202020204" pitchFamily="34" charset="0"/>
                </a:rPr>
                <a:t> 2016. </a:t>
              </a:r>
              <a:r>
                <a:rPr lang="en-US" sz="800" dirty="0">
                  <a:solidFill>
                    <a:schemeClr val="tx1">
                      <a:lumMod val="50000"/>
                      <a:lumOff val="50000"/>
                    </a:schemeClr>
                  </a:solidFill>
                  <a:latin typeface="Century Gothic" panose="020B0502020202020204" pitchFamily="34" charset="0"/>
                </a:rPr>
                <a:t> 5. Eckert L et al. J Am </a:t>
              </a:r>
              <a:r>
                <a:rPr lang="en-US" sz="800" dirty="0" err="1">
                  <a:solidFill>
                    <a:schemeClr val="tx1">
                      <a:lumMod val="50000"/>
                      <a:lumOff val="50000"/>
                    </a:schemeClr>
                  </a:solidFill>
                  <a:latin typeface="Century Gothic" panose="020B0502020202020204" pitchFamily="34" charset="0"/>
                </a:rPr>
                <a:t>Acad</a:t>
              </a:r>
              <a:r>
                <a:rPr lang="en-US" sz="800" dirty="0">
                  <a:solidFill>
                    <a:schemeClr val="tx1">
                      <a:lumMod val="50000"/>
                      <a:lumOff val="50000"/>
                    </a:schemeClr>
                  </a:solidFill>
                  <a:latin typeface="Century Gothic" panose="020B0502020202020204" pitchFamily="34" charset="0"/>
                </a:rPr>
                <a:t> Dermatol 2017;77:274–279 e273. 6. Eckert L et al. Presented at: American Academy of Dermatology Annual Meeting; March 4–8, 2016; Washington, DC, USA. Poster 2814. </a:t>
              </a:r>
              <a:r>
                <a:rPr lang="pt-BR" sz="800" dirty="0">
                  <a:solidFill>
                    <a:schemeClr val="tx1">
                      <a:lumMod val="50000"/>
                      <a:lumOff val="50000"/>
                    </a:schemeClr>
                  </a:solidFill>
                  <a:latin typeface="Century Gothic" panose="020B0502020202020204" pitchFamily="34" charset="0"/>
                </a:rPr>
                <a:t>  / *Maior alteração do sono tem sido observada em pacientes com DA moderada a grave comparado com a DA leve4 †POEM é um questionário para avaliar a frequência de sintomas da </a:t>
              </a:r>
              <a:r>
                <a:rPr lang="pt-BR" sz="800" dirty="0" err="1">
                  <a:solidFill>
                    <a:schemeClr val="tx1">
                      <a:lumMod val="50000"/>
                      <a:lumOff val="50000"/>
                    </a:schemeClr>
                  </a:solidFill>
                  <a:latin typeface="Century Gothic" panose="020B0502020202020204" pitchFamily="34" charset="0"/>
                </a:rPr>
                <a:t>DA</a:t>
              </a:r>
              <a:r>
                <a:rPr lang="pt-BR" sz="800" dirty="0">
                  <a:solidFill>
                    <a:schemeClr val="tx1">
                      <a:lumMod val="50000"/>
                      <a:lumOff val="50000"/>
                    </a:schemeClr>
                  </a:solidFill>
                  <a:latin typeface="Century Gothic" panose="020B0502020202020204" pitchFamily="34" charset="0"/>
                </a:rPr>
                <a:t> e seu impacto no sono 1 §Porcentagens foram calculadas com N=380 como o denominador1 </a:t>
              </a:r>
            </a:p>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pt-BR" sz="85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cxnSp>
          <p:nvCxnSpPr>
            <p:cNvPr id="70" name="Conector reto 69">
              <a:extLst>
                <a:ext uri="{FF2B5EF4-FFF2-40B4-BE49-F238E27FC236}">
                  <a16:creationId xmlns:a16="http://schemas.microsoft.com/office/drawing/2014/main" xmlns="" id="{1B4AB227-5C22-4963-BFB4-859A7CC87860}"/>
                </a:ext>
              </a:extLst>
            </p:cNvPr>
            <p:cNvCxnSpPr>
              <a:cxnSpLocks/>
            </p:cNvCxnSpPr>
            <p:nvPr/>
          </p:nvCxnSpPr>
          <p:spPr>
            <a:xfrm>
              <a:off x="6005383" y="5461686"/>
              <a:ext cx="0" cy="852617"/>
            </a:xfrm>
            <a:prstGeom prst="line">
              <a:avLst/>
            </a:prstGeom>
            <a:ln>
              <a:solidFill>
                <a:srgbClr val="63554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624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repeatCount="3000" fill="hold" nodeType="withEffect">
                                  <p:stCondLst>
                                    <p:cond delay="125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150"/>
                                        <p:tgtEl>
                                          <p:spTgt spid="66"/>
                                        </p:tgtEl>
                                      </p:cBhvr>
                                    </p:animEffect>
                                  </p:childTnLst>
                                </p:cTn>
                              </p:par>
                              <p:par>
                                <p:cTn id="12" presetID="2" presetClass="entr" presetSubtype="2" decel="100000" fill="hold" nodeType="withEffect">
                                  <p:stCondLst>
                                    <p:cond delay="12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1+#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10" presetClass="entr" presetSubtype="0" fill="hold" nodeType="withEffect">
                                  <p:stCondLst>
                                    <p:cond delay="200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2" presetClass="mediacall" presetSubtype="0" fill="hold" nodeType="withEffect">
                                  <p:stCondLst>
                                    <p:cond delay="2000"/>
                                  </p:stCondLst>
                                  <p:childTnLst>
                                    <p:cmd type="call" cmd="togglePause">
                                      <p:cBhvr>
                                        <p:cTn id="20"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Agrupar 4">
            <a:extLst>
              <a:ext uri="{FF2B5EF4-FFF2-40B4-BE49-F238E27FC236}">
                <a16:creationId xmlns:a16="http://schemas.microsoft.com/office/drawing/2014/main" xmlns="" id="{CC65E06E-7C20-41B1-BC8A-5CBD3C66478D}"/>
              </a:ext>
            </a:extLst>
          </p:cNvPr>
          <p:cNvGrpSpPr/>
          <p:nvPr/>
        </p:nvGrpSpPr>
        <p:grpSpPr>
          <a:xfrm>
            <a:off x="587373" y="1248033"/>
            <a:ext cx="10842627" cy="4151871"/>
            <a:chOff x="587373" y="1248033"/>
            <a:chExt cx="10842627" cy="4151871"/>
          </a:xfrm>
        </p:grpSpPr>
        <p:sp>
          <p:nvSpPr>
            <p:cNvPr id="188" name="Retângulo 187">
              <a:extLst>
                <a:ext uri="{FF2B5EF4-FFF2-40B4-BE49-F238E27FC236}">
                  <a16:creationId xmlns:a16="http://schemas.microsoft.com/office/drawing/2014/main" xmlns="" id="{FBD437FD-42BB-40C9-BDFC-91FD3AACE8E0}"/>
                </a:ext>
              </a:extLst>
            </p:cNvPr>
            <p:cNvSpPr/>
            <p:nvPr/>
          </p:nvSpPr>
          <p:spPr>
            <a:xfrm>
              <a:off x="1136822" y="1248033"/>
              <a:ext cx="10219037" cy="4151871"/>
            </a:xfrm>
            <a:prstGeom prst="rect">
              <a:avLst/>
            </a:prstGeom>
            <a:solidFill>
              <a:schemeClr val="bg1"/>
            </a:solidFill>
            <a:ln>
              <a:noFill/>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1" dirty="0"/>
            </a:p>
          </p:txBody>
        </p:sp>
        <p:graphicFrame>
          <p:nvGraphicFramePr>
            <p:cNvPr id="114" name="Grafico 68">
              <a:extLst>
                <a:ext uri="{FF2B5EF4-FFF2-40B4-BE49-F238E27FC236}">
                  <a16:creationId xmlns:a16="http://schemas.microsoft.com/office/drawing/2014/main" xmlns="" id="{D85B2559-FBAF-44A7-A926-5CB36BF7AD2A}"/>
                </a:ext>
              </a:extLst>
            </p:cNvPr>
            <p:cNvGraphicFramePr/>
            <p:nvPr>
              <p:extLst>
                <p:ext uri="{D42A27DB-BD31-4B8C-83A1-F6EECF244321}">
                  <p14:modId xmlns:p14="http://schemas.microsoft.com/office/powerpoint/2010/main" val="1649070814"/>
                </p:ext>
              </p:extLst>
            </p:nvPr>
          </p:nvGraphicFramePr>
          <p:xfrm>
            <a:off x="587373" y="1826672"/>
            <a:ext cx="10842627" cy="3269519"/>
          </p:xfrm>
          <a:graphic>
            <a:graphicData uri="http://schemas.openxmlformats.org/drawingml/2006/chart">
              <c:chart xmlns:c="http://schemas.openxmlformats.org/drawingml/2006/chart" xmlns:r="http://schemas.openxmlformats.org/officeDocument/2006/relationships" r:id="rId3"/>
            </a:graphicData>
          </a:graphic>
        </p:graphicFrame>
      </p:grpSp>
      <p:sp>
        <p:nvSpPr>
          <p:cNvPr id="20" name="CaixaDeTexto 19">
            <a:extLst>
              <a:ext uri="{FF2B5EF4-FFF2-40B4-BE49-F238E27FC236}">
                <a16:creationId xmlns:a16="http://schemas.microsoft.com/office/drawing/2014/main" xmlns="" id="{F64BB2D2-0E50-45EF-9808-147FBBE569CE}"/>
              </a:ext>
            </a:extLst>
          </p:cNvPr>
          <p:cNvSpPr txBox="1"/>
          <p:nvPr/>
        </p:nvSpPr>
        <p:spPr>
          <a:xfrm>
            <a:off x="900904" y="202295"/>
            <a:ext cx="9688837" cy="757130"/>
          </a:xfrm>
          <a:prstGeom prst="rect">
            <a:avLst/>
          </a:prstGeom>
          <a:noFill/>
        </p:spPr>
        <p:txBody>
          <a:bodyPr wrap="square" rtlCol="0">
            <a:spAutoFit/>
          </a:bodyPr>
          <a:lstStyle/>
          <a:p>
            <a:pPr>
              <a:lnSpc>
                <a:spcPct val="90000"/>
              </a:lnSpc>
              <a:spcBef>
                <a:spcPct val="0"/>
              </a:spcBef>
              <a:defRPr/>
            </a:pPr>
            <a:r>
              <a:rPr lang="pt-BR" sz="2400" b="1" dirty="0">
                <a:solidFill>
                  <a:srgbClr val="07A980"/>
                </a:solidFill>
                <a:latin typeface="Century Gothic" panose="020B0502020202020204" pitchFamily="34" charset="0"/>
              </a:rPr>
              <a:t>O IMPACTO NA QUALIDADE DE VIDA E NA SAÚDE MENTAL AUMENTA COM A GRAVIDADE DOS SINTOMAS DA DA</a:t>
            </a:r>
            <a:r>
              <a:rPr lang="pt-BR" sz="2400" b="1" baseline="30000" dirty="0">
                <a:solidFill>
                  <a:srgbClr val="07A980"/>
                </a:solidFill>
                <a:latin typeface="Century Gothic" panose="020B0502020202020204" pitchFamily="34" charset="0"/>
              </a:rPr>
              <a:t>1</a:t>
            </a:r>
          </a:p>
        </p:txBody>
      </p:sp>
      <p:sp>
        <p:nvSpPr>
          <p:cNvPr id="109" name="Forma Livre: Forma 108">
            <a:extLst>
              <a:ext uri="{FF2B5EF4-FFF2-40B4-BE49-F238E27FC236}">
                <a16:creationId xmlns:a16="http://schemas.microsoft.com/office/drawing/2014/main" xmlns="" id="{AF5E431A-C6F8-4A3D-911B-2E42CEEE7909}"/>
              </a:ext>
            </a:extLst>
          </p:cNvPr>
          <p:cNvSpPr/>
          <p:nvPr/>
        </p:nvSpPr>
        <p:spPr>
          <a:xfrm>
            <a:off x="0" y="0"/>
            <a:ext cx="900906" cy="422275"/>
          </a:xfrm>
          <a:custGeom>
            <a:avLst/>
            <a:gdLst>
              <a:gd name="connsiteX0" fmla="*/ 0 w 900906"/>
              <a:gd name="connsiteY0" fmla="*/ 0 h 422275"/>
              <a:gd name="connsiteX1" fmla="*/ 900906 w 900906"/>
              <a:gd name="connsiteY1" fmla="*/ 0 h 422275"/>
              <a:gd name="connsiteX2" fmla="*/ 516733 w 900906"/>
              <a:gd name="connsiteY2" fmla="*/ 422275 h 422275"/>
              <a:gd name="connsiteX3" fmla="*/ 0 w 900906"/>
              <a:gd name="connsiteY3" fmla="*/ 422275 h 422275"/>
            </a:gdLst>
            <a:ahLst/>
            <a:cxnLst>
              <a:cxn ang="0">
                <a:pos x="connsiteX0" y="connsiteY0"/>
              </a:cxn>
              <a:cxn ang="0">
                <a:pos x="connsiteX1" y="connsiteY1"/>
              </a:cxn>
              <a:cxn ang="0">
                <a:pos x="connsiteX2" y="connsiteY2"/>
              </a:cxn>
              <a:cxn ang="0">
                <a:pos x="connsiteX3" y="connsiteY3"/>
              </a:cxn>
            </a:cxnLst>
            <a:rect l="l" t="t" r="r" b="b"/>
            <a:pathLst>
              <a:path w="900906" h="422275">
                <a:moveTo>
                  <a:pt x="0" y="0"/>
                </a:moveTo>
                <a:lnTo>
                  <a:pt x="900906" y="0"/>
                </a:lnTo>
                <a:lnTo>
                  <a:pt x="516733" y="422275"/>
                </a:lnTo>
                <a:lnTo>
                  <a:pt x="0" y="422275"/>
                </a:lnTo>
                <a:close/>
              </a:path>
            </a:pathLst>
          </a:custGeom>
          <a:solidFill>
            <a:srgbClr val="07A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sz="1351"/>
          </a:p>
        </p:txBody>
      </p:sp>
      <p:sp>
        <p:nvSpPr>
          <p:cNvPr id="174" name="Rectangle 6">
            <a:extLst>
              <a:ext uri="{FF2B5EF4-FFF2-40B4-BE49-F238E27FC236}">
                <a16:creationId xmlns:a16="http://schemas.microsoft.com/office/drawing/2014/main" xmlns="" id="{0503F71C-26F3-489B-812D-F68754D185A8}"/>
              </a:ext>
            </a:extLst>
          </p:cNvPr>
          <p:cNvSpPr/>
          <p:nvPr/>
        </p:nvSpPr>
        <p:spPr>
          <a:xfrm rot="16200000">
            <a:off x="-218192" y="3438646"/>
            <a:ext cx="2226572" cy="183127"/>
          </a:xfrm>
          <a:prstGeom prst="rect">
            <a:avLst/>
          </a:prstGeom>
        </p:spPr>
        <p:txBody>
          <a:bodyPr wrap="none" lIns="0" tIns="0" rIns="0" bIns="0" anchor="b">
            <a:spAutoFit/>
          </a:bodyPr>
          <a:lstStyle/>
          <a:p>
            <a:pPr algn="ctr">
              <a:lnSpc>
                <a:spcPct val="85000"/>
              </a:lnSpc>
              <a:defRPr sz="1330" b="0" i="0" u="none" strike="noStrike" kern="1200" baseline="0">
                <a:solidFill>
                  <a:srgbClr val="DE3F0F"/>
                </a:solidFill>
                <a:latin typeface="+mn-lt"/>
                <a:ea typeface="+mn-ea"/>
                <a:cs typeface="+mn-cs"/>
              </a:defRPr>
            </a:pPr>
            <a:r>
              <a:rPr lang="en-US" sz="1400" i="1" dirty="0" err="1">
                <a:solidFill>
                  <a:srgbClr val="63554F"/>
                </a:solidFill>
                <a:latin typeface="Century Gothic" panose="020B0502020202020204" pitchFamily="34" charset="0"/>
              </a:rPr>
              <a:t>Pontuação</a:t>
            </a:r>
            <a:r>
              <a:rPr lang="en-US" sz="1400" i="1" dirty="0">
                <a:solidFill>
                  <a:srgbClr val="63554F"/>
                </a:solidFill>
                <a:latin typeface="Century Gothic" panose="020B0502020202020204" pitchFamily="34" charset="0"/>
              </a:rPr>
              <a:t> de </a:t>
            </a:r>
            <a:r>
              <a:rPr lang="en-US" sz="1400" i="1" dirty="0" err="1">
                <a:solidFill>
                  <a:srgbClr val="63554F"/>
                </a:solidFill>
                <a:latin typeface="Century Gothic" panose="020B0502020202020204" pitchFamily="34" charset="0"/>
              </a:rPr>
              <a:t>Avaliação</a:t>
            </a:r>
            <a:endParaRPr lang="en-US" sz="1400" i="1" dirty="0">
              <a:solidFill>
                <a:srgbClr val="63554F"/>
              </a:solidFill>
              <a:latin typeface="Century Gothic" panose="020B0502020202020204" pitchFamily="34" charset="0"/>
            </a:endParaRPr>
          </a:p>
        </p:txBody>
      </p:sp>
      <p:grpSp>
        <p:nvGrpSpPr>
          <p:cNvPr id="2" name="Agrupar 1">
            <a:extLst>
              <a:ext uri="{FF2B5EF4-FFF2-40B4-BE49-F238E27FC236}">
                <a16:creationId xmlns:a16="http://schemas.microsoft.com/office/drawing/2014/main" xmlns="" id="{26F5588E-0E61-4DC9-9A5A-37F1864430D4}"/>
              </a:ext>
            </a:extLst>
          </p:cNvPr>
          <p:cNvGrpSpPr/>
          <p:nvPr/>
        </p:nvGrpSpPr>
        <p:grpSpPr>
          <a:xfrm>
            <a:off x="1752600" y="1471117"/>
            <a:ext cx="2894012" cy="4306732"/>
            <a:chOff x="1752600" y="1471117"/>
            <a:chExt cx="2894012" cy="4306732"/>
          </a:xfrm>
        </p:grpSpPr>
        <p:cxnSp>
          <p:nvCxnSpPr>
            <p:cNvPr id="124" name="Straight Connector 86">
              <a:extLst>
                <a:ext uri="{FF2B5EF4-FFF2-40B4-BE49-F238E27FC236}">
                  <a16:creationId xmlns:a16="http://schemas.microsoft.com/office/drawing/2014/main" xmlns="" id="{D2731D0B-3DA6-41BE-82F5-E075D3707225}"/>
                </a:ext>
              </a:extLst>
            </p:cNvPr>
            <p:cNvCxnSpPr>
              <a:cxnSpLocks/>
            </p:cNvCxnSpPr>
            <p:nvPr/>
          </p:nvCxnSpPr>
          <p:spPr>
            <a:xfrm>
              <a:off x="1752600" y="2653767"/>
              <a:ext cx="2894012" cy="0"/>
            </a:xfrm>
            <a:prstGeom prst="line">
              <a:avLst/>
            </a:prstGeom>
            <a:noFill/>
            <a:ln w="9525" cap="flat" cmpd="sng" algn="ctr">
              <a:solidFill>
                <a:srgbClr val="FA3E18"/>
              </a:solidFill>
              <a:prstDash val="solid"/>
              <a:miter lim="800000"/>
            </a:ln>
            <a:effectLst/>
          </p:spPr>
        </p:cxnSp>
        <p:sp>
          <p:nvSpPr>
            <p:cNvPr id="125" name="TextBox 32">
              <a:extLst>
                <a:ext uri="{FF2B5EF4-FFF2-40B4-BE49-F238E27FC236}">
                  <a16:creationId xmlns:a16="http://schemas.microsoft.com/office/drawing/2014/main" xmlns="" id="{9EECD6FB-A0EB-41C5-B259-1DCD73E6BC92}"/>
                </a:ext>
              </a:extLst>
            </p:cNvPr>
            <p:cNvSpPr txBox="1"/>
            <p:nvPr/>
          </p:nvSpPr>
          <p:spPr>
            <a:xfrm>
              <a:off x="2081517" y="1471117"/>
              <a:ext cx="2470425" cy="369332"/>
            </a:xfrm>
            <a:prstGeom prst="rect">
              <a:avLst/>
            </a:prstGeom>
            <a:noFill/>
          </p:spPr>
          <p:txBody>
            <a:bodyPr wrap="square" lIns="0" tIns="0" rIns="0" bIns="0" rtlCol="0" anchor="b">
              <a:spAutoFit/>
            </a:bodyPr>
            <a:lstStyle/>
            <a:p>
              <a:pPr algn="ctr">
                <a:lnSpc>
                  <a:spcPct val="80000"/>
                </a:lnSpc>
                <a:defRPr/>
              </a:pPr>
              <a:r>
                <a:rPr lang="en-US" sz="1600" b="1" dirty="0" err="1">
                  <a:solidFill>
                    <a:srgbClr val="63554F"/>
                  </a:solidFill>
                  <a:latin typeface="Century Gothic" panose="020B0502020202020204" pitchFamily="34" charset="0"/>
                </a:rPr>
                <a:t>Qualidade</a:t>
              </a:r>
              <a:r>
                <a:rPr lang="en-US" sz="1600" b="1" dirty="0">
                  <a:solidFill>
                    <a:srgbClr val="63554F"/>
                  </a:solidFill>
                  <a:latin typeface="Century Gothic" panose="020B0502020202020204" pitchFamily="34" charset="0"/>
                </a:rPr>
                <a:t> de Vida</a:t>
              </a:r>
              <a:r>
                <a:rPr lang="en-US" sz="1400" b="1" dirty="0">
                  <a:solidFill>
                    <a:srgbClr val="63554F"/>
                  </a:solidFill>
                  <a:latin typeface="Century Gothic" panose="020B0502020202020204" pitchFamily="34" charset="0"/>
                </a:rPr>
                <a:t/>
              </a:r>
              <a:br>
                <a:rPr lang="en-US" sz="1400" b="1" dirty="0">
                  <a:solidFill>
                    <a:srgbClr val="63554F"/>
                  </a:solidFill>
                  <a:latin typeface="Century Gothic" panose="020B0502020202020204" pitchFamily="34" charset="0"/>
                </a:rPr>
              </a:br>
              <a:r>
                <a:rPr lang="en-US" sz="1400" dirty="0">
                  <a:solidFill>
                    <a:srgbClr val="63554F"/>
                  </a:solidFill>
                  <a:latin typeface="Century Gothic" panose="020B0502020202020204" pitchFamily="34" charset="0"/>
                </a:rPr>
                <a:t>(</a:t>
              </a:r>
              <a:r>
                <a:rPr lang="en-US" sz="1400" dirty="0" err="1">
                  <a:solidFill>
                    <a:srgbClr val="63554F"/>
                  </a:solidFill>
                  <a:latin typeface="Century Gothic" panose="020B0502020202020204" pitchFamily="34" charset="0"/>
                </a:rPr>
                <a:t>Escore</a:t>
              </a:r>
              <a:r>
                <a:rPr lang="en-US" sz="1400" dirty="0">
                  <a:solidFill>
                    <a:srgbClr val="63554F"/>
                  </a:solidFill>
                  <a:latin typeface="Century Gothic" panose="020B0502020202020204" pitchFamily="34" charset="0"/>
                </a:rPr>
                <a:t> DLQI total, </a:t>
              </a:r>
              <a:r>
                <a:rPr lang="en-US" sz="1400" dirty="0" err="1">
                  <a:solidFill>
                    <a:srgbClr val="63554F"/>
                  </a:solidFill>
                  <a:latin typeface="Century Gothic" panose="020B0502020202020204" pitchFamily="34" charset="0"/>
                </a:rPr>
                <a:t>média</a:t>
              </a:r>
              <a:r>
                <a:rPr lang="en-US" sz="1400" dirty="0">
                  <a:solidFill>
                    <a:srgbClr val="63554F"/>
                  </a:solidFill>
                  <a:latin typeface="Century Gothic" panose="020B0502020202020204" pitchFamily="34" charset="0"/>
                </a:rPr>
                <a:t>)</a:t>
              </a:r>
              <a:endParaRPr lang="en-US" sz="1600" b="1" dirty="0">
                <a:solidFill>
                  <a:srgbClr val="63554F"/>
                </a:solidFill>
                <a:latin typeface="Century Gothic" panose="020B0502020202020204" pitchFamily="34" charset="0"/>
              </a:endParaRPr>
            </a:p>
          </p:txBody>
        </p:sp>
        <p:sp>
          <p:nvSpPr>
            <p:cNvPr id="126" name="TextBox 39">
              <a:extLst>
                <a:ext uri="{FF2B5EF4-FFF2-40B4-BE49-F238E27FC236}">
                  <a16:creationId xmlns:a16="http://schemas.microsoft.com/office/drawing/2014/main" xmlns="" id="{CE5806F9-7930-4C0D-B3DC-2E50A9FF1661}"/>
                </a:ext>
              </a:extLst>
            </p:cNvPr>
            <p:cNvSpPr txBox="1"/>
            <p:nvPr/>
          </p:nvSpPr>
          <p:spPr>
            <a:xfrm>
              <a:off x="4091353" y="4963590"/>
              <a:ext cx="431208" cy="126958"/>
            </a:xfrm>
            <a:prstGeom prst="rect">
              <a:avLst/>
            </a:prstGeom>
            <a:noFill/>
          </p:spPr>
          <p:txBody>
            <a:bodyPr wrap="none" lIns="0" tIns="0" rIns="0" bIns="0" rtlCol="0" anchor="ctr">
              <a:spAutoFit/>
            </a:bodyPr>
            <a:lstStyle/>
            <a:p>
              <a:pPr algn="ctr">
                <a:lnSpc>
                  <a:spcPct val="75000"/>
                </a:lnSpc>
                <a:defRPr/>
              </a:pPr>
              <a:r>
                <a:rPr lang="en-US" sz="1100" dirty="0">
                  <a:solidFill>
                    <a:srgbClr val="63554F"/>
                  </a:solidFill>
                  <a:latin typeface="Century Gothic" panose="020B0502020202020204" pitchFamily="34" charset="0"/>
                </a:rPr>
                <a:t>Grave</a:t>
              </a:r>
            </a:p>
          </p:txBody>
        </p:sp>
        <p:sp>
          <p:nvSpPr>
            <p:cNvPr id="127" name="TextBox 40">
              <a:extLst>
                <a:ext uri="{FF2B5EF4-FFF2-40B4-BE49-F238E27FC236}">
                  <a16:creationId xmlns:a16="http://schemas.microsoft.com/office/drawing/2014/main" xmlns="" id="{DC38A7EA-332C-4E3B-9AD1-A3A367127A04}"/>
                </a:ext>
              </a:extLst>
            </p:cNvPr>
            <p:cNvSpPr txBox="1"/>
            <p:nvPr/>
          </p:nvSpPr>
          <p:spPr>
            <a:xfrm>
              <a:off x="2822765" y="5037456"/>
              <a:ext cx="327013" cy="126958"/>
            </a:xfrm>
            <a:prstGeom prst="rect">
              <a:avLst/>
            </a:prstGeom>
            <a:noFill/>
          </p:spPr>
          <p:txBody>
            <a:bodyPr wrap="none" lIns="0" tIns="0" rIns="0" bIns="0" rtlCol="0" anchor="ctr">
              <a:spAutoFit/>
            </a:bodyPr>
            <a:lstStyle/>
            <a:p>
              <a:pPr algn="ctr">
                <a:lnSpc>
                  <a:spcPct val="75000"/>
                </a:lnSpc>
                <a:defRPr/>
              </a:pPr>
              <a:r>
                <a:rPr lang="en-US" sz="1100" dirty="0">
                  <a:solidFill>
                    <a:srgbClr val="63554F"/>
                  </a:solidFill>
                  <a:latin typeface="Century Gothic" panose="020B0502020202020204" pitchFamily="34" charset="0"/>
                </a:rPr>
                <a:t>Leve</a:t>
              </a:r>
            </a:p>
          </p:txBody>
        </p:sp>
        <p:sp>
          <p:nvSpPr>
            <p:cNvPr id="128" name="TextBox 41">
              <a:extLst>
                <a:ext uri="{FF2B5EF4-FFF2-40B4-BE49-F238E27FC236}">
                  <a16:creationId xmlns:a16="http://schemas.microsoft.com/office/drawing/2014/main" xmlns="" id="{55091DD1-A007-4095-8AFB-AC0A68ED6673}"/>
                </a:ext>
              </a:extLst>
            </p:cNvPr>
            <p:cNvSpPr txBox="1"/>
            <p:nvPr/>
          </p:nvSpPr>
          <p:spPr>
            <a:xfrm>
              <a:off x="3259079" y="4963590"/>
              <a:ext cx="737382" cy="126958"/>
            </a:xfrm>
            <a:prstGeom prst="rect">
              <a:avLst/>
            </a:prstGeom>
            <a:noFill/>
          </p:spPr>
          <p:txBody>
            <a:bodyPr wrap="none" lIns="0" tIns="0" rIns="0" bIns="0" rtlCol="0" anchor="ctr">
              <a:spAutoFit/>
            </a:bodyPr>
            <a:lstStyle/>
            <a:p>
              <a:pPr algn="ctr">
                <a:lnSpc>
                  <a:spcPct val="75000"/>
                </a:lnSpc>
                <a:defRPr/>
              </a:pPr>
              <a:r>
                <a:rPr lang="en-US" sz="1100" dirty="0" err="1">
                  <a:solidFill>
                    <a:srgbClr val="63554F"/>
                  </a:solidFill>
                  <a:latin typeface="Century Gothic" panose="020B0502020202020204" pitchFamily="34" charset="0"/>
                </a:rPr>
                <a:t>Moderado</a:t>
              </a:r>
              <a:endParaRPr lang="en-US" sz="1100" dirty="0">
                <a:solidFill>
                  <a:srgbClr val="63554F"/>
                </a:solidFill>
                <a:latin typeface="Century Gothic" panose="020B0502020202020204" pitchFamily="34" charset="0"/>
              </a:endParaRPr>
            </a:p>
          </p:txBody>
        </p:sp>
        <p:sp>
          <p:nvSpPr>
            <p:cNvPr id="129" name="TextBox 40">
              <a:extLst>
                <a:ext uri="{FF2B5EF4-FFF2-40B4-BE49-F238E27FC236}">
                  <a16:creationId xmlns:a16="http://schemas.microsoft.com/office/drawing/2014/main" xmlns="" id="{B5B25056-8676-4FA8-90A9-7CB57CB99B3C}"/>
                </a:ext>
              </a:extLst>
            </p:cNvPr>
            <p:cNvSpPr txBox="1"/>
            <p:nvPr/>
          </p:nvSpPr>
          <p:spPr>
            <a:xfrm>
              <a:off x="2039547" y="4973977"/>
              <a:ext cx="642805" cy="253916"/>
            </a:xfrm>
            <a:prstGeom prst="rect">
              <a:avLst/>
            </a:prstGeom>
            <a:noFill/>
          </p:spPr>
          <p:txBody>
            <a:bodyPr wrap="none" lIns="0" tIns="0" rIns="0" bIns="0" rtlCol="0" anchor="ctr">
              <a:spAutoFit/>
            </a:bodyPr>
            <a:lstStyle/>
            <a:p>
              <a:pPr algn="ctr">
                <a:lnSpc>
                  <a:spcPct val="75000"/>
                </a:lnSpc>
                <a:defRPr/>
              </a:pPr>
              <a:r>
                <a:rPr lang="en-US" sz="1100" dirty="0" err="1">
                  <a:solidFill>
                    <a:srgbClr val="63554F"/>
                  </a:solidFill>
                  <a:latin typeface="Century Gothic" panose="020B0502020202020204" pitchFamily="34" charset="0"/>
                </a:rPr>
                <a:t>Controle</a:t>
              </a:r>
              <a:endParaRPr lang="en-US" sz="1100" dirty="0">
                <a:solidFill>
                  <a:srgbClr val="63554F"/>
                </a:solidFill>
                <a:latin typeface="Century Gothic" panose="020B0502020202020204" pitchFamily="34" charset="0"/>
              </a:endParaRPr>
            </a:p>
            <a:p>
              <a:pPr algn="ctr">
                <a:lnSpc>
                  <a:spcPct val="75000"/>
                </a:lnSpc>
                <a:defRPr/>
              </a:pPr>
              <a:r>
                <a:rPr lang="en-US" sz="1100" dirty="0" err="1">
                  <a:solidFill>
                    <a:srgbClr val="63554F"/>
                  </a:solidFill>
                  <a:latin typeface="Century Gothic" panose="020B0502020202020204" pitchFamily="34" charset="0"/>
                </a:rPr>
                <a:t>Saudável</a:t>
              </a:r>
              <a:endParaRPr lang="en-US" sz="1100" dirty="0">
                <a:solidFill>
                  <a:srgbClr val="63554F"/>
                </a:solidFill>
                <a:latin typeface="Century Gothic" panose="020B0502020202020204" pitchFamily="34" charset="0"/>
              </a:endParaRPr>
            </a:p>
          </p:txBody>
        </p:sp>
        <p:sp>
          <p:nvSpPr>
            <p:cNvPr id="130" name="Rettangolo 3">
              <a:extLst>
                <a:ext uri="{FF2B5EF4-FFF2-40B4-BE49-F238E27FC236}">
                  <a16:creationId xmlns:a16="http://schemas.microsoft.com/office/drawing/2014/main" xmlns="" id="{2EEC1D61-CEB0-48F1-AD13-E4E3CAA9E647}"/>
                </a:ext>
              </a:extLst>
            </p:cNvPr>
            <p:cNvSpPr/>
            <p:nvPr/>
          </p:nvSpPr>
          <p:spPr>
            <a:xfrm>
              <a:off x="2130467" y="4665525"/>
              <a:ext cx="468936" cy="184798"/>
            </a:xfrm>
            <a:prstGeom prst="rect">
              <a:avLst/>
            </a:prstGeom>
            <a:solidFill>
              <a:srgbClr val="9B89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31" name="Rettangolo 56">
              <a:extLst>
                <a:ext uri="{FF2B5EF4-FFF2-40B4-BE49-F238E27FC236}">
                  <a16:creationId xmlns:a16="http://schemas.microsoft.com/office/drawing/2014/main" xmlns="" id="{3B551343-D7D3-4908-BA37-85D61D45FADA}"/>
                </a:ext>
              </a:extLst>
            </p:cNvPr>
            <p:cNvSpPr/>
            <p:nvPr/>
          </p:nvSpPr>
          <p:spPr>
            <a:xfrm>
              <a:off x="2761995" y="4455975"/>
              <a:ext cx="468936" cy="394348"/>
            </a:xfrm>
            <a:prstGeom prst="rect">
              <a:avLst/>
            </a:prstGeom>
            <a:solidFill>
              <a:srgbClr val="FBB5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32" name="Rettangolo 57">
              <a:extLst>
                <a:ext uri="{FF2B5EF4-FFF2-40B4-BE49-F238E27FC236}">
                  <a16:creationId xmlns:a16="http://schemas.microsoft.com/office/drawing/2014/main" xmlns="" id="{BB95F5C0-C341-47D1-A4C2-DFB6814C6177}"/>
                </a:ext>
              </a:extLst>
            </p:cNvPr>
            <p:cNvSpPr/>
            <p:nvPr/>
          </p:nvSpPr>
          <p:spPr>
            <a:xfrm>
              <a:off x="3400621" y="3684451"/>
              <a:ext cx="468936" cy="1165872"/>
            </a:xfrm>
            <a:prstGeom prst="rect">
              <a:avLst/>
            </a:prstGeom>
            <a:solidFill>
              <a:srgbClr val="FC68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33" name="Rettangolo 58">
              <a:extLst>
                <a:ext uri="{FF2B5EF4-FFF2-40B4-BE49-F238E27FC236}">
                  <a16:creationId xmlns:a16="http://schemas.microsoft.com/office/drawing/2014/main" xmlns="" id="{C022D737-7C27-4D16-94A7-994F43E525D9}"/>
                </a:ext>
              </a:extLst>
            </p:cNvPr>
            <p:cNvSpPr/>
            <p:nvPr/>
          </p:nvSpPr>
          <p:spPr>
            <a:xfrm>
              <a:off x="4038191" y="2560501"/>
              <a:ext cx="468936" cy="2289824"/>
            </a:xfrm>
            <a:prstGeom prst="rect">
              <a:avLst/>
            </a:prstGeom>
            <a:solidFill>
              <a:srgbClr val="FA3E1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34" name="Group 4">
              <a:extLst>
                <a:ext uri="{FF2B5EF4-FFF2-40B4-BE49-F238E27FC236}">
                  <a16:creationId xmlns:a16="http://schemas.microsoft.com/office/drawing/2014/main" xmlns="" id="{D436E06A-9EB5-4967-B651-A9E97FA18CBC}"/>
                </a:ext>
              </a:extLst>
            </p:cNvPr>
            <p:cNvGrpSpPr/>
            <p:nvPr/>
          </p:nvGrpSpPr>
          <p:grpSpPr>
            <a:xfrm>
              <a:off x="2713333" y="5405282"/>
              <a:ext cx="1822450" cy="372567"/>
              <a:chOff x="2948531" y="5365943"/>
              <a:chExt cx="1656000" cy="372567"/>
            </a:xfrm>
          </p:grpSpPr>
          <p:sp>
            <p:nvSpPr>
              <p:cNvPr id="135" name="Rectangle 69">
                <a:extLst>
                  <a:ext uri="{FF2B5EF4-FFF2-40B4-BE49-F238E27FC236}">
                    <a16:creationId xmlns:a16="http://schemas.microsoft.com/office/drawing/2014/main" xmlns="" id="{6E12B6B4-7267-4C12-B9C0-4859E526CC90}"/>
                  </a:ext>
                </a:extLst>
              </p:cNvPr>
              <p:cNvSpPr/>
              <p:nvPr/>
            </p:nvSpPr>
            <p:spPr>
              <a:xfrm>
                <a:off x="3554256" y="5449200"/>
                <a:ext cx="444553" cy="289310"/>
              </a:xfrm>
              <a:prstGeom prst="rect">
                <a:avLst/>
              </a:prstGeom>
            </p:spPr>
            <p:txBody>
              <a:bodyPr wrap="none">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i="0" u="none" strike="noStrike" kern="0" cap="none" spc="0" normalizeH="0" baseline="0" noProof="0" dirty="0">
                    <a:ln>
                      <a:noFill/>
                    </a:ln>
                    <a:solidFill>
                      <a:srgbClr val="63554F"/>
                    </a:solidFill>
                    <a:effectLst/>
                    <a:uLnTx/>
                    <a:uFillTx/>
                    <a:latin typeface="Century Gothic" panose="020B0502020202020204" pitchFamily="34" charset="0"/>
                  </a:rPr>
                  <a:t>DA</a:t>
                </a:r>
                <a:endParaRPr kumimoji="0" lang="en-US" sz="2000" i="0" u="none" strike="noStrike" kern="0" cap="none" spc="0" normalizeH="0" baseline="0" noProof="0" dirty="0">
                  <a:ln>
                    <a:noFill/>
                  </a:ln>
                  <a:solidFill>
                    <a:srgbClr val="63554F"/>
                  </a:solidFill>
                  <a:effectLst/>
                  <a:uLnTx/>
                  <a:uFillTx/>
                  <a:latin typeface="Century Gothic" panose="020B0502020202020204" pitchFamily="34" charset="0"/>
                </a:endParaRPr>
              </a:p>
            </p:txBody>
          </p:sp>
          <p:cxnSp>
            <p:nvCxnSpPr>
              <p:cNvPr id="136" name="Straight Connector 70">
                <a:extLst>
                  <a:ext uri="{FF2B5EF4-FFF2-40B4-BE49-F238E27FC236}">
                    <a16:creationId xmlns:a16="http://schemas.microsoft.com/office/drawing/2014/main" xmlns="" id="{8C005FA9-96DC-4A4D-A391-F2E6F22B9260}"/>
                  </a:ext>
                </a:extLst>
              </p:cNvPr>
              <p:cNvCxnSpPr>
                <a:cxnSpLocks/>
              </p:cNvCxnSpPr>
              <p:nvPr/>
            </p:nvCxnSpPr>
            <p:spPr>
              <a:xfrm>
                <a:off x="2948531" y="5365943"/>
                <a:ext cx="1656000" cy="0"/>
              </a:xfrm>
              <a:prstGeom prst="line">
                <a:avLst/>
              </a:prstGeom>
              <a:noFill/>
              <a:ln w="6350" cap="flat" cmpd="sng" algn="ctr">
                <a:solidFill>
                  <a:srgbClr val="63554F"/>
                </a:solidFill>
                <a:prstDash val="solid"/>
                <a:miter lim="800000"/>
              </a:ln>
              <a:effectLst/>
            </p:spPr>
          </p:cxnSp>
        </p:grpSp>
        <p:sp>
          <p:nvSpPr>
            <p:cNvPr id="137" name="TextBox 40">
              <a:extLst>
                <a:ext uri="{FF2B5EF4-FFF2-40B4-BE49-F238E27FC236}">
                  <a16:creationId xmlns:a16="http://schemas.microsoft.com/office/drawing/2014/main" xmlns="" id="{3D438984-902A-4F81-B3D4-0C344C6E880B}"/>
                </a:ext>
              </a:extLst>
            </p:cNvPr>
            <p:cNvSpPr txBox="1"/>
            <p:nvPr/>
          </p:nvSpPr>
          <p:spPr>
            <a:xfrm>
              <a:off x="2218281" y="4334697"/>
              <a:ext cx="288542" cy="269680"/>
            </a:xfrm>
            <a:prstGeom prst="rect">
              <a:avLst/>
            </a:prstGeom>
            <a:noFill/>
          </p:spPr>
          <p:txBody>
            <a:bodyPr wrap="none" lIns="0" tIns="72000" rIns="0" bIns="0" rtlCol="0" anchor="b">
              <a:spAutoFit/>
            </a:bodyPr>
            <a:lstStyle/>
            <a:p>
              <a:pPr algn="ctr">
                <a:lnSpc>
                  <a:spcPct val="80000"/>
                </a:lnSpc>
                <a:defRPr/>
              </a:pPr>
              <a:r>
                <a:rPr lang="en-US" sz="1600" b="1" dirty="0">
                  <a:solidFill>
                    <a:srgbClr val="63554F"/>
                  </a:solidFill>
                  <a:latin typeface="Century Gothic" panose="020B0502020202020204" pitchFamily="34" charset="0"/>
                </a:rPr>
                <a:t>1.0</a:t>
              </a:r>
            </a:p>
          </p:txBody>
        </p:sp>
        <p:sp>
          <p:nvSpPr>
            <p:cNvPr id="138" name="TextBox 40">
              <a:extLst>
                <a:ext uri="{FF2B5EF4-FFF2-40B4-BE49-F238E27FC236}">
                  <a16:creationId xmlns:a16="http://schemas.microsoft.com/office/drawing/2014/main" xmlns="" id="{88F00F1E-EFD5-49DF-BA9F-CC1ECCB90B6B}"/>
                </a:ext>
              </a:extLst>
            </p:cNvPr>
            <p:cNvSpPr txBox="1"/>
            <p:nvPr/>
          </p:nvSpPr>
          <p:spPr>
            <a:xfrm>
              <a:off x="2854538" y="4135345"/>
              <a:ext cx="288542" cy="269680"/>
            </a:xfrm>
            <a:prstGeom prst="rect">
              <a:avLst/>
            </a:prstGeom>
            <a:noFill/>
          </p:spPr>
          <p:txBody>
            <a:bodyPr wrap="none" lIns="0" tIns="72000" rIns="0" bIns="0" rtlCol="0" anchor="b">
              <a:spAutoFit/>
            </a:bodyPr>
            <a:lstStyle/>
            <a:p>
              <a:pPr algn="ctr">
                <a:lnSpc>
                  <a:spcPct val="80000"/>
                </a:lnSpc>
                <a:defRPr/>
              </a:pPr>
              <a:r>
                <a:rPr lang="en-US" sz="1600" b="1" dirty="0">
                  <a:solidFill>
                    <a:srgbClr val="63554F"/>
                  </a:solidFill>
                  <a:latin typeface="Century Gothic" panose="020B0502020202020204" pitchFamily="34" charset="0"/>
                </a:rPr>
                <a:t>2.0</a:t>
              </a:r>
            </a:p>
          </p:txBody>
        </p:sp>
        <p:sp>
          <p:nvSpPr>
            <p:cNvPr id="139" name="TextBox 40">
              <a:extLst>
                <a:ext uri="{FF2B5EF4-FFF2-40B4-BE49-F238E27FC236}">
                  <a16:creationId xmlns:a16="http://schemas.microsoft.com/office/drawing/2014/main" xmlns="" id="{499855B5-EBC1-4E44-8102-9F136978426A}"/>
                </a:ext>
              </a:extLst>
            </p:cNvPr>
            <p:cNvSpPr txBox="1"/>
            <p:nvPr/>
          </p:nvSpPr>
          <p:spPr>
            <a:xfrm>
              <a:off x="3490819" y="3375400"/>
              <a:ext cx="288542" cy="269680"/>
            </a:xfrm>
            <a:prstGeom prst="rect">
              <a:avLst/>
            </a:prstGeom>
            <a:noFill/>
          </p:spPr>
          <p:txBody>
            <a:bodyPr wrap="none" lIns="0" tIns="72000" rIns="0" bIns="0" rtlCol="0" anchor="b">
              <a:spAutoFit/>
            </a:bodyPr>
            <a:lstStyle/>
            <a:p>
              <a:pPr algn="ctr">
                <a:lnSpc>
                  <a:spcPct val="80000"/>
                </a:lnSpc>
                <a:defRPr/>
              </a:pPr>
              <a:r>
                <a:rPr lang="en-US" sz="1600" b="1" dirty="0">
                  <a:solidFill>
                    <a:srgbClr val="63554F"/>
                  </a:solidFill>
                  <a:latin typeface="Century Gothic" panose="020B0502020202020204" pitchFamily="34" charset="0"/>
                </a:rPr>
                <a:t>5.9</a:t>
              </a:r>
            </a:p>
          </p:txBody>
        </p:sp>
        <p:sp>
          <p:nvSpPr>
            <p:cNvPr id="140" name="TextBox 40">
              <a:extLst>
                <a:ext uri="{FF2B5EF4-FFF2-40B4-BE49-F238E27FC236}">
                  <a16:creationId xmlns:a16="http://schemas.microsoft.com/office/drawing/2014/main" xmlns="" id="{C1EA0D19-A611-4DE2-BE55-C54101F84850}"/>
                </a:ext>
              </a:extLst>
            </p:cNvPr>
            <p:cNvSpPr txBox="1"/>
            <p:nvPr/>
          </p:nvSpPr>
          <p:spPr>
            <a:xfrm>
              <a:off x="4055561" y="2254394"/>
              <a:ext cx="403957" cy="269680"/>
            </a:xfrm>
            <a:prstGeom prst="rect">
              <a:avLst/>
            </a:prstGeom>
            <a:noFill/>
          </p:spPr>
          <p:txBody>
            <a:bodyPr wrap="none" lIns="0" tIns="72000" rIns="0" bIns="0" rtlCol="0" anchor="b">
              <a:spAutoFit/>
            </a:bodyPr>
            <a:lstStyle>
              <a:defPPr>
                <a:defRPr lang="pt-BR"/>
              </a:defPPr>
              <a:lvl1pPr algn="ctr">
                <a:lnSpc>
                  <a:spcPct val="80000"/>
                </a:lnSpc>
                <a:defRPr sz="1600" b="1">
                  <a:solidFill>
                    <a:srgbClr val="63554F"/>
                  </a:solidFill>
                  <a:latin typeface="Century Gothic" panose="020B0502020202020204" pitchFamily="34" charset="0"/>
                </a:defRPr>
              </a:lvl1pPr>
            </a:lstStyle>
            <a:p>
              <a:r>
                <a:rPr lang="en-US" dirty="0"/>
                <a:t>11.4</a:t>
              </a:r>
            </a:p>
          </p:txBody>
        </p:sp>
        <p:sp>
          <p:nvSpPr>
            <p:cNvPr id="175" name="Rectangle 13">
              <a:extLst>
                <a:ext uri="{FF2B5EF4-FFF2-40B4-BE49-F238E27FC236}">
                  <a16:creationId xmlns:a16="http://schemas.microsoft.com/office/drawing/2014/main" xmlns="" id="{0B2755C3-E32B-476D-9E67-06BB8DFB5466}"/>
                </a:ext>
              </a:extLst>
            </p:cNvPr>
            <p:cNvSpPr/>
            <p:nvPr/>
          </p:nvSpPr>
          <p:spPr>
            <a:xfrm>
              <a:off x="1908183" y="2443103"/>
              <a:ext cx="2239716" cy="249299"/>
            </a:xfrm>
            <a:prstGeom prst="rect">
              <a:avLst/>
            </a:prstGeom>
          </p:spPr>
          <p:txBody>
            <a:bodyPr wrap="none">
              <a:spAutoFit/>
            </a:bodyPr>
            <a:lstStyle/>
            <a:p>
              <a:pPr>
                <a:lnSpc>
                  <a:spcPct val="85000"/>
                </a:lnSpc>
                <a:defRPr/>
              </a:pPr>
              <a:r>
                <a:rPr lang="en-US" sz="1200" dirty="0">
                  <a:solidFill>
                    <a:srgbClr val="978984">
                      <a:lumMod val="50000"/>
                    </a:srgbClr>
                  </a:solidFill>
                  <a:latin typeface="Century Gothic" panose="020B0502020202020204" pitchFamily="34" charset="0"/>
                </a:rPr>
                <a:t>11–20: </a:t>
              </a:r>
              <a:r>
                <a:rPr lang="en-US" sz="1200" dirty="0" err="1">
                  <a:solidFill>
                    <a:srgbClr val="978984">
                      <a:lumMod val="50000"/>
                    </a:srgbClr>
                  </a:solidFill>
                  <a:latin typeface="Century Gothic" panose="020B0502020202020204" pitchFamily="34" charset="0"/>
                </a:rPr>
                <a:t>efeito</a:t>
              </a:r>
              <a:r>
                <a:rPr lang="en-US" sz="1200" dirty="0">
                  <a:solidFill>
                    <a:srgbClr val="978984">
                      <a:lumMod val="50000"/>
                    </a:srgbClr>
                  </a:solidFill>
                  <a:latin typeface="Century Gothic" panose="020B0502020202020204" pitchFamily="34" charset="0"/>
                </a:rPr>
                <a:t> </a:t>
              </a:r>
              <a:r>
                <a:rPr lang="en-US" sz="1200" dirty="0" err="1">
                  <a:solidFill>
                    <a:srgbClr val="978984">
                      <a:lumMod val="50000"/>
                    </a:srgbClr>
                  </a:solidFill>
                  <a:latin typeface="Century Gothic" panose="020B0502020202020204" pitchFamily="34" charset="0"/>
                </a:rPr>
                <a:t>muito</a:t>
              </a:r>
              <a:r>
                <a:rPr lang="en-US" sz="1200" dirty="0">
                  <a:solidFill>
                    <a:srgbClr val="978984">
                      <a:lumMod val="50000"/>
                    </a:srgbClr>
                  </a:solidFill>
                  <a:latin typeface="Century Gothic" panose="020B0502020202020204" pitchFamily="34" charset="0"/>
                </a:rPr>
                <a:t> grande</a:t>
              </a:r>
              <a:r>
                <a:rPr lang="en-US" sz="1200" baseline="30000" dirty="0">
                  <a:solidFill>
                    <a:srgbClr val="978984">
                      <a:lumMod val="50000"/>
                    </a:srgbClr>
                  </a:solidFill>
                  <a:latin typeface="Century Gothic" panose="020B0502020202020204" pitchFamily="34" charset="0"/>
                </a:rPr>
                <a:t>2</a:t>
              </a:r>
            </a:p>
          </p:txBody>
        </p:sp>
      </p:grpSp>
      <p:sp>
        <p:nvSpPr>
          <p:cNvPr id="208" name="Text Placeholder 10">
            <a:extLst>
              <a:ext uri="{FF2B5EF4-FFF2-40B4-BE49-F238E27FC236}">
                <a16:creationId xmlns:a16="http://schemas.microsoft.com/office/drawing/2014/main" xmlns="" id="{EA16CB53-1E4D-4EC3-BDE5-C8A7F8BE4765}"/>
              </a:ext>
            </a:extLst>
          </p:cNvPr>
          <p:cNvSpPr txBox="1">
            <a:spLocks/>
          </p:cNvSpPr>
          <p:nvPr/>
        </p:nvSpPr>
        <p:spPr>
          <a:xfrm>
            <a:off x="1143431" y="5896091"/>
            <a:ext cx="10274214" cy="553998"/>
          </a:xfrm>
          <a:prstGeom prst="rect">
            <a:avLst/>
          </a:prstGeom>
        </p:spPr>
        <p:txBody>
          <a:bodyPr vert="horz" wrap="square" lIns="0" tIns="0" rIns="0" bIns="0" rtlCol="0" anchor="b">
            <a:spAutoFit/>
          </a:bodyPr>
          <a:lstStyle>
            <a:lvl1pPr marL="0" indent="0" algn="l" defTabSz="914400" rtl="0" eaLnBrk="1" latinLnBrk="0" hangingPunct="1">
              <a:lnSpc>
                <a:spcPct val="90000"/>
              </a:lnSpc>
              <a:spcBef>
                <a:spcPts val="300"/>
              </a:spcBef>
              <a:buFont typeface="Arial" panose="020B0604020202020204" pitchFamily="34" charset="0"/>
              <a:buNone/>
              <a:defRPr sz="1000" kern="1200">
                <a:solidFill>
                  <a:schemeClr val="accent2">
                    <a:lumMod val="75000"/>
                  </a:schemeClr>
                </a:solidFill>
                <a:latin typeface="+mn-lt"/>
                <a:ea typeface="+mn-ea"/>
                <a:cs typeface="+mn-cs"/>
              </a:defRPr>
            </a:lvl1pPr>
            <a:lvl2pPr marL="180975" indent="-180975" algn="l" defTabSz="914400" rtl="0" eaLnBrk="1" latinLnBrk="0" hangingPunct="1">
              <a:lnSpc>
                <a:spcPct val="90000"/>
              </a:lnSpc>
              <a:spcBef>
                <a:spcPts val="1200"/>
              </a:spcBef>
              <a:buFont typeface="Arial" panose="020B0604020202020204" pitchFamily="34" charset="0"/>
              <a:buChar char="•"/>
              <a:tabLst/>
              <a:defRPr sz="1800" kern="1200">
                <a:solidFill>
                  <a:schemeClr val="accent2">
                    <a:lumMod val="50000"/>
                  </a:schemeClr>
                </a:solidFill>
                <a:latin typeface="+mn-lt"/>
                <a:ea typeface="+mn-ea"/>
                <a:cs typeface="+mn-cs"/>
              </a:defRPr>
            </a:lvl2pPr>
            <a:lvl3pPr marL="361950" indent="-180975" algn="l" defTabSz="914400" rtl="0" eaLnBrk="1" latinLnBrk="0" hangingPunct="1">
              <a:lnSpc>
                <a:spcPct val="90000"/>
              </a:lnSpc>
              <a:spcBef>
                <a:spcPts val="600"/>
              </a:spcBef>
              <a:buClr>
                <a:schemeClr val="tx2"/>
              </a:buClr>
              <a:buFont typeface="Calibri" panose="020F0502020204030204" pitchFamily="34" charset="0"/>
              <a:buChar char="‒"/>
              <a:tabLst/>
              <a:defRPr sz="1600" kern="1200">
                <a:solidFill>
                  <a:schemeClr val="accent2">
                    <a:lumMod val="50000"/>
                  </a:schemeClr>
                </a:solidFill>
                <a:latin typeface="+mn-lt"/>
                <a:ea typeface="+mn-ea"/>
                <a:cs typeface="+mn-cs"/>
              </a:defRPr>
            </a:lvl3pPr>
            <a:lvl4pPr marL="533400" indent="-160338" algn="l" defTabSz="914400" rtl="0" eaLnBrk="1" latinLnBrk="0" hangingPunct="1">
              <a:lnSpc>
                <a:spcPct val="90000"/>
              </a:lnSpc>
              <a:spcBef>
                <a:spcPts val="400"/>
              </a:spcBef>
              <a:buSzPct val="118000"/>
              <a:buFont typeface="Calibri" panose="020F0502020204030204" pitchFamily="34" charset="0"/>
              <a:buChar char="‐"/>
              <a:defRPr sz="1400" kern="1200">
                <a:solidFill>
                  <a:schemeClr val="accent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defTabSz="1219170" fontAlgn="auto">
              <a:spcBef>
                <a:spcPts val="0"/>
              </a:spcBef>
              <a:spcAft>
                <a:spcPts val="0"/>
              </a:spcAft>
              <a:buClrTx/>
              <a:buSzTx/>
              <a:tabLst/>
              <a:defRPr/>
            </a:pPr>
            <a:r>
              <a:rPr lang="en-GB" sz="800" dirty="0">
                <a:solidFill>
                  <a:schemeClr val="tx1">
                    <a:lumMod val="50000"/>
                    <a:lumOff val="50000"/>
                  </a:schemeClr>
                </a:solidFill>
                <a:latin typeface="Century Gothic" panose="020B0502020202020204" pitchFamily="34" charset="0"/>
              </a:rPr>
              <a:t>Cross-sectional study based on data from the Atopic Dermatitis in America survey: healthy control (n=1185); assessment scores are stratified by disease severity according to POEM score; </a:t>
            </a:r>
            <a:br>
              <a:rPr lang="en-GB" sz="800" dirty="0">
                <a:solidFill>
                  <a:schemeClr val="tx1">
                    <a:lumMod val="50000"/>
                    <a:lumOff val="50000"/>
                  </a:schemeClr>
                </a:solidFill>
                <a:latin typeface="Century Gothic" panose="020B0502020202020204" pitchFamily="34" charset="0"/>
              </a:rPr>
            </a:br>
            <a:r>
              <a:rPr lang="en-GB" sz="800" dirty="0">
                <a:solidFill>
                  <a:schemeClr val="tx1">
                    <a:lumMod val="50000"/>
                    <a:lumOff val="50000"/>
                  </a:schemeClr>
                </a:solidFill>
                <a:latin typeface="Century Gothic" panose="020B0502020202020204" pitchFamily="34" charset="0"/>
              </a:rPr>
              <a:t>clear/mild, POEM 0-7 (n=362); moderate, POEM 8–16 (n=174); severe, POEM 17–24 (n=66).</a:t>
            </a:r>
            <a:r>
              <a:rPr lang="en-GB" sz="800" baseline="30000" dirty="0">
                <a:solidFill>
                  <a:schemeClr val="tx1">
                    <a:lumMod val="50000"/>
                    <a:lumOff val="50000"/>
                  </a:schemeClr>
                </a:solidFill>
                <a:latin typeface="Century Gothic" panose="020B0502020202020204" pitchFamily="34" charset="0"/>
              </a:rPr>
              <a:t>1</a:t>
            </a:r>
          </a:p>
          <a:p>
            <a:pPr marR="0" defTabSz="1219170" fontAlgn="auto">
              <a:spcBef>
                <a:spcPts val="0"/>
              </a:spcBef>
              <a:spcAft>
                <a:spcPts val="0"/>
              </a:spcAft>
              <a:buClrTx/>
              <a:buSzTx/>
              <a:tabLst/>
              <a:defRPr/>
            </a:pPr>
            <a:r>
              <a:rPr lang="en-GB" sz="800" dirty="0">
                <a:solidFill>
                  <a:schemeClr val="tx1">
                    <a:lumMod val="50000"/>
                    <a:lumOff val="50000"/>
                  </a:schemeClr>
                </a:solidFill>
                <a:latin typeface="Century Gothic" panose="020B0502020202020204" pitchFamily="34" charset="0"/>
              </a:rPr>
              <a:t>DLQI=Dermatology Life Quality Index; HADS-A=Hospital Anxiety and Depression Scale–Anxiety; HADS-D=Hospital Anxiety and Depression Scale–Depression.</a:t>
            </a:r>
          </a:p>
          <a:p>
            <a:pPr marR="0" defTabSz="1219170" fontAlgn="auto">
              <a:spcBef>
                <a:spcPts val="0"/>
              </a:spcBef>
              <a:spcAft>
                <a:spcPts val="0"/>
              </a:spcAft>
              <a:buClrTx/>
              <a:buSzTx/>
              <a:tabLst/>
              <a:defRPr/>
            </a:pPr>
            <a:r>
              <a:rPr lang="en-GB" sz="800" dirty="0">
                <a:solidFill>
                  <a:schemeClr val="tx1">
                    <a:lumMod val="50000"/>
                    <a:lumOff val="50000"/>
                  </a:schemeClr>
                </a:solidFill>
                <a:latin typeface="Century Gothic" panose="020B0502020202020204" pitchFamily="34" charset="0"/>
              </a:rPr>
              <a:t>1. Chiesa-</a:t>
            </a:r>
            <a:r>
              <a:rPr lang="en-GB" sz="800" dirty="0" err="1">
                <a:solidFill>
                  <a:schemeClr val="tx1">
                    <a:lumMod val="50000"/>
                    <a:lumOff val="50000"/>
                  </a:schemeClr>
                </a:solidFill>
                <a:latin typeface="Century Gothic" panose="020B0502020202020204" pitchFamily="34" charset="0"/>
              </a:rPr>
              <a:t>Fuxench</a:t>
            </a:r>
            <a:r>
              <a:rPr lang="en-GB" sz="800" dirty="0">
                <a:solidFill>
                  <a:schemeClr val="tx1">
                    <a:lumMod val="50000"/>
                    <a:lumOff val="50000"/>
                  </a:schemeClr>
                </a:solidFill>
                <a:latin typeface="Century Gothic" panose="020B0502020202020204" pitchFamily="34" charset="0"/>
              </a:rPr>
              <a:t> ZC, et al. J Invest Dermatol. 2019;139(3):583-590. </a:t>
            </a:r>
            <a:r>
              <a:rPr lang="fr-FR" sz="800" dirty="0">
                <a:solidFill>
                  <a:schemeClr val="tx1">
                    <a:lumMod val="50000"/>
                    <a:lumOff val="50000"/>
                  </a:schemeClr>
                </a:solidFill>
                <a:latin typeface="Century Gothic" panose="020B0502020202020204" pitchFamily="34" charset="0"/>
              </a:rPr>
              <a:t>2. Hongbo Y, et al. J Invest Dermatol. 2005;125(4):659-664. </a:t>
            </a:r>
            <a:br>
              <a:rPr lang="fr-FR" sz="800" dirty="0">
                <a:solidFill>
                  <a:schemeClr val="tx1">
                    <a:lumMod val="50000"/>
                    <a:lumOff val="50000"/>
                  </a:schemeClr>
                </a:solidFill>
                <a:latin typeface="Century Gothic" panose="020B0502020202020204" pitchFamily="34" charset="0"/>
              </a:rPr>
            </a:br>
            <a:r>
              <a:rPr lang="en-GB" sz="800" dirty="0">
                <a:solidFill>
                  <a:schemeClr val="tx1">
                    <a:lumMod val="50000"/>
                    <a:lumOff val="50000"/>
                  </a:schemeClr>
                </a:solidFill>
                <a:latin typeface="Century Gothic" panose="020B0502020202020204" pitchFamily="34" charset="0"/>
              </a:rPr>
              <a:t>3. HADS. Available at: http://www.svri.org/sites/default/files/attachments/2016-01-13/HADS.pdf [Accessed October 2019].</a:t>
            </a:r>
          </a:p>
        </p:txBody>
      </p:sp>
      <p:grpSp>
        <p:nvGrpSpPr>
          <p:cNvPr id="6" name="Agrupar 5">
            <a:extLst>
              <a:ext uri="{FF2B5EF4-FFF2-40B4-BE49-F238E27FC236}">
                <a16:creationId xmlns:a16="http://schemas.microsoft.com/office/drawing/2014/main" xmlns="" id="{C285C09B-0616-48A9-B412-85F3AED84EAD}"/>
              </a:ext>
            </a:extLst>
          </p:cNvPr>
          <p:cNvGrpSpPr/>
          <p:nvPr/>
        </p:nvGrpSpPr>
        <p:grpSpPr>
          <a:xfrm>
            <a:off x="4974141" y="1471117"/>
            <a:ext cx="2756542" cy="4306732"/>
            <a:chOff x="4974141" y="1471117"/>
            <a:chExt cx="2756542" cy="4306732"/>
          </a:xfrm>
        </p:grpSpPr>
        <p:grpSp>
          <p:nvGrpSpPr>
            <p:cNvPr id="3" name="Agrupar 2">
              <a:extLst>
                <a:ext uri="{FF2B5EF4-FFF2-40B4-BE49-F238E27FC236}">
                  <a16:creationId xmlns:a16="http://schemas.microsoft.com/office/drawing/2014/main" xmlns="" id="{2CFA5065-27B5-495E-B603-36A45E9E63A5}"/>
                </a:ext>
              </a:extLst>
            </p:cNvPr>
            <p:cNvGrpSpPr/>
            <p:nvPr/>
          </p:nvGrpSpPr>
          <p:grpSpPr>
            <a:xfrm>
              <a:off x="4974141" y="1471117"/>
              <a:ext cx="2756542" cy="4306732"/>
              <a:chOff x="4974141" y="1471117"/>
              <a:chExt cx="2756542" cy="4306732"/>
            </a:xfrm>
          </p:grpSpPr>
          <p:cxnSp>
            <p:nvCxnSpPr>
              <p:cNvPr id="123" name="Straight Connector 95">
                <a:extLst>
                  <a:ext uri="{FF2B5EF4-FFF2-40B4-BE49-F238E27FC236}">
                    <a16:creationId xmlns:a16="http://schemas.microsoft.com/office/drawing/2014/main" xmlns="" id="{E05D0BB5-029D-4253-83F0-64C299827105}"/>
                  </a:ext>
                </a:extLst>
              </p:cNvPr>
              <p:cNvCxnSpPr>
                <a:cxnSpLocks/>
              </p:cNvCxnSpPr>
              <p:nvPr/>
            </p:nvCxnSpPr>
            <p:spPr>
              <a:xfrm>
                <a:off x="4974141" y="3250648"/>
                <a:ext cx="2756542" cy="0"/>
              </a:xfrm>
              <a:prstGeom prst="line">
                <a:avLst/>
              </a:prstGeom>
              <a:noFill/>
              <a:ln w="9525" cap="flat" cmpd="sng" algn="ctr">
                <a:solidFill>
                  <a:srgbClr val="FA3E18"/>
                </a:solidFill>
                <a:prstDash val="solid"/>
                <a:miter lim="800000"/>
              </a:ln>
              <a:effectLst/>
            </p:spPr>
          </p:cxnSp>
          <p:cxnSp>
            <p:nvCxnSpPr>
              <p:cNvPr id="141" name="Straight Connector 91">
                <a:extLst>
                  <a:ext uri="{FF2B5EF4-FFF2-40B4-BE49-F238E27FC236}">
                    <a16:creationId xmlns:a16="http://schemas.microsoft.com/office/drawing/2014/main" xmlns="" id="{D0230CD3-42D0-43F0-BE5B-0E7D52D85491}"/>
                  </a:ext>
                </a:extLst>
              </p:cNvPr>
              <p:cNvCxnSpPr>
                <a:cxnSpLocks/>
              </p:cNvCxnSpPr>
              <p:nvPr/>
            </p:nvCxnSpPr>
            <p:spPr>
              <a:xfrm>
                <a:off x="4974141" y="2849321"/>
                <a:ext cx="2756542" cy="0"/>
              </a:xfrm>
              <a:prstGeom prst="line">
                <a:avLst/>
              </a:prstGeom>
              <a:noFill/>
              <a:ln w="9525" cap="flat" cmpd="sng" algn="ctr">
                <a:solidFill>
                  <a:srgbClr val="FA3E18"/>
                </a:solidFill>
                <a:prstDash val="solid"/>
                <a:miter lim="800000"/>
              </a:ln>
              <a:effectLst/>
            </p:spPr>
          </p:cxnSp>
          <p:sp>
            <p:nvSpPr>
              <p:cNvPr id="157" name="TextBox 32">
                <a:extLst>
                  <a:ext uri="{FF2B5EF4-FFF2-40B4-BE49-F238E27FC236}">
                    <a16:creationId xmlns:a16="http://schemas.microsoft.com/office/drawing/2014/main" xmlns="" id="{49662366-1245-4657-BD84-107D76FFD6FD}"/>
                  </a:ext>
                </a:extLst>
              </p:cNvPr>
              <p:cNvSpPr txBox="1"/>
              <p:nvPr/>
            </p:nvSpPr>
            <p:spPr>
              <a:xfrm>
                <a:off x="5196062" y="1471117"/>
                <a:ext cx="2388966" cy="369332"/>
              </a:xfrm>
              <a:prstGeom prst="rect">
                <a:avLst/>
              </a:prstGeom>
              <a:noFill/>
            </p:spPr>
            <p:txBody>
              <a:bodyPr wrap="square" lIns="0" tIns="0" rIns="0" bIns="0" rtlCol="0" anchor="b">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63554F"/>
                    </a:solidFill>
                    <a:effectLst/>
                    <a:uLnTx/>
                    <a:uFillTx/>
                    <a:latin typeface="Century Gothic" panose="020B0502020202020204" pitchFamily="34" charset="0"/>
                  </a:rPr>
                  <a:t>Ansiedade</a:t>
                </a:r>
                <a:endParaRPr kumimoji="0" lang="en-US" sz="1400" b="1" i="0" u="none" strike="noStrike" kern="0" cap="none" spc="0" normalizeH="0" baseline="0" noProof="0" dirty="0">
                  <a:ln>
                    <a:noFill/>
                  </a:ln>
                  <a:solidFill>
                    <a:srgbClr val="63554F"/>
                  </a:solidFill>
                  <a:effectLst/>
                  <a:uLnTx/>
                  <a:uFillTx/>
                  <a:latin typeface="Century Gothic" panose="020B0502020202020204" pitchFamily="34" charset="0"/>
                </a:endParaRP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a:t>
                </a:r>
                <a:r>
                  <a:rPr kumimoji="0" lang="en-US" sz="1400" b="0" i="0" u="none" strike="noStrike" kern="0" cap="none" spc="0" normalizeH="0" baseline="0" noProof="0" dirty="0" err="1">
                    <a:ln>
                      <a:noFill/>
                    </a:ln>
                    <a:solidFill>
                      <a:srgbClr val="63554F"/>
                    </a:solidFill>
                    <a:effectLst/>
                    <a:uLnTx/>
                    <a:uFillTx/>
                    <a:latin typeface="Century Gothic" panose="020B0502020202020204" pitchFamily="34" charset="0"/>
                  </a:rPr>
                  <a:t>Escore</a:t>
                </a: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 HADS-A, </a:t>
                </a:r>
                <a:r>
                  <a:rPr kumimoji="0" lang="en-US" sz="1400" b="0" i="0" u="none" strike="noStrike" kern="0" cap="none" spc="0" normalizeH="0" baseline="0" noProof="0" dirty="0" err="1">
                    <a:ln>
                      <a:noFill/>
                    </a:ln>
                    <a:solidFill>
                      <a:srgbClr val="63554F"/>
                    </a:solidFill>
                    <a:effectLst/>
                    <a:uLnTx/>
                    <a:uFillTx/>
                    <a:latin typeface="Century Gothic" panose="020B0502020202020204" pitchFamily="34" charset="0"/>
                  </a:rPr>
                  <a:t>média</a:t>
                </a: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a:t>
                </a:r>
              </a:p>
            </p:txBody>
          </p:sp>
          <p:sp>
            <p:nvSpPr>
              <p:cNvPr id="162" name="Rettangolo 59">
                <a:extLst>
                  <a:ext uri="{FF2B5EF4-FFF2-40B4-BE49-F238E27FC236}">
                    <a16:creationId xmlns:a16="http://schemas.microsoft.com/office/drawing/2014/main" xmlns="" id="{D301D2A6-E65F-4B37-ABED-B5B88D7F1CB4}"/>
                  </a:ext>
                </a:extLst>
              </p:cNvPr>
              <p:cNvSpPr/>
              <p:nvPr/>
            </p:nvSpPr>
            <p:spPr>
              <a:xfrm>
                <a:off x="5159417" y="3913051"/>
                <a:ext cx="468936" cy="937274"/>
              </a:xfrm>
              <a:prstGeom prst="rect">
                <a:avLst/>
              </a:prstGeom>
              <a:solidFill>
                <a:srgbClr val="9B89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63" name="Rettangolo 60">
                <a:extLst>
                  <a:ext uri="{FF2B5EF4-FFF2-40B4-BE49-F238E27FC236}">
                    <a16:creationId xmlns:a16="http://schemas.microsoft.com/office/drawing/2014/main" xmlns="" id="{C5CF21A6-C2E4-4E13-B54E-2A4296F857B8}"/>
                  </a:ext>
                </a:extLst>
              </p:cNvPr>
              <p:cNvSpPr/>
              <p:nvPr/>
            </p:nvSpPr>
            <p:spPr>
              <a:xfrm>
                <a:off x="5790945" y="3636827"/>
                <a:ext cx="468936" cy="1213500"/>
              </a:xfrm>
              <a:prstGeom prst="rect">
                <a:avLst/>
              </a:prstGeom>
              <a:solidFill>
                <a:srgbClr val="FBB5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64" name="Rettangolo 61">
                <a:extLst>
                  <a:ext uri="{FF2B5EF4-FFF2-40B4-BE49-F238E27FC236}">
                    <a16:creationId xmlns:a16="http://schemas.microsoft.com/office/drawing/2014/main" xmlns="" id="{22F2A2D9-10D3-40AB-8039-8E469F490BF2}"/>
                  </a:ext>
                </a:extLst>
              </p:cNvPr>
              <p:cNvSpPr/>
              <p:nvPr/>
            </p:nvSpPr>
            <p:spPr>
              <a:xfrm>
                <a:off x="6429571" y="3217725"/>
                <a:ext cx="468936" cy="1632601"/>
              </a:xfrm>
              <a:prstGeom prst="rect">
                <a:avLst/>
              </a:prstGeom>
              <a:solidFill>
                <a:srgbClr val="FC68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68" name="TextBox 40">
                <a:extLst>
                  <a:ext uri="{FF2B5EF4-FFF2-40B4-BE49-F238E27FC236}">
                    <a16:creationId xmlns:a16="http://schemas.microsoft.com/office/drawing/2014/main" xmlns="" id="{288759D1-8F78-4142-8685-85A75B77CB3C}"/>
                  </a:ext>
                </a:extLst>
              </p:cNvPr>
              <p:cNvSpPr txBox="1"/>
              <p:nvPr/>
            </p:nvSpPr>
            <p:spPr>
              <a:xfrm>
                <a:off x="5230541" y="3585007"/>
                <a:ext cx="288542" cy="269680"/>
              </a:xfrm>
              <a:prstGeom prst="rect">
                <a:avLst/>
              </a:prstGeom>
              <a:noFill/>
            </p:spPr>
            <p:txBody>
              <a:bodyPr wrap="none" lIns="0" tIns="72000" rIns="0" bIns="0" rtlCol="0" anchor="b">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1600" b="1" dirty="0">
                    <a:solidFill>
                      <a:srgbClr val="63554F"/>
                    </a:solidFill>
                    <a:latin typeface="Century Gothic" panose="020B0502020202020204" pitchFamily="34" charset="0"/>
                  </a:rPr>
                  <a:t>4.7</a:t>
                </a:r>
              </a:p>
            </p:txBody>
          </p:sp>
          <p:sp>
            <p:nvSpPr>
              <p:cNvPr id="169" name="TextBox 40">
                <a:extLst>
                  <a:ext uri="{FF2B5EF4-FFF2-40B4-BE49-F238E27FC236}">
                    <a16:creationId xmlns:a16="http://schemas.microsoft.com/office/drawing/2014/main" xmlns="" id="{9F2169EC-91A8-4B2A-89B7-3FB4A3036A07}"/>
                  </a:ext>
                </a:extLst>
              </p:cNvPr>
              <p:cNvSpPr txBox="1"/>
              <p:nvPr/>
            </p:nvSpPr>
            <p:spPr>
              <a:xfrm>
                <a:off x="5874728" y="3312178"/>
                <a:ext cx="288542" cy="269680"/>
              </a:xfrm>
              <a:prstGeom prst="rect">
                <a:avLst/>
              </a:prstGeom>
              <a:noFill/>
            </p:spPr>
            <p:txBody>
              <a:bodyPr wrap="none" lIns="0" tIns="72000" rIns="0" bIns="0" rtlCol="0" anchor="b">
                <a:spAutoFit/>
              </a:bodyPr>
              <a:lstStyle>
                <a:defPPr>
                  <a:defRPr lang="pt-BR"/>
                </a:defPPr>
                <a:lvl1pPr marR="0" lvl="0" indent="0" algn="ctr" defTabSz="914400" fontAlgn="auto">
                  <a:lnSpc>
                    <a:spcPct val="80000"/>
                  </a:lnSpc>
                  <a:spcBef>
                    <a:spcPts val="0"/>
                  </a:spcBef>
                  <a:spcAft>
                    <a:spcPts val="0"/>
                  </a:spcAft>
                  <a:buClrTx/>
                  <a:buSzTx/>
                  <a:buFontTx/>
                  <a:buNone/>
                  <a:tabLst/>
                  <a:defRPr sz="1600" b="1">
                    <a:solidFill>
                      <a:srgbClr val="63554F"/>
                    </a:solidFill>
                    <a:latin typeface="Century Gothic" panose="020B0502020202020204" pitchFamily="34" charset="0"/>
                  </a:defRPr>
                </a:lvl1pPr>
              </a:lstStyle>
              <a:p>
                <a:r>
                  <a:rPr lang="en-US" dirty="0"/>
                  <a:t>6.1</a:t>
                </a:r>
              </a:p>
            </p:txBody>
          </p:sp>
          <p:sp>
            <p:nvSpPr>
              <p:cNvPr id="170" name="TextBox 40">
                <a:extLst>
                  <a:ext uri="{FF2B5EF4-FFF2-40B4-BE49-F238E27FC236}">
                    <a16:creationId xmlns:a16="http://schemas.microsoft.com/office/drawing/2014/main" xmlns="" id="{F99613DD-B1CE-4831-AA3D-68BD17A98F71}"/>
                  </a:ext>
                </a:extLst>
              </p:cNvPr>
              <p:cNvSpPr txBox="1"/>
              <p:nvPr/>
            </p:nvSpPr>
            <p:spPr>
              <a:xfrm>
                <a:off x="6472944" y="2908527"/>
                <a:ext cx="353306" cy="274553"/>
              </a:xfrm>
              <a:prstGeom prst="rect">
                <a:avLst/>
              </a:prstGeom>
              <a:noFill/>
            </p:spPr>
            <p:txBody>
              <a:bodyPr wrap="square" lIns="0" tIns="72000" rIns="0" bIns="0" rtlCol="0" anchor="b">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1600" b="1" kern="0" dirty="0">
                    <a:solidFill>
                      <a:srgbClr val="63554F"/>
                    </a:solidFill>
                    <a:latin typeface="Century Gothic" panose="020B0502020202020204" pitchFamily="34" charset="0"/>
                  </a:rPr>
                  <a:t>8.2</a:t>
                </a:r>
              </a:p>
            </p:txBody>
          </p:sp>
          <p:sp>
            <p:nvSpPr>
              <p:cNvPr id="171" name="TextBox 40">
                <a:extLst>
                  <a:ext uri="{FF2B5EF4-FFF2-40B4-BE49-F238E27FC236}">
                    <a16:creationId xmlns:a16="http://schemas.microsoft.com/office/drawing/2014/main" xmlns="" id="{65FE4044-3B32-4330-8555-A140AB81D966}"/>
                  </a:ext>
                </a:extLst>
              </p:cNvPr>
              <p:cNvSpPr txBox="1"/>
              <p:nvPr/>
            </p:nvSpPr>
            <p:spPr>
              <a:xfrm>
                <a:off x="7080193" y="2440875"/>
                <a:ext cx="403957" cy="269680"/>
              </a:xfrm>
              <a:prstGeom prst="rect">
                <a:avLst/>
              </a:prstGeom>
              <a:noFill/>
            </p:spPr>
            <p:txBody>
              <a:bodyPr wrap="none" lIns="0" tIns="72000" rIns="0" bIns="0" rtlCol="0" anchor="b">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1600" b="1" kern="0" dirty="0">
                    <a:solidFill>
                      <a:srgbClr val="63554F"/>
                    </a:solidFill>
                    <a:latin typeface="Century Gothic" panose="020B0502020202020204" pitchFamily="34" charset="0"/>
                  </a:rPr>
                  <a:t>10.5</a:t>
                </a:r>
              </a:p>
            </p:txBody>
          </p:sp>
          <p:sp>
            <p:nvSpPr>
              <p:cNvPr id="173" name="Rettangolo 62">
                <a:extLst>
                  <a:ext uri="{FF2B5EF4-FFF2-40B4-BE49-F238E27FC236}">
                    <a16:creationId xmlns:a16="http://schemas.microsoft.com/office/drawing/2014/main" xmlns="" id="{2C72FAC7-3709-4ABB-BB7B-9E8779AF4353}"/>
                  </a:ext>
                </a:extLst>
              </p:cNvPr>
              <p:cNvSpPr/>
              <p:nvPr/>
            </p:nvSpPr>
            <p:spPr>
              <a:xfrm>
                <a:off x="7067141" y="2760525"/>
                <a:ext cx="468936" cy="2089799"/>
              </a:xfrm>
              <a:prstGeom prst="rect">
                <a:avLst/>
              </a:prstGeom>
              <a:solidFill>
                <a:srgbClr val="FA3E1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76" name="Rectangle 96">
                <a:extLst>
                  <a:ext uri="{FF2B5EF4-FFF2-40B4-BE49-F238E27FC236}">
                    <a16:creationId xmlns:a16="http://schemas.microsoft.com/office/drawing/2014/main" xmlns="" id="{1AA55CDE-BE66-4219-B847-7BDF4B2D8D93}"/>
                  </a:ext>
                </a:extLst>
              </p:cNvPr>
              <p:cNvSpPr/>
              <p:nvPr/>
            </p:nvSpPr>
            <p:spPr>
              <a:xfrm>
                <a:off x="5057328" y="2865424"/>
                <a:ext cx="1542799" cy="406265"/>
              </a:xfrm>
              <a:prstGeom prst="rect">
                <a:avLst/>
              </a:prstGeom>
            </p:spPr>
            <p:txBody>
              <a:bodyPr wrap="square">
                <a:spAutoFit/>
              </a:bodyPr>
              <a:lstStyle/>
              <a:p>
                <a:pPr>
                  <a:lnSpc>
                    <a:spcPct val="85000"/>
                  </a:lnSpc>
                  <a:defRPr/>
                </a:pPr>
                <a:r>
                  <a:rPr lang="en-US" sz="1200" dirty="0">
                    <a:solidFill>
                      <a:srgbClr val="978984">
                        <a:lumMod val="50000"/>
                      </a:srgbClr>
                    </a:solidFill>
                    <a:latin typeface="Century Gothic" panose="020B0502020202020204" pitchFamily="34" charset="0"/>
                  </a:rPr>
                  <a:t>8–10: borderline anormal</a:t>
                </a:r>
                <a:r>
                  <a:rPr lang="en-US" sz="1200" baseline="30000" dirty="0">
                    <a:solidFill>
                      <a:srgbClr val="978984">
                        <a:lumMod val="50000"/>
                      </a:srgbClr>
                    </a:solidFill>
                    <a:latin typeface="Century Gothic" panose="020B0502020202020204" pitchFamily="34" charset="0"/>
                  </a:rPr>
                  <a:t>3</a:t>
                </a:r>
              </a:p>
            </p:txBody>
          </p:sp>
          <p:grpSp>
            <p:nvGrpSpPr>
              <p:cNvPr id="202" name="Group 4">
                <a:extLst>
                  <a:ext uri="{FF2B5EF4-FFF2-40B4-BE49-F238E27FC236}">
                    <a16:creationId xmlns:a16="http://schemas.microsoft.com/office/drawing/2014/main" xmlns="" id="{582DF135-0D19-40EA-A921-FE3D06936E12}"/>
                  </a:ext>
                </a:extLst>
              </p:cNvPr>
              <p:cNvGrpSpPr/>
              <p:nvPr/>
            </p:nvGrpSpPr>
            <p:grpSpPr>
              <a:xfrm>
                <a:off x="5777809" y="5405282"/>
                <a:ext cx="1822450" cy="372567"/>
                <a:chOff x="2948531" y="5365943"/>
                <a:chExt cx="1656000" cy="372567"/>
              </a:xfrm>
            </p:grpSpPr>
            <p:sp>
              <p:nvSpPr>
                <p:cNvPr id="203" name="Rectangle 69">
                  <a:extLst>
                    <a:ext uri="{FF2B5EF4-FFF2-40B4-BE49-F238E27FC236}">
                      <a16:creationId xmlns:a16="http://schemas.microsoft.com/office/drawing/2014/main" xmlns="" id="{F3C5348A-5D03-4EF9-A55C-9CEF818E6E19}"/>
                    </a:ext>
                  </a:extLst>
                </p:cNvPr>
                <p:cNvSpPr/>
                <p:nvPr/>
              </p:nvSpPr>
              <p:spPr>
                <a:xfrm>
                  <a:off x="3554256" y="5449200"/>
                  <a:ext cx="444553" cy="289310"/>
                </a:xfrm>
                <a:prstGeom prst="rect">
                  <a:avLst/>
                </a:prstGeom>
              </p:spPr>
              <p:txBody>
                <a:bodyPr wrap="none">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1600" kern="0" dirty="0">
                      <a:solidFill>
                        <a:srgbClr val="63554F"/>
                      </a:solidFill>
                      <a:latin typeface="Century Gothic" panose="020B0502020202020204" pitchFamily="34" charset="0"/>
                    </a:rPr>
                    <a:t>DA</a:t>
                  </a:r>
                  <a:endParaRPr kumimoji="0" lang="en-US" sz="2000" i="0" u="none" strike="noStrike" kern="0" cap="none" spc="0" normalizeH="0" baseline="0" noProof="0" dirty="0">
                    <a:ln>
                      <a:noFill/>
                    </a:ln>
                    <a:solidFill>
                      <a:srgbClr val="63554F"/>
                    </a:solidFill>
                    <a:effectLst/>
                    <a:uLnTx/>
                    <a:uFillTx/>
                    <a:latin typeface="Century Gothic" panose="020B0502020202020204" pitchFamily="34" charset="0"/>
                  </a:endParaRPr>
                </a:p>
              </p:txBody>
            </p:sp>
            <p:cxnSp>
              <p:nvCxnSpPr>
                <p:cNvPr id="204" name="Straight Connector 70">
                  <a:extLst>
                    <a:ext uri="{FF2B5EF4-FFF2-40B4-BE49-F238E27FC236}">
                      <a16:creationId xmlns:a16="http://schemas.microsoft.com/office/drawing/2014/main" xmlns="" id="{87F9D214-962B-4AB0-8034-E5106AD25221}"/>
                    </a:ext>
                  </a:extLst>
                </p:cNvPr>
                <p:cNvCxnSpPr>
                  <a:cxnSpLocks/>
                </p:cNvCxnSpPr>
                <p:nvPr/>
              </p:nvCxnSpPr>
              <p:spPr>
                <a:xfrm>
                  <a:off x="2948531" y="5365943"/>
                  <a:ext cx="1656000" cy="0"/>
                </a:xfrm>
                <a:prstGeom prst="line">
                  <a:avLst/>
                </a:prstGeom>
                <a:noFill/>
                <a:ln w="6350" cap="flat" cmpd="sng" algn="ctr">
                  <a:solidFill>
                    <a:srgbClr val="63554F"/>
                  </a:solidFill>
                  <a:prstDash val="solid"/>
                  <a:miter lim="800000"/>
                </a:ln>
                <a:effectLst/>
              </p:spPr>
            </p:cxnSp>
          </p:grpSp>
        </p:grpSp>
        <p:sp>
          <p:nvSpPr>
            <p:cNvPr id="68" name="TextBox 39">
              <a:extLst>
                <a:ext uri="{FF2B5EF4-FFF2-40B4-BE49-F238E27FC236}">
                  <a16:creationId xmlns:a16="http://schemas.microsoft.com/office/drawing/2014/main" xmlns="" id="{A006A7FF-77AC-4ABE-8DA3-C83EBD3404F5}"/>
                </a:ext>
              </a:extLst>
            </p:cNvPr>
            <p:cNvSpPr txBox="1"/>
            <p:nvPr/>
          </p:nvSpPr>
          <p:spPr>
            <a:xfrm>
              <a:off x="7141795" y="4956438"/>
              <a:ext cx="431208" cy="126958"/>
            </a:xfrm>
            <a:prstGeom prst="rect">
              <a:avLst/>
            </a:prstGeom>
            <a:noFill/>
          </p:spPr>
          <p:txBody>
            <a:bodyPr wrap="none" lIns="0" tIns="0" rIns="0" bIns="0" rtlCol="0" anchor="ctr">
              <a:spAutoFit/>
            </a:bodyPr>
            <a:lstStyle/>
            <a:p>
              <a:pPr algn="ctr">
                <a:lnSpc>
                  <a:spcPct val="75000"/>
                </a:lnSpc>
                <a:defRPr/>
              </a:pPr>
              <a:r>
                <a:rPr lang="en-US" sz="1100" dirty="0">
                  <a:solidFill>
                    <a:srgbClr val="63554F"/>
                  </a:solidFill>
                  <a:latin typeface="Century Gothic" panose="020B0502020202020204" pitchFamily="34" charset="0"/>
                </a:rPr>
                <a:t>Grave</a:t>
              </a:r>
            </a:p>
          </p:txBody>
        </p:sp>
        <p:sp>
          <p:nvSpPr>
            <p:cNvPr id="69" name="TextBox 40">
              <a:extLst>
                <a:ext uri="{FF2B5EF4-FFF2-40B4-BE49-F238E27FC236}">
                  <a16:creationId xmlns:a16="http://schemas.microsoft.com/office/drawing/2014/main" xmlns="" id="{A2EFE32E-1419-4216-857D-6E900ED9EFD7}"/>
                </a:ext>
              </a:extLst>
            </p:cNvPr>
            <p:cNvSpPr txBox="1"/>
            <p:nvPr/>
          </p:nvSpPr>
          <p:spPr>
            <a:xfrm>
              <a:off x="5873207" y="5030304"/>
              <a:ext cx="327013" cy="126958"/>
            </a:xfrm>
            <a:prstGeom prst="rect">
              <a:avLst/>
            </a:prstGeom>
            <a:noFill/>
          </p:spPr>
          <p:txBody>
            <a:bodyPr wrap="none" lIns="0" tIns="0" rIns="0" bIns="0" rtlCol="0" anchor="ctr">
              <a:spAutoFit/>
            </a:bodyPr>
            <a:lstStyle/>
            <a:p>
              <a:pPr algn="ctr">
                <a:lnSpc>
                  <a:spcPct val="75000"/>
                </a:lnSpc>
                <a:defRPr/>
              </a:pPr>
              <a:r>
                <a:rPr lang="en-US" sz="1100" dirty="0">
                  <a:solidFill>
                    <a:srgbClr val="63554F"/>
                  </a:solidFill>
                  <a:latin typeface="Century Gothic" panose="020B0502020202020204" pitchFamily="34" charset="0"/>
                </a:rPr>
                <a:t>Leve</a:t>
              </a:r>
            </a:p>
          </p:txBody>
        </p:sp>
        <p:sp>
          <p:nvSpPr>
            <p:cNvPr id="70" name="TextBox 41">
              <a:extLst>
                <a:ext uri="{FF2B5EF4-FFF2-40B4-BE49-F238E27FC236}">
                  <a16:creationId xmlns:a16="http://schemas.microsoft.com/office/drawing/2014/main" xmlns="" id="{D99F1B24-C018-4273-9F81-EBFD531AD6A8}"/>
                </a:ext>
              </a:extLst>
            </p:cNvPr>
            <p:cNvSpPr txBox="1"/>
            <p:nvPr/>
          </p:nvSpPr>
          <p:spPr>
            <a:xfrm>
              <a:off x="6309521" y="4956438"/>
              <a:ext cx="737382" cy="126958"/>
            </a:xfrm>
            <a:prstGeom prst="rect">
              <a:avLst/>
            </a:prstGeom>
            <a:noFill/>
          </p:spPr>
          <p:txBody>
            <a:bodyPr wrap="none" lIns="0" tIns="0" rIns="0" bIns="0" rtlCol="0" anchor="ctr">
              <a:spAutoFit/>
            </a:bodyPr>
            <a:lstStyle/>
            <a:p>
              <a:pPr algn="ctr">
                <a:lnSpc>
                  <a:spcPct val="75000"/>
                </a:lnSpc>
                <a:defRPr/>
              </a:pPr>
              <a:r>
                <a:rPr lang="en-US" sz="1100" dirty="0" err="1">
                  <a:solidFill>
                    <a:srgbClr val="63554F"/>
                  </a:solidFill>
                  <a:latin typeface="Century Gothic" panose="020B0502020202020204" pitchFamily="34" charset="0"/>
                </a:rPr>
                <a:t>Moderado</a:t>
              </a:r>
              <a:endParaRPr lang="en-US" sz="1100" dirty="0">
                <a:solidFill>
                  <a:srgbClr val="63554F"/>
                </a:solidFill>
                <a:latin typeface="Century Gothic" panose="020B0502020202020204" pitchFamily="34" charset="0"/>
              </a:endParaRPr>
            </a:p>
          </p:txBody>
        </p:sp>
        <p:sp>
          <p:nvSpPr>
            <p:cNvPr id="71" name="TextBox 40">
              <a:extLst>
                <a:ext uri="{FF2B5EF4-FFF2-40B4-BE49-F238E27FC236}">
                  <a16:creationId xmlns:a16="http://schemas.microsoft.com/office/drawing/2014/main" xmlns="" id="{8FCEC967-5BA3-4030-9CD9-31EDA6890DB7}"/>
                </a:ext>
              </a:extLst>
            </p:cNvPr>
            <p:cNvSpPr txBox="1"/>
            <p:nvPr/>
          </p:nvSpPr>
          <p:spPr>
            <a:xfrm>
              <a:off x="5089989" y="4966825"/>
              <a:ext cx="642805" cy="253916"/>
            </a:xfrm>
            <a:prstGeom prst="rect">
              <a:avLst/>
            </a:prstGeom>
            <a:noFill/>
          </p:spPr>
          <p:txBody>
            <a:bodyPr wrap="none" lIns="0" tIns="0" rIns="0" bIns="0" rtlCol="0" anchor="ctr">
              <a:spAutoFit/>
            </a:bodyPr>
            <a:lstStyle/>
            <a:p>
              <a:pPr algn="ctr">
                <a:lnSpc>
                  <a:spcPct val="75000"/>
                </a:lnSpc>
                <a:defRPr/>
              </a:pPr>
              <a:r>
                <a:rPr lang="en-US" sz="1100" dirty="0" err="1">
                  <a:solidFill>
                    <a:srgbClr val="63554F"/>
                  </a:solidFill>
                  <a:latin typeface="Century Gothic" panose="020B0502020202020204" pitchFamily="34" charset="0"/>
                </a:rPr>
                <a:t>Controle</a:t>
              </a:r>
              <a:endParaRPr lang="en-US" sz="1100" dirty="0">
                <a:solidFill>
                  <a:srgbClr val="63554F"/>
                </a:solidFill>
                <a:latin typeface="Century Gothic" panose="020B0502020202020204" pitchFamily="34" charset="0"/>
              </a:endParaRPr>
            </a:p>
            <a:p>
              <a:pPr algn="ctr">
                <a:lnSpc>
                  <a:spcPct val="75000"/>
                </a:lnSpc>
                <a:defRPr/>
              </a:pPr>
              <a:r>
                <a:rPr lang="en-US" sz="1100" dirty="0" err="1">
                  <a:solidFill>
                    <a:srgbClr val="63554F"/>
                  </a:solidFill>
                  <a:latin typeface="Century Gothic" panose="020B0502020202020204" pitchFamily="34" charset="0"/>
                </a:rPr>
                <a:t>Saudável</a:t>
              </a:r>
              <a:endParaRPr lang="en-US" sz="1100" dirty="0">
                <a:solidFill>
                  <a:srgbClr val="63554F"/>
                </a:solidFill>
                <a:latin typeface="Century Gothic" panose="020B0502020202020204" pitchFamily="34" charset="0"/>
              </a:endParaRPr>
            </a:p>
          </p:txBody>
        </p:sp>
      </p:grpSp>
      <p:grpSp>
        <p:nvGrpSpPr>
          <p:cNvPr id="7" name="Agrupar 6">
            <a:extLst>
              <a:ext uri="{FF2B5EF4-FFF2-40B4-BE49-F238E27FC236}">
                <a16:creationId xmlns:a16="http://schemas.microsoft.com/office/drawing/2014/main" xmlns="" id="{4127F764-E624-4B44-99AE-06E6B99F9E83}"/>
              </a:ext>
            </a:extLst>
          </p:cNvPr>
          <p:cNvGrpSpPr/>
          <p:nvPr/>
        </p:nvGrpSpPr>
        <p:grpSpPr>
          <a:xfrm>
            <a:off x="8036615" y="1471117"/>
            <a:ext cx="2813873" cy="4306732"/>
            <a:chOff x="8036615" y="1471117"/>
            <a:chExt cx="2813873" cy="4306732"/>
          </a:xfrm>
        </p:grpSpPr>
        <p:grpSp>
          <p:nvGrpSpPr>
            <p:cNvPr id="4" name="Agrupar 3">
              <a:extLst>
                <a:ext uri="{FF2B5EF4-FFF2-40B4-BE49-F238E27FC236}">
                  <a16:creationId xmlns:a16="http://schemas.microsoft.com/office/drawing/2014/main" xmlns="" id="{F79A6762-FB74-4910-8275-BDBBF83007E8}"/>
                </a:ext>
              </a:extLst>
            </p:cNvPr>
            <p:cNvGrpSpPr/>
            <p:nvPr/>
          </p:nvGrpSpPr>
          <p:grpSpPr>
            <a:xfrm>
              <a:off x="8036615" y="1471117"/>
              <a:ext cx="2813873" cy="4306732"/>
              <a:chOff x="8036615" y="1471117"/>
              <a:chExt cx="2813873" cy="4306732"/>
            </a:xfrm>
          </p:grpSpPr>
          <p:cxnSp>
            <p:nvCxnSpPr>
              <p:cNvPr id="121" name="Straight Connector 90">
                <a:extLst>
                  <a:ext uri="{FF2B5EF4-FFF2-40B4-BE49-F238E27FC236}">
                    <a16:creationId xmlns:a16="http://schemas.microsoft.com/office/drawing/2014/main" xmlns="" id="{54B682D8-BC9D-45EC-B2E7-5F3B7E3AE540}"/>
                  </a:ext>
                </a:extLst>
              </p:cNvPr>
              <p:cNvCxnSpPr>
                <a:cxnSpLocks/>
              </p:cNvCxnSpPr>
              <p:nvPr/>
            </p:nvCxnSpPr>
            <p:spPr>
              <a:xfrm>
                <a:off x="8093946" y="3250648"/>
                <a:ext cx="2756542" cy="0"/>
              </a:xfrm>
              <a:prstGeom prst="line">
                <a:avLst/>
              </a:prstGeom>
              <a:noFill/>
              <a:ln w="9525" cap="flat" cmpd="sng" algn="ctr">
                <a:solidFill>
                  <a:srgbClr val="FA3E18"/>
                </a:solidFill>
                <a:prstDash val="solid"/>
                <a:miter lim="800000"/>
              </a:ln>
              <a:effectLst/>
            </p:spPr>
          </p:cxnSp>
          <p:sp>
            <p:nvSpPr>
              <p:cNvPr id="142" name="TextBox 32">
                <a:extLst>
                  <a:ext uri="{FF2B5EF4-FFF2-40B4-BE49-F238E27FC236}">
                    <a16:creationId xmlns:a16="http://schemas.microsoft.com/office/drawing/2014/main" xmlns="" id="{794BBCFC-81EE-4775-9D5C-A625223542A4}"/>
                  </a:ext>
                </a:extLst>
              </p:cNvPr>
              <p:cNvSpPr txBox="1"/>
              <p:nvPr/>
            </p:nvSpPr>
            <p:spPr>
              <a:xfrm>
                <a:off x="8139418" y="1471117"/>
                <a:ext cx="2474560" cy="369332"/>
              </a:xfrm>
              <a:prstGeom prst="rect">
                <a:avLst/>
              </a:prstGeom>
              <a:noFill/>
            </p:spPr>
            <p:txBody>
              <a:bodyPr wrap="square" lIns="0" tIns="0" rIns="0" bIns="0" rtlCol="0" anchor="b">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63554F"/>
                    </a:solidFill>
                    <a:effectLst/>
                    <a:uLnTx/>
                    <a:uFillTx/>
                    <a:latin typeface="Century Gothic" panose="020B0502020202020204" pitchFamily="34" charset="0"/>
                  </a:rPr>
                  <a:t>Depressão</a:t>
                </a:r>
                <a:r>
                  <a:rPr kumimoji="0" lang="en-US" sz="1600" b="1" i="0" u="none" strike="noStrike" kern="0" cap="none" spc="0" normalizeH="0" baseline="0" noProof="0" dirty="0">
                    <a:ln>
                      <a:noFill/>
                    </a:ln>
                    <a:solidFill>
                      <a:srgbClr val="63554F"/>
                    </a:solidFill>
                    <a:effectLst/>
                    <a:uLnTx/>
                    <a:uFillTx/>
                    <a:latin typeface="Century Gothic" panose="020B0502020202020204" pitchFamily="34" charset="0"/>
                  </a:rPr>
                  <a:t> </a:t>
                </a:r>
                <a:endParaRPr kumimoji="0" lang="en-US" sz="1400" b="1" i="0" u="none" strike="noStrike" kern="0" cap="none" spc="0" normalizeH="0" baseline="0" noProof="0" dirty="0">
                  <a:ln>
                    <a:noFill/>
                  </a:ln>
                  <a:solidFill>
                    <a:srgbClr val="63554F"/>
                  </a:solidFill>
                  <a:effectLst/>
                  <a:uLnTx/>
                  <a:uFillTx/>
                  <a:latin typeface="Century Gothic" panose="020B0502020202020204" pitchFamily="34" charset="0"/>
                </a:endParaRP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a:t>
                </a:r>
                <a:r>
                  <a:rPr kumimoji="0" lang="en-US" sz="1400" b="0" i="0" u="none" strike="noStrike" kern="0" cap="none" spc="0" normalizeH="0" baseline="0" noProof="0" dirty="0" err="1">
                    <a:ln>
                      <a:noFill/>
                    </a:ln>
                    <a:solidFill>
                      <a:srgbClr val="63554F"/>
                    </a:solidFill>
                    <a:effectLst/>
                    <a:uLnTx/>
                    <a:uFillTx/>
                    <a:latin typeface="Century Gothic" panose="020B0502020202020204" pitchFamily="34" charset="0"/>
                  </a:rPr>
                  <a:t>Escore</a:t>
                </a: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 HADS-D, </a:t>
                </a:r>
                <a:r>
                  <a:rPr kumimoji="0" lang="en-US" sz="1400" b="0" i="0" u="none" strike="noStrike" kern="0" cap="none" spc="0" normalizeH="0" baseline="0" noProof="0" dirty="0" err="1">
                    <a:ln>
                      <a:noFill/>
                    </a:ln>
                    <a:solidFill>
                      <a:srgbClr val="63554F"/>
                    </a:solidFill>
                    <a:effectLst/>
                    <a:uLnTx/>
                    <a:uFillTx/>
                    <a:latin typeface="Century Gothic" panose="020B0502020202020204" pitchFamily="34" charset="0"/>
                  </a:rPr>
                  <a:t>média</a:t>
                </a:r>
                <a:r>
                  <a:rPr kumimoji="0" lang="en-US" sz="1400" b="0" i="0" u="none" strike="noStrike" kern="0" cap="none" spc="0" normalizeH="0" baseline="0" noProof="0" dirty="0">
                    <a:ln>
                      <a:noFill/>
                    </a:ln>
                    <a:solidFill>
                      <a:srgbClr val="63554F"/>
                    </a:solidFill>
                    <a:effectLst/>
                    <a:uLnTx/>
                    <a:uFillTx/>
                    <a:latin typeface="Century Gothic" panose="020B0502020202020204" pitchFamily="34" charset="0"/>
                  </a:rPr>
                  <a:t>)</a:t>
                </a:r>
              </a:p>
            </p:txBody>
          </p:sp>
          <p:sp>
            <p:nvSpPr>
              <p:cNvPr id="147" name="Rettangolo 63">
                <a:extLst>
                  <a:ext uri="{FF2B5EF4-FFF2-40B4-BE49-F238E27FC236}">
                    <a16:creationId xmlns:a16="http://schemas.microsoft.com/office/drawing/2014/main" xmlns="" id="{D8DE047E-E710-444D-B74C-198383AEB4E0}"/>
                  </a:ext>
                </a:extLst>
              </p:cNvPr>
              <p:cNvSpPr/>
              <p:nvPr/>
            </p:nvSpPr>
            <p:spPr>
              <a:xfrm>
                <a:off x="8188367" y="4132125"/>
                <a:ext cx="468936" cy="718188"/>
              </a:xfrm>
              <a:prstGeom prst="rect">
                <a:avLst/>
              </a:prstGeom>
              <a:solidFill>
                <a:srgbClr val="9B89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48" name="Rettangolo 64">
                <a:extLst>
                  <a:ext uri="{FF2B5EF4-FFF2-40B4-BE49-F238E27FC236}">
                    <a16:creationId xmlns:a16="http://schemas.microsoft.com/office/drawing/2014/main" xmlns="" id="{1BC77C85-730F-4A72-8973-CA66C7F3067B}"/>
                  </a:ext>
                </a:extLst>
              </p:cNvPr>
              <p:cNvSpPr/>
              <p:nvPr/>
            </p:nvSpPr>
            <p:spPr>
              <a:xfrm>
                <a:off x="8819895" y="3884475"/>
                <a:ext cx="468936" cy="965842"/>
              </a:xfrm>
              <a:prstGeom prst="rect">
                <a:avLst/>
              </a:prstGeom>
              <a:solidFill>
                <a:srgbClr val="FBB5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49" name="Rettangolo 65">
                <a:extLst>
                  <a:ext uri="{FF2B5EF4-FFF2-40B4-BE49-F238E27FC236}">
                    <a16:creationId xmlns:a16="http://schemas.microsoft.com/office/drawing/2014/main" xmlns="" id="{65861397-654D-41F5-90B1-5445FECC189A}"/>
                  </a:ext>
                </a:extLst>
              </p:cNvPr>
              <p:cNvSpPr/>
              <p:nvPr/>
            </p:nvSpPr>
            <p:spPr>
              <a:xfrm>
                <a:off x="9458521" y="3522526"/>
                <a:ext cx="468936" cy="1327795"/>
              </a:xfrm>
              <a:prstGeom prst="rect">
                <a:avLst/>
              </a:prstGeom>
              <a:solidFill>
                <a:srgbClr val="FC68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50" name="Rettangolo 66">
                <a:extLst>
                  <a:ext uri="{FF2B5EF4-FFF2-40B4-BE49-F238E27FC236}">
                    <a16:creationId xmlns:a16="http://schemas.microsoft.com/office/drawing/2014/main" xmlns="" id="{104EE072-076D-4869-8922-F30379F2D519}"/>
                  </a:ext>
                </a:extLst>
              </p:cNvPr>
              <p:cNvSpPr/>
              <p:nvPr/>
            </p:nvSpPr>
            <p:spPr>
              <a:xfrm>
                <a:off x="10096091" y="3217726"/>
                <a:ext cx="468936" cy="1632598"/>
              </a:xfrm>
              <a:prstGeom prst="rect">
                <a:avLst/>
              </a:prstGeom>
              <a:solidFill>
                <a:srgbClr val="FA3E1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54" name="TextBox 40">
                <a:extLst>
                  <a:ext uri="{FF2B5EF4-FFF2-40B4-BE49-F238E27FC236}">
                    <a16:creationId xmlns:a16="http://schemas.microsoft.com/office/drawing/2014/main" xmlns="" id="{EB601C06-4D1A-46A4-9E11-F954493576B6}"/>
                  </a:ext>
                </a:extLst>
              </p:cNvPr>
              <p:cNvSpPr txBox="1"/>
              <p:nvPr/>
            </p:nvSpPr>
            <p:spPr>
              <a:xfrm>
                <a:off x="8222385" y="3817996"/>
                <a:ext cx="367828" cy="274553"/>
              </a:xfrm>
              <a:prstGeom prst="rect">
                <a:avLst/>
              </a:prstGeom>
              <a:noFill/>
            </p:spPr>
            <p:txBody>
              <a:bodyPr wrap="square" lIns="0" tIns="72000" rIns="0" bIns="0" rtlCol="0" anchor="b">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1600" b="1" kern="0">
                    <a:solidFill>
                      <a:srgbClr val="63554F"/>
                    </a:solidFill>
                    <a:latin typeface="Century Gothic" panose="020B0502020202020204" pitchFamily="34" charset="0"/>
                  </a:rPr>
                  <a:t>3.6</a:t>
                </a:r>
                <a:endParaRPr lang="en-US" sz="1600" b="1" kern="0" dirty="0">
                  <a:solidFill>
                    <a:srgbClr val="63554F"/>
                  </a:solidFill>
                  <a:latin typeface="Century Gothic" panose="020B0502020202020204" pitchFamily="34" charset="0"/>
                </a:endParaRPr>
              </a:p>
            </p:txBody>
          </p:sp>
          <p:sp>
            <p:nvSpPr>
              <p:cNvPr id="155" name="TextBox 40">
                <a:extLst>
                  <a:ext uri="{FF2B5EF4-FFF2-40B4-BE49-F238E27FC236}">
                    <a16:creationId xmlns:a16="http://schemas.microsoft.com/office/drawing/2014/main" xmlns="" id="{53445D02-8BE3-4F4D-8913-E49F50FB6493}"/>
                  </a:ext>
                </a:extLst>
              </p:cNvPr>
              <p:cNvSpPr txBox="1"/>
              <p:nvPr/>
            </p:nvSpPr>
            <p:spPr>
              <a:xfrm>
                <a:off x="8869473" y="3580545"/>
                <a:ext cx="367828" cy="274553"/>
              </a:xfrm>
              <a:prstGeom prst="rect">
                <a:avLst/>
              </a:prstGeom>
              <a:noFill/>
            </p:spPr>
            <p:txBody>
              <a:bodyPr wrap="square" lIns="0" tIns="72000" rIns="0" bIns="0" rtlCol="0" anchor="b">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1600" b="1" kern="0" dirty="0">
                    <a:solidFill>
                      <a:srgbClr val="63554F"/>
                    </a:solidFill>
                    <a:latin typeface="Century Gothic" panose="020B0502020202020204" pitchFamily="34" charset="0"/>
                  </a:rPr>
                  <a:t>4.9</a:t>
                </a:r>
              </a:p>
            </p:txBody>
          </p:sp>
          <p:sp>
            <p:nvSpPr>
              <p:cNvPr id="156" name="TextBox 40">
                <a:extLst>
                  <a:ext uri="{FF2B5EF4-FFF2-40B4-BE49-F238E27FC236}">
                    <a16:creationId xmlns:a16="http://schemas.microsoft.com/office/drawing/2014/main" xmlns="" id="{3DA35DF2-DBAB-4478-A47C-C04E738D1210}"/>
                  </a:ext>
                </a:extLst>
              </p:cNvPr>
              <p:cNvSpPr txBox="1"/>
              <p:nvPr/>
            </p:nvSpPr>
            <p:spPr>
              <a:xfrm>
                <a:off x="9500072" y="3222460"/>
                <a:ext cx="367828" cy="274553"/>
              </a:xfrm>
              <a:prstGeom prst="rect">
                <a:avLst/>
              </a:prstGeom>
              <a:noFill/>
            </p:spPr>
            <p:txBody>
              <a:bodyPr wrap="square" lIns="0" tIns="72000" rIns="0" bIns="0" rtlCol="0" anchor="b">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1600" b="1" kern="0" dirty="0">
                    <a:solidFill>
                      <a:srgbClr val="63554F"/>
                    </a:solidFill>
                    <a:latin typeface="Century Gothic" panose="020B0502020202020204" pitchFamily="34" charset="0"/>
                  </a:rPr>
                  <a:t>6.7</a:t>
                </a:r>
              </a:p>
            </p:txBody>
          </p:sp>
          <p:sp>
            <p:nvSpPr>
              <p:cNvPr id="172" name="TextBox 40">
                <a:extLst>
                  <a:ext uri="{FF2B5EF4-FFF2-40B4-BE49-F238E27FC236}">
                    <a16:creationId xmlns:a16="http://schemas.microsoft.com/office/drawing/2014/main" xmlns="" id="{476320AF-95E8-440D-92A3-30CA52C54AD3}"/>
                  </a:ext>
                </a:extLst>
              </p:cNvPr>
              <p:cNvSpPr txBox="1"/>
              <p:nvPr/>
            </p:nvSpPr>
            <p:spPr>
              <a:xfrm>
                <a:off x="10136408" y="2908682"/>
                <a:ext cx="322204" cy="274553"/>
              </a:xfrm>
              <a:prstGeom prst="rect">
                <a:avLst/>
              </a:prstGeom>
              <a:noFill/>
            </p:spPr>
            <p:txBody>
              <a:bodyPr wrap="square" lIns="0" tIns="72000" rIns="0" bIns="0" rtlCol="0" anchor="b">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1600" b="1" kern="0" dirty="0">
                    <a:solidFill>
                      <a:srgbClr val="63554F"/>
                    </a:solidFill>
                    <a:latin typeface="Century Gothic" panose="020B0502020202020204" pitchFamily="34" charset="0"/>
                  </a:rPr>
                  <a:t>8.1</a:t>
                </a:r>
              </a:p>
            </p:txBody>
          </p:sp>
          <p:sp>
            <p:nvSpPr>
              <p:cNvPr id="177" name="Rectangle 64">
                <a:extLst>
                  <a:ext uri="{FF2B5EF4-FFF2-40B4-BE49-F238E27FC236}">
                    <a16:creationId xmlns:a16="http://schemas.microsoft.com/office/drawing/2014/main" xmlns="" id="{AC3621E9-C47F-4715-8FCF-4A12CB0E4A36}"/>
                  </a:ext>
                </a:extLst>
              </p:cNvPr>
              <p:cNvSpPr/>
              <p:nvPr/>
            </p:nvSpPr>
            <p:spPr>
              <a:xfrm>
                <a:off x="8036615" y="2865424"/>
                <a:ext cx="1542799" cy="406265"/>
              </a:xfrm>
              <a:prstGeom prst="rect">
                <a:avLst/>
              </a:prstGeom>
            </p:spPr>
            <p:txBody>
              <a:bodyPr wrap="square">
                <a:spAutoFit/>
              </a:bodyPr>
              <a:lstStyle/>
              <a:p>
                <a:pPr>
                  <a:lnSpc>
                    <a:spcPct val="85000"/>
                  </a:lnSpc>
                  <a:defRPr/>
                </a:pPr>
                <a:r>
                  <a:rPr lang="en-US" sz="1200" dirty="0">
                    <a:solidFill>
                      <a:srgbClr val="978984">
                        <a:lumMod val="50000"/>
                      </a:srgbClr>
                    </a:solidFill>
                    <a:latin typeface="Century Gothic" panose="020B0502020202020204" pitchFamily="34" charset="0"/>
                  </a:rPr>
                  <a:t>8–10: borderline anormal</a:t>
                </a:r>
                <a:r>
                  <a:rPr lang="en-US" sz="1200" baseline="30000" dirty="0">
                    <a:solidFill>
                      <a:srgbClr val="978984">
                        <a:lumMod val="50000"/>
                      </a:srgbClr>
                    </a:solidFill>
                    <a:latin typeface="Century Gothic" panose="020B0502020202020204" pitchFamily="34" charset="0"/>
                  </a:rPr>
                  <a:t>3</a:t>
                </a:r>
              </a:p>
            </p:txBody>
          </p:sp>
          <p:cxnSp>
            <p:nvCxnSpPr>
              <p:cNvPr id="178" name="Straight Connector 89">
                <a:extLst>
                  <a:ext uri="{FF2B5EF4-FFF2-40B4-BE49-F238E27FC236}">
                    <a16:creationId xmlns:a16="http://schemas.microsoft.com/office/drawing/2014/main" xmlns="" id="{2F029A78-5D56-4CF7-98FC-6C52854B4A6E}"/>
                  </a:ext>
                </a:extLst>
              </p:cNvPr>
              <p:cNvCxnSpPr>
                <a:cxnSpLocks/>
              </p:cNvCxnSpPr>
              <p:nvPr/>
            </p:nvCxnSpPr>
            <p:spPr>
              <a:xfrm>
                <a:off x="8093946" y="2849321"/>
                <a:ext cx="2756542" cy="0"/>
              </a:xfrm>
              <a:prstGeom prst="line">
                <a:avLst/>
              </a:prstGeom>
              <a:noFill/>
              <a:ln w="9525" cap="flat" cmpd="sng" algn="ctr">
                <a:solidFill>
                  <a:srgbClr val="FA3E18"/>
                </a:solidFill>
                <a:prstDash val="solid"/>
                <a:miter lim="800000"/>
              </a:ln>
              <a:effectLst/>
            </p:spPr>
          </p:cxnSp>
          <p:grpSp>
            <p:nvGrpSpPr>
              <p:cNvPr id="205" name="Group 4">
                <a:extLst>
                  <a:ext uri="{FF2B5EF4-FFF2-40B4-BE49-F238E27FC236}">
                    <a16:creationId xmlns:a16="http://schemas.microsoft.com/office/drawing/2014/main" xmlns="" id="{EF64353A-984F-4B7B-BFE3-1EAC239D4CDF}"/>
                  </a:ext>
                </a:extLst>
              </p:cNvPr>
              <p:cNvGrpSpPr/>
              <p:nvPr/>
            </p:nvGrpSpPr>
            <p:grpSpPr>
              <a:xfrm>
                <a:off x="8829928" y="5405282"/>
                <a:ext cx="1822450" cy="372567"/>
                <a:chOff x="2948531" y="5365943"/>
                <a:chExt cx="1656000" cy="372567"/>
              </a:xfrm>
            </p:grpSpPr>
            <p:sp>
              <p:nvSpPr>
                <p:cNvPr id="206" name="Rectangle 69">
                  <a:extLst>
                    <a:ext uri="{FF2B5EF4-FFF2-40B4-BE49-F238E27FC236}">
                      <a16:creationId xmlns:a16="http://schemas.microsoft.com/office/drawing/2014/main" xmlns="" id="{A1721F52-0A0A-4252-BF66-27D986FFD925}"/>
                    </a:ext>
                  </a:extLst>
                </p:cNvPr>
                <p:cNvSpPr/>
                <p:nvPr/>
              </p:nvSpPr>
              <p:spPr>
                <a:xfrm>
                  <a:off x="3554256" y="5449200"/>
                  <a:ext cx="444553" cy="289310"/>
                </a:xfrm>
                <a:prstGeom prst="rect">
                  <a:avLst/>
                </a:prstGeom>
              </p:spPr>
              <p:txBody>
                <a:bodyPr wrap="none">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i="0" u="none" strike="noStrike" kern="0" cap="none" spc="0" normalizeH="0" baseline="0" noProof="0" dirty="0">
                      <a:ln>
                        <a:noFill/>
                      </a:ln>
                      <a:solidFill>
                        <a:srgbClr val="63554F"/>
                      </a:solidFill>
                      <a:effectLst/>
                      <a:uLnTx/>
                      <a:uFillTx/>
                      <a:latin typeface="Century Gothic" panose="020B0502020202020204" pitchFamily="34" charset="0"/>
                    </a:rPr>
                    <a:t>DA</a:t>
                  </a:r>
                  <a:endParaRPr kumimoji="0" lang="en-US" sz="2000" i="0" u="none" strike="noStrike" kern="0" cap="none" spc="0" normalizeH="0" baseline="0" noProof="0" dirty="0">
                    <a:ln>
                      <a:noFill/>
                    </a:ln>
                    <a:solidFill>
                      <a:srgbClr val="63554F"/>
                    </a:solidFill>
                    <a:effectLst/>
                    <a:uLnTx/>
                    <a:uFillTx/>
                    <a:latin typeface="Century Gothic" panose="020B0502020202020204" pitchFamily="34" charset="0"/>
                  </a:endParaRPr>
                </a:p>
              </p:txBody>
            </p:sp>
            <p:cxnSp>
              <p:nvCxnSpPr>
                <p:cNvPr id="207" name="Straight Connector 70">
                  <a:extLst>
                    <a:ext uri="{FF2B5EF4-FFF2-40B4-BE49-F238E27FC236}">
                      <a16:creationId xmlns:a16="http://schemas.microsoft.com/office/drawing/2014/main" xmlns="" id="{3A1D3FB6-E5D1-43BD-B6CB-587B63DB7566}"/>
                    </a:ext>
                  </a:extLst>
                </p:cNvPr>
                <p:cNvCxnSpPr>
                  <a:cxnSpLocks/>
                </p:cNvCxnSpPr>
                <p:nvPr/>
              </p:nvCxnSpPr>
              <p:spPr>
                <a:xfrm>
                  <a:off x="2948531" y="5365943"/>
                  <a:ext cx="1656000" cy="0"/>
                </a:xfrm>
                <a:prstGeom prst="line">
                  <a:avLst/>
                </a:prstGeom>
                <a:noFill/>
                <a:ln w="6350" cap="flat" cmpd="sng" algn="ctr">
                  <a:solidFill>
                    <a:srgbClr val="63554F"/>
                  </a:solidFill>
                  <a:prstDash val="solid"/>
                  <a:miter lim="800000"/>
                </a:ln>
                <a:effectLst/>
              </p:spPr>
            </p:cxnSp>
          </p:grpSp>
        </p:grpSp>
        <p:sp>
          <p:nvSpPr>
            <p:cNvPr id="72" name="TextBox 39">
              <a:extLst>
                <a:ext uri="{FF2B5EF4-FFF2-40B4-BE49-F238E27FC236}">
                  <a16:creationId xmlns:a16="http://schemas.microsoft.com/office/drawing/2014/main" xmlns="" id="{06A76737-D97D-46DF-9057-2782223E2C26}"/>
                </a:ext>
              </a:extLst>
            </p:cNvPr>
            <p:cNvSpPr txBox="1"/>
            <p:nvPr/>
          </p:nvSpPr>
          <p:spPr>
            <a:xfrm>
              <a:off x="10235939" y="4942189"/>
              <a:ext cx="431208" cy="126958"/>
            </a:xfrm>
            <a:prstGeom prst="rect">
              <a:avLst/>
            </a:prstGeom>
            <a:noFill/>
          </p:spPr>
          <p:txBody>
            <a:bodyPr wrap="none" lIns="0" tIns="0" rIns="0" bIns="0" rtlCol="0" anchor="ctr">
              <a:spAutoFit/>
            </a:bodyPr>
            <a:lstStyle/>
            <a:p>
              <a:pPr algn="ctr">
                <a:lnSpc>
                  <a:spcPct val="75000"/>
                </a:lnSpc>
                <a:defRPr/>
              </a:pPr>
              <a:r>
                <a:rPr lang="en-US" sz="1100" dirty="0">
                  <a:solidFill>
                    <a:srgbClr val="63554F"/>
                  </a:solidFill>
                  <a:latin typeface="Century Gothic" panose="020B0502020202020204" pitchFamily="34" charset="0"/>
                </a:rPr>
                <a:t>Grave</a:t>
              </a:r>
            </a:p>
          </p:txBody>
        </p:sp>
        <p:sp>
          <p:nvSpPr>
            <p:cNvPr id="73" name="TextBox 40">
              <a:extLst>
                <a:ext uri="{FF2B5EF4-FFF2-40B4-BE49-F238E27FC236}">
                  <a16:creationId xmlns:a16="http://schemas.microsoft.com/office/drawing/2014/main" xmlns="" id="{702FA8FB-7E01-4F69-944D-E1D6668E9DA1}"/>
                </a:ext>
              </a:extLst>
            </p:cNvPr>
            <p:cNvSpPr txBox="1"/>
            <p:nvPr/>
          </p:nvSpPr>
          <p:spPr>
            <a:xfrm>
              <a:off x="8967351" y="5016055"/>
              <a:ext cx="327013" cy="126958"/>
            </a:xfrm>
            <a:prstGeom prst="rect">
              <a:avLst/>
            </a:prstGeom>
            <a:noFill/>
          </p:spPr>
          <p:txBody>
            <a:bodyPr wrap="none" lIns="0" tIns="0" rIns="0" bIns="0" rtlCol="0" anchor="ctr">
              <a:spAutoFit/>
            </a:bodyPr>
            <a:lstStyle/>
            <a:p>
              <a:pPr algn="ctr">
                <a:lnSpc>
                  <a:spcPct val="75000"/>
                </a:lnSpc>
                <a:defRPr/>
              </a:pPr>
              <a:r>
                <a:rPr lang="en-US" sz="1100" dirty="0">
                  <a:solidFill>
                    <a:srgbClr val="63554F"/>
                  </a:solidFill>
                  <a:latin typeface="Century Gothic" panose="020B0502020202020204" pitchFamily="34" charset="0"/>
                </a:rPr>
                <a:t>Leve</a:t>
              </a:r>
            </a:p>
          </p:txBody>
        </p:sp>
        <p:sp>
          <p:nvSpPr>
            <p:cNvPr id="74" name="TextBox 41">
              <a:extLst>
                <a:ext uri="{FF2B5EF4-FFF2-40B4-BE49-F238E27FC236}">
                  <a16:creationId xmlns:a16="http://schemas.microsoft.com/office/drawing/2014/main" xmlns="" id="{6A905C66-D8BF-4F72-BCD8-1B72921B65CE}"/>
                </a:ext>
              </a:extLst>
            </p:cNvPr>
            <p:cNvSpPr txBox="1"/>
            <p:nvPr/>
          </p:nvSpPr>
          <p:spPr>
            <a:xfrm>
              <a:off x="9403665" y="4942189"/>
              <a:ext cx="737382" cy="126958"/>
            </a:xfrm>
            <a:prstGeom prst="rect">
              <a:avLst/>
            </a:prstGeom>
            <a:noFill/>
          </p:spPr>
          <p:txBody>
            <a:bodyPr wrap="none" lIns="0" tIns="0" rIns="0" bIns="0" rtlCol="0" anchor="ctr">
              <a:spAutoFit/>
            </a:bodyPr>
            <a:lstStyle/>
            <a:p>
              <a:pPr algn="ctr">
                <a:lnSpc>
                  <a:spcPct val="75000"/>
                </a:lnSpc>
                <a:defRPr/>
              </a:pPr>
              <a:r>
                <a:rPr lang="en-US" sz="1100" dirty="0" err="1">
                  <a:solidFill>
                    <a:srgbClr val="63554F"/>
                  </a:solidFill>
                  <a:latin typeface="Century Gothic" panose="020B0502020202020204" pitchFamily="34" charset="0"/>
                </a:rPr>
                <a:t>Moderado</a:t>
              </a:r>
              <a:endParaRPr lang="en-US" sz="1100" dirty="0">
                <a:solidFill>
                  <a:srgbClr val="63554F"/>
                </a:solidFill>
                <a:latin typeface="Century Gothic" panose="020B0502020202020204" pitchFamily="34" charset="0"/>
              </a:endParaRPr>
            </a:p>
          </p:txBody>
        </p:sp>
        <p:sp>
          <p:nvSpPr>
            <p:cNvPr id="75" name="TextBox 40">
              <a:extLst>
                <a:ext uri="{FF2B5EF4-FFF2-40B4-BE49-F238E27FC236}">
                  <a16:creationId xmlns:a16="http://schemas.microsoft.com/office/drawing/2014/main" xmlns="" id="{734F5B48-3BDB-45DE-BAD2-4ADAB047ED62}"/>
                </a:ext>
              </a:extLst>
            </p:cNvPr>
            <p:cNvSpPr txBox="1"/>
            <p:nvPr/>
          </p:nvSpPr>
          <p:spPr>
            <a:xfrm>
              <a:off x="8184133" y="4952576"/>
              <a:ext cx="642805" cy="253916"/>
            </a:xfrm>
            <a:prstGeom prst="rect">
              <a:avLst/>
            </a:prstGeom>
            <a:noFill/>
          </p:spPr>
          <p:txBody>
            <a:bodyPr wrap="none" lIns="0" tIns="0" rIns="0" bIns="0" rtlCol="0" anchor="ctr">
              <a:spAutoFit/>
            </a:bodyPr>
            <a:lstStyle/>
            <a:p>
              <a:pPr algn="ctr">
                <a:lnSpc>
                  <a:spcPct val="75000"/>
                </a:lnSpc>
                <a:defRPr/>
              </a:pPr>
              <a:r>
                <a:rPr lang="en-US" sz="1100" dirty="0" err="1">
                  <a:solidFill>
                    <a:srgbClr val="63554F"/>
                  </a:solidFill>
                  <a:latin typeface="Century Gothic" panose="020B0502020202020204" pitchFamily="34" charset="0"/>
                </a:rPr>
                <a:t>Controle</a:t>
              </a:r>
              <a:endParaRPr lang="en-US" sz="1100" dirty="0">
                <a:solidFill>
                  <a:srgbClr val="63554F"/>
                </a:solidFill>
                <a:latin typeface="Century Gothic" panose="020B0502020202020204" pitchFamily="34" charset="0"/>
              </a:endParaRPr>
            </a:p>
            <a:p>
              <a:pPr algn="ctr">
                <a:lnSpc>
                  <a:spcPct val="75000"/>
                </a:lnSpc>
                <a:defRPr/>
              </a:pPr>
              <a:r>
                <a:rPr lang="en-US" sz="1100" dirty="0" err="1">
                  <a:solidFill>
                    <a:srgbClr val="63554F"/>
                  </a:solidFill>
                  <a:latin typeface="Century Gothic" panose="020B0502020202020204" pitchFamily="34" charset="0"/>
                </a:rPr>
                <a:t>Saudável</a:t>
              </a:r>
              <a:endParaRPr lang="en-US" sz="1100" dirty="0">
                <a:solidFill>
                  <a:srgbClr val="63554F"/>
                </a:solidFill>
                <a:latin typeface="Century Gothic" panose="020B0502020202020204" pitchFamily="34" charset="0"/>
              </a:endParaRPr>
            </a:p>
          </p:txBody>
        </p:sp>
      </p:grpSp>
    </p:spTree>
    <p:extLst>
      <p:ext uri="{BB962C8B-B14F-4D97-AF65-F5344CB8AC3E}">
        <p14:creationId xmlns:p14="http://schemas.microsoft.com/office/powerpoint/2010/main" val="87530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8">
            <a:extLst>
              <a:ext uri="{FF2B5EF4-FFF2-40B4-BE49-F238E27FC236}">
                <a16:creationId xmlns:a16="http://schemas.microsoft.com/office/drawing/2014/main" xmlns="" id="{4C7A48B1-8CA1-4F4C-A97C-48B218372461}"/>
              </a:ext>
            </a:extLst>
          </p:cNvPr>
          <p:cNvSpPr/>
          <p:nvPr/>
        </p:nvSpPr>
        <p:spPr>
          <a:xfrm>
            <a:off x="485775" y="1047936"/>
            <a:ext cx="11099233" cy="5067114"/>
          </a:xfrm>
          <a:prstGeom prst="rect">
            <a:avLst/>
          </a:prstGeom>
          <a:solidFill>
            <a:schemeClr val="bg1"/>
          </a:solidFill>
          <a:ln>
            <a:noFill/>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1" dirty="0"/>
          </a:p>
        </p:txBody>
      </p:sp>
      <p:pic>
        <p:nvPicPr>
          <p:cNvPr id="7" name="Picture 6"/>
          <p:cNvPicPr>
            <a:picLocks noChangeAspect="1"/>
          </p:cNvPicPr>
          <p:nvPr/>
        </p:nvPicPr>
        <p:blipFill rotWithShape="1">
          <a:blip r:embed="rId2"/>
          <a:srcRect l="2214"/>
          <a:stretch/>
        </p:blipFill>
        <p:spPr>
          <a:xfrm>
            <a:off x="1912470" y="1187075"/>
            <a:ext cx="3564217" cy="4902200"/>
          </a:xfrm>
          <a:prstGeom prst="rect">
            <a:avLst/>
          </a:prstGeom>
        </p:spPr>
      </p:pic>
      <p:pic>
        <p:nvPicPr>
          <p:cNvPr id="8" name="Picture 7"/>
          <p:cNvPicPr>
            <a:picLocks noChangeAspect="1"/>
          </p:cNvPicPr>
          <p:nvPr/>
        </p:nvPicPr>
        <p:blipFill>
          <a:blip r:embed="rId3"/>
          <a:stretch>
            <a:fillRect/>
          </a:stretch>
        </p:blipFill>
        <p:spPr>
          <a:xfrm>
            <a:off x="6531536" y="1174377"/>
            <a:ext cx="3581400" cy="4927600"/>
          </a:xfrm>
          <a:prstGeom prst="rect">
            <a:avLst/>
          </a:prstGeom>
        </p:spPr>
      </p:pic>
      <p:sp>
        <p:nvSpPr>
          <p:cNvPr id="9" name="TextBox 8"/>
          <p:cNvSpPr txBox="1"/>
          <p:nvPr/>
        </p:nvSpPr>
        <p:spPr>
          <a:xfrm>
            <a:off x="10757647" y="4542118"/>
            <a:ext cx="184666" cy="369332"/>
          </a:xfrm>
          <a:prstGeom prst="rect">
            <a:avLst/>
          </a:prstGeom>
          <a:noFill/>
        </p:spPr>
        <p:txBody>
          <a:bodyPr wrap="none" rtlCol="0">
            <a:spAutoFit/>
          </a:bodyPr>
          <a:lstStyle/>
          <a:p>
            <a:endParaRPr lang="en-US" dirty="0"/>
          </a:p>
        </p:txBody>
      </p:sp>
      <p:sp>
        <p:nvSpPr>
          <p:cNvPr id="5" name="CaixaDeTexto 4">
            <a:extLst>
              <a:ext uri="{FF2B5EF4-FFF2-40B4-BE49-F238E27FC236}">
                <a16:creationId xmlns="" xmlns:a16="http://schemas.microsoft.com/office/drawing/2014/main" id="{44A64D41-213E-42D2-9C1A-8C6D9F162D2E}"/>
              </a:ext>
            </a:extLst>
          </p:cNvPr>
          <p:cNvSpPr txBox="1"/>
          <p:nvPr/>
        </p:nvSpPr>
        <p:spPr>
          <a:xfrm>
            <a:off x="10660812" y="6604084"/>
            <a:ext cx="1531188" cy="253916"/>
          </a:xfrm>
          <a:prstGeom prst="rect">
            <a:avLst/>
          </a:prstGeom>
          <a:noFill/>
        </p:spPr>
        <p:txBody>
          <a:bodyPr wrap="none" rtlCol="0">
            <a:spAutoFit/>
          </a:bodyPr>
          <a:lstStyle/>
          <a:p>
            <a:pPr algn="ctr"/>
            <a:r>
              <a:rPr lang="pt-BR" sz="1050" dirty="0">
                <a:solidFill>
                  <a:srgbClr val="273582"/>
                </a:solidFill>
              </a:rPr>
              <a:t>Imagens arquivo </a:t>
            </a:r>
            <a:r>
              <a:rPr lang="pt-BR" sz="1050" dirty="0" smtClean="0">
                <a:solidFill>
                  <a:srgbClr val="273582"/>
                </a:solidFill>
              </a:rPr>
              <a:t>pessoal</a:t>
            </a:r>
            <a:endParaRPr lang="pt-BR" sz="1050" dirty="0">
              <a:solidFill>
                <a:srgbClr val="273582"/>
              </a:solidFill>
            </a:endParaRPr>
          </a:p>
        </p:txBody>
      </p:sp>
      <p:sp>
        <p:nvSpPr>
          <p:cNvPr id="11" name="Forma Livre: Forma 69">
            <a:extLst>
              <a:ext uri="{FF2B5EF4-FFF2-40B4-BE49-F238E27FC236}">
                <a16:creationId xmlns:a16="http://schemas.microsoft.com/office/drawing/2014/main" xmlns="" id="{3F3A85CB-3063-45DB-988F-FFDA61424339}"/>
              </a:ext>
            </a:extLst>
          </p:cNvPr>
          <p:cNvSpPr/>
          <p:nvPr/>
        </p:nvSpPr>
        <p:spPr>
          <a:xfrm>
            <a:off x="115462" y="303033"/>
            <a:ext cx="8111161" cy="741837"/>
          </a:xfrm>
          <a:custGeom>
            <a:avLst/>
            <a:gdLst>
              <a:gd name="connsiteX0" fmla="*/ 0 w 6633046"/>
              <a:gd name="connsiteY0" fmla="*/ 0 h 604379"/>
              <a:gd name="connsiteX1" fmla="*/ 6633046 w 6633046"/>
              <a:gd name="connsiteY1" fmla="*/ 0 h 604379"/>
              <a:gd name="connsiteX2" fmla="*/ 6083201 w 6633046"/>
              <a:gd name="connsiteY2" fmla="*/ 604379 h 604379"/>
              <a:gd name="connsiteX3" fmla="*/ 0 w 6633046"/>
              <a:gd name="connsiteY3" fmla="*/ 604379 h 604379"/>
            </a:gdLst>
            <a:ahLst/>
            <a:cxnLst>
              <a:cxn ang="0">
                <a:pos x="connsiteX0" y="connsiteY0"/>
              </a:cxn>
              <a:cxn ang="0">
                <a:pos x="connsiteX1" y="connsiteY1"/>
              </a:cxn>
              <a:cxn ang="0">
                <a:pos x="connsiteX2" y="connsiteY2"/>
              </a:cxn>
              <a:cxn ang="0">
                <a:pos x="connsiteX3" y="connsiteY3"/>
              </a:cxn>
            </a:cxnLst>
            <a:rect l="l" t="t" r="r" b="b"/>
            <a:pathLst>
              <a:path w="6633046" h="604379">
                <a:moveTo>
                  <a:pt x="0" y="0"/>
                </a:moveTo>
                <a:lnTo>
                  <a:pt x="6633046" y="0"/>
                </a:lnTo>
                <a:lnTo>
                  <a:pt x="6083201" y="604379"/>
                </a:lnTo>
                <a:lnTo>
                  <a:pt x="0" y="604379"/>
                </a:lnTo>
                <a:close/>
              </a:path>
            </a:pathLst>
          </a:custGeom>
          <a:gradFill>
            <a:gsLst>
              <a:gs pos="0">
                <a:srgbClr val="94CA56"/>
              </a:gs>
              <a:gs pos="56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sz="900"/>
          </a:p>
        </p:txBody>
      </p:sp>
      <p:sp>
        <p:nvSpPr>
          <p:cNvPr id="12" name="CaixaDeTexto 57">
            <a:extLst>
              <a:ext uri="{FF2B5EF4-FFF2-40B4-BE49-F238E27FC236}">
                <a16:creationId xmlns:a16="http://schemas.microsoft.com/office/drawing/2014/main" xmlns="" id="{C10CE7E3-90F7-4E33-9A18-B04827584594}"/>
              </a:ext>
            </a:extLst>
          </p:cNvPr>
          <p:cNvSpPr txBox="1"/>
          <p:nvPr/>
        </p:nvSpPr>
        <p:spPr>
          <a:xfrm>
            <a:off x="187624" y="340913"/>
            <a:ext cx="9208045" cy="584776"/>
          </a:xfrm>
          <a:prstGeom prst="rect">
            <a:avLst/>
          </a:prstGeom>
          <a:noFill/>
        </p:spPr>
        <p:txBody>
          <a:bodyPr wrap="square" rtlCol="0">
            <a:spAutoFit/>
          </a:bodyPr>
          <a:lstStyle/>
          <a:p>
            <a:r>
              <a:rPr lang="pt-BR" sz="3200" b="1" dirty="0" smtClean="0">
                <a:solidFill>
                  <a:schemeClr val="bg1"/>
                </a:solidFill>
                <a:latin typeface="Century Gothic" panose="020B0502020202020204" pitchFamily="34" charset="0"/>
              </a:rPr>
              <a:t>O Objetivo foi alcançado?</a:t>
            </a:r>
            <a:endParaRPr lang="pt-BR"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22808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8">
            <a:extLst>
              <a:ext uri="{FF2B5EF4-FFF2-40B4-BE49-F238E27FC236}">
                <a16:creationId xmlns:a16="http://schemas.microsoft.com/office/drawing/2014/main" xmlns="" id="{4C7A48B1-8CA1-4F4C-A97C-48B218372461}"/>
              </a:ext>
            </a:extLst>
          </p:cNvPr>
          <p:cNvSpPr/>
          <p:nvPr/>
        </p:nvSpPr>
        <p:spPr>
          <a:xfrm>
            <a:off x="240422" y="1091227"/>
            <a:ext cx="11099233" cy="5067114"/>
          </a:xfrm>
          <a:prstGeom prst="rect">
            <a:avLst/>
          </a:prstGeom>
          <a:solidFill>
            <a:schemeClr val="bg1"/>
          </a:solidFill>
          <a:ln>
            <a:noFill/>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1" dirty="0"/>
          </a:p>
        </p:txBody>
      </p:sp>
      <p:sp>
        <p:nvSpPr>
          <p:cNvPr id="3" name="Content Placeholder 2">
            <a:extLst>
              <a:ext uri="{FF2B5EF4-FFF2-40B4-BE49-F238E27FC236}">
                <a16:creationId xmlns="" xmlns:a16="http://schemas.microsoft.com/office/drawing/2014/main" id="{418107AE-1BD8-4394-AEA9-05ABB377BF2B}"/>
              </a:ext>
            </a:extLst>
          </p:cNvPr>
          <p:cNvSpPr>
            <a:spLocks noGrp="1"/>
          </p:cNvSpPr>
          <p:nvPr>
            <p:ph idx="1"/>
          </p:nvPr>
        </p:nvSpPr>
        <p:spPr>
          <a:xfrm>
            <a:off x="254923" y="1651339"/>
            <a:ext cx="11682153" cy="4693737"/>
          </a:xfrm>
        </p:spPr>
        <p:txBody>
          <a:bodyPr/>
          <a:lstStyle/>
          <a:p>
            <a:pPr marL="385763" indent="-385763">
              <a:lnSpc>
                <a:spcPct val="150000"/>
              </a:lnSpc>
              <a:buFont typeface="+mj-lt"/>
              <a:buAutoNum type="arabicPeriod"/>
            </a:pPr>
            <a:r>
              <a:rPr lang="pt-BR" sz="2800" dirty="0"/>
              <a:t>Reduzir o número e a gravidade das lesões</a:t>
            </a:r>
          </a:p>
          <a:p>
            <a:pPr marL="385763" indent="-385763">
              <a:lnSpc>
                <a:spcPct val="150000"/>
              </a:lnSpc>
              <a:buFont typeface="+mj-lt"/>
              <a:buAutoNum type="arabicPeriod"/>
            </a:pPr>
            <a:r>
              <a:rPr lang="pt-BR" sz="2800" dirty="0"/>
              <a:t>Reduzir o prurido e melhorar a qualidade de vida</a:t>
            </a:r>
          </a:p>
          <a:p>
            <a:pPr marL="385763" indent="-385763">
              <a:lnSpc>
                <a:spcPct val="150000"/>
              </a:lnSpc>
              <a:buFont typeface="+mj-lt"/>
              <a:buAutoNum type="arabicPeriod"/>
            </a:pPr>
            <a:r>
              <a:rPr lang="pt-BR" sz="2800" dirty="0"/>
              <a:t>Manter as atividades normais da vida diária</a:t>
            </a:r>
          </a:p>
          <a:p>
            <a:pPr marL="385763" indent="-385763">
              <a:lnSpc>
                <a:spcPct val="150000"/>
              </a:lnSpc>
              <a:buFont typeface="+mj-lt"/>
              <a:buAutoNum type="arabicPeriod"/>
            </a:pPr>
            <a:r>
              <a:rPr lang="pt-BR" sz="2800" dirty="0"/>
              <a:t>Maximizar os períodos livres de doença</a:t>
            </a:r>
          </a:p>
          <a:p>
            <a:pPr marL="385763" indent="-385763">
              <a:lnSpc>
                <a:spcPct val="150000"/>
              </a:lnSpc>
              <a:buFont typeface="+mj-lt"/>
              <a:buAutoNum type="arabicPeriod"/>
            </a:pPr>
            <a:r>
              <a:rPr lang="pt-BR" sz="2800" dirty="0"/>
              <a:t>Prevenir complicações infecciosas </a:t>
            </a:r>
          </a:p>
          <a:p>
            <a:pPr marL="385763" indent="-385763">
              <a:lnSpc>
                <a:spcPct val="150000"/>
              </a:lnSpc>
              <a:buFont typeface="+mj-lt"/>
              <a:buAutoNum type="arabicPeriod"/>
            </a:pPr>
            <a:r>
              <a:rPr lang="pt-BR" sz="2800" dirty="0"/>
              <a:t>Evitar / Minimizar os eventos adversos do tratamento</a:t>
            </a:r>
          </a:p>
        </p:txBody>
      </p:sp>
      <p:sp>
        <p:nvSpPr>
          <p:cNvPr id="4" name="Text Placeholder 3">
            <a:extLst>
              <a:ext uri="{FF2B5EF4-FFF2-40B4-BE49-F238E27FC236}">
                <a16:creationId xmlns="" xmlns:a16="http://schemas.microsoft.com/office/drawing/2014/main" id="{F7DE0FA1-2509-4EB9-AA81-7D705CB5A379}"/>
              </a:ext>
            </a:extLst>
          </p:cNvPr>
          <p:cNvSpPr>
            <a:spLocks noGrp="1"/>
          </p:cNvSpPr>
          <p:nvPr>
            <p:ph type="body" sz="quarter" idx="10"/>
          </p:nvPr>
        </p:nvSpPr>
        <p:spPr>
          <a:xfrm>
            <a:off x="3124700" y="6395103"/>
            <a:ext cx="9067300" cy="462897"/>
          </a:xfrm>
        </p:spPr>
        <p:txBody>
          <a:bodyPr>
            <a:normAutofit/>
          </a:bodyPr>
          <a:lstStyle/>
          <a:p>
            <a:pPr algn="r"/>
            <a:r>
              <a:rPr lang="en-US" sz="1050" dirty="0">
                <a:solidFill>
                  <a:schemeClr val="bg2">
                    <a:lumMod val="50000"/>
                  </a:schemeClr>
                </a:solidFill>
              </a:rPr>
              <a:t>Schneider L, et al. </a:t>
            </a:r>
            <a:r>
              <a:rPr lang="en-US" sz="1050" i="1" dirty="0">
                <a:solidFill>
                  <a:schemeClr val="bg2">
                    <a:lumMod val="50000"/>
                  </a:schemeClr>
                </a:solidFill>
              </a:rPr>
              <a:t>J Allergy Clin Immunol</a:t>
            </a:r>
            <a:r>
              <a:rPr lang="en-US" sz="1050" dirty="0">
                <a:solidFill>
                  <a:schemeClr val="bg2">
                    <a:lumMod val="50000"/>
                  </a:schemeClr>
                </a:solidFill>
              </a:rPr>
              <a:t>. 2013;131(2):295-299.</a:t>
            </a:r>
          </a:p>
          <a:p>
            <a:pPr algn="r"/>
            <a:r>
              <a:rPr lang="en-US" sz="1050" dirty="0">
                <a:solidFill>
                  <a:schemeClr val="bg2">
                    <a:lumMod val="50000"/>
                  </a:schemeClr>
                </a:solidFill>
              </a:rPr>
              <a:t>Lyons JJ, et al. </a:t>
            </a:r>
            <a:r>
              <a:rPr lang="en-US" sz="1050" i="1" dirty="0">
                <a:solidFill>
                  <a:schemeClr val="bg2">
                    <a:lumMod val="50000"/>
                  </a:schemeClr>
                </a:solidFill>
              </a:rPr>
              <a:t>Immunol Allergy Clin North Am</a:t>
            </a:r>
            <a:r>
              <a:rPr lang="en-US" sz="1050" dirty="0">
                <a:solidFill>
                  <a:schemeClr val="bg2">
                    <a:lumMod val="50000"/>
                  </a:schemeClr>
                </a:solidFill>
              </a:rPr>
              <a:t>. 2015;35(1):161-183.</a:t>
            </a:r>
          </a:p>
        </p:txBody>
      </p:sp>
      <p:pic>
        <p:nvPicPr>
          <p:cNvPr id="6" name="Picture 5" descr="doctor-rx-copyright1.gif">
            <a:extLst>
              <a:ext uri="{FF2B5EF4-FFF2-40B4-BE49-F238E27FC236}">
                <a16:creationId xmlns="" xmlns:a16="http://schemas.microsoft.com/office/drawing/2014/main" id="{80225078-09F9-47D7-9C99-4A1AC7E91891}"/>
              </a:ext>
            </a:extLst>
          </p:cNvPr>
          <p:cNvPicPr>
            <a:picLocks noChangeAspect="1"/>
          </p:cNvPicPr>
          <p:nvPr/>
        </p:nvPicPr>
        <p:blipFill>
          <a:blip r:embed="rId3"/>
          <a:stretch>
            <a:fillRect/>
          </a:stretch>
        </p:blipFill>
        <p:spPr>
          <a:xfrm>
            <a:off x="8996898" y="1717076"/>
            <a:ext cx="2126512" cy="3005471"/>
          </a:xfrm>
          <a:prstGeom prst="rect">
            <a:avLst/>
          </a:prstGeom>
        </p:spPr>
      </p:pic>
      <p:sp>
        <p:nvSpPr>
          <p:cNvPr id="8" name="Forma Livre: Forma 69">
            <a:extLst>
              <a:ext uri="{FF2B5EF4-FFF2-40B4-BE49-F238E27FC236}">
                <a16:creationId xmlns:a16="http://schemas.microsoft.com/office/drawing/2014/main" xmlns="" id="{3F3A85CB-3063-45DB-988F-FFDA61424339}"/>
              </a:ext>
            </a:extLst>
          </p:cNvPr>
          <p:cNvSpPr/>
          <p:nvPr/>
        </p:nvSpPr>
        <p:spPr>
          <a:xfrm>
            <a:off x="245356" y="418479"/>
            <a:ext cx="7909104" cy="741837"/>
          </a:xfrm>
          <a:custGeom>
            <a:avLst/>
            <a:gdLst>
              <a:gd name="connsiteX0" fmla="*/ 0 w 6633046"/>
              <a:gd name="connsiteY0" fmla="*/ 0 h 604379"/>
              <a:gd name="connsiteX1" fmla="*/ 6633046 w 6633046"/>
              <a:gd name="connsiteY1" fmla="*/ 0 h 604379"/>
              <a:gd name="connsiteX2" fmla="*/ 6083201 w 6633046"/>
              <a:gd name="connsiteY2" fmla="*/ 604379 h 604379"/>
              <a:gd name="connsiteX3" fmla="*/ 0 w 6633046"/>
              <a:gd name="connsiteY3" fmla="*/ 604379 h 604379"/>
            </a:gdLst>
            <a:ahLst/>
            <a:cxnLst>
              <a:cxn ang="0">
                <a:pos x="connsiteX0" y="connsiteY0"/>
              </a:cxn>
              <a:cxn ang="0">
                <a:pos x="connsiteX1" y="connsiteY1"/>
              </a:cxn>
              <a:cxn ang="0">
                <a:pos x="connsiteX2" y="connsiteY2"/>
              </a:cxn>
              <a:cxn ang="0">
                <a:pos x="connsiteX3" y="connsiteY3"/>
              </a:cxn>
            </a:cxnLst>
            <a:rect l="l" t="t" r="r" b="b"/>
            <a:pathLst>
              <a:path w="6633046" h="604379">
                <a:moveTo>
                  <a:pt x="0" y="0"/>
                </a:moveTo>
                <a:lnTo>
                  <a:pt x="6633046" y="0"/>
                </a:lnTo>
                <a:lnTo>
                  <a:pt x="6083201" y="604379"/>
                </a:lnTo>
                <a:lnTo>
                  <a:pt x="0" y="604379"/>
                </a:lnTo>
                <a:close/>
              </a:path>
            </a:pathLst>
          </a:custGeom>
          <a:gradFill>
            <a:gsLst>
              <a:gs pos="0">
                <a:srgbClr val="94CA56"/>
              </a:gs>
              <a:gs pos="56000">
                <a:srgbClr val="00A88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sz="900"/>
          </a:p>
        </p:txBody>
      </p:sp>
      <p:sp>
        <p:nvSpPr>
          <p:cNvPr id="9" name="CaixaDeTexto 57">
            <a:extLst>
              <a:ext uri="{FF2B5EF4-FFF2-40B4-BE49-F238E27FC236}">
                <a16:creationId xmlns:a16="http://schemas.microsoft.com/office/drawing/2014/main" xmlns="" id="{C10CE7E3-90F7-4E33-9A18-B04827584594}"/>
              </a:ext>
            </a:extLst>
          </p:cNvPr>
          <p:cNvSpPr txBox="1"/>
          <p:nvPr/>
        </p:nvSpPr>
        <p:spPr>
          <a:xfrm>
            <a:off x="346384" y="485220"/>
            <a:ext cx="9208045" cy="646331"/>
          </a:xfrm>
          <a:prstGeom prst="rect">
            <a:avLst/>
          </a:prstGeom>
          <a:noFill/>
        </p:spPr>
        <p:txBody>
          <a:bodyPr wrap="square" rtlCol="0">
            <a:spAutoFit/>
          </a:bodyPr>
          <a:lstStyle/>
          <a:p>
            <a:r>
              <a:rPr lang="pt-BR" sz="3600" b="1" dirty="0" smtClean="0">
                <a:solidFill>
                  <a:schemeClr val="bg1"/>
                </a:solidFill>
                <a:latin typeface="Century Gothic" panose="020B0502020202020204" pitchFamily="34" charset="0"/>
              </a:rPr>
              <a:t>Objetivos do tratamento</a:t>
            </a:r>
            <a:endParaRPr lang="pt-BR" sz="3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79092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alizzato 31">
    <a:dk1>
      <a:sysClr val="windowText" lastClr="000000"/>
    </a:dk1>
    <a:lt1>
      <a:sysClr val="window" lastClr="FFFFFF"/>
    </a:lt1>
    <a:dk2>
      <a:srgbClr val="44546A"/>
    </a:dk2>
    <a:lt2>
      <a:srgbClr val="B2B2B2"/>
    </a:lt2>
    <a:accent1>
      <a:srgbClr val="DE3F0F"/>
    </a:accent1>
    <a:accent2>
      <a:srgbClr val="978984"/>
    </a:accent2>
    <a:accent3>
      <a:srgbClr val="D7A064"/>
    </a:accent3>
    <a:accent4>
      <a:srgbClr val="7DA064"/>
    </a:accent4>
    <a:accent5>
      <a:srgbClr val="B47396"/>
    </a:accent5>
    <a:accent6>
      <a:srgbClr val="EE720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Dvent">
    <a:dk1>
      <a:sysClr val="windowText" lastClr="000000"/>
    </a:dk1>
    <a:lt1>
      <a:sysClr val="window" lastClr="FFFFFF"/>
    </a:lt1>
    <a:dk2>
      <a:srgbClr val="44546A"/>
    </a:dk2>
    <a:lt2>
      <a:srgbClr val="E7E6E6"/>
    </a:lt2>
    <a:accent1>
      <a:srgbClr val="DE3F10"/>
    </a:accent1>
    <a:accent2>
      <a:srgbClr val="978984"/>
    </a:accent2>
    <a:accent3>
      <a:srgbClr val="D7A064"/>
    </a:accent3>
    <a:accent4>
      <a:srgbClr val="7DA064"/>
    </a:accent4>
    <a:accent5>
      <a:srgbClr val="B47396"/>
    </a:accent5>
    <a:accent6>
      <a:srgbClr val="EA5B0C"/>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347069995BEAE4181C94721013B438D" ma:contentTypeVersion="11" ma:contentTypeDescription="Crie um novo documento." ma:contentTypeScope="" ma:versionID="6d83516e7e51cfe3a1d2a2c84b9e94e2">
  <xsd:schema xmlns:xsd="http://www.w3.org/2001/XMLSchema" xmlns:xs="http://www.w3.org/2001/XMLSchema" xmlns:p="http://schemas.microsoft.com/office/2006/metadata/properties" xmlns:ns2="aceda3bb-abc7-467c-aa48-9525c48503ae" xmlns:ns3="7591ed30-2eab-4c15-89f6-7e4db9aabb55" targetNamespace="http://schemas.microsoft.com/office/2006/metadata/properties" ma:root="true" ma:fieldsID="1ce33ec7afcaaedb2a36306a13b6d95a" ns2:_="" ns3:_="">
    <xsd:import namespace="aceda3bb-abc7-467c-aa48-9525c48503ae"/>
    <xsd:import namespace="7591ed30-2eab-4c15-89f6-7e4db9aabb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eda3bb-abc7-467c-aa48-9525c48503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91ed30-2eab-4c15-89f6-7e4db9aabb55" elementFormDefault="qualified">
    <xsd:import namespace="http://schemas.microsoft.com/office/2006/documentManagement/types"/>
    <xsd:import namespace="http://schemas.microsoft.com/office/infopath/2007/PartnerControls"/>
    <xsd:element name="SharedWithUsers" ma:index="13"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B8F4D7-B598-4B73-BE74-19F217B13F4C}">
  <ds:schemaRefs>
    <ds:schemaRef ds:uri="http://schemas.microsoft.com/sharepoint/v3/contenttype/forms"/>
  </ds:schemaRefs>
</ds:datastoreItem>
</file>

<file path=customXml/itemProps2.xml><?xml version="1.0" encoding="utf-8"?>
<ds:datastoreItem xmlns:ds="http://schemas.openxmlformats.org/officeDocument/2006/customXml" ds:itemID="{6D1634FF-19B5-46BA-A3BB-C35DB4E127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eda3bb-abc7-467c-aa48-9525c48503ae"/>
    <ds:schemaRef ds:uri="7591ed30-2eab-4c15-89f6-7e4db9aabb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B46D4E-DAE7-4243-91FA-22C64E2BE547}">
  <ds:schemaRefs>
    <ds:schemaRef ds:uri="http://purl.org/dc/dcmitype/"/>
    <ds:schemaRef ds:uri="aceda3bb-abc7-467c-aa48-9525c48503ae"/>
    <ds:schemaRef ds:uri="http://purl.org/dc/elements/1.1/"/>
    <ds:schemaRef ds:uri="http://schemas.microsoft.com/office/2006/metadata/properties"/>
    <ds:schemaRef ds:uri="7591ed30-2eab-4c15-89f6-7e4db9aabb55"/>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10924</TotalTime>
  <Words>1866</Words>
  <Application>Microsoft Office PowerPoint</Application>
  <PresentationFormat>Widescreen</PresentationFormat>
  <Paragraphs>253</Paragraphs>
  <Slides>18</Slides>
  <Notes>8</Notes>
  <HiddenSlides>0</HiddenSlides>
  <MMClips>1</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18</vt:i4>
      </vt:variant>
    </vt:vector>
  </HeadingPairs>
  <TitlesOfParts>
    <vt:vector size="25" baseType="lpstr">
      <vt:lpstr>Arial</vt:lpstr>
      <vt:lpstr>Calibri</vt:lpstr>
      <vt:lpstr>Calibri Light</vt:lpstr>
      <vt:lpstr>Century Gothic</vt:lpstr>
      <vt:lpstr>Century Gothic (Body)</vt:lpstr>
      <vt:lpstr>Tema do Office</vt:lpstr>
      <vt:lpstr>2_Tema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Renan Finco | .PPT</dc:creator>
  <cp:lastModifiedBy>Mariana Menezes dos Reis</cp:lastModifiedBy>
  <cp:revision>655</cp:revision>
  <dcterms:created xsi:type="dcterms:W3CDTF">2020-06-11T12:57:11Z</dcterms:created>
  <dcterms:modified xsi:type="dcterms:W3CDTF">2021-11-19T13:46:18Z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0x010100C347069995BEAE4181C94721013B438D</vt:lpwstr>
  </property>
</Properties>
</file>