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6286" r:id="rId3"/>
    <p:sldId id="7849" r:id="rId4"/>
    <p:sldId id="7854" r:id="rId5"/>
    <p:sldId id="7855" r:id="rId6"/>
    <p:sldId id="7857" r:id="rId7"/>
    <p:sldId id="7851" r:id="rId8"/>
    <p:sldId id="7859" r:id="rId9"/>
    <p:sldId id="7858" r:id="rId10"/>
    <p:sldId id="273" r:id="rId11"/>
    <p:sldId id="7860" r:id="rId12"/>
    <p:sldId id="7861" r:id="rId13"/>
    <p:sldId id="7862" r:id="rId14"/>
    <p:sldId id="7863" r:id="rId15"/>
    <p:sldId id="7864" r:id="rId16"/>
    <p:sldId id="260" r:id="rId17"/>
  </p:sldIdLst>
  <p:sldSz cx="12192000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  <a:srgbClr val="70AD47"/>
    <a:srgbClr val="4BBB24"/>
    <a:srgbClr val="AB9862"/>
    <a:srgbClr val="E6E6E6"/>
    <a:srgbClr val="D7DA38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5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neelbr-my.sharepoint.com/personal/thiagomagalhaes_aneel_gov_br/Documents/ANEEL_STR/03_Recursos/01_Processos%20Tarif&#225;rios/2023/12-%20EQTL%20Amap&#225;/SPARTA_RTE%202023%20-%20CEA%20(Vers&#227;o%20CP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aneelbr-my.sharepoint.com/personal/thiagomagalhaes_aneel_gov_br/Documents/ANEEL_STR/03_Recursos/01_Processos%20Tarif&#225;rios/2023/12-%20EQTL%20Amap&#225;/SPARTA_RTE%202023%20-%20CEA%20(Vers&#227;o%20CP)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562200503272397E-2"/>
          <c:y val="0.18038459086756051"/>
          <c:w val="0.73137462044513424"/>
          <c:h val="0.74869413339566127"/>
        </c:manualLayout>
      </c:layout>
      <c:doughnut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%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D1-49A8-BAB9-BE09C43C470D}"/>
              </c:ext>
            </c:extLst>
          </c:dPt>
          <c:dPt>
            <c:idx val="1"/>
            <c:bubble3D val="0"/>
            <c:spPr>
              <a:solidFill>
                <a:srgbClr val="FEBF0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D1-49A8-BAB9-BE09C43C470D}"/>
              </c:ext>
            </c:extLst>
          </c:dPt>
          <c:dPt>
            <c:idx val="2"/>
            <c:bubble3D val="0"/>
            <c:spPr>
              <a:solidFill>
                <a:srgbClr val="0030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D1-49A8-BAB9-BE09C43C470D}"/>
              </c:ext>
            </c:extLst>
          </c:dPt>
          <c:dPt>
            <c:idx val="3"/>
            <c:bubble3D val="0"/>
            <c:spPr>
              <a:solidFill>
                <a:srgbClr val="6A686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D1-49A8-BAB9-BE09C43C470D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4D1-49A8-BAB9-BE09C43C470D}"/>
              </c:ext>
            </c:extLst>
          </c:dPt>
          <c:cat>
            <c:strRef>
              <c:f>Planilha1!$A$2:$A$6</c:f>
              <c:strCache>
                <c:ptCount val="5"/>
                <c:pt idx="0">
                  <c:v>Energia</c:v>
                </c:pt>
                <c:pt idx="1">
                  <c:v>Transmissão</c:v>
                </c:pt>
                <c:pt idx="2">
                  <c:v>Distribuição</c:v>
                </c:pt>
                <c:pt idx="3">
                  <c:v>Tributos</c:v>
                </c:pt>
                <c:pt idx="4">
                  <c:v>Encargos Setoriais</c:v>
                </c:pt>
              </c:strCache>
            </c:strRef>
          </c:cat>
          <c:val>
            <c:numRef>
              <c:f>Planilha1!$B$2:$B$6</c:f>
              <c:numCache>
                <c:formatCode>0%</c:formatCode>
                <c:ptCount val="5"/>
                <c:pt idx="0" formatCode="0.00%">
                  <c:v>0.27800000000000002</c:v>
                </c:pt>
                <c:pt idx="1">
                  <c:v>0.04</c:v>
                </c:pt>
                <c:pt idx="2" formatCode="0.00%">
                  <c:v>0.312</c:v>
                </c:pt>
                <c:pt idx="3" formatCode="0.00%">
                  <c:v>0.20799999999999999</c:v>
                </c:pt>
                <c:pt idx="4" formatCode="0.00%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4D1-49A8-BAB9-BE09C43C4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6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79719717902122E-3"/>
          <c:y val="2.2474056153307439E-2"/>
          <c:w val="0.98468922209770726"/>
          <c:h val="0.839196865508576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'Votos e NTs'!$AC$23</c:f>
              <c:strCache>
                <c:ptCount val="1"/>
                <c:pt idx="0">
                  <c:v>B1 - Residencial</c:v>
                </c:pt>
              </c:strCache>
            </c:strRef>
          </c:tx>
          <c:spPr>
            <a:solidFill>
              <a:srgbClr val="BED8E6"/>
            </a:solidFill>
            <a:ln w="9525" cap="flat" cmpd="sng" algn="ctr">
              <a:solidFill>
                <a:schemeClr val="tx2">
                  <a:lumMod val="75000"/>
                </a:schemeClr>
              </a:solidFill>
              <a:prstDash val="solid"/>
              <a:round/>
            </a:ln>
            <a:effectLst/>
            <a:scene3d>
              <a:camera prst="orthographicFront"/>
              <a:lightRig rig="soft" dir="t"/>
            </a:scene3d>
            <a:sp3d prstMaterial="matte">
              <a:bevelT w="127000" prst="coolSlant"/>
              <a:bevelB w="127000" prst="coolSlant"/>
            </a:sp3d>
          </c:spPr>
          <c:invertIfNegative val="0"/>
          <c:dPt>
            <c:idx val="11"/>
            <c:invertIfNegative val="0"/>
            <c:bubble3D val="0"/>
            <c:spPr>
              <a:solidFill>
                <a:srgbClr val="BED8E6"/>
              </a:solidFill>
              <a:ln w="952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  <a:effectLst/>
              <a:scene3d>
                <a:camera prst="orthographicFront"/>
                <a:lightRig rig="soft" dir="t"/>
              </a:scene3d>
              <a:sp3d prstMaterial="matte">
                <a:bevelT w="127000" prst="coolSlant"/>
                <a:bevelB w="127000" prst="coolSlant"/>
              </a:sp3d>
            </c:spPr>
            <c:extLst>
              <c:ext xmlns:c16="http://schemas.microsoft.com/office/drawing/2014/chart" uri="{C3380CC4-5D6E-409C-BE32-E72D297353CC}">
                <c16:uniqueId val="{00000001-8611-410F-8197-E58B35AD4930}"/>
              </c:ext>
            </c:extLst>
          </c:dPt>
          <c:dLbls>
            <c:dLbl>
              <c:idx val="13"/>
              <c:layout>
                <c:manualLayout>
                  <c:x val="0"/>
                  <c:y val="-1.955853762508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11-410F-8197-E58B35AD493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'Votos e NTs'!$Z$24:$Z$37</c:f>
              <c:numCache>
                <c:formatCode>0</c:formatCode>
                <c:ptCount val="14"/>
                <c:pt idx="0">
                  <c:v>2012</c:v>
                </c:pt>
                <c:pt idx="1">
                  <c:v>2013</c:v>
                </c:pt>
                <c:pt idx="2">
                  <c:v>2013</c:v>
                </c:pt>
                <c:pt idx="3">
                  <c:v>2015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'Votos e NTs'!$AC$24:$AC$37</c:f>
              <c:numCache>
                <c:formatCode>#,##0.00_ ;\-#,##0.00\ </c:formatCode>
                <c:ptCount val="14"/>
                <c:pt idx="0">
                  <c:v>486.61</c:v>
                </c:pt>
                <c:pt idx="1">
                  <c:v>398.81</c:v>
                </c:pt>
                <c:pt idx="2">
                  <c:v>253.85</c:v>
                </c:pt>
                <c:pt idx="3">
                  <c:v>305.99</c:v>
                </c:pt>
                <c:pt idx="4">
                  <c:v>272.62</c:v>
                </c:pt>
                <c:pt idx="5">
                  <c:v>397.09000000000003</c:v>
                </c:pt>
                <c:pt idx="6">
                  <c:v>392.16999999999996</c:v>
                </c:pt>
                <c:pt idx="7">
                  <c:v>537.28</c:v>
                </c:pt>
                <c:pt idx="8">
                  <c:v>566.38</c:v>
                </c:pt>
                <c:pt idx="9">
                  <c:v>537.18000000000006</c:v>
                </c:pt>
                <c:pt idx="10">
                  <c:v>505.25</c:v>
                </c:pt>
                <c:pt idx="11">
                  <c:v>539.80999999999995</c:v>
                </c:pt>
                <c:pt idx="12">
                  <c:v>721.67165900197585</c:v>
                </c:pt>
                <c:pt idx="13">
                  <c:v>1031.9955807248077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611-410F-8197-E58B35AD4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964250904"/>
        <c:axId val="1844297232"/>
        <c:extLst/>
      </c:barChart>
      <c:lineChart>
        <c:grouping val="standard"/>
        <c:varyColors val="0"/>
        <c:ser>
          <c:idx val="2"/>
          <c:order val="1"/>
          <c:tx>
            <c:strRef>
              <c:f>'Votos e NTs'!$AD$23</c:f>
              <c:strCache>
                <c:ptCount val="1"/>
                <c:pt idx="0">
                  <c:v>IGPM</c:v>
                </c:pt>
              </c:strCache>
            </c:strRef>
          </c:tx>
          <c:spPr>
            <a:ln w="25400" cap="rnd">
              <a:solidFill>
                <a:srgbClr val="CC00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diamond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CC00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'Votos e NTs'!$AB$24:$AB$37</c:f>
              <c:strCache>
                <c:ptCount val="14"/>
                <c:pt idx="0">
                  <c:v>Reajuste   2012</c:v>
                </c:pt>
                <c:pt idx="1">
                  <c:v>RTE   2013</c:v>
                </c:pt>
                <c:pt idx="2">
                  <c:v>Reajuste   2013</c:v>
                </c:pt>
                <c:pt idx="3">
                  <c:v>RTE   2015</c:v>
                </c:pt>
                <c:pt idx="4">
                  <c:v>Reajuste   2015</c:v>
                </c:pt>
                <c:pt idx="5">
                  <c:v>Reajuste   2016</c:v>
                </c:pt>
                <c:pt idx="6">
                  <c:v>RTE   2017</c:v>
                </c:pt>
                <c:pt idx="7">
                  <c:v>Revisão   2017</c:v>
                </c:pt>
                <c:pt idx="8">
                  <c:v>Reajuste   2018</c:v>
                </c:pt>
                <c:pt idx="9">
                  <c:v>Reajuste   2019</c:v>
                </c:pt>
                <c:pt idx="10">
                  <c:v>Reajuste   2020</c:v>
                </c:pt>
                <c:pt idx="11">
                  <c:v>RTE   2021</c:v>
                </c:pt>
                <c:pt idx="12">
                  <c:v>0   2022</c:v>
                </c:pt>
                <c:pt idx="13">
                  <c:v>Revisão   2023</c:v>
                </c:pt>
              </c:strCache>
            </c:strRef>
          </c:cat>
          <c:val>
            <c:numRef>
              <c:f>'Votos e NTs'!$AD$24:$AD$37</c:f>
              <c:numCache>
                <c:formatCode>#,##0.00_ ;\-#,##0.00\ </c:formatCode>
                <c:ptCount val="14"/>
                <c:pt idx="0">
                  <c:v>486.61</c:v>
                </c:pt>
                <c:pt idx="1">
                  <c:v>489.80270437894291</c:v>
                </c:pt>
                <c:pt idx="2">
                  <c:v>512.23514834512332</c:v>
                </c:pt>
                <c:pt idx="3">
                  <c:v>539.93949022145239</c:v>
                </c:pt>
                <c:pt idx="4">
                  <c:v>580.59223539530421</c:v>
                </c:pt>
                <c:pt idx="5">
                  <c:v>631.39136820758836</c:v>
                </c:pt>
                <c:pt idx="6">
                  <c:v>639.49791916374375</c:v>
                </c:pt>
                <c:pt idx="7">
                  <c:v>622.67526605461148</c:v>
                </c:pt>
                <c:pt idx="8">
                  <c:v>686.50439563170949</c:v>
                </c:pt>
                <c:pt idx="9">
                  <c:v>711.62270455648343</c:v>
                </c:pt>
                <c:pt idx="10">
                  <c:v>860.5758987505078</c:v>
                </c:pt>
                <c:pt idx="11">
                  <c:v>1047.7397936385191</c:v>
                </c:pt>
                <c:pt idx="12">
                  <c:v>1109.5070083010141</c:v>
                </c:pt>
                <c:pt idx="13">
                  <c:v>1068.7055798482304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11-410F-8197-E58B35AD4930}"/>
            </c:ext>
          </c:extLst>
        </c:ser>
        <c:ser>
          <c:idx val="3"/>
          <c:order val="2"/>
          <c:tx>
            <c:strRef>
              <c:f>'Votos e NTs'!$AE$23</c:f>
              <c:strCache>
                <c:ptCount val="1"/>
                <c:pt idx="0">
                  <c:v>IPCA</c:v>
                </c:pt>
              </c:strCache>
            </c:strRef>
          </c:tx>
          <c:spPr>
            <a:ln w="25400" cap="rnd">
              <a:solidFill>
                <a:srgbClr val="E566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marker>
            <c:symbol val="diamond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rgbClr val="E56600"/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marker>
          <c:cat>
            <c:strRef>
              <c:f>'Votos e NTs'!$AB$24:$AB$37</c:f>
              <c:strCache>
                <c:ptCount val="14"/>
                <c:pt idx="0">
                  <c:v>Reajuste   2012</c:v>
                </c:pt>
                <c:pt idx="1">
                  <c:v>RTE   2013</c:v>
                </c:pt>
                <c:pt idx="2">
                  <c:v>Reajuste   2013</c:v>
                </c:pt>
                <c:pt idx="3">
                  <c:v>RTE   2015</c:v>
                </c:pt>
                <c:pt idx="4">
                  <c:v>Reajuste   2015</c:v>
                </c:pt>
                <c:pt idx="5">
                  <c:v>Reajuste   2016</c:v>
                </c:pt>
                <c:pt idx="6">
                  <c:v>RTE   2017</c:v>
                </c:pt>
                <c:pt idx="7">
                  <c:v>Revisão   2017</c:v>
                </c:pt>
                <c:pt idx="8">
                  <c:v>Reajuste   2018</c:v>
                </c:pt>
                <c:pt idx="9">
                  <c:v>Reajuste   2019</c:v>
                </c:pt>
                <c:pt idx="10">
                  <c:v>Reajuste   2020</c:v>
                </c:pt>
                <c:pt idx="11">
                  <c:v>RTE   2021</c:v>
                </c:pt>
                <c:pt idx="12">
                  <c:v>0   2022</c:v>
                </c:pt>
                <c:pt idx="13">
                  <c:v>Revisão   2023</c:v>
                </c:pt>
              </c:strCache>
            </c:strRef>
          </c:cat>
          <c:val>
            <c:numRef>
              <c:f>'Votos e NTs'!$AE$24:$AE$37</c:f>
              <c:numCache>
                <c:formatCode>#,##0.00_ ;\-#,##0.00\ </c:formatCode>
                <c:ptCount val="14"/>
                <c:pt idx="0">
                  <c:v>486.61</c:v>
                </c:pt>
                <c:pt idx="1">
                  <c:v>493.39780477919442</c:v>
                </c:pt>
                <c:pt idx="2">
                  <c:v>515.01578513327138</c:v>
                </c:pt>
                <c:pt idx="3">
                  <c:v>562.93856342705953</c:v>
                </c:pt>
                <c:pt idx="4">
                  <c:v>603.44488431985133</c:v>
                </c:pt>
                <c:pt idx="5">
                  <c:v>652.13053736384359</c:v>
                </c:pt>
                <c:pt idx="6">
                  <c:v>660.38519826057575</c:v>
                </c:pt>
                <c:pt idx="7">
                  <c:v>668.5426165948943</c:v>
                </c:pt>
                <c:pt idx="8">
                  <c:v>697.54007478397921</c:v>
                </c:pt>
                <c:pt idx="9">
                  <c:v>716.72836069126618</c:v>
                </c:pt>
                <c:pt idx="10">
                  <c:v>744.81228663908348</c:v>
                </c:pt>
                <c:pt idx="11">
                  <c:v>832.13473807312334</c:v>
                </c:pt>
                <c:pt idx="12">
                  <c:v>881.23675363787322</c:v>
                </c:pt>
                <c:pt idx="13">
                  <c:v>925.44909676237819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1-410F-8197-E58B35AD4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4250904"/>
        <c:axId val="1844297232"/>
      </c:lineChart>
      <c:valAx>
        <c:axId val="1844297232"/>
        <c:scaling>
          <c:orientation val="minMax"/>
          <c:min val="0"/>
        </c:scaling>
        <c:delete val="1"/>
        <c:axPos val="l"/>
        <c:numFmt formatCode="#,##0.00_ ;\-#,##0.00\ " sourceLinked="1"/>
        <c:majorTickMark val="out"/>
        <c:minorTickMark val="none"/>
        <c:tickLblPos val="nextTo"/>
        <c:crossAx val="964250904"/>
        <c:crosses val="autoZero"/>
        <c:crossBetween val="between"/>
        <c:majorUnit val="20"/>
        <c:minorUnit val="10"/>
      </c:valAx>
      <c:catAx>
        <c:axId val="96425090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44297232"/>
        <c:crosses val="autoZero"/>
        <c:auto val="1"/>
        <c:lblAlgn val="ctr"/>
        <c:lblOffset val="100"/>
        <c:tickLblSkip val="1"/>
        <c:noMultiLvlLbl val="1"/>
      </c:cat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E566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ayout>
        <c:manualLayout>
          <c:xMode val="edge"/>
          <c:yMode val="edge"/>
          <c:x val="1.462660346551778E-4"/>
          <c:y val="0.19575448049463962"/>
          <c:w val="0.2336788392123621"/>
          <c:h val="0.18319753536982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span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791013906691875E-3"/>
          <c:y val="1.6531440263449566E-2"/>
          <c:w val="0.9887380713149394"/>
          <c:h val="0.79783112345490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3972B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9F7-4EB3-9CED-56DBB99BED1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9F7-4EB3-9CED-56DBB99BED1B}"/>
              </c:ext>
            </c:extLst>
          </c:dPt>
          <c:dPt>
            <c:idx val="5"/>
            <c:invertIfNegative val="0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9-09F7-4EB3-9CED-56DBB99BED1B}"/>
              </c:ext>
            </c:extLst>
          </c:dPt>
          <c:dPt>
            <c:idx val="6"/>
            <c:invertIfNegative val="0"/>
            <c:bubble3D val="0"/>
            <c:spPr>
              <a:solidFill>
                <a:srgbClr val="70AD47"/>
              </a:solidFill>
            </c:spPr>
            <c:extLst>
              <c:ext xmlns:c16="http://schemas.microsoft.com/office/drawing/2014/chart" uri="{C3380CC4-5D6E-409C-BE32-E72D297353CC}">
                <c16:uniqueId val="{00000002-09F7-4EB3-9CED-56DBB99BED1B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9F7-4EB3-9CED-56DBB99BED1B}"/>
              </c:ext>
            </c:extLst>
          </c:dPt>
          <c:dLbls>
            <c:dLbl>
              <c:idx val="0"/>
              <c:layout>
                <c:manualLayout>
                  <c:x val="5.1965538528014063E-3"/>
                  <c:y val="0.13892535223593244"/>
                </c:manualLayout>
              </c:layout>
              <c:tx>
                <c:rich>
                  <a:bodyPr/>
                  <a:lstStyle/>
                  <a:p>
                    <a:fld id="{D94C0D4A-BEAD-434B-9BE9-DFA7DEE59B15}" type="VALUE">
                      <a:rPr lang="en-US" sz="18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9F7-4EB3-9CED-56DBB99BED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510F92C-7250-4266-85CE-A8E61BCA200A}" type="VALUE">
                      <a:rPr lang="en-US" sz="18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9F7-4EB3-9CED-56DBB99BED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12D94AD-9EF8-455B-9972-BC605E25C26F}" type="VALUE">
                      <a:rPr lang="en-US" sz="16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9F7-4EB3-9CED-56DBB99BED1B}"/>
                </c:ext>
              </c:extLst>
            </c:dLbl>
            <c:dLbl>
              <c:idx val="3"/>
              <c:layout>
                <c:manualLayout>
                  <c:x val="-6.3512702274527433E-17"/>
                  <c:y val="-3.7547392496197957E-3"/>
                </c:manualLayout>
              </c:layout>
              <c:tx>
                <c:rich>
                  <a:bodyPr/>
                  <a:lstStyle/>
                  <a:p>
                    <a:fld id="{7BB924A9-24F0-46CF-B6B8-7D2D0E23D94D}" type="VALUE">
                      <a:rPr lang="en-US" sz="18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9F7-4EB3-9CED-56DBB99BED1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45738A5-79F2-4F8E-B518-9F68E9F6C7DC}" type="VALUE">
                      <a:rPr lang="en-US" sz="1600" b="1">
                        <a:solidFill>
                          <a:sysClr val="windowText" lastClr="000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F7-4EB3-9CED-56DBB99BED1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5ACB3C-F3C0-4BCE-AC47-E5D2FC5C26BA}" type="VALUE">
                      <a:rPr lang="en-US" sz="1600" b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9F7-4EB3-9CED-56DBB99BED1B}"/>
                </c:ext>
              </c:extLst>
            </c:dLbl>
            <c:dLbl>
              <c:idx val="6"/>
              <c:layout>
                <c:manualLayout>
                  <c:x val="-1.7321846176004687E-3"/>
                  <c:y val="-7.50947849923966E-3"/>
                </c:manualLayout>
              </c:layout>
              <c:tx>
                <c:rich>
                  <a:bodyPr/>
                  <a:lstStyle/>
                  <a:p>
                    <a:fld id="{A9A4F208-9416-4B67-9981-8F414F021F2B}" type="VALUE">
                      <a:rPr lang="en-US" sz="16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9F7-4EB3-9CED-56DBB99BED1B}"/>
                </c:ext>
              </c:extLst>
            </c:dLbl>
            <c:dLbl>
              <c:idx val="7"/>
              <c:layout>
                <c:manualLayout>
                  <c:x val="0"/>
                  <c:y val="8.130081300813009E-3"/>
                </c:manualLayout>
              </c:layout>
              <c:tx>
                <c:rich>
                  <a:bodyPr/>
                  <a:lstStyle/>
                  <a:p>
                    <a:fld id="{A572E4CA-1441-4614-BB5D-5911E291B740}" type="VALUE">
                      <a:rPr lang="en-US" sz="1600" b="1"/>
                      <a:pPr/>
                      <a:t>[VALOR]</a:t>
                    </a:fld>
                    <a:endParaRPr lang="pt-BR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9F7-4EB3-9CED-56DBB99BED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solidFill>
                      <a:sysClr val="windowText" lastClr="000000"/>
                    </a:solidFill>
                    <a:latin typeface="+mn-lt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'Votos e NTs'!$E$24:$E$31</c:f>
              <c:strCache>
                <c:ptCount val="8"/>
                <c:pt idx="0">
                  <c:v>Encargos Setoriais</c:v>
                </c:pt>
                <c:pt idx="1">
                  <c:v>Custo de Transporte</c:v>
                </c:pt>
                <c:pt idx="2">
                  <c:v>Custo de Energia</c:v>
                </c:pt>
                <c:pt idx="3">
                  <c:v>Receitas Irrecuperáveis</c:v>
                </c:pt>
                <c:pt idx="4">
                  <c:v>Distribuição</c:v>
                </c:pt>
                <c:pt idx="5">
                  <c:v>Componentes Financeiros</c:v>
                </c:pt>
                <c:pt idx="6">
                  <c:v>Retirada dos Financeiros Anteriores</c:v>
                </c:pt>
                <c:pt idx="7">
                  <c:v>Efeito Médio Consumidor</c:v>
                </c:pt>
              </c:strCache>
            </c:strRef>
          </c:cat>
          <c:val>
            <c:numRef>
              <c:f>'Votos e NTs'!$H$24:$H$31</c:f>
              <c:numCache>
                <c:formatCode>0.00%</c:formatCode>
                <c:ptCount val="8"/>
                <c:pt idx="0">
                  <c:v>0.12564589913536817</c:v>
                </c:pt>
                <c:pt idx="1">
                  <c:v>6.2879673463164809E-3</c:v>
                </c:pt>
                <c:pt idx="2">
                  <c:v>2.5965208759337648E-2</c:v>
                </c:pt>
                <c:pt idx="3">
                  <c:v>5.6911831632792242E-3</c:v>
                </c:pt>
                <c:pt idx="4">
                  <c:v>0.13169155772345217</c:v>
                </c:pt>
                <c:pt idx="5">
                  <c:v>6.1376208004060621E-2</c:v>
                </c:pt>
                <c:pt idx="6">
                  <c:v>8.7499999999999994E-2</c:v>
                </c:pt>
                <c:pt idx="7">
                  <c:v>0.44411977874481035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F7-4EB3-9CED-56DBB99BE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844296056"/>
        <c:axId val="1844294880"/>
      </c:barChart>
      <c:catAx>
        <c:axId val="184429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>
                <a:latin typeface="+mn-lt"/>
              </a:defRPr>
            </a:pPr>
            <a:endParaRPr lang="pt-BR"/>
          </a:p>
        </c:txPr>
        <c:crossAx val="1844294880"/>
        <c:crosses val="autoZero"/>
        <c:auto val="1"/>
        <c:lblAlgn val="ctr"/>
        <c:lblOffset val="0"/>
        <c:noMultiLvlLbl val="0"/>
      </c:catAx>
      <c:valAx>
        <c:axId val="1844294880"/>
        <c:scaling>
          <c:orientation val="minMax"/>
          <c:max val="0.5"/>
        </c:scaling>
        <c:delete val="1"/>
        <c:axPos val="l"/>
        <c:numFmt formatCode="0%" sourceLinked="0"/>
        <c:majorTickMark val="out"/>
        <c:minorTickMark val="none"/>
        <c:tickLblPos val="nextTo"/>
        <c:crossAx val="1844296056"/>
        <c:crosses val="autoZero"/>
        <c:crossBetween val="between"/>
        <c:majorUnit val="1.0000000000000002E-2"/>
        <c:minorUnit val="5.000000000000001E-3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Planilha1!$E$3</c:f>
              <c:strCache>
                <c:ptCount val="1"/>
                <c:pt idx="0">
                  <c:v>IDH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DF0B-475A-83E3-F9C52EC328C9}"/>
              </c:ext>
            </c:extLst>
          </c:dPt>
          <c:dPt>
            <c:idx val="1"/>
            <c:invertIfNegative val="0"/>
            <c:bubble3D val="0"/>
            <c:spPr>
              <a:solidFill>
                <a:srgbClr val="C55A1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0B-475A-83E3-F9C52EC328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Planilha1!$D$4:$D$8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Planilha1!$E$4:$E$8</c:f>
              <c:numCache>
                <c:formatCode>General</c:formatCode>
                <c:ptCount val="5"/>
                <c:pt idx="0">
                  <c:v>0.66</c:v>
                </c:pt>
                <c:pt idx="1">
                  <c:v>0.65</c:v>
                </c:pt>
                <c:pt idx="2">
                  <c:v>0.75</c:v>
                </c:pt>
                <c:pt idx="3">
                  <c:v>0.74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B-475A-83E3-F9C52EC3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447574991"/>
        <c:axId val="539555263"/>
      </c:barChart>
      <c:lineChart>
        <c:grouping val="standard"/>
        <c:varyColors val="0"/>
        <c:ser>
          <c:idx val="1"/>
          <c:order val="1"/>
          <c:tx>
            <c:strRef>
              <c:f>Planilha1!$F$3</c:f>
              <c:strCache>
                <c:ptCount val="1"/>
                <c:pt idx="0">
                  <c:v>Tarifa Média</c:v>
                </c:pt>
              </c:strCache>
            </c:strRef>
          </c:tx>
          <c:spPr>
            <a:ln w="47625" cap="rnd">
              <a:solidFill>
                <a:schemeClr val="accent6">
                  <a:alpha val="99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Planilha1!$D$4:$D$8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Centro-Oeste</c:v>
                </c:pt>
                <c:pt idx="3">
                  <c:v>Sudeste</c:v>
                </c:pt>
                <c:pt idx="4">
                  <c:v>Sul</c:v>
                </c:pt>
              </c:strCache>
            </c:strRef>
          </c:cat>
          <c:val>
            <c:numRef>
              <c:f>Planilha1!$F$4:$F$8</c:f>
              <c:numCache>
                <c:formatCode>General</c:formatCode>
                <c:ptCount val="5"/>
                <c:pt idx="0">
                  <c:v>835</c:v>
                </c:pt>
                <c:pt idx="1">
                  <c:v>738</c:v>
                </c:pt>
                <c:pt idx="2">
                  <c:v>760</c:v>
                </c:pt>
                <c:pt idx="3">
                  <c:v>716</c:v>
                </c:pt>
                <c:pt idx="4">
                  <c:v>638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0B-475A-83E3-F9C52EC32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605759"/>
        <c:axId val="326866047"/>
      </c:lineChart>
      <c:catAx>
        <c:axId val="441605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6866047"/>
        <c:crosses val="autoZero"/>
        <c:auto val="1"/>
        <c:lblAlgn val="ctr"/>
        <c:lblOffset val="100"/>
        <c:noMultiLvlLbl val="0"/>
      </c:catAx>
      <c:valAx>
        <c:axId val="326866047"/>
        <c:scaling>
          <c:orientation val="minMax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1605759"/>
        <c:crosses val="autoZero"/>
        <c:crossBetween val="between"/>
      </c:valAx>
      <c:valAx>
        <c:axId val="539555263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47574991"/>
        <c:crosses val="max"/>
        <c:crossBetween val="between"/>
      </c:valAx>
      <c:catAx>
        <c:axId val="44757499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5552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do DEC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40.24</c:v>
                </c:pt>
                <c:pt idx="1">
                  <c:v>43.98</c:v>
                </c:pt>
                <c:pt idx="2">
                  <c:v>25.18</c:v>
                </c:pt>
                <c:pt idx="3">
                  <c:v>44.1</c:v>
                </c:pt>
                <c:pt idx="4">
                  <c:v>33.07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9-41EC-AFB3-2E4F6DB07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9851167"/>
        <c:axId val="949855967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Limite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45.55</c:v>
                </c:pt>
                <c:pt idx="1">
                  <c:v>45.55</c:v>
                </c:pt>
                <c:pt idx="2">
                  <c:v>45.03</c:v>
                </c:pt>
                <c:pt idx="3">
                  <c:v>45.14</c:v>
                </c:pt>
                <c:pt idx="4">
                  <c:v>44.98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B9-41EC-AFB3-2E4F6DB07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851167"/>
        <c:axId val="949855967"/>
      </c:lineChart>
      <c:catAx>
        <c:axId val="94985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855967"/>
        <c:crosses val="autoZero"/>
        <c:auto val="1"/>
        <c:lblAlgn val="ctr"/>
        <c:lblOffset val="100"/>
        <c:noMultiLvlLbl val="0"/>
      </c:catAx>
      <c:valAx>
        <c:axId val="949855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985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do FEC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Planilha1!$B$2:$B$6</c:f>
              <c:numCache>
                <c:formatCode>General</c:formatCode>
                <c:ptCount val="5"/>
                <c:pt idx="0">
                  <c:v>13.49</c:v>
                </c:pt>
                <c:pt idx="1">
                  <c:v>16.97</c:v>
                </c:pt>
                <c:pt idx="2">
                  <c:v>13.99</c:v>
                </c:pt>
                <c:pt idx="3">
                  <c:v>19.71</c:v>
                </c:pt>
                <c:pt idx="4">
                  <c:v>15.45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4-4F1F-ABC9-A42188E80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49851167"/>
        <c:axId val="949855967"/>
      </c:barChart>
      <c:lineChart>
        <c:grouping val="standard"/>
        <c:varyColors val="0"/>
        <c:ser>
          <c:idx val="1"/>
          <c:order val="1"/>
          <c:tx>
            <c:strRef>
              <c:f>Planilha1!$C$1</c:f>
              <c:strCache>
                <c:ptCount val="1"/>
                <c:pt idx="0">
                  <c:v>Limite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Planilha1!$C$2:$C$6</c:f>
              <c:numCache>
                <c:formatCode>General</c:formatCode>
                <c:ptCount val="5"/>
                <c:pt idx="0">
                  <c:v>30.48</c:v>
                </c:pt>
                <c:pt idx="1">
                  <c:v>30.37</c:v>
                </c:pt>
                <c:pt idx="2">
                  <c:v>30.15</c:v>
                </c:pt>
                <c:pt idx="3">
                  <c:v>30.18</c:v>
                </c:pt>
                <c:pt idx="4">
                  <c:v>30.24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84-4F1F-ABC9-A42188E80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851167"/>
        <c:axId val="949855967"/>
      </c:lineChart>
      <c:catAx>
        <c:axId val="94985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855967"/>
        <c:crosses val="autoZero"/>
        <c:auto val="1"/>
        <c:lblAlgn val="ctr"/>
        <c:lblOffset val="100"/>
        <c:noMultiLvlLbl val="0"/>
      </c:catAx>
      <c:valAx>
        <c:axId val="949855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98511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CONJUNTOS</a:t>
            </a:r>
            <a:r>
              <a:rPr lang="pt-BR" baseline="0"/>
              <a:t> - DEC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Conjuntos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2762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Planilha1!$B$2:$B$6</c:f>
              <c:numCache>
                <c:formatCode>0%</c:formatCode>
                <c:ptCount val="5"/>
                <c:pt idx="0">
                  <c:v>0.58333333333333337</c:v>
                </c:pt>
                <c:pt idx="1">
                  <c:v>0.58333333333333337</c:v>
                </c:pt>
                <c:pt idx="2">
                  <c:v>1</c:v>
                </c:pt>
                <c:pt idx="3">
                  <c:v>0.58333333333333337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FE-46A9-B0A9-E282CC37D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851167"/>
        <c:axId val="949855967"/>
      </c:lineChart>
      <c:catAx>
        <c:axId val="94985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855967"/>
        <c:crosses val="autoZero"/>
        <c:auto val="1"/>
        <c:lblAlgn val="ctr"/>
        <c:lblOffset val="100"/>
        <c:noMultiLvlLbl val="0"/>
      </c:catAx>
      <c:valAx>
        <c:axId val="94985596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conjuntos dentro dos limites regulatórios de DEC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crossAx val="94985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CONJUNTOS</a:t>
            </a:r>
            <a:r>
              <a:rPr lang="pt-BR" baseline="0"/>
              <a:t> - FEC</a:t>
            </a:r>
            <a:endParaRPr lang="pt-B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% Conjuntos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276225">
                <a:solidFill>
                  <a:schemeClr val="accent6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 formatCode="mmm\-yy">
                  <c:v>45108</c:v>
                </c:pt>
              </c:numCache>
            </c:numRef>
          </c:cat>
          <c:val>
            <c:numRef>
              <c:f>Planilha1!$B$2:$B$6</c:f>
              <c:numCache>
                <c:formatCode>0%</c:formatCode>
                <c:ptCount val="5"/>
                <c:pt idx="0">
                  <c:v>1</c:v>
                </c:pt>
                <c:pt idx="1">
                  <c:v>0.91666666666666663</c:v>
                </c:pt>
                <c:pt idx="2">
                  <c:v>1</c:v>
                </c:pt>
                <c:pt idx="3">
                  <c:v>0.58333333333333337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4C-4779-B25B-9BEB0D4D03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9851167"/>
        <c:axId val="949855967"/>
      </c:lineChart>
      <c:catAx>
        <c:axId val="9498511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9855967"/>
        <c:crosses val="autoZero"/>
        <c:auto val="1"/>
        <c:lblAlgn val="ctr"/>
        <c:lblOffset val="100"/>
        <c:noMultiLvlLbl val="0"/>
      </c:catAx>
      <c:valAx>
        <c:axId val="949855967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conjuntos dentro dos limites regulatórios de FEC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%" sourceLinked="1"/>
        <c:majorTickMark val="none"/>
        <c:minorTickMark val="none"/>
        <c:tickLblPos val="nextTo"/>
        <c:crossAx val="94985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ED50E-76A7-4C97-A1D3-75CB98CC113C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F874-4EBE-4074-B3B2-5CE7B4EFC0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278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F4039-F1F3-44BE-805B-48620ABCC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1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F4039-F1F3-44BE-805B-48620ABCC9DC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063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F4039-F1F3-44BE-805B-48620ABCC9D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2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74D5816F-9568-B305-6DBE-6EDAD3E86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2916433" y="-269776"/>
            <a:ext cx="14443630" cy="7324527"/>
          </a:xfrm>
          <a:prstGeom prst="rect">
            <a:avLst/>
          </a:prstGeom>
        </p:spPr>
      </p:pic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D1155115-508F-E85D-1F3F-7B38543A51F5}"/>
              </a:ext>
            </a:extLst>
          </p:cNvPr>
          <p:cNvSpPr/>
          <p:nvPr userDrawn="1"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4D856D0-40B4-ACE5-50A4-AB29CD995E59}"/>
              </a:ext>
            </a:extLst>
          </p:cNvPr>
          <p:cNvSpPr/>
          <p:nvPr userDrawn="1"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84AAEA4A-4D4F-612A-F506-B973D630D53E}"/>
              </a:ext>
            </a:extLst>
          </p:cNvPr>
          <p:cNvSpPr/>
          <p:nvPr userDrawn="1"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Dados 7">
            <a:extLst>
              <a:ext uri="{FF2B5EF4-FFF2-40B4-BE49-F238E27FC236}">
                <a16:creationId xmlns:a16="http://schemas.microsoft.com/office/drawing/2014/main" id="{2628F1FE-9554-BF24-3CC2-F5DD2484C9B4}"/>
              </a:ext>
            </a:extLst>
          </p:cNvPr>
          <p:cNvSpPr/>
          <p:nvPr userDrawn="1"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801AF11A-5EB5-47D4-3B47-4C82569545E2}"/>
              </a:ext>
            </a:extLst>
          </p:cNvPr>
          <p:cNvSpPr/>
          <p:nvPr userDrawn="1"/>
        </p:nvSpPr>
        <p:spPr>
          <a:xfrm>
            <a:off x="3570514" y="2371819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24983FBC-4763-42B4-85BC-964E5F40E765}"/>
              </a:ext>
            </a:extLst>
          </p:cNvPr>
          <p:cNvSpPr/>
          <p:nvPr userDrawn="1"/>
        </p:nvSpPr>
        <p:spPr>
          <a:xfrm>
            <a:off x="212371" y="4417680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6" name="Fluxograma: Dados 7">
            <a:extLst>
              <a:ext uri="{FF2B5EF4-FFF2-40B4-BE49-F238E27FC236}">
                <a16:creationId xmlns:a16="http://schemas.microsoft.com/office/drawing/2014/main" id="{66EBEDC6-D589-D7AA-A75F-61B7924EC85B}"/>
              </a:ext>
            </a:extLst>
          </p:cNvPr>
          <p:cNvSpPr/>
          <p:nvPr userDrawn="1"/>
        </p:nvSpPr>
        <p:spPr>
          <a:xfrm>
            <a:off x="2051627" y="4254270"/>
            <a:ext cx="1685593" cy="56593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83906CB2-F84E-B795-D421-6D9E98C0CF5F}"/>
              </a:ext>
            </a:extLst>
          </p:cNvPr>
          <p:cNvSpPr/>
          <p:nvPr userDrawn="1"/>
        </p:nvSpPr>
        <p:spPr>
          <a:xfrm>
            <a:off x="6312636" y="5908356"/>
            <a:ext cx="5403358" cy="512996"/>
          </a:xfrm>
          <a:prstGeom prst="roundRect">
            <a:avLst>
              <a:gd name="adj" fmla="val 10390"/>
            </a:avLst>
          </a:prstGeom>
          <a:solidFill>
            <a:srgbClr val="5B5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F5C3726F-AB3F-B9AB-3DB5-216067236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1B10F03-65AD-B924-3239-FDAED6406F75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24" name="Fluxograma: Dados 7">
              <a:extLst>
                <a:ext uri="{FF2B5EF4-FFF2-40B4-BE49-F238E27FC236}">
                  <a16:creationId xmlns:a16="http://schemas.microsoft.com/office/drawing/2014/main" id="{9303B37A-436D-0107-2842-AFA02F3C8BBF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5" name="Fluxograma: Dados 7">
              <a:extLst>
                <a:ext uri="{FF2B5EF4-FFF2-40B4-BE49-F238E27FC236}">
                  <a16:creationId xmlns:a16="http://schemas.microsoft.com/office/drawing/2014/main" id="{43A29164-017A-02D9-8324-6A67C0930458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6" name="Fluxograma: Dados 7">
              <a:extLst>
                <a:ext uri="{FF2B5EF4-FFF2-40B4-BE49-F238E27FC236}">
                  <a16:creationId xmlns:a16="http://schemas.microsoft.com/office/drawing/2014/main" id="{BD8EF0D6-EFA3-AB1A-E4FE-D336A9802072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7" name="Fluxograma: Dados 7">
            <a:extLst>
              <a:ext uri="{FF2B5EF4-FFF2-40B4-BE49-F238E27FC236}">
                <a16:creationId xmlns:a16="http://schemas.microsoft.com/office/drawing/2014/main" id="{78CB78A9-1355-0C25-9481-427B5B6229BB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8" name="Fluxograma: Dados 7">
            <a:extLst>
              <a:ext uri="{FF2B5EF4-FFF2-40B4-BE49-F238E27FC236}">
                <a16:creationId xmlns:a16="http://schemas.microsoft.com/office/drawing/2014/main" id="{7E0E4357-BFDA-75A1-C3F7-7316EAE20474}"/>
              </a:ext>
            </a:extLst>
          </p:cNvPr>
          <p:cNvSpPr/>
          <p:nvPr userDrawn="1"/>
        </p:nvSpPr>
        <p:spPr>
          <a:xfrm>
            <a:off x="1181314" y="5020502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E2E6BC-8203-C1FF-3BCF-FCD33ADC6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6328" y="2371819"/>
            <a:ext cx="3701672" cy="174018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rgbClr val="03405E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661DC4-DD05-980D-F678-9DAAEB99EA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62629" y="4164388"/>
            <a:ext cx="3701671" cy="369332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rgbClr val="5B5F2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6965829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61BAB41F-DFFD-0012-C127-D534E185F66D}"/>
              </a:ext>
            </a:extLst>
          </p:cNvPr>
          <p:cNvSpPr/>
          <p:nvPr userDrawn="1"/>
        </p:nvSpPr>
        <p:spPr>
          <a:xfrm>
            <a:off x="9235612" y="-655957"/>
            <a:ext cx="49629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CDA67FC-0761-F1AD-2944-0CF05E7B86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11A1C73-B753-EE3F-C482-79889939D1FC}"/>
              </a:ext>
            </a:extLst>
          </p:cNvPr>
          <p:cNvSpPr/>
          <p:nvPr userDrawn="1"/>
        </p:nvSpPr>
        <p:spPr>
          <a:xfrm>
            <a:off x="-317598" y="-252467"/>
            <a:ext cx="10711641" cy="1756228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F5FED9B-2970-974F-04BB-1626A07934A1}"/>
              </a:ext>
            </a:extLst>
          </p:cNvPr>
          <p:cNvGrpSpPr/>
          <p:nvPr userDrawn="1"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13" name="Fluxograma: Dados 7">
              <a:extLst>
                <a:ext uri="{FF2B5EF4-FFF2-40B4-BE49-F238E27FC236}">
                  <a16:creationId xmlns:a16="http://schemas.microsoft.com/office/drawing/2014/main" id="{E9DDCB14-0D3E-1759-EAA1-0C32C147A903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6FA55E0C-3E34-5EE7-BCAF-2DC0075AD0A5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5" name="Fluxograma: Dados 7">
              <a:extLst>
                <a:ext uri="{FF2B5EF4-FFF2-40B4-BE49-F238E27FC236}">
                  <a16:creationId xmlns:a16="http://schemas.microsoft.com/office/drawing/2014/main" id="{EBAD79D8-5444-41D9-54E1-C1DD2F0CF2DA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5D933D9-47B7-DB8B-25C7-14BD85F580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75" y="280158"/>
            <a:ext cx="6107786" cy="80099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br>
              <a:rPr lang="pt-BR"/>
            </a:b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948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7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uxograma: Dados 7">
            <a:extLst>
              <a:ext uri="{FF2B5EF4-FFF2-40B4-BE49-F238E27FC236}">
                <a16:creationId xmlns:a16="http://schemas.microsoft.com/office/drawing/2014/main" id="{EEA74054-E929-BBFD-CB70-1603A4ADC606}"/>
              </a:ext>
            </a:extLst>
          </p:cNvPr>
          <p:cNvSpPr/>
          <p:nvPr userDrawn="1"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5C001E3-A111-304C-0DB3-5BF1C8627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611A1C73-B753-EE3F-C482-79889939D1FC}"/>
              </a:ext>
            </a:extLst>
          </p:cNvPr>
          <p:cNvSpPr/>
          <p:nvPr userDrawn="1"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D933D9-47B7-DB8B-25C7-14BD85F58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5" y="165858"/>
            <a:ext cx="6107786" cy="800994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CCE6E58F-C82E-522E-1EAA-EC8621E955B5}"/>
              </a:ext>
            </a:extLst>
          </p:cNvPr>
          <p:cNvGrpSpPr/>
          <p:nvPr userDrawn="1"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21" name="Fluxograma: Dados 7">
              <a:extLst>
                <a:ext uri="{FF2B5EF4-FFF2-40B4-BE49-F238E27FC236}">
                  <a16:creationId xmlns:a16="http://schemas.microsoft.com/office/drawing/2014/main" id="{58435E3C-BB55-0185-9BD6-4C7C48DEB19B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2" name="Fluxograma: Dados 7">
              <a:extLst>
                <a:ext uri="{FF2B5EF4-FFF2-40B4-BE49-F238E27FC236}">
                  <a16:creationId xmlns:a16="http://schemas.microsoft.com/office/drawing/2014/main" id="{D9192CF7-1E47-4F00-4FFC-4AD157929A5D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3" name="Fluxograma: Dados 7">
              <a:extLst>
                <a:ext uri="{FF2B5EF4-FFF2-40B4-BE49-F238E27FC236}">
                  <a16:creationId xmlns:a16="http://schemas.microsoft.com/office/drawing/2014/main" id="{3663933C-1AB1-023B-A12A-D756D1D47857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231731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ao ar livre, guindaste, rua, sol&#10;&#10;Descrição gerada automaticamente">
            <a:extLst>
              <a:ext uri="{FF2B5EF4-FFF2-40B4-BE49-F238E27FC236}">
                <a16:creationId xmlns:a16="http://schemas.microsoft.com/office/drawing/2014/main" id="{80ED71D4-2C67-D2D8-8785-8D2B9024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FC4337E-119C-3EFF-C112-FCFEBEFA6867}"/>
              </a:ext>
            </a:extLst>
          </p:cNvPr>
          <p:cNvSpPr/>
          <p:nvPr userDrawn="1"/>
        </p:nvSpPr>
        <p:spPr>
          <a:xfrm>
            <a:off x="-442452" y="5303127"/>
            <a:ext cx="12860594" cy="2119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Dados 7">
            <a:extLst>
              <a:ext uri="{FF2B5EF4-FFF2-40B4-BE49-F238E27FC236}">
                <a16:creationId xmlns:a16="http://schemas.microsoft.com/office/drawing/2014/main" id="{E11FA70A-8E66-78DB-3954-F958DB8C7382}"/>
              </a:ext>
            </a:extLst>
          </p:cNvPr>
          <p:cNvSpPr/>
          <p:nvPr userDrawn="1"/>
        </p:nvSpPr>
        <p:spPr>
          <a:xfrm>
            <a:off x="2121338" y="-1944347"/>
            <a:ext cx="21586056" cy="724747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5A5C1F">
              <a:alpha val="81000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0" name="Fluxograma: Dados 7">
            <a:extLst>
              <a:ext uri="{FF2B5EF4-FFF2-40B4-BE49-F238E27FC236}">
                <a16:creationId xmlns:a16="http://schemas.microsoft.com/office/drawing/2014/main" id="{9B9DFC79-C49D-30FD-3837-369E147118C2}"/>
              </a:ext>
            </a:extLst>
          </p:cNvPr>
          <p:cNvSpPr/>
          <p:nvPr userDrawn="1"/>
        </p:nvSpPr>
        <p:spPr>
          <a:xfrm>
            <a:off x="2051627" y="4254270"/>
            <a:ext cx="1685593" cy="565934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050533D-9F1B-B127-436F-BD867275EF0C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2" name="Fluxograma: Dados 7">
              <a:extLst>
                <a:ext uri="{FF2B5EF4-FFF2-40B4-BE49-F238E27FC236}">
                  <a16:creationId xmlns:a16="http://schemas.microsoft.com/office/drawing/2014/main" id="{2396879E-69BB-6118-DD5E-14A7A4BB4621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3" name="Fluxograma: Dados 7">
              <a:extLst>
                <a:ext uri="{FF2B5EF4-FFF2-40B4-BE49-F238E27FC236}">
                  <a16:creationId xmlns:a16="http://schemas.microsoft.com/office/drawing/2014/main" id="{065FF34D-5D72-850A-E02A-4F262996FB9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4" name="Fluxograma: Dados 7">
              <a:extLst>
                <a:ext uri="{FF2B5EF4-FFF2-40B4-BE49-F238E27FC236}">
                  <a16:creationId xmlns:a16="http://schemas.microsoft.com/office/drawing/2014/main" id="{D6151C5E-AF44-26D3-34F7-DAF6844D6737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63733246-8D08-686E-4538-9DED21D1FE69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6" name="Fluxograma: Dados 7">
            <a:extLst>
              <a:ext uri="{FF2B5EF4-FFF2-40B4-BE49-F238E27FC236}">
                <a16:creationId xmlns:a16="http://schemas.microsoft.com/office/drawing/2014/main" id="{870491A2-5293-AEA1-DC00-C9A1552EB2DF}"/>
              </a:ext>
            </a:extLst>
          </p:cNvPr>
          <p:cNvSpPr/>
          <p:nvPr userDrawn="1"/>
        </p:nvSpPr>
        <p:spPr>
          <a:xfrm>
            <a:off x="-3611714" y="4109270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rgbClr val="0340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7" name="Fluxograma: Dados 7">
            <a:extLst>
              <a:ext uri="{FF2B5EF4-FFF2-40B4-BE49-F238E27FC236}">
                <a16:creationId xmlns:a16="http://schemas.microsoft.com/office/drawing/2014/main" id="{12A43C38-174E-9EC3-3023-4958BB733E08}"/>
              </a:ext>
            </a:extLst>
          </p:cNvPr>
          <p:cNvSpPr/>
          <p:nvPr userDrawn="1"/>
        </p:nvSpPr>
        <p:spPr>
          <a:xfrm>
            <a:off x="7835616" y="-537816"/>
            <a:ext cx="11447330" cy="197697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96 w 20445"/>
              <a:gd name="connsiteY0" fmla="*/ 10004 h 10004"/>
              <a:gd name="connsiteX1" fmla="*/ 1898 w 20445"/>
              <a:gd name="connsiteY1" fmla="*/ 6936 h 10004"/>
              <a:gd name="connsiteX2" fmla="*/ 3250 w 20445"/>
              <a:gd name="connsiteY2" fmla="*/ 755 h 10004"/>
              <a:gd name="connsiteX3" fmla="*/ 6960 w 20445"/>
              <a:gd name="connsiteY3" fmla="*/ 0 h 10004"/>
              <a:gd name="connsiteX4" fmla="*/ 20208 w 20445"/>
              <a:gd name="connsiteY4" fmla="*/ 25 h 10004"/>
              <a:gd name="connsiteX5" fmla="*/ 19200 w 20445"/>
              <a:gd name="connsiteY5" fmla="*/ 2141 h 10004"/>
              <a:gd name="connsiteX6" fmla="*/ 14037 w 20445"/>
              <a:gd name="connsiteY6" fmla="*/ 9719 h 10004"/>
              <a:gd name="connsiteX7" fmla="*/ 13567 w 20445"/>
              <a:gd name="connsiteY7" fmla="*/ 10004 h 10004"/>
              <a:gd name="connsiteX8" fmla="*/ 96 w 20445"/>
              <a:gd name="connsiteY8" fmla="*/ 10004 h 10004"/>
              <a:gd name="connsiteX0" fmla="*/ 120 w 20469"/>
              <a:gd name="connsiteY0" fmla="*/ 10004 h 10004"/>
              <a:gd name="connsiteX1" fmla="*/ 1459 w 20469"/>
              <a:gd name="connsiteY1" fmla="*/ 5671 h 10004"/>
              <a:gd name="connsiteX2" fmla="*/ 3274 w 20469"/>
              <a:gd name="connsiteY2" fmla="*/ 755 h 10004"/>
              <a:gd name="connsiteX3" fmla="*/ 6984 w 20469"/>
              <a:gd name="connsiteY3" fmla="*/ 0 h 10004"/>
              <a:gd name="connsiteX4" fmla="*/ 20232 w 20469"/>
              <a:gd name="connsiteY4" fmla="*/ 25 h 10004"/>
              <a:gd name="connsiteX5" fmla="*/ 19224 w 20469"/>
              <a:gd name="connsiteY5" fmla="*/ 2141 h 10004"/>
              <a:gd name="connsiteX6" fmla="*/ 14061 w 20469"/>
              <a:gd name="connsiteY6" fmla="*/ 9719 h 10004"/>
              <a:gd name="connsiteX7" fmla="*/ 13591 w 20469"/>
              <a:gd name="connsiteY7" fmla="*/ 10004 h 10004"/>
              <a:gd name="connsiteX8" fmla="*/ 120 w 20469"/>
              <a:gd name="connsiteY8" fmla="*/ 10004 h 10004"/>
              <a:gd name="connsiteX0" fmla="*/ 30 w 20379"/>
              <a:gd name="connsiteY0" fmla="*/ 10004 h 10004"/>
              <a:gd name="connsiteX1" fmla="*/ 1369 w 20379"/>
              <a:gd name="connsiteY1" fmla="*/ 5671 h 10004"/>
              <a:gd name="connsiteX2" fmla="*/ 3184 w 20379"/>
              <a:gd name="connsiteY2" fmla="*/ 755 h 10004"/>
              <a:gd name="connsiteX3" fmla="*/ 6894 w 20379"/>
              <a:gd name="connsiteY3" fmla="*/ 0 h 10004"/>
              <a:gd name="connsiteX4" fmla="*/ 20142 w 20379"/>
              <a:gd name="connsiteY4" fmla="*/ 25 h 10004"/>
              <a:gd name="connsiteX5" fmla="*/ 19134 w 20379"/>
              <a:gd name="connsiteY5" fmla="*/ 2141 h 10004"/>
              <a:gd name="connsiteX6" fmla="*/ 13971 w 20379"/>
              <a:gd name="connsiteY6" fmla="*/ 9719 h 10004"/>
              <a:gd name="connsiteX7" fmla="*/ 13501 w 20379"/>
              <a:gd name="connsiteY7" fmla="*/ 10004 h 10004"/>
              <a:gd name="connsiteX8" fmla="*/ 30 w 20379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3185 w 20380"/>
              <a:gd name="connsiteY2" fmla="*/ 755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83 w 20432"/>
              <a:gd name="connsiteY0" fmla="*/ 10004 h 10004"/>
              <a:gd name="connsiteX1" fmla="*/ 1351 w 20432"/>
              <a:gd name="connsiteY1" fmla="*/ 5739 h 10004"/>
              <a:gd name="connsiteX2" fmla="*/ 3237 w 20432"/>
              <a:gd name="connsiteY2" fmla="*/ 755 h 10004"/>
              <a:gd name="connsiteX3" fmla="*/ 6947 w 20432"/>
              <a:gd name="connsiteY3" fmla="*/ 0 h 10004"/>
              <a:gd name="connsiteX4" fmla="*/ 20195 w 20432"/>
              <a:gd name="connsiteY4" fmla="*/ 25 h 10004"/>
              <a:gd name="connsiteX5" fmla="*/ 19187 w 20432"/>
              <a:gd name="connsiteY5" fmla="*/ 2141 h 10004"/>
              <a:gd name="connsiteX6" fmla="*/ 14024 w 20432"/>
              <a:gd name="connsiteY6" fmla="*/ 9719 h 10004"/>
              <a:gd name="connsiteX7" fmla="*/ 13554 w 20432"/>
              <a:gd name="connsiteY7" fmla="*/ 10004 h 10004"/>
              <a:gd name="connsiteX8" fmla="*/ 83 w 20432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04 h 10004"/>
              <a:gd name="connsiteX1" fmla="*/ 1299 w 20380"/>
              <a:gd name="connsiteY1" fmla="*/ 5739 h 10004"/>
              <a:gd name="connsiteX2" fmla="*/ 2995 w 20380"/>
              <a:gd name="connsiteY2" fmla="*/ 823 h 10004"/>
              <a:gd name="connsiteX3" fmla="*/ 6895 w 20380"/>
              <a:gd name="connsiteY3" fmla="*/ 0 h 10004"/>
              <a:gd name="connsiteX4" fmla="*/ 20143 w 20380"/>
              <a:gd name="connsiteY4" fmla="*/ 25 h 10004"/>
              <a:gd name="connsiteX5" fmla="*/ 19135 w 20380"/>
              <a:gd name="connsiteY5" fmla="*/ 2141 h 10004"/>
              <a:gd name="connsiteX6" fmla="*/ 13972 w 20380"/>
              <a:gd name="connsiteY6" fmla="*/ 9719 h 10004"/>
              <a:gd name="connsiteX7" fmla="*/ 13502 w 20380"/>
              <a:gd name="connsiteY7" fmla="*/ 10004 h 10004"/>
              <a:gd name="connsiteX8" fmla="*/ 31 w 20380"/>
              <a:gd name="connsiteY8" fmla="*/ 10004 h 10004"/>
              <a:gd name="connsiteX0" fmla="*/ 31 w 20380"/>
              <a:gd name="connsiteY0" fmla="*/ 10089 h 10089"/>
              <a:gd name="connsiteX1" fmla="*/ 1299 w 20380"/>
              <a:gd name="connsiteY1" fmla="*/ 5824 h 10089"/>
              <a:gd name="connsiteX2" fmla="*/ 2995 w 20380"/>
              <a:gd name="connsiteY2" fmla="*/ 908 h 10089"/>
              <a:gd name="connsiteX3" fmla="*/ 6895 w 20380"/>
              <a:gd name="connsiteY3" fmla="*/ 85 h 10089"/>
              <a:gd name="connsiteX4" fmla="*/ 20143 w 20380"/>
              <a:gd name="connsiteY4" fmla="*/ 110 h 10089"/>
              <a:gd name="connsiteX5" fmla="*/ 19135 w 20380"/>
              <a:gd name="connsiteY5" fmla="*/ 2226 h 10089"/>
              <a:gd name="connsiteX6" fmla="*/ 13972 w 20380"/>
              <a:gd name="connsiteY6" fmla="*/ 9804 h 10089"/>
              <a:gd name="connsiteX7" fmla="*/ 13502 w 20380"/>
              <a:gd name="connsiteY7" fmla="*/ 10089 h 10089"/>
              <a:gd name="connsiteX8" fmla="*/ 31 w 20380"/>
              <a:gd name="connsiteY8" fmla="*/ 10089 h 10089"/>
              <a:gd name="connsiteX0" fmla="*/ 31 w 20380"/>
              <a:gd name="connsiteY0" fmla="*/ 10110 h 10110"/>
              <a:gd name="connsiteX1" fmla="*/ 1299 w 20380"/>
              <a:gd name="connsiteY1" fmla="*/ 5845 h 10110"/>
              <a:gd name="connsiteX2" fmla="*/ 2995 w 20380"/>
              <a:gd name="connsiteY2" fmla="*/ 929 h 10110"/>
              <a:gd name="connsiteX3" fmla="*/ 4091 w 20380"/>
              <a:gd name="connsiteY3" fmla="*/ 72 h 10110"/>
              <a:gd name="connsiteX4" fmla="*/ 20143 w 20380"/>
              <a:gd name="connsiteY4" fmla="*/ 131 h 10110"/>
              <a:gd name="connsiteX5" fmla="*/ 19135 w 20380"/>
              <a:gd name="connsiteY5" fmla="*/ 2247 h 10110"/>
              <a:gd name="connsiteX6" fmla="*/ 13972 w 20380"/>
              <a:gd name="connsiteY6" fmla="*/ 9825 h 10110"/>
              <a:gd name="connsiteX7" fmla="*/ 13502 w 20380"/>
              <a:gd name="connsiteY7" fmla="*/ 10110 h 10110"/>
              <a:gd name="connsiteX8" fmla="*/ 31 w 20380"/>
              <a:gd name="connsiteY8" fmla="*/ 10110 h 10110"/>
              <a:gd name="connsiteX0" fmla="*/ 31 w 20380"/>
              <a:gd name="connsiteY0" fmla="*/ 10040 h 10040"/>
              <a:gd name="connsiteX1" fmla="*/ 1299 w 20380"/>
              <a:gd name="connsiteY1" fmla="*/ 5775 h 10040"/>
              <a:gd name="connsiteX2" fmla="*/ 2995 w 20380"/>
              <a:gd name="connsiteY2" fmla="*/ 859 h 10040"/>
              <a:gd name="connsiteX3" fmla="*/ 4091 w 20380"/>
              <a:gd name="connsiteY3" fmla="*/ 2 h 10040"/>
              <a:gd name="connsiteX4" fmla="*/ 20143 w 20380"/>
              <a:gd name="connsiteY4" fmla="*/ 61 h 10040"/>
              <a:gd name="connsiteX5" fmla="*/ 19135 w 20380"/>
              <a:gd name="connsiteY5" fmla="*/ 2177 h 10040"/>
              <a:gd name="connsiteX6" fmla="*/ 13972 w 20380"/>
              <a:gd name="connsiteY6" fmla="*/ 9755 h 10040"/>
              <a:gd name="connsiteX7" fmla="*/ 13502 w 20380"/>
              <a:gd name="connsiteY7" fmla="*/ 10040 h 10040"/>
              <a:gd name="connsiteX8" fmla="*/ 31 w 20380"/>
              <a:gd name="connsiteY8" fmla="*/ 10040 h 10040"/>
              <a:gd name="connsiteX0" fmla="*/ 31 w 20473"/>
              <a:gd name="connsiteY0" fmla="*/ 10040 h 10040"/>
              <a:gd name="connsiteX1" fmla="*/ 1299 w 20473"/>
              <a:gd name="connsiteY1" fmla="*/ 5775 h 10040"/>
              <a:gd name="connsiteX2" fmla="*/ 2995 w 20473"/>
              <a:gd name="connsiteY2" fmla="*/ 859 h 10040"/>
              <a:gd name="connsiteX3" fmla="*/ 4091 w 20473"/>
              <a:gd name="connsiteY3" fmla="*/ 2 h 10040"/>
              <a:gd name="connsiteX4" fmla="*/ 20143 w 20473"/>
              <a:gd name="connsiteY4" fmla="*/ 61 h 10040"/>
              <a:gd name="connsiteX5" fmla="*/ 19515 w 20473"/>
              <a:gd name="connsiteY5" fmla="*/ 2861 h 10040"/>
              <a:gd name="connsiteX6" fmla="*/ 13972 w 20473"/>
              <a:gd name="connsiteY6" fmla="*/ 9755 h 10040"/>
              <a:gd name="connsiteX7" fmla="*/ 13502 w 20473"/>
              <a:gd name="connsiteY7" fmla="*/ 10040 h 10040"/>
              <a:gd name="connsiteX8" fmla="*/ 31 w 20473"/>
              <a:gd name="connsiteY8" fmla="*/ 10040 h 10040"/>
              <a:gd name="connsiteX0" fmla="*/ 31 w 20391"/>
              <a:gd name="connsiteY0" fmla="*/ 10040 h 10040"/>
              <a:gd name="connsiteX1" fmla="*/ 1299 w 20391"/>
              <a:gd name="connsiteY1" fmla="*/ 5775 h 10040"/>
              <a:gd name="connsiteX2" fmla="*/ 2995 w 20391"/>
              <a:gd name="connsiteY2" fmla="*/ 859 h 10040"/>
              <a:gd name="connsiteX3" fmla="*/ 4091 w 20391"/>
              <a:gd name="connsiteY3" fmla="*/ 2 h 10040"/>
              <a:gd name="connsiteX4" fmla="*/ 20143 w 20391"/>
              <a:gd name="connsiteY4" fmla="*/ 61 h 10040"/>
              <a:gd name="connsiteX5" fmla="*/ 19515 w 20391"/>
              <a:gd name="connsiteY5" fmla="*/ 2861 h 10040"/>
              <a:gd name="connsiteX6" fmla="*/ 13972 w 20391"/>
              <a:gd name="connsiteY6" fmla="*/ 9755 h 10040"/>
              <a:gd name="connsiteX7" fmla="*/ 13502 w 20391"/>
              <a:gd name="connsiteY7" fmla="*/ 10040 h 10040"/>
              <a:gd name="connsiteX8" fmla="*/ 31 w 20391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040"/>
              <a:gd name="connsiteX1" fmla="*/ 1299 w 20362"/>
              <a:gd name="connsiteY1" fmla="*/ 5775 h 10040"/>
              <a:gd name="connsiteX2" fmla="*/ 2995 w 20362"/>
              <a:gd name="connsiteY2" fmla="*/ 859 h 10040"/>
              <a:gd name="connsiteX3" fmla="*/ 4091 w 20362"/>
              <a:gd name="connsiteY3" fmla="*/ 2 h 10040"/>
              <a:gd name="connsiteX4" fmla="*/ 20143 w 20362"/>
              <a:gd name="connsiteY4" fmla="*/ 61 h 10040"/>
              <a:gd name="connsiteX5" fmla="*/ 19515 w 20362"/>
              <a:gd name="connsiteY5" fmla="*/ 2861 h 10040"/>
              <a:gd name="connsiteX6" fmla="*/ 17216 w 20362"/>
              <a:gd name="connsiteY6" fmla="*/ 9516 h 10040"/>
              <a:gd name="connsiteX7" fmla="*/ 13502 w 20362"/>
              <a:gd name="connsiteY7" fmla="*/ 10040 h 10040"/>
              <a:gd name="connsiteX8" fmla="*/ 31 w 20362"/>
              <a:gd name="connsiteY8" fmla="*/ 10040 h 10040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11"/>
              <a:gd name="connsiteX1" fmla="*/ 1299 w 20362"/>
              <a:gd name="connsiteY1" fmla="*/ 5775 h 10211"/>
              <a:gd name="connsiteX2" fmla="*/ 2995 w 20362"/>
              <a:gd name="connsiteY2" fmla="*/ 859 h 10211"/>
              <a:gd name="connsiteX3" fmla="*/ 4091 w 20362"/>
              <a:gd name="connsiteY3" fmla="*/ 2 h 10211"/>
              <a:gd name="connsiteX4" fmla="*/ 20143 w 20362"/>
              <a:gd name="connsiteY4" fmla="*/ 61 h 10211"/>
              <a:gd name="connsiteX5" fmla="*/ 19515 w 20362"/>
              <a:gd name="connsiteY5" fmla="*/ 2861 h 10211"/>
              <a:gd name="connsiteX6" fmla="*/ 17216 w 20362"/>
              <a:gd name="connsiteY6" fmla="*/ 9516 h 10211"/>
              <a:gd name="connsiteX7" fmla="*/ 13573 w 20362"/>
              <a:gd name="connsiteY7" fmla="*/ 10211 h 10211"/>
              <a:gd name="connsiteX8" fmla="*/ 31 w 20362"/>
              <a:gd name="connsiteY8" fmla="*/ 10040 h 10211"/>
              <a:gd name="connsiteX0" fmla="*/ 31 w 20362"/>
              <a:gd name="connsiteY0" fmla="*/ 10040 h 10222"/>
              <a:gd name="connsiteX1" fmla="*/ 1299 w 20362"/>
              <a:gd name="connsiteY1" fmla="*/ 5775 h 10222"/>
              <a:gd name="connsiteX2" fmla="*/ 2995 w 20362"/>
              <a:gd name="connsiteY2" fmla="*/ 859 h 10222"/>
              <a:gd name="connsiteX3" fmla="*/ 4091 w 20362"/>
              <a:gd name="connsiteY3" fmla="*/ 2 h 10222"/>
              <a:gd name="connsiteX4" fmla="*/ 20143 w 20362"/>
              <a:gd name="connsiteY4" fmla="*/ 61 h 10222"/>
              <a:gd name="connsiteX5" fmla="*/ 19515 w 20362"/>
              <a:gd name="connsiteY5" fmla="*/ 2861 h 10222"/>
              <a:gd name="connsiteX6" fmla="*/ 17216 w 20362"/>
              <a:gd name="connsiteY6" fmla="*/ 9516 h 10222"/>
              <a:gd name="connsiteX7" fmla="*/ 13573 w 20362"/>
              <a:gd name="connsiteY7" fmla="*/ 10211 h 10222"/>
              <a:gd name="connsiteX8" fmla="*/ 31 w 20362"/>
              <a:gd name="connsiteY8" fmla="*/ 10040 h 10222"/>
              <a:gd name="connsiteX0" fmla="*/ 31 w 20362"/>
              <a:gd name="connsiteY0" fmla="*/ 10040 h 10155"/>
              <a:gd name="connsiteX1" fmla="*/ 1299 w 20362"/>
              <a:gd name="connsiteY1" fmla="*/ 5775 h 10155"/>
              <a:gd name="connsiteX2" fmla="*/ 2995 w 20362"/>
              <a:gd name="connsiteY2" fmla="*/ 859 h 10155"/>
              <a:gd name="connsiteX3" fmla="*/ 4091 w 20362"/>
              <a:gd name="connsiteY3" fmla="*/ 2 h 10155"/>
              <a:gd name="connsiteX4" fmla="*/ 20143 w 20362"/>
              <a:gd name="connsiteY4" fmla="*/ 61 h 10155"/>
              <a:gd name="connsiteX5" fmla="*/ 19515 w 20362"/>
              <a:gd name="connsiteY5" fmla="*/ 2861 h 10155"/>
              <a:gd name="connsiteX6" fmla="*/ 17216 w 20362"/>
              <a:gd name="connsiteY6" fmla="*/ 9516 h 10155"/>
              <a:gd name="connsiteX7" fmla="*/ 16508 w 20362"/>
              <a:gd name="connsiteY7" fmla="*/ 10143 h 10155"/>
              <a:gd name="connsiteX8" fmla="*/ 31 w 20362"/>
              <a:gd name="connsiteY8" fmla="*/ 10040 h 10155"/>
              <a:gd name="connsiteX0" fmla="*/ 31 w 20362"/>
              <a:gd name="connsiteY0" fmla="*/ 10040 h 10171"/>
              <a:gd name="connsiteX1" fmla="*/ 1299 w 20362"/>
              <a:gd name="connsiteY1" fmla="*/ 5775 h 10171"/>
              <a:gd name="connsiteX2" fmla="*/ 2995 w 20362"/>
              <a:gd name="connsiteY2" fmla="*/ 859 h 10171"/>
              <a:gd name="connsiteX3" fmla="*/ 4091 w 20362"/>
              <a:gd name="connsiteY3" fmla="*/ 2 h 10171"/>
              <a:gd name="connsiteX4" fmla="*/ 20143 w 20362"/>
              <a:gd name="connsiteY4" fmla="*/ 61 h 10171"/>
              <a:gd name="connsiteX5" fmla="*/ 19515 w 20362"/>
              <a:gd name="connsiteY5" fmla="*/ 2861 h 10171"/>
              <a:gd name="connsiteX6" fmla="*/ 17216 w 20362"/>
              <a:gd name="connsiteY6" fmla="*/ 9516 h 10171"/>
              <a:gd name="connsiteX7" fmla="*/ 16508 w 20362"/>
              <a:gd name="connsiteY7" fmla="*/ 10143 h 10171"/>
              <a:gd name="connsiteX8" fmla="*/ 31 w 20362"/>
              <a:gd name="connsiteY8" fmla="*/ 10040 h 10171"/>
              <a:gd name="connsiteX0" fmla="*/ 31 w 20362"/>
              <a:gd name="connsiteY0" fmla="*/ 10002 h 10133"/>
              <a:gd name="connsiteX1" fmla="*/ 1299 w 20362"/>
              <a:gd name="connsiteY1" fmla="*/ 5737 h 10133"/>
              <a:gd name="connsiteX2" fmla="*/ 2995 w 20362"/>
              <a:gd name="connsiteY2" fmla="*/ 821 h 10133"/>
              <a:gd name="connsiteX3" fmla="*/ 4120 w 20362"/>
              <a:gd name="connsiteY3" fmla="*/ 5 h 10133"/>
              <a:gd name="connsiteX4" fmla="*/ 20143 w 20362"/>
              <a:gd name="connsiteY4" fmla="*/ 23 h 10133"/>
              <a:gd name="connsiteX5" fmla="*/ 19515 w 20362"/>
              <a:gd name="connsiteY5" fmla="*/ 2823 h 10133"/>
              <a:gd name="connsiteX6" fmla="*/ 17216 w 20362"/>
              <a:gd name="connsiteY6" fmla="*/ 9478 h 10133"/>
              <a:gd name="connsiteX7" fmla="*/ 16508 w 20362"/>
              <a:gd name="connsiteY7" fmla="*/ 10105 h 10133"/>
              <a:gd name="connsiteX8" fmla="*/ 31 w 20362"/>
              <a:gd name="connsiteY8" fmla="*/ 10002 h 10133"/>
              <a:gd name="connsiteX0" fmla="*/ 131 w 20462"/>
              <a:gd name="connsiteY0" fmla="*/ 10002 h 10133"/>
              <a:gd name="connsiteX1" fmla="*/ 429 w 20462"/>
              <a:gd name="connsiteY1" fmla="*/ 8445 h 10133"/>
              <a:gd name="connsiteX2" fmla="*/ 3095 w 20462"/>
              <a:gd name="connsiteY2" fmla="*/ 821 h 10133"/>
              <a:gd name="connsiteX3" fmla="*/ 4220 w 20462"/>
              <a:gd name="connsiteY3" fmla="*/ 5 h 10133"/>
              <a:gd name="connsiteX4" fmla="*/ 20243 w 20462"/>
              <a:gd name="connsiteY4" fmla="*/ 23 h 10133"/>
              <a:gd name="connsiteX5" fmla="*/ 19615 w 20462"/>
              <a:gd name="connsiteY5" fmla="*/ 2823 h 10133"/>
              <a:gd name="connsiteX6" fmla="*/ 17316 w 20462"/>
              <a:gd name="connsiteY6" fmla="*/ 9478 h 10133"/>
              <a:gd name="connsiteX7" fmla="*/ 16608 w 20462"/>
              <a:gd name="connsiteY7" fmla="*/ 10105 h 10133"/>
              <a:gd name="connsiteX8" fmla="*/ 131 w 20462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59 w 20390"/>
              <a:gd name="connsiteY0" fmla="*/ 10002 h 10133"/>
              <a:gd name="connsiteX1" fmla="*/ 357 w 20390"/>
              <a:gd name="connsiteY1" fmla="*/ 8445 h 10133"/>
              <a:gd name="connsiteX2" fmla="*/ 3023 w 20390"/>
              <a:gd name="connsiteY2" fmla="*/ 821 h 10133"/>
              <a:gd name="connsiteX3" fmla="*/ 4148 w 20390"/>
              <a:gd name="connsiteY3" fmla="*/ 5 h 10133"/>
              <a:gd name="connsiteX4" fmla="*/ 20171 w 20390"/>
              <a:gd name="connsiteY4" fmla="*/ 23 h 10133"/>
              <a:gd name="connsiteX5" fmla="*/ 19543 w 20390"/>
              <a:gd name="connsiteY5" fmla="*/ 2823 h 10133"/>
              <a:gd name="connsiteX6" fmla="*/ 17244 w 20390"/>
              <a:gd name="connsiteY6" fmla="*/ 9478 h 10133"/>
              <a:gd name="connsiteX7" fmla="*/ 16536 w 20390"/>
              <a:gd name="connsiteY7" fmla="*/ 10105 h 10133"/>
              <a:gd name="connsiteX8" fmla="*/ 59 w 20390"/>
              <a:gd name="connsiteY8" fmla="*/ 10002 h 10133"/>
              <a:gd name="connsiteX0" fmla="*/ 65 w 20396"/>
              <a:gd name="connsiteY0" fmla="*/ 10002 h 10133"/>
              <a:gd name="connsiteX1" fmla="*/ 363 w 20396"/>
              <a:gd name="connsiteY1" fmla="*/ 8445 h 10133"/>
              <a:gd name="connsiteX2" fmla="*/ 3029 w 20396"/>
              <a:gd name="connsiteY2" fmla="*/ 821 h 10133"/>
              <a:gd name="connsiteX3" fmla="*/ 4154 w 20396"/>
              <a:gd name="connsiteY3" fmla="*/ 5 h 10133"/>
              <a:gd name="connsiteX4" fmla="*/ 20177 w 20396"/>
              <a:gd name="connsiteY4" fmla="*/ 23 h 10133"/>
              <a:gd name="connsiteX5" fmla="*/ 19549 w 20396"/>
              <a:gd name="connsiteY5" fmla="*/ 2823 h 10133"/>
              <a:gd name="connsiteX6" fmla="*/ 17250 w 20396"/>
              <a:gd name="connsiteY6" fmla="*/ 9478 h 10133"/>
              <a:gd name="connsiteX7" fmla="*/ 16542 w 20396"/>
              <a:gd name="connsiteY7" fmla="*/ 10105 h 10133"/>
              <a:gd name="connsiteX8" fmla="*/ 65 w 20396"/>
              <a:gd name="connsiteY8" fmla="*/ 10002 h 10133"/>
              <a:gd name="connsiteX0" fmla="*/ 56 w 20387"/>
              <a:gd name="connsiteY0" fmla="*/ 10002 h 10133"/>
              <a:gd name="connsiteX1" fmla="*/ 354 w 20387"/>
              <a:gd name="connsiteY1" fmla="*/ 8445 h 10133"/>
              <a:gd name="connsiteX2" fmla="*/ 3020 w 20387"/>
              <a:gd name="connsiteY2" fmla="*/ 821 h 10133"/>
              <a:gd name="connsiteX3" fmla="*/ 4145 w 20387"/>
              <a:gd name="connsiteY3" fmla="*/ 5 h 10133"/>
              <a:gd name="connsiteX4" fmla="*/ 20168 w 20387"/>
              <a:gd name="connsiteY4" fmla="*/ 23 h 10133"/>
              <a:gd name="connsiteX5" fmla="*/ 19540 w 20387"/>
              <a:gd name="connsiteY5" fmla="*/ 2823 h 10133"/>
              <a:gd name="connsiteX6" fmla="*/ 17241 w 20387"/>
              <a:gd name="connsiteY6" fmla="*/ 9478 h 10133"/>
              <a:gd name="connsiteX7" fmla="*/ 16533 w 20387"/>
              <a:gd name="connsiteY7" fmla="*/ 10105 h 10133"/>
              <a:gd name="connsiteX8" fmla="*/ 56 w 20387"/>
              <a:gd name="connsiteY8" fmla="*/ 10002 h 10133"/>
              <a:gd name="connsiteX0" fmla="*/ 96 w 20347"/>
              <a:gd name="connsiteY0" fmla="*/ 10105 h 10133"/>
              <a:gd name="connsiteX1" fmla="*/ 314 w 20347"/>
              <a:gd name="connsiteY1" fmla="*/ 8445 h 10133"/>
              <a:gd name="connsiteX2" fmla="*/ 2980 w 20347"/>
              <a:gd name="connsiteY2" fmla="*/ 821 h 10133"/>
              <a:gd name="connsiteX3" fmla="*/ 4105 w 20347"/>
              <a:gd name="connsiteY3" fmla="*/ 5 h 10133"/>
              <a:gd name="connsiteX4" fmla="*/ 20128 w 20347"/>
              <a:gd name="connsiteY4" fmla="*/ 23 h 10133"/>
              <a:gd name="connsiteX5" fmla="*/ 19500 w 20347"/>
              <a:gd name="connsiteY5" fmla="*/ 2823 h 10133"/>
              <a:gd name="connsiteX6" fmla="*/ 17201 w 20347"/>
              <a:gd name="connsiteY6" fmla="*/ 9478 h 10133"/>
              <a:gd name="connsiteX7" fmla="*/ 16493 w 20347"/>
              <a:gd name="connsiteY7" fmla="*/ 10105 h 10133"/>
              <a:gd name="connsiteX8" fmla="*/ 96 w 20347"/>
              <a:gd name="connsiteY8" fmla="*/ 10105 h 10133"/>
              <a:gd name="connsiteX0" fmla="*/ 158 w 20409"/>
              <a:gd name="connsiteY0" fmla="*/ 10105 h 10133"/>
              <a:gd name="connsiteX1" fmla="*/ 376 w 20409"/>
              <a:gd name="connsiteY1" fmla="*/ 8445 h 10133"/>
              <a:gd name="connsiteX2" fmla="*/ 3042 w 20409"/>
              <a:gd name="connsiteY2" fmla="*/ 821 h 10133"/>
              <a:gd name="connsiteX3" fmla="*/ 4167 w 20409"/>
              <a:gd name="connsiteY3" fmla="*/ 5 h 10133"/>
              <a:gd name="connsiteX4" fmla="*/ 20190 w 20409"/>
              <a:gd name="connsiteY4" fmla="*/ 23 h 10133"/>
              <a:gd name="connsiteX5" fmla="*/ 19562 w 20409"/>
              <a:gd name="connsiteY5" fmla="*/ 2823 h 10133"/>
              <a:gd name="connsiteX6" fmla="*/ 17263 w 20409"/>
              <a:gd name="connsiteY6" fmla="*/ 9478 h 10133"/>
              <a:gd name="connsiteX7" fmla="*/ 16555 w 20409"/>
              <a:gd name="connsiteY7" fmla="*/ 10105 h 10133"/>
              <a:gd name="connsiteX8" fmla="*/ 158 w 20409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1"/>
              <a:gd name="connsiteY0" fmla="*/ 10105 h 10133"/>
              <a:gd name="connsiteX1" fmla="*/ 348 w 20381"/>
              <a:gd name="connsiteY1" fmla="*/ 8445 h 10133"/>
              <a:gd name="connsiteX2" fmla="*/ 3014 w 20381"/>
              <a:gd name="connsiteY2" fmla="*/ 821 h 10133"/>
              <a:gd name="connsiteX3" fmla="*/ 4139 w 20381"/>
              <a:gd name="connsiteY3" fmla="*/ 5 h 10133"/>
              <a:gd name="connsiteX4" fmla="*/ 20162 w 20381"/>
              <a:gd name="connsiteY4" fmla="*/ 23 h 10133"/>
              <a:gd name="connsiteX5" fmla="*/ 19534 w 20381"/>
              <a:gd name="connsiteY5" fmla="*/ 2823 h 10133"/>
              <a:gd name="connsiteX6" fmla="*/ 17235 w 20381"/>
              <a:gd name="connsiteY6" fmla="*/ 9478 h 10133"/>
              <a:gd name="connsiteX7" fmla="*/ 16527 w 20381"/>
              <a:gd name="connsiteY7" fmla="*/ 10105 h 10133"/>
              <a:gd name="connsiteX8" fmla="*/ 130 w 20381"/>
              <a:gd name="connsiteY8" fmla="*/ 10105 h 10133"/>
              <a:gd name="connsiteX0" fmla="*/ 130 w 20385"/>
              <a:gd name="connsiteY0" fmla="*/ 10105 h 10133"/>
              <a:gd name="connsiteX1" fmla="*/ 348 w 20385"/>
              <a:gd name="connsiteY1" fmla="*/ 8445 h 10133"/>
              <a:gd name="connsiteX2" fmla="*/ 3014 w 20385"/>
              <a:gd name="connsiteY2" fmla="*/ 821 h 10133"/>
              <a:gd name="connsiteX3" fmla="*/ 4139 w 20385"/>
              <a:gd name="connsiteY3" fmla="*/ 5 h 10133"/>
              <a:gd name="connsiteX4" fmla="*/ 20162 w 20385"/>
              <a:gd name="connsiteY4" fmla="*/ 23 h 10133"/>
              <a:gd name="connsiteX5" fmla="*/ 19534 w 20385"/>
              <a:gd name="connsiteY5" fmla="*/ 2823 h 10133"/>
              <a:gd name="connsiteX6" fmla="*/ 17235 w 20385"/>
              <a:gd name="connsiteY6" fmla="*/ 9478 h 10133"/>
              <a:gd name="connsiteX7" fmla="*/ 16527 w 20385"/>
              <a:gd name="connsiteY7" fmla="*/ 10105 h 10133"/>
              <a:gd name="connsiteX8" fmla="*/ 130 w 20385"/>
              <a:gd name="connsiteY8" fmla="*/ 10105 h 10133"/>
              <a:gd name="connsiteX0" fmla="*/ 130 w 20340"/>
              <a:gd name="connsiteY0" fmla="*/ 10105 h 10133"/>
              <a:gd name="connsiteX1" fmla="*/ 348 w 20340"/>
              <a:gd name="connsiteY1" fmla="*/ 8445 h 10133"/>
              <a:gd name="connsiteX2" fmla="*/ 3014 w 20340"/>
              <a:gd name="connsiteY2" fmla="*/ 821 h 10133"/>
              <a:gd name="connsiteX3" fmla="*/ 4139 w 20340"/>
              <a:gd name="connsiteY3" fmla="*/ 5 h 10133"/>
              <a:gd name="connsiteX4" fmla="*/ 20162 w 20340"/>
              <a:gd name="connsiteY4" fmla="*/ 23 h 10133"/>
              <a:gd name="connsiteX5" fmla="*/ 19534 w 20340"/>
              <a:gd name="connsiteY5" fmla="*/ 2823 h 10133"/>
              <a:gd name="connsiteX6" fmla="*/ 17235 w 20340"/>
              <a:gd name="connsiteY6" fmla="*/ 9478 h 10133"/>
              <a:gd name="connsiteX7" fmla="*/ 16527 w 20340"/>
              <a:gd name="connsiteY7" fmla="*/ 10105 h 10133"/>
              <a:gd name="connsiteX8" fmla="*/ 130 w 20340"/>
              <a:gd name="connsiteY8" fmla="*/ 10105 h 10133"/>
              <a:gd name="connsiteX0" fmla="*/ 130 w 20424"/>
              <a:gd name="connsiteY0" fmla="*/ 10105 h 10133"/>
              <a:gd name="connsiteX1" fmla="*/ 348 w 20424"/>
              <a:gd name="connsiteY1" fmla="*/ 8445 h 10133"/>
              <a:gd name="connsiteX2" fmla="*/ 3014 w 20424"/>
              <a:gd name="connsiteY2" fmla="*/ 821 h 10133"/>
              <a:gd name="connsiteX3" fmla="*/ 4139 w 20424"/>
              <a:gd name="connsiteY3" fmla="*/ 5 h 10133"/>
              <a:gd name="connsiteX4" fmla="*/ 20162 w 20424"/>
              <a:gd name="connsiteY4" fmla="*/ 23 h 10133"/>
              <a:gd name="connsiteX5" fmla="*/ 20021 w 20424"/>
              <a:gd name="connsiteY5" fmla="*/ 1455 h 10133"/>
              <a:gd name="connsiteX6" fmla="*/ 17235 w 20424"/>
              <a:gd name="connsiteY6" fmla="*/ 9478 h 10133"/>
              <a:gd name="connsiteX7" fmla="*/ 16527 w 20424"/>
              <a:gd name="connsiteY7" fmla="*/ 10105 h 10133"/>
              <a:gd name="connsiteX8" fmla="*/ 130 w 20424"/>
              <a:gd name="connsiteY8" fmla="*/ 10105 h 10133"/>
              <a:gd name="connsiteX0" fmla="*/ 130 w 20318"/>
              <a:gd name="connsiteY0" fmla="*/ 10105 h 10133"/>
              <a:gd name="connsiteX1" fmla="*/ 348 w 20318"/>
              <a:gd name="connsiteY1" fmla="*/ 8445 h 10133"/>
              <a:gd name="connsiteX2" fmla="*/ 3014 w 20318"/>
              <a:gd name="connsiteY2" fmla="*/ 821 h 10133"/>
              <a:gd name="connsiteX3" fmla="*/ 4139 w 20318"/>
              <a:gd name="connsiteY3" fmla="*/ 5 h 10133"/>
              <a:gd name="connsiteX4" fmla="*/ 20162 w 20318"/>
              <a:gd name="connsiteY4" fmla="*/ 23 h 10133"/>
              <a:gd name="connsiteX5" fmla="*/ 20021 w 20318"/>
              <a:gd name="connsiteY5" fmla="*/ 1455 h 10133"/>
              <a:gd name="connsiteX6" fmla="*/ 17235 w 20318"/>
              <a:gd name="connsiteY6" fmla="*/ 9478 h 10133"/>
              <a:gd name="connsiteX7" fmla="*/ 16527 w 20318"/>
              <a:gd name="connsiteY7" fmla="*/ 10105 h 10133"/>
              <a:gd name="connsiteX8" fmla="*/ 130 w 20318"/>
              <a:gd name="connsiteY8" fmla="*/ 10105 h 10133"/>
              <a:gd name="connsiteX0" fmla="*/ 130 w 20286"/>
              <a:gd name="connsiteY0" fmla="*/ 10105 h 10133"/>
              <a:gd name="connsiteX1" fmla="*/ 348 w 20286"/>
              <a:gd name="connsiteY1" fmla="*/ 8445 h 10133"/>
              <a:gd name="connsiteX2" fmla="*/ 3014 w 20286"/>
              <a:gd name="connsiteY2" fmla="*/ 821 h 10133"/>
              <a:gd name="connsiteX3" fmla="*/ 4139 w 20286"/>
              <a:gd name="connsiteY3" fmla="*/ 5 h 10133"/>
              <a:gd name="connsiteX4" fmla="*/ 20162 w 20286"/>
              <a:gd name="connsiteY4" fmla="*/ 23 h 10133"/>
              <a:gd name="connsiteX5" fmla="*/ 20021 w 20286"/>
              <a:gd name="connsiteY5" fmla="*/ 1455 h 10133"/>
              <a:gd name="connsiteX6" fmla="*/ 17235 w 20286"/>
              <a:gd name="connsiteY6" fmla="*/ 9478 h 10133"/>
              <a:gd name="connsiteX7" fmla="*/ 16527 w 20286"/>
              <a:gd name="connsiteY7" fmla="*/ 10105 h 10133"/>
              <a:gd name="connsiteX8" fmla="*/ 130 w 20286"/>
              <a:gd name="connsiteY8" fmla="*/ 10105 h 10133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  <a:gd name="connsiteX0" fmla="*/ 130 w 20286"/>
              <a:gd name="connsiteY0" fmla="*/ 10105 h 10105"/>
              <a:gd name="connsiteX1" fmla="*/ 348 w 20286"/>
              <a:gd name="connsiteY1" fmla="*/ 8445 h 10105"/>
              <a:gd name="connsiteX2" fmla="*/ 3014 w 20286"/>
              <a:gd name="connsiteY2" fmla="*/ 821 h 10105"/>
              <a:gd name="connsiteX3" fmla="*/ 4139 w 20286"/>
              <a:gd name="connsiteY3" fmla="*/ 5 h 10105"/>
              <a:gd name="connsiteX4" fmla="*/ 20162 w 20286"/>
              <a:gd name="connsiteY4" fmla="*/ 23 h 10105"/>
              <a:gd name="connsiteX5" fmla="*/ 20021 w 20286"/>
              <a:gd name="connsiteY5" fmla="*/ 1455 h 10105"/>
              <a:gd name="connsiteX6" fmla="*/ 17235 w 20286"/>
              <a:gd name="connsiteY6" fmla="*/ 9478 h 10105"/>
              <a:gd name="connsiteX7" fmla="*/ 16527 w 20286"/>
              <a:gd name="connsiteY7" fmla="*/ 10105 h 10105"/>
              <a:gd name="connsiteX8" fmla="*/ 130 w 20286"/>
              <a:gd name="connsiteY8" fmla="*/ 10105 h 1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6" h="10105">
                <a:moveTo>
                  <a:pt x="130" y="10105"/>
                </a:moveTo>
                <a:cubicBezTo>
                  <a:pt x="65" y="10078"/>
                  <a:pt x="-222" y="9966"/>
                  <a:pt x="348" y="8445"/>
                </a:cubicBezTo>
                <a:cubicBezTo>
                  <a:pt x="918" y="6924"/>
                  <a:pt x="1802" y="4162"/>
                  <a:pt x="3014" y="821"/>
                </a:cubicBezTo>
                <a:cubicBezTo>
                  <a:pt x="3226" y="-99"/>
                  <a:pt x="3873" y="2"/>
                  <a:pt x="4139" y="5"/>
                </a:cubicBezTo>
                <a:lnTo>
                  <a:pt x="20162" y="23"/>
                </a:lnTo>
                <a:cubicBezTo>
                  <a:pt x="20450" y="106"/>
                  <a:pt x="20170" y="1033"/>
                  <a:pt x="20021" y="1455"/>
                </a:cubicBezTo>
                <a:cubicBezTo>
                  <a:pt x="19872" y="1877"/>
                  <a:pt x="18156" y="6874"/>
                  <a:pt x="17235" y="9478"/>
                </a:cubicBezTo>
                <a:cubicBezTo>
                  <a:pt x="17135" y="9690"/>
                  <a:pt x="17096" y="10084"/>
                  <a:pt x="16527" y="10105"/>
                </a:cubicBezTo>
                <a:lnTo>
                  <a:pt x="130" y="10105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C5A7B0-8C41-26B4-DBF2-0EE4969B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174" y="1709738"/>
            <a:ext cx="4955276" cy="2852737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4095C1-7116-DB76-D8AC-B5AAD6C0FE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3820"/>
          <a:stretch/>
        </p:blipFill>
        <p:spPr>
          <a:xfrm>
            <a:off x="9788099" y="6073301"/>
            <a:ext cx="1845102" cy="3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43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Mão segurando garrafa de vidro&#10;&#10;Descrição gerada automaticamente">
            <a:extLst>
              <a:ext uri="{FF2B5EF4-FFF2-40B4-BE49-F238E27FC236}">
                <a16:creationId xmlns:a16="http://schemas.microsoft.com/office/drawing/2014/main" id="{1A49D45A-37B8-0042-DCE8-7E92B33C8E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4"/>
          <a:stretch/>
        </p:blipFill>
        <p:spPr>
          <a:xfrm>
            <a:off x="-2916433" y="-269776"/>
            <a:ext cx="14443630" cy="7324527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C29CB147-857E-C385-B27E-51AF0267E696}"/>
              </a:ext>
            </a:extLst>
          </p:cNvPr>
          <p:cNvSpPr/>
          <p:nvPr userDrawn="1"/>
        </p:nvSpPr>
        <p:spPr>
          <a:xfrm rot="10800000">
            <a:off x="2495550" y="-133350"/>
            <a:ext cx="9753600" cy="7315200"/>
          </a:xfrm>
          <a:custGeom>
            <a:avLst/>
            <a:gdLst>
              <a:gd name="connsiteX0" fmla="*/ 9277350 w 9391650"/>
              <a:gd name="connsiteY0" fmla="*/ 247650 h 7315200"/>
              <a:gd name="connsiteX1" fmla="*/ 2609850 w 9391650"/>
              <a:gd name="connsiteY1" fmla="*/ 7315200 h 7315200"/>
              <a:gd name="connsiteX2" fmla="*/ 0 w 9391650"/>
              <a:gd name="connsiteY2" fmla="*/ 7277100 h 7315200"/>
              <a:gd name="connsiteX3" fmla="*/ 0 w 9391650"/>
              <a:gd name="connsiteY3" fmla="*/ 0 h 7315200"/>
              <a:gd name="connsiteX4" fmla="*/ 9391650 w 9391650"/>
              <a:gd name="connsiteY4" fmla="*/ 0 h 7315200"/>
              <a:gd name="connsiteX5" fmla="*/ 9277350 w 9391650"/>
              <a:gd name="connsiteY5" fmla="*/ 247650 h 7315200"/>
              <a:gd name="connsiteX0" fmla="*/ 9563100 w 9677400"/>
              <a:gd name="connsiteY0" fmla="*/ 247650 h 7315200"/>
              <a:gd name="connsiteX1" fmla="*/ 2895600 w 9677400"/>
              <a:gd name="connsiteY1" fmla="*/ 7315200 h 7315200"/>
              <a:gd name="connsiteX2" fmla="*/ 0 w 9677400"/>
              <a:gd name="connsiteY2" fmla="*/ 7296150 h 7315200"/>
              <a:gd name="connsiteX3" fmla="*/ 285750 w 9677400"/>
              <a:gd name="connsiteY3" fmla="*/ 0 h 7315200"/>
              <a:gd name="connsiteX4" fmla="*/ 9677400 w 9677400"/>
              <a:gd name="connsiteY4" fmla="*/ 0 h 7315200"/>
              <a:gd name="connsiteX5" fmla="*/ 9563100 w 9677400"/>
              <a:gd name="connsiteY5" fmla="*/ 247650 h 7315200"/>
              <a:gd name="connsiteX0" fmla="*/ 9639300 w 9753600"/>
              <a:gd name="connsiteY0" fmla="*/ 247650 h 7315200"/>
              <a:gd name="connsiteX1" fmla="*/ 2971800 w 9753600"/>
              <a:gd name="connsiteY1" fmla="*/ 7315200 h 7315200"/>
              <a:gd name="connsiteX2" fmla="*/ 76200 w 9753600"/>
              <a:gd name="connsiteY2" fmla="*/ 7296150 h 7315200"/>
              <a:gd name="connsiteX3" fmla="*/ 0 w 9753600"/>
              <a:gd name="connsiteY3" fmla="*/ 0 h 7315200"/>
              <a:gd name="connsiteX4" fmla="*/ 9753600 w 9753600"/>
              <a:gd name="connsiteY4" fmla="*/ 0 h 7315200"/>
              <a:gd name="connsiteX5" fmla="*/ 9639300 w 9753600"/>
              <a:gd name="connsiteY5" fmla="*/ 24765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0" h="7315200">
                <a:moveTo>
                  <a:pt x="9639300" y="247650"/>
                </a:moveTo>
                <a:lnTo>
                  <a:pt x="2971800" y="7315200"/>
                </a:lnTo>
                <a:lnTo>
                  <a:pt x="76200" y="7296150"/>
                </a:lnTo>
                <a:lnTo>
                  <a:pt x="0" y="0"/>
                </a:lnTo>
                <a:lnTo>
                  <a:pt x="9753600" y="0"/>
                </a:lnTo>
                <a:lnTo>
                  <a:pt x="9639300" y="2476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323B50C8-E22B-F322-D576-7B5D5DFEB170}"/>
              </a:ext>
            </a:extLst>
          </p:cNvPr>
          <p:cNvSpPr/>
          <p:nvPr userDrawn="1"/>
        </p:nvSpPr>
        <p:spPr>
          <a:xfrm>
            <a:off x="-304800" y="-449943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solidFill>
            <a:srgbClr val="D7DA38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AA924A6B-4635-043F-3153-E90F921EAB63}"/>
              </a:ext>
            </a:extLst>
          </p:cNvPr>
          <p:cNvSpPr/>
          <p:nvPr userDrawn="1"/>
        </p:nvSpPr>
        <p:spPr>
          <a:xfrm>
            <a:off x="-304800" y="-460148"/>
            <a:ext cx="6386286" cy="1727200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6286" h="1727200">
                <a:moveTo>
                  <a:pt x="0" y="1727200"/>
                </a:moveTo>
                <a:lnTo>
                  <a:pt x="4513943" y="1727200"/>
                </a:lnTo>
                <a:cubicBezTo>
                  <a:pt x="4769455" y="1715786"/>
                  <a:pt x="4936860" y="1528157"/>
                  <a:pt x="5109029" y="1364343"/>
                </a:cubicBezTo>
                <a:lnTo>
                  <a:pt x="6386286" y="0"/>
                </a:lnTo>
                <a:lnTo>
                  <a:pt x="14514" y="0"/>
                </a:lnTo>
                <a:lnTo>
                  <a:pt x="0" y="1727200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Dados 7">
            <a:extLst>
              <a:ext uri="{FF2B5EF4-FFF2-40B4-BE49-F238E27FC236}">
                <a16:creationId xmlns:a16="http://schemas.microsoft.com/office/drawing/2014/main" id="{10326F66-EE1F-DEB3-FDF4-1C910A28A935}"/>
              </a:ext>
            </a:extLst>
          </p:cNvPr>
          <p:cNvSpPr/>
          <p:nvPr userDrawn="1"/>
        </p:nvSpPr>
        <p:spPr>
          <a:xfrm>
            <a:off x="1607530" y="5267233"/>
            <a:ext cx="4171950" cy="140072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15" name="Fluxograma: Dados 7">
            <a:extLst>
              <a:ext uri="{FF2B5EF4-FFF2-40B4-BE49-F238E27FC236}">
                <a16:creationId xmlns:a16="http://schemas.microsoft.com/office/drawing/2014/main" id="{23DA8D20-9792-7453-94B5-8D9C7AD32597}"/>
              </a:ext>
            </a:extLst>
          </p:cNvPr>
          <p:cNvSpPr/>
          <p:nvPr userDrawn="1"/>
        </p:nvSpPr>
        <p:spPr>
          <a:xfrm>
            <a:off x="1844694" y="3633785"/>
            <a:ext cx="2790493" cy="936902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0337C55-B539-3650-6C58-A5B462CF23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</a:blip>
          <a:srcRect b="-5104"/>
          <a:stretch/>
        </p:blipFill>
        <p:spPr>
          <a:xfrm>
            <a:off x="827575" y="271874"/>
            <a:ext cx="2764589" cy="77264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4B65F8A-E7E2-43AB-F38D-5D95931359E4}"/>
              </a:ext>
            </a:extLst>
          </p:cNvPr>
          <p:cNvGrpSpPr/>
          <p:nvPr userDrawn="1"/>
        </p:nvGrpSpPr>
        <p:grpSpPr>
          <a:xfrm>
            <a:off x="3190977" y="1769781"/>
            <a:ext cx="2513853" cy="1237892"/>
            <a:chOff x="2361460" y="1272045"/>
            <a:chExt cx="4562822" cy="2246862"/>
          </a:xfrm>
        </p:grpSpPr>
        <p:sp>
          <p:nvSpPr>
            <p:cNvPr id="18" name="Fluxograma: Dados 7">
              <a:extLst>
                <a:ext uri="{FF2B5EF4-FFF2-40B4-BE49-F238E27FC236}">
                  <a16:creationId xmlns:a16="http://schemas.microsoft.com/office/drawing/2014/main" id="{846CBF85-D91D-CAA6-13AD-9BCEC0CEF2E9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19" name="Fluxograma: Dados 7">
              <a:extLst>
                <a:ext uri="{FF2B5EF4-FFF2-40B4-BE49-F238E27FC236}">
                  <a16:creationId xmlns:a16="http://schemas.microsoft.com/office/drawing/2014/main" id="{61E20F75-1CDD-B0A7-879F-9650A73EA1B5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20" name="Fluxograma: Dados 7">
              <a:extLst>
                <a:ext uri="{FF2B5EF4-FFF2-40B4-BE49-F238E27FC236}">
                  <a16:creationId xmlns:a16="http://schemas.microsoft.com/office/drawing/2014/main" id="{E5254FFD-8771-4FA9-41E4-DCF3A8429BED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21" name="Fluxograma: Dados 7">
            <a:extLst>
              <a:ext uri="{FF2B5EF4-FFF2-40B4-BE49-F238E27FC236}">
                <a16:creationId xmlns:a16="http://schemas.microsoft.com/office/drawing/2014/main" id="{DB245875-D550-805F-AD69-9D5A96B25C68}"/>
              </a:ext>
            </a:extLst>
          </p:cNvPr>
          <p:cNvSpPr/>
          <p:nvPr userDrawn="1"/>
        </p:nvSpPr>
        <p:spPr>
          <a:xfrm>
            <a:off x="3996071" y="3362044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22" name="Fluxograma: Dados 7">
            <a:extLst>
              <a:ext uri="{FF2B5EF4-FFF2-40B4-BE49-F238E27FC236}">
                <a16:creationId xmlns:a16="http://schemas.microsoft.com/office/drawing/2014/main" id="{80BD0B0C-A51A-B413-2256-862AF00801DE}"/>
              </a:ext>
            </a:extLst>
          </p:cNvPr>
          <p:cNvSpPr/>
          <p:nvPr userDrawn="1"/>
        </p:nvSpPr>
        <p:spPr>
          <a:xfrm>
            <a:off x="4235093" y="1424028"/>
            <a:ext cx="1469737" cy="49346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sp>
        <p:nvSpPr>
          <p:cNvPr id="39" name="Título 1">
            <a:extLst>
              <a:ext uri="{FF2B5EF4-FFF2-40B4-BE49-F238E27FC236}">
                <a16:creationId xmlns:a16="http://schemas.microsoft.com/office/drawing/2014/main" id="{80E32532-C2EC-F17B-4A75-7D6DFE863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0765" y="2881655"/>
            <a:ext cx="5252135" cy="274850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E6E6E6"/>
                </a:solidFill>
                <a:latin typeface="+mn-lt"/>
              </a:defRPr>
            </a:lvl1pPr>
          </a:lstStyle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CEP: 70830-110</a:t>
            </a:r>
            <a:b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</a:b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80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OUVIDORIA SETORIAL</a:t>
            </a:r>
            <a:r>
              <a:rPr kumimoji="0" lang="pt-BR" sz="2800" b="0" i="0" u="none" strike="noStrike" cap="none" spc="0" normalizeH="0" baseline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: 167</a:t>
            </a:r>
            <a:endParaRPr lang="pt-BR" sz="2800">
              <a:solidFill>
                <a:srgbClr val="3684AB"/>
              </a:solidFill>
            </a:endParaRPr>
          </a:p>
        </p:txBody>
      </p:sp>
      <p:pic>
        <p:nvPicPr>
          <p:cNvPr id="2" name="Gráfico 3">
            <a:extLst>
              <a:ext uri="{FF2B5EF4-FFF2-40B4-BE49-F238E27FC236}">
                <a16:creationId xmlns:a16="http://schemas.microsoft.com/office/drawing/2014/main" id="{18D03FC7-A7B5-33A3-9C7B-63F75D986BE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2522" y="5679607"/>
            <a:ext cx="4627513" cy="11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23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82D7EE8-4554-B52E-3B44-D2D2FB9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EBC05B-1058-F8EB-35A9-16EEE4F14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796EB-F68D-D4C3-D7E0-397A6ED57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A9A4-DA5A-4A7E-B2B3-E2BD14F23900}" type="datetimeFigureOut">
              <a:rPr lang="pt-BR" smtClean="0"/>
              <a:t>13/09/2023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5796BC-02F4-C157-6F5A-8E5F044F5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D8E25C-48FD-AAB2-A2A5-97A601D9D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7859D-AC77-4AAA-87DD-165CDC761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79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0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chart" Target="../charts/chart2.xm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sv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48A36-1487-009F-1135-B7375A4A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629" y="2298917"/>
            <a:ext cx="4702629" cy="174018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3405E"/>
                </a:solidFill>
                <a:latin typeface="Calibri" panose="020F0502020204030204"/>
              </a:rPr>
              <a:t>Revisão Tarifária da Equatorial Amapá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8512D-3553-86D8-9027-58FC6A6C6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787" y="4353600"/>
            <a:ext cx="4702629" cy="98924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Comissão de Desenvolvimento Urbano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54151215-E5CA-EBB6-4412-6491CCCAF377}"/>
              </a:ext>
            </a:extLst>
          </p:cNvPr>
          <p:cNvSpPr txBox="1"/>
          <p:nvPr/>
        </p:nvSpPr>
        <p:spPr>
          <a:xfrm>
            <a:off x="2488680" y="6010872"/>
            <a:ext cx="23537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b="1" dirty="0">
                <a:solidFill>
                  <a:prstClr val="white"/>
                </a:solidFill>
                <a:latin typeface="Calibri" panose="020F0502020204030204"/>
              </a:rPr>
              <a:t>13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lang="pt-BR" sz="2000" b="1" dirty="0">
                <a:solidFill>
                  <a:prstClr val="white"/>
                </a:solidFill>
                <a:latin typeface="Calibri" panose="020F0502020204030204"/>
              </a:rPr>
              <a:t>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1B34280-7399-AB68-3E8C-87B69810CFDF}"/>
              </a:ext>
            </a:extLst>
          </p:cNvPr>
          <p:cNvSpPr txBox="1"/>
          <p:nvPr/>
        </p:nvSpPr>
        <p:spPr>
          <a:xfrm>
            <a:off x="2894424" y="5342842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B73E50CE-5B0F-3DF9-E130-9C31AB34B6FA}"/>
              </a:ext>
            </a:extLst>
          </p:cNvPr>
          <p:cNvSpPr txBox="1"/>
          <p:nvPr/>
        </p:nvSpPr>
        <p:spPr>
          <a:xfrm>
            <a:off x="6604215" y="5967595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STR/ANEEL</a:t>
            </a:r>
          </a:p>
        </p:txBody>
      </p:sp>
    </p:spTree>
    <p:extLst>
      <p:ext uri="{BB962C8B-B14F-4D97-AF65-F5344CB8AC3E}">
        <p14:creationId xmlns:p14="http://schemas.microsoft.com/office/powerpoint/2010/main" val="34399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23" y="77960"/>
            <a:ext cx="6107786" cy="800994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RTE Equatorial Amapá</a:t>
            </a:r>
            <a:br>
              <a:rPr lang="pt-BR" dirty="0"/>
            </a:br>
            <a:r>
              <a:rPr lang="pt-BR" dirty="0"/>
              <a:t>Próximas Fases do Processo</a:t>
            </a:r>
            <a:endParaRPr lang="pt-BR" sz="2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3" name="Imagem 2" descr="Calendário">
            <a:extLst>
              <a:ext uri="{FF2B5EF4-FFF2-40B4-BE49-F238E27FC236}">
                <a16:creationId xmlns:a16="http://schemas.microsoft.com/office/drawing/2014/main" id="{DEB4FDD2-5D99-2DC3-A12D-E166500F19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63"/>
          <a:stretch/>
        </p:blipFill>
        <p:spPr>
          <a:xfrm>
            <a:off x="1" y="1082350"/>
            <a:ext cx="12192000" cy="685800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68A7BAA-4BA0-D8E5-F4CB-DCA21A6E9037}"/>
              </a:ext>
            </a:extLst>
          </p:cNvPr>
          <p:cNvSpPr/>
          <p:nvPr/>
        </p:nvSpPr>
        <p:spPr>
          <a:xfrm>
            <a:off x="0" y="1082350"/>
            <a:ext cx="12204194" cy="2131142"/>
          </a:xfrm>
          <a:prstGeom prst="rect">
            <a:avLst/>
          </a:prstGeom>
          <a:gradFill>
            <a:gsLst>
              <a:gs pos="0">
                <a:schemeClr val="bg1"/>
              </a:gs>
              <a:gs pos="67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F149026-9D81-1320-D3B4-2BF24145A62F}"/>
              </a:ext>
            </a:extLst>
          </p:cNvPr>
          <p:cNvSpPr txBox="1"/>
          <p:nvPr/>
        </p:nvSpPr>
        <p:spPr>
          <a:xfrm>
            <a:off x="5112313" y="1589058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12/09: </a:t>
            </a:r>
            <a:r>
              <a:rPr lang="pt-BR" sz="2400" dirty="0"/>
              <a:t>Reunião Pública da Diretoria da Aneel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8E0928-B415-53EC-1448-3391BF0D1300}"/>
              </a:ext>
            </a:extLst>
          </p:cNvPr>
          <p:cNvSpPr txBox="1"/>
          <p:nvPr/>
        </p:nvSpPr>
        <p:spPr>
          <a:xfrm>
            <a:off x="5112313" y="2474290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13/09: </a:t>
            </a:r>
            <a:r>
              <a:rPr lang="pt-BR" sz="2400" dirty="0"/>
              <a:t>Início da fase do Período de contribuição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8F5AF3B-8539-0ED8-913B-C4EAD62B4464}"/>
              </a:ext>
            </a:extLst>
          </p:cNvPr>
          <p:cNvSpPr txBox="1"/>
          <p:nvPr/>
        </p:nvSpPr>
        <p:spPr>
          <a:xfrm>
            <a:off x="5112313" y="3359522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27/09: </a:t>
            </a:r>
            <a:r>
              <a:rPr lang="pt-BR" sz="2400" dirty="0"/>
              <a:t>Audiência Pública nº 19/2023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4BD0BD5-54C6-3F6B-EE5A-FA27F175F4BF}"/>
              </a:ext>
            </a:extLst>
          </p:cNvPr>
          <p:cNvSpPr txBox="1"/>
          <p:nvPr/>
        </p:nvSpPr>
        <p:spPr>
          <a:xfrm>
            <a:off x="5182417" y="4244754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27/10: </a:t>
            </a:r>
            <a:r>
              <a:rPr lang="pt-BR" sz="2400" dirty="0"/>
              <a:t>Fim do Período de contribuição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C7382-E626-5774-FB2D-4DE344CF2DD2}"/>
              </a:ext>
            </a:extLst>
          </p:cNvPr>
          <p:cNvSpPr txBox="1"/>
          <p:nvPr/>
        </p:nvSpPr>
        <p:spPr>
          <a:xfrm>
            <a:off x="5182417" y="5129986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05/12: </a:t>
            </a:r>
            <a:r>
              <a:rPr lang="pt-BR" sz="2400" dirty="0"/>
              <a:t>Resultado da Revisão Tarifária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4FE12D-D27B-E198-4AF3-A2DD32E2F579}"/>
              </a:ext>
            </a:extLst>
          </p:cNvPr>
          <p:cNvSpPr txBox="1"/>
          <p:nvPr/>
        </p:nvSpPr>
        <p:spPr>
          <a:xfrm>
            <a:off x="5182417" y="6015217"/>
            <a:ext cx="62382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13/12: </a:t>
            </a:r>
            <a:r>
              <a:rPr lang="pt-BR" sz="2400" dirty="0"/>
              <a:t>Início da vigência das novas tarifas </a:t>
            </a:r>
          </a:p>
        </p:txBody>
      </p:sp>
    </p:spTree>
    <p:extLst>
      <p:ext uri="{BB962C8B-B14F-4D97-AF65-F5344CB8AC3E}">
        <p14:creationId xmlns:p14="http://schemas.microsoft.com/office/powerpoint/2010/main" val="1864674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48A36-1487-009F-1135-B7375A4AA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2629" y="2298917"/>
            <a:ext cx="4702629" cy="1740182"/>
          </a:xfrm>
        </p:spPr>
        <p:txBody>
          <a:bodyPr>
            <a:normAutofit/>
          </a:bodyPr>
          <a:lstStyle/>
          <a:p>
            <a:r>
              <a:rPr lang="pt-BR" dirty="0">
                <a:latin typeface="Calibri" panose="020F0502020204030204"/>
              </a:rPr>
              <a:t>Diagnóstico da prestação do serviço na Equatorial Amapá</a:t>
            </a:r>
            <a:endParaRPr lang="pt-BR" sz="4000" b="1" dirty="0">
              <a:solidFill>
                <a:srgbClr val="03405E"/>
              </a:solidFill>
              <a:latin typeface="Calibri" panose="020F0502020204030204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08512D-3553-86D8-9027-58FC6A6C6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1787" y="4353600"/>
            <a:ext cx="4702629" cy="989242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Comissão de Desenvolvimento Urbano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54151215-E5CA-EBB6-4412-6491CCCAF377}"/>
              </a:ext>
            </a:extLst>
          </p:cNvPr>
          <p:cNvSpPr txBox="1"/>
          <p:nvPr/>
        </p:nvSpPr>
        <p:spPr>
          <a:xfrm>
            <a:off x="2488680" y="6010872"/>
            <a:ext cx="235372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000" b="1" dirty="0">
                <a:solidFill>
                  <a:prstClr val="white"/>
                </a:solidFill>
                <a:latin typeface="Calibri" panose="020F0502020204030204"/>
              </a:rPr>
              <a:t>13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</a:t>
            </a:r>
            <a:r>
              <a:rPr lang="pt-BR" sz="2000" b="1" dirty="0">
                <a:solidFill>
                  <a:prstClr val="white"/>
                </a:solidFill>
                <a:latin typeface="Calibri" panose="020F0502020204030204"/>
              </a:rPr>
              <a:t>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E1B34280-7399-AB68-3E8C-87B69810CFDF}"/>
              </a:ext>
            </a:extLst>
          </p:cNvPr>
          <p:cNvSpPr txBox="1"/>
          <p:nvPr/>
        </p:nvSpPr>
        <p:spPr>
          <a:xfrm>
            <a:off x="2894424" y="5342842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B73E50CE-5B0F-3DF9-E130-9C31AB34B6FA}"/>
              </a:ext>
            </a:extLst>
          </p:cNvPr>
          <p:cNvSpPr txBox="1"/>
          <p:nvPr/>
        </p:nvSpPr>
        <p:spPr>
          <a:xfrm>
            <a:off x="6604215" y="5967595"/>
            <a:ext cx="4820201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400" dirty="0">
                <a:solidFill>
                  <a:prstClr val="white"/>
                </a:solidFill>
                <a:latin typeface="Calibri" panose="020F0502020204030204"/>
              </a:rPr>
              <a:t>SFT/ANEEL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100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72" y="-52927"/>
            <a:ext cx="8315510" cy="800994"/>
          </a:xfrm>
        </p:spPr>
        <p:txBody>
          <a:bodyPr>
            <a:noAutofit/>
          </a:bodyPr>
          <a:lstStyle/>
          <a:p>
            <a:r>
              <a:rPr lang="pt-BR" dirty="0">
                <a:latin typeface="Calibri" panose="020F0502020204030204"/>
              </a:rPr>
              <a:t>Diagnóstico da prestação do serviço – Equatorial Amapá</a:t>
            </a:r>
            <a:endParaRPr lang="pt-BR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5996F4C-2699-5881-7981-4008EA70C9EA}"/>
              </a:ext>
            </a:extLst>
          </p:cNvPr>
          <p:cNvSpPr txBox="1">
            <a:spLocks/>
          </p:cNvSpPr>
          <p:nvPr/>
        </p:nvSpPr>
        <p:spPr>
          <a:xfrm>
            <a:off x="560972" y="683329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ATIVIDADES DE FISCALIZAÇÃO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01CB8BD4-CF6C-2166-3A6D-9B40A5249789}"/>
              </a:ext>
            </a:extLst>
          </p:cNvPr>
          <p:cNvSpPr/>
          <p:nvPr/>
        </p:nvSpPr>
        <p:spPr>
          <a:xfrm>
            <a:off x="1086097" y="2166073"/>
            <a:ext cx="1021122" cy="1317791"/>
          </a:xfrm>
          <a:prstGeom prst="round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2022/</a:t>
            </a:r>
          </a:p>
          <a:p>
            <a:pPr algn="ctr"/>
            <a:r>
              <a:rPr lang="pt-BR" sz="1600"/>
              <a:t>2023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50D2C1BB-74A8-D4B6-1099-DE7F4F060B28}"/>
              </a:ext>
            </a:extLst>
          </p:cNvPr>
          <p:cNvGrpSpPr/>
          <p:nvPr/>
        </p:nvGrpSpPr>
        <p:grpSpPr>
          <a:xfrm>
            <a:off x="2146387" y="2166075"/>
            <a:ext cx="7508788" cy="1317789"/>
            <a:chOff x="2357263" y="1725587"/>
            <a:chExt cx="3335232" cy="952519"/>
          </a:xfrm>
        </p:grpSpPr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0C6E6E1F-F79E-3573-B17D-3073CAF44A9A}"/>
                </a:ext>
              </a:extLst>
            </p:cNvPr>
            <p:cNvSpPr/>
            <p:nvPr/>
          </p:nvSpPr>
          <p:spPr>
            <a:xfrm>
              <a:off x="2359885" y="1725587"/>
              <a:ext cx="3266923" cy="952519"/>
            </a:xfrm>
            <a:prstGeom prst="roundRect">
              <a:avLst/>
            </a:prstGeom>
            <a:solidFill>
              <a:srgbClr val="2E75B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A14D6AC-2289-19CB-216B-88E14E70B27C}"/>
                </a:ext>
              </a:extLst>
            </p:cNvPr>
            <p:cNvSpPr txBox="1"/>
            <p:nvPr/>
          </p:nvSpPr>
          <p:spPr>
            <a:xfrm>
              <a:off x="2357263" y="1800752"/>
              <a:ext cx="3335232" cy="72647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Desempenho novo Controlador: </a:t>
              </a:r>
            </a:p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- Acompanhamento de 10 temas: Indicadores, ações e obras.</a:t>
              </a:r>
            </a:p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- Relatórios trimestrais.</a:t>
              </a:r>
            </a:p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- 10 Reuniões de Acompanhamento.</a:t>
              </a:r>
            </a:p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- 2 Ações </a:t>
              </a:r>
              <a:r>
                <a:rPr lang="pt-BR" sz="1600" i="1">
                  <a:solidFill>
                    <a:schemeClr val="bg1"/>
                  </a:solidFill>
                </a:rPr>
                <a:t>in loco</a:t>
              </a:r>
              <a:r>
                <a:rPr lang="pt-BR" sz="1600">
                  <a:solidFill>
                    <a:schemeClr val="bg1"/>
                  </a:solidFill>
                </a:rPr>
                <a:t>.</a:t>
              </a:r>
            </a:p>
          </p:txBody>
        </p: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64672AE-3761-0BEB-8EC5-8E2AD78F06B5}"/>
              </a:ext>
            </a:extLst>
          </p:cNvPr>
          <p:cNvGrpSpPr/>
          <p:nvPr/>
        </p:nvGrpSpPr>
        <p:grpSpPr>
          <a:xfrm>
            <a:off x="2142976" y="1308533"/>
            <a:ext cx="7355000" cy="835445"/>
            <a:chOff x="2190750" y="1619250"/>
            <a:chExt cx="3449330" cy="1280402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EF31E991-E793-8F8E-4016-A1B9C00BD701}"/>
                </a:ext>
              </a:extLst>
            </p:cNvPr>
            <p:cNvSpPr/>
            <p:nvPr/>
          </p:nvSpPr>
          <p:spPr>
            <a:xfrm>
              <a:off x="2190750" y="1619250"/>
              <a:ext cx="3449330" cy="1280402"/>
            </a:xfrm>
            <a:prstGeom prst="roundRect">
              <a:avLst/>
            </a:prstGeom>
            <a:solidFill>
              <a:srgbClr val="0042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BAC8037-B0CD-F2F2-0FC8-354D2930C557}"/>
                </a:ext>
              </a:extLst>
            </p:cNvPr>
            <p:cNvSpPr txBox="1"/>
            <p:nvPr/>
          </p:nvSpPr>
          <p:spPr>
            <a:xfrm>
              <a:off x="2190750" y="1657383"/>
              <a:ext cx="3281326" cy="11603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Contrato de Concessão 01/2021: </a:t>
              </a:r>
            </a:p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Fiscalização orientativa e/ou determinativa, sem aplicação de penalidades nos primeiros 24 meses.</a:t>
              </a:r>
            </a:p>
          </p:txBody>
        </p:sp>
      </p:grp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5432228A-68C3-CE71-5613-72FF92F90886}"/>
              </a:ext>
            </a:extLst>
          </p:cNvPr>
          <p:cNvSpPr/>
          <p:nvPr/>
        </p:nvSpPr>
        <p:spPr>
          <a:xfrm>
            <a:off x="1071094" y="1326723"/>
            <a:ext cx="1044343" cy="763822"/>
          </a:xfrm>
          <a:prstGeom prst="roundRect">
            <a:avLst/>
          </a:prstGeom>
          <a:solidFill>
            <a:srgbClr val="00425E"/>
          </a:solidFill>
          <a:ln>
            <a:solidFill>
              <a:srgbClr val="004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/>
              <a:t>Dez/</a:t>
            </a:r>
          </a:p>
          <a:p>
            <a:pPr algn="ctr"/>
            <a:r>
              <a:rPr lang="pt-BR" sz="1600"/>
              <a:t>2021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E25988A-E576-F876-4A8C-F9120A797133}"/>
              </a:ext>
            </a:extLst>
          </p:cNvPr>
          <p:cNvSpPr/>
          <p:nvPr/>
        </p:nvSpPr>
        <p:spPr>
          <a:xfrm>
            <a:off x="2161174" y="3532714"/>
            <a:ext cx="7336491" cy="2218862"/>
          </a:xfrm>
          <a:prstGeom prst="roundRect">
            <a:avLst/>
          </a:prstGeom>
          <a:solidFill>
            <a:srgbClr val="8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D06CB0E-4085-70E8-0276-4526BFBD6E69}"/>
              </a:ext>
            </a:extLst>
          </p:cNvPr>
          <p:cNvSpPr/>
          <p:nvPr/>
        </p:nvSpPr>
        <p:spPr>
          <a:xfrm>
            <a:off x="1088972" y="3526712"/>
            <a:ext cx="1008586" cy="2218862"/>
          </a:xfrm>
          <a:prstGeom prst="roundRect">
            <a:avLst/>
          </a:prstGeom>
          <a:solidFill>
            <a:srgbClr val="8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err="1"/>
              <a:t>Jun</a:t>
            </a:r>
            <a:r>
              <a:rPr lang="pt-BR" sz="1600"/>
              <a:t>/</a:t>
            </a:r>
          </a:p>
          <a:p>
            <a:pPr algn="ctr"/>
            <a:r>
              <a:rPr lang="pt-BR" sz="1600"/>
              <a:t>2023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842DE8B-AE4A-4BEF-0904-3B933BEED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47375" r="28524" b="8636"/>
          <a:stretch/>
        </p:blipFill>
        <p:spPr bwMode="auto">
          <a:xfrm>
            <a:off x="2921270" y="3595292"/>
            <a:ext cx="5127242" cy="20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1ED48AA-7C4F-8890-82F2-85D1DBD4351D}"/>
              </a:ext>
            </a:extLst>
          </p:cNvPr>
          <p:cNvGrpSpPr/>
          <p:nvPr/>
        </p:nvGrpSpPr>
        <p:grpSpPr>
          <a:xfrm>
            <a:off x="2139928" y="5813477"/>
            <a:ext cx="7355000" cy="696953"/>
            <a:chOff x="2190750" y="1619250"/>
            <a:chExt cx="3449330" cy="1040271"/>
          </a:xfrm>
        </p:grpSpPr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7656C6F2-2CEE-7AFE-A068-F6ACB6B1359F}"/>
                </a:ext>
              </a:extLst>
            </p:cNvPr>
            <p:cNvSpPr/>
            <p:nvPr/>
          </p:nvSpPr>
          <p:spPr>
            <a:xfrm>
              <a:off x="2190750" y="1619250"/>
              <a:ext cx="3449330" cy="1040271"/>
            </a:xfrm>
            <a:prstGeom prst="roundRect">
              <a:avLst/>
            </a:prstGeom>
            <a:solidFill>
              <a:srgbClr val="00425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005D5D80-B39E-6562-F21D-8F94E8C84017}"/>
                </a:ext>
              </a:extLst>
            </p:cNvPr>
            <p:cNvSpPr txBox="1"/>
            <p:nvPr/>
          </p:nvSpPr>
          <p:spPr>
            <a:xfrm>
              <a:off x="2274752" y="1952236"/>
              <a:ext cx="3281326" cy="4811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85725" lvl="1">
                <a:lnSpc>
                  <a:spcPct val="90000"/>
                </a:lnSpc>
                <a:spcBef>
                  <a:spcPct val="0"/>
                </a:spcBef>
              </a:pPr>
              <a:r>
                <a:rPr lang="pt-BR" sz="1600">
                  <a:solidFill>
                    <a:schemeClr val="bg1"/>
                  </a:solidFill>
                </a:rPr>
                <a:t>Fiscalização da Base de Ativos para Revisão Tarifária de dezembro/2023 </a:t>
              </a:r>
            </a:p>
          </p:txBody>
        </p:sp>
      </p:grp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0DC8F20-F790-63BD-D287-C3396022C941}"/>
              </a:ext>
            </a:extLst>
          </p:cNvPr>
          <p:cNvSpPr/>
          <p:nvPr/>
        </p:nvSpPr>
        <p:spPr>
          <a:xfrm>
            <a:off x="1068046" y="5831667"/>
            <a:ext cx="1044343" cy="678763"/>
          </a:xfrm>
          <a:prstGeom prst="roundRect">
            <a:avLst/>
          </a:prstGeom>
          <a:solidFill>
            <a:srgbClr val="00425E"/>
          </a:solidFill>
          <a:ln>
            <a:solidFill>
              <a:srgbClr val="004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u="sng"/>
              <a:t>Set</a:t>
            </a:r>
            <a:r>
              <a:rPr lang="pt-BR" sz="1600"/>
              <a:t>/</a:t>
            </a:r>
          </a:p>
          <a:p>
            <a:pPr algn="ctr"/>
            <a:r>
              <a:rPr lang="pt-BR" sz="160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4385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90" y="-294813"/>
            <a:ext cx="8315510" cy="800994"/>
          </a:xfrm>
        </p:spPr>
        <p:txBody>
          <a:bodyPr>
            <a:noAutofit/>
          </a:bodyPr>
          <a:lstStyle/>
          <a:p>
            <a:r>
              <a:rPr lang="pt-BR" dirty="0">
                <a:latin typeface="Calibri" panose="020F0502020204030204"/>
              </a:rPr>
              <a:t>Equatorial Amapá</a:t>
            </a:r>
            <a:endParaRPr lang="pt-BR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5996F4C-2699-5881-7981-4008EA70C9EA}"/>
              </a:ext>
            </a:extLst>
          </p:cNvPr>
          <p:cNvSpPr txBox="1">
            <a:spLocks/>
          </p:cNvSpPr>
          <p:nvPr/>
        </p:nvSpPr>
        <p:spPr>
          <a:xfrm>
            <a:off x="510990" y="304951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INDICADORES DE CONTINUIDADE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ECFD674-C113-7CF1-280E-8F82AAB3E4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3885207"/>
              </p:ext>
            </p:extLst>
          </p:nvPr>
        </p:nvGraphicFramePr>
        <p:xfrm>
          <a:off x="1003300" y="1296198"/>
          <a:ext cx="4783988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644AA356-E1FE-723D-6DF5-52BB7EB3E9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848559"/>
              </p:ext>
            </p:extLst>
          </p:nvPr>
        </p:nvGraphicFramePr>
        <p:xfrm>
          <a:off x="6368501" y="1296199"/>
          <a:ext cx="4912117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BA3B264C-86D9-1463-461C-FBCBEE8471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6103180"/>
              </p:ext>
            </p:extLst>
          </p:nvPr>
        </p:nvGraphicFramePr>
        <p:xfrm>
          <a:off x="1049639" y="4091217"/>
          <a:ext cx="4737649" cy="26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EAFC23BB-1541-F635-7D78-0848CB66D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423509"/>
              </p:ext>
            </p:extLst>
          </p:nvPr>
        </p:nvGraphicFramePr>
        <p:xfrm>
          <a:off x="6404713" y="4091217"/>
          <a:ext cx="4737649" cy="264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0443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90" y="-294813"/>
            <a:ext cx="8315510" cy="800994"/>
          </a:xfrm>
        </p:spPr>
        <p:txBody>
          <a:bodyPr>
            <a:noAutofit/>
          </a:bodyPr>
          <a:lstStyle/>
          <a:p>
            <a:r>
              <a:rPr lang="pt-BR" dirty="0">
                <a:latin typeface="Calibri" panose="020F0502020204030204"/>
              </a:rPr>
              <a:t>Equatorial Amapá</a:t>
            </a:r>
            <a:endParaRPr lang="pt-BR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5996F4C-2699-5881-7981-4008EA70C9EA}"/>
              </a:ext>
            </a:extLst>
          </p:cNvPr>
          <p:cNvSpPr txBox="1">
            <a:spLocks/>
          </p:cNvSpPr>
          <p:nvPr/>
        </p:nvSpPr>
        <p:spPr>
          <a:xfrm>
            <a:off x="510990" y="304951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INTERRUPÇÃO DE LONGA DURAÇÃO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8F765C2-C7E6-A8AD-69DA-FC12F3582DCD}"/>
              </a:ext>
            </a:extLst>
          </p:cNvPr>
          <p:cNvSpPr txBox="1"/>
          <p:nvPr/>
        </p:nvSpPr>
        <p:spPr>
          <a:xfrm>
            <a:off x="1045588" y="1365264"/>
            <a:ext cx="384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Interrupções registradas em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E1E941-DFFA-5CC8-E91D-1F13F1FF72FB}"/>
              </a:ext>
            </a:extLst>
          </p:cNvPr>
          <p:cNvSpPr txBox="1"/>
          <p:nvPr/>
        </p:nvSpPr>
        <p:spPr>
          <a:xfrm>
            <a:off x="5828422" y="1365264"/>
            <a:ext cx="3842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>
                <a:solidFill>
                  <a:schemeClr val="accent1">
                    <a:lumMod val="50000"/>
                  </a:schemeClr>
                </a:solidFill>
              </a:rPr>
              <a:t>Interrupções registradas em 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4E06DD-F901-86AC-F397-0F6638E68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064" y="3826161"/>
            <a:ext cx="1296000" cy="84931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F52BDB2-106E-6F44-9DB1-AB9D990D7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621" y="4180060"/>
            <a:ext cx="4680000" cy="246961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B6ECE1-78E3-8385-9DC8-625A1304C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699" y="1762294"/>
            <a:ext cx="4680000" cy="235993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0C8CE4-EC35-AF96-CB1E-10491CD92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90" y="1766654"/>
            <a:ext cx="4680000" cy="235347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D5118F7-028F-FC34-4846-BBA58612C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409" y="4197466"/>
            <a:ext cx="4680000" cy="24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90" y="-294813"/>
            <a:ext cx="8315510" cy="800994"/>
          </a:xfrm>
        </p:spPr>
        <p:txBody>
          <a:bodyPr>
            <a:noAutofit/>
          </a:bodyPr>
          <a:lstStyle/>
          <a:p>
            <a:r>
              <a:rPr lang="pt-BR" dirty="0">
                <a:latin typeface="Calibri" panose="020F0502020204030204"/>
              </a:rPr>
              <a:t>Equatorial Amapá</a:t>
            </a:r>
            <a:endParaRPr lang="pt-BR" sz="20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5996F4C-2699-5881-7981-4008EA70C9EA}"/>
              </a:ext>
            </a:extLst>
          </p:cNvPr>
          <p:cNvSpPr txBox="1">
            <a:spLocks/>
          </p:cNvSpPr>
          <p:nvPr/>
        </p:nvSpPr>
        <p:spPr>
          <a:xfrm>
            <a:off x="510990" y="304951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TEMPO MÉDIO DE ATEND. ÀS OCORR.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EMERGENCIAIS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B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DF801570-E640-0510-49CF-5BD3529C0B52}"/>
              </a:ext>
            </a:extLst>
          </p:cNvPr>
          <p:cNvSpPr txBox="1"/>
          <p:nvPr/>
        </p:nvSpPr>
        <p:spPr>
          <a:xfrm>
            <a:off x="665198" y="1328350"/>
            <a:ext cx="35448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Dados de </a:t>
            </a:r>
            <a:r>
              <a:rPr lang="pt-BR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jul</a:t>
            </a: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/2022 a </a:t>
            </a:r>
            <a:r>
              <a:rPr lang="pt-BR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jun</a:t>
            </a:r>
            <a:r>
              <a:rPr lang="pt-BR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/2023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05A0044-6B5A-D43B-5A8B-7BE780E7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574" y="6372502"/>
            <a:ext cx="6729412" cy="35534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7468C7F-E269-51B4-EC4B-50E0A401F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808" y="2724912"/>
            <a:ext cx="3853776" cy="286135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C44DEC8-60E9-DBEE-223A-0477CB4CF2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279" y="1072902"/>
            <a:ext cx="4820201" cy="53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80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F6EE4B-F9EB-C78F-98B0-2B1365B8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</a:pP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Endereço : SGAN 603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Módulo I e J – Brasília/DF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CEP: 70830-110</a:t>
            </a:r>
            <a:b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</a:b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TELEFONE GERAL</a:t>
            </a:r>
            <a: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  <a:t>: 061 2192 8600</a:t>
            </a:r>
            <a:br>
              <a:rPr lang="pt-BR" sz="2800" dirty="0">
                <a:solidFill>
                  <a:srgbClr val="3684AB"/>
                </a:solidFill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3684AB"/>
                </a:solidFill>
                <a:ea typeface="+mj-ea"/>
                <a:cs typeface="Arial" panose="020B0604020202020204" pitchFamily="34" charset="0"/>
                <a:sym typeface="Calibri"/>
              </a:rPr>
              <a:t>OUVIDORIA SETORIAL</a:t>
            </a:r>
            <a:r>
              <a:rPr kumimoji="0" lang="pt-BR" sz="2800" b="0" i="0" u="none" strike="noStrike" cap="none" spc="0" normalizeH="0" baseline="0" dirty="0">
                <a:ln>
                  <a:noFill/>
                </a:ln>
                <a:solidFill>
                  <a:srgbClr val="3684AB"/>
                </a:solidFill>
                <a:effectLst/>
                <a:uFillTx/>
                <a:ea typeface="+mj-ea"/>
                <a:cs typeface="Arial" panose="020B0604020202020204" pitchFamily="34" charset="0"/>
                <a:sym typeface="Calibri"/>
              </a:rPr>
              <a:t>: 167</a:t>
            </a:r>
            <a:endParaRPr lang="pt-BR" dirty="0"/>
          </a:p>
        </p:txBody>
      </p:sp>
      <p:sp>
        <p:nvSpPr>
          <p:cNvPr id="3" name="4 CuadroTexto">
            <a:extLst>
              <a:ext uri="{FF2B5EF4-FFF2-40B4-BE49-F238E27FC236}">
                <a16:creationId xmlns:a16="http://schemas.microsoft.com/office/drawing/2014/main" id="{E0A619E7-D969-6839-C7FA-3FD9909A166E}"/>
              </a:ext>
            </a:extLst>
          </p:cNvPr>
          <p:cNvSpPr txBox="1"/>
          <p:nvPr/>
        </p:nvSpPr>
        <p:spPr>
          <a:xfrm>
            <a:off x="2423604" y="6017073"/>
            <a:ext cx="215792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2800" b="1" dirty="0">
                <a:solidFill>
                  <a:schemeClr val="bg1"/>
                </a:solidFill>
                <a:latin typeface="Calibri" panose="020F0502020204030204"/>
              </a:rPr>
              <a:t>13, setembro</a:t>
            </a:r>
          </a:p>
        </p:txBody>
      </p:sp>
      <p:sp>
        <p:nvSpPr>
          <p:cNvPr id="4" name="4 CuadroTexto">
            <a:extLst>
              <a:ext uri="{FF2B5EF4-FFF2-40B4-BE49-F238E27FC236}">
                <a16:creationId xmlns:a16="http://schemas.microsoft.com/office/drawing/2014/main" id="{5822C9D2-8AE8-61EA-20F6-61D2C351059E}"/>
              </a:ext>
            </a:extLst>
          </p:cNvPr>
          <p:cNvSpPr txBox="1"/>
          <p:nvPr/>
        </p:nvSpPr>
        <p:spPr>
          <a:xfrm>
            <a:off x="2894424" y="5357356"/>
            <a:ext cx="15520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6450" algn="l"/>
              </a:tabLst>
              <a:defRPr/>
            </a:pPr>
            <a:r>
              <a:rPr lang="pt-BR" sz="5400" b="1" dirty="0">
                <a:solidFill>
                  <a:schemeClr val="bg1"/>
                </a:solidFill>
                <a:latin typeface="Calibri" panose="020F0502020204030204"/>
              </a:rPr>
              <a:t>2023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5348B26-F89B-AFF6-9900-4368FB5A1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991351" y="6276680"/>
            <a:ext cx="11572876" cy="245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m 57" descr="Vista aérea de cidade com prédios e água ao fundo&#10;&#10;Descrição gerada automaticamente">
            <a:extLst>
              <a:ext uri="{FF2B5EF4-FFF2-40B4-BE49-F238E27FC236}">
                <a16:creationId xmlns:a16="http://schemas.microsoft.com/office/drawing/2014/main" id="{28B82315-3878-DDC7-32C9-2D0D0BEBD5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84003"/>
            <a:ext cx="12192000" cy="6858000"/>
          </a:xfrm>
          <a:prstGeom prst="rect">
            <a:avLst/>
          </a:prstGeom>
        </p:spPr>
      </p:pic>
      <p:sp>
        <p:nvSpPr>
          <p:cNvPr id="59" name="Retângulo 58">
            <a:extLst>
              <a:ext uri="{FF2B5EF4-FFF2-40B4-BE49-F238E27FC236}">
                <a16:creationId xmlns:a16="http://schemas.microsoft.com/office/drawing/2014/main" id="{C89700C1-B587-A651-FBAB-A0AA35BDDEB3}"/>
              </a:ext>
            </a:extLst>
          </p:cNvPr>
          <p:cNvSpPr/>
          <p:nvPr/>
        </p:nvSpPr>
        <p:spPr>
          <a:xfrm>
            <a:off x="-3" y="3376636"/>
            <a:ext cx="12192003" cy="3513003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596744" y="311170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Revisão Tarifária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 Equatorial Amapá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8CB7B0-5A84-1080-2CDD-B6D627508760}"/>
              </a:ext>
            </a:extLst>
          </p:cNvPr>
          <p:cNvSpPr txBox="1"/>
          <p:nvPr/>
        </p:nvSpPr>
        <p:spPr>
          <a:xfrm>
            <a:off x="1191618" y="2000626"/>
            <a:ext cx="97415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Contrato de Concessão de Serviço Público de Energia Elétrica nº 01/2021-ANEEL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A79971F-2C4E-F77F-4D8E-51C6E061E3DA}"/>
              </a:ext>
            </a:extLst>
          </p:cNvPr>
          <p:cNvSpPr txBox="1"/>
          <p:nvPr/>
        </p:nvSpPr>
        <p:spPr>
          <a:xfrm>
            <a:off x="1191618" y="2778475"/>
            <a:ext cx="10427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Prevê a realização de uma Revisão Tarifária Extraordinária – RTE a pedido da Concessionária em substituição ao reajuste de 2023 (Avaliação Completa da Base)  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482221FE-2719-1188-0867-2B59CF20BDD2}"/>
              </a:ext>
            </a:extLst>
          </p:cNvPr>
          <p:cNvSpPr txBox="1"/>
          <p:nvPr/>
        </p:nvSpPr>
        <p:spPr>
          <a:xfrm>
            <a:off x="1191618" y="3806591"/>
            <a:ext cx="98301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22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33ª Reunião Pública Ordinária (RPO) da ANEEL deliberou pela abertura de Consulta Pública 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C89E8672-5156-4A5C-7CC1-1514FC473836}"/>
              </a:ext>
            </a:extLst>
          </p:cNvPr>
          <p:cNvSpPr>
            <a:spLocks noChangeAspect="1"/>
          </p:cNvSpPr>
          <p:nvPr/>
        </p:nvSpPr>
        <p:spPr>
          <a:xfrm>
            <a:off x="406160" y="1880775"/>
            <a:ext cx="684000" cy="684000"/>
          </a:xfrm>
          <a:prstGeom prst="ellipse">
            <a:avLst/>
          </a:prstGeom>
          <a:solidFill>
            <a:srgbClr val="4BBB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1</a:t>
            </a:r>
            <a:endParaRPr lang="pt-BR" b="1" dirty="0"/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8BC08E5E-496A-550E-B846-72472AA22EE8}"/>
              </a:ext>
            </a:extLst>
          </p:cNvPr>
          <p:cNvSpPr>
            <a:spLocks noChangeAspect="1"/>
          </p:cNvSpPr>
          <p:nvPr/>
        </p:nvSpPr>
        <p:spPr>
          <a:xfrm>
            <a:off x="406160" y="2858769"/>
            <a:ext cx="684000" cy="684000"/>
          </a:xfrm>
          <a:prstGeom prst="ellipse">
            <a:avLst/>
          </a:prstGeom>
          <a:solidFill>
            <a:srgbClr val="4BBB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2</a:t>
            </a:r>
            <a:endParaRPr lang="pt-BR" b="1" dirty="0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66D51F43-2D42-A4F0-7827-1063818BC156}"/>
              </a:ext>
            </a:extLst>
          </p:cNvPr>
          <p:cNvSpPr>
            <a:spLocks noChangeAspect="1"/>
          </p:cNvSpPr>
          <p:nvPr/>
        </p:nvSpPr>
        <p:spPr>
          <a:xfrm>
            <a:off x="406160" y="3828213"/>
            <a:ext cx="684000" cy="684000"/>
          </a:xfrm>
          <a:prstGeom prst="ellipse">
            <a:avLst/>
          </a:prstGeom>
          <a:solidFill>
            <a:srgbClr val="4BBB2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3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553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AEBAA44-6783-F0EC-4699-9B59BEAC87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169301"/>
              </p:ext>
            </p:extLst>
          </p:nvPr>
        </p:nvGraphicFramePr>
        <p:xfrm>
          <a:off x="3411101" y="675377"/>
          <a:ext cx="6022186" cy="588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4EC4534F-BF9E-D67C-6BE1-45EF4E8630F8}"/>
              </a:ext>
            </a:extLst>
          </p:cNvPr>
          <p:cNvSpPr/>
          <p:nvPr/>
        </p:nvSpPr>
        <p:spPr>
          <a:xfrm>
            <a:off x="6722643" y="4568445"/>
            <a:ext cx="2712742" cy="1577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95000">
                <a:srgbClr val="00B0F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2F4520F4-4FF0-BB61-EF96-D9D0F1614604}"/>
              </a:ext>
            </a:extLst>
          </p:cNvPr>
          <p:cNvSpPr/>
          <p:nvPr/>
        </p:nvSpPr>
        <p:spPr>
          <a:xfrm>
            <a:off x="6702462" y="2120695"/>
            <a:ext cx="2741442" cy="879684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8000">
                <a:srgbClr val="FF81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00FCE58-4BCE-05CB-26AB-DA7B77261CDF}"/>
              </a:ext>
            </a:extLst>
          </p:cNvPr>
          <p:cNvSpPr/>
          <p:nvPr/>
        </p:nvSpPr>
        <p:spPr>
          <a:xfrm>
            <a:off x="7401048" y="2991295"/>
            <a:ext cx="2032239" cy="157700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1000">
                <a:srgbClr val="FF0000">
                  <a:alpha val="5000"/>
                </a:srgbClr>
              </a:gs>
              <a:gs pos="68000">
                <a:srgbClr val="FF0000">
                  <a:alpha val="8500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5FAB643C-98FB-ADDA-F949-E4AEAC0DB6AE}"/>
              </a:ext>
            </a:extLst>
          </p:cNvPr>
          <p:cNvGrpSpPr/>
          <p:nvPr/>
        </p:nvGrpSpPr>
        <p:grpSpPr>
          <a:xfrm>
            <a:off x="1616500" y="4708423"/>
            <a:ext cx="1484085" cy="1582717"/>
            <a:chOff x="553055" y="2163298"/>
            <a:chExt cx="1484085" cy="1661538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BD5F6552-7D9D-E91E-39D4-1339EACCACE6}"/>
                </a:ext>
              </a:extLst>
            </p:cNvPr>
            <p:cNvGrpSpPr/>
            <p:nvPr/>
          </p:nvGrpSpPr>
          <p:grpSpPr>
            <a:xfrm>
              <a:off x="553055" y="2163298"/>
              <a:ext cx="1484085" cy="1661538"/>
              <a:chOff x="793750" y="1769525"/>
              <a:chExt cx="1484085" cy="1661538"/>
            </a:xfrm>
          </p:grpSpPr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8947F9F9-960A-79B9-BDB3-2C91028ABCFB}"/>
                  </a:ext>
                </a:extLst>
              </p:cNvPr>
              <p:cNvGrpSpPr/>
              <p:nvPr/>
            </p:nvGrpSpPr>
            <p:grpSpPr>
              <a:xfrm>
                <a:off x="793750" y="1844675"/>
                <a:ext cx="1484085" cy="1586388"/>
                <a:chOff x="1098218" y="2190966"/>
                <a:chExt cx="1941617" cy="1749293"/>
              </a:xfrm>
              <a:solidFill>
                <a:srgbClr val="008442"/>
              </a:solidFill>
            </p:grpSpPr>
            <p:sp>
              <p:nvSpPr>
                <p:cNvPr id="26" name="Retângulo: Cantos Arredondados 25">
                  <a:extLst>
                    <a:ext uri="{FF2B5EF4-FFF2-40B4-BE49-F238E27FC236}">
                      <a16:creationId xmlns:a16="http://schemas.microsoft.com/office/drawing/2014/main" id="{3E810DC5-1CE4-2143-9F66-A6065285D704}"/>
                    </a:ext>
                  </a:extLst>
                </p:cNvPr>
                <p:cNvSpPr/>
                <p:nvPr/>
              </p:nvSpPr>
              <p:spPr>
                <a:xfrm>
                  <a:off x="1098218" y="2190966"/>
                  <a:ext cx="1941617" cy="1749293"/>
                </a:xfrm>
                <a:prstGeom prst="roundRect">
                  <a:avLst>
                    <a:gd name="adj" fmla="val 4626"/>
                  </a:avLst>
                </a:prstGeom>
                <a:solidFill>
                  <a:srgbClr val="33CC33"/>
                </a:solidFill>
                <a:ln w="19050">
                  <a:solidFill>
                    <a:srgbClr val="00844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27" name="Retângulo 26">
                  <a:extLst>
                    <a:ext uri="{FF2B5EF4-FFF2-40B4-BE49-F238E27FC236}">
                      <a16:creationId xmlns:a16="http://schemas.microsoft.com/office/drawing/2014/main" id="{BF82CF1D-F35C-001E-29EA-7709E3C23327}"/>
                    </a:ext>
                  </a:extLst>
                </p:cNvPr>
                <p:cNvSpPr/>
                <p:nvPr/>
              </p:nvSpPr>
              <p:spPr>
                <a:xfrm>
                  <a:off x="1136909" y="2585358"/>
                  <a:ext cx="1878454" cy="126373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2C813CCE-6DFB-5A73-716B-E187B741ED0C}"/>
                  </a:ext>
                </a:extLst>
              </p:cNvPr>
              <p:cNvSpPr/>
              <p:nvPr/>
            </p:nvSpPr>
            <p:spPr>
              <a:xfrm>
                <a:off x="1068337" y="1769525"/>
                <a:ext cx="955711" cy="484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 sz="1400" b="1" i="0" u="none" strike="noStrike" kern="1200" spc="0" baseline="0">
                    <a:solidFill>
                      <a:srgbClr val="E7E6E6">
                        <a:lumMod val="50000"/>
                      </a:srgb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400" b="1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27,8%</a:t>
                </a:r>
              </a:p>
            </p:txBody>
          </p:sp>
        </p:grp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1EAA570-4314-898D-F6DF-83C2F8C14037}"/>
                </a:ext>
              </a:extLst>
            </p:cNvPr>
            <p:cNvSpPr txBox="1"/>
            <p:nvPr/>
          </p:nvSpPr>
          <p:spPr>
            <a:xfrm>
              <a:off x="793611" y="2631593"/>
              <a:ext cx="989373" cy="35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ENERGIA 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C0DBD12C-3382-D0BB-48ED-E27546D3B080}"/>
              </a:ext>
            </a:extLst>
          </p:cNvPr>
          <p:cNvGrpSpPr/>
          <p:nvPr/>
        </p:nvGrpSpPr>
        <p:grpSpPr>
          <a:xfrm>
            <a:off x="1608496" y="2991295"/>
            <a:ext cx="1484085" cy="1577001"/>
            <a:chOff x="2708088" y="6001156"/>
            <a:chExt cx="1484085" cy="1655537"/>
          </a:xfrm>
        </p:grpSpPr>
        <p:grpSp>
          <p:nvGrpSpPr>
            <p:cNvPr id="29" name="Agrupar 28">
              <a:extLst>
                <a:ext uri="{FF2B5EF4-FFF2-40B4-BE49-F238E27FC236}">
                  <a16:creationId xmlns:a16="http://schemas.microsoft.com/office/drawing/2014/main" id="{B113DA21-5F1E-DA42-FB80-E909FC35A3FC}"/>
                </a:ext>
              </a:extLst>
            </p:cNvPr>
            <p:cNvGrpSpPr/>
            <p:nvPr/>
          </p:nvGrpSpPr>
          <p:grpSpPr>
            <a:xfrm>
              <a:off x="2708088" y="6001156"/>
              <a:ext cx="1484085" cy="1655537"/>
              <a:chOff x="793750" y="1782156"/>
              <a:chExt cx="1484085" cy="1655537"/>
            </a:xfrm>
          </p:grpSpPr>
          <p:grpSp>
            <p:nvGrpSpPr>
              <p:cNvPr id="31" name="Agrupar 30">
                <a:extLst>
                  <a:ext uri="{FF2B5EF4-FFF2-40B4-BE49-F238E27FC236}">
                    <a16:creationId xmlns:a16="http://schemas.microsoft.com/office/drawing/2014/main" id="{FD7BAC8B-9153-5897-193A-07AF8FDFC596}"/>
                  </a:ext>
                </a:extLst>
              </p:cNvPr>
              <p:cNvGrpSpPr/>
              <p:nvPr/>
            </p:nvGrpSpPr>
            <p:grpSpPr>
              <a:xfrm>
                <a:off x="793750" y="1844676"/>
                <a:ext cx="1484085" cy="1593017"/>
                <a:chOff x="1098218" y="2190967"/>
                <a:chExt cx="1941617" cy="1756603"/>
              </a:xfrm>
              <a:solidFill>
                <a:srgbClr val="008442"/>
              </a:solidFill>
            </p:grpSpPr>
            <p:sp>
              <p:nvSpPr>
                <p:cNvPr id="33" name="Retângulo: Cantos Arredondados 32">
                  <a:extLst>
                    <a:ext uri="{FF2B5EF4-FFF2-40B4-BE49-F238E27FC236}">
                      <a16:creationId xmlns:a16="http://schemas.microsoft.com/office/drawing/2014/main" id="{5F7845DE-5CC5-1E53-8854-0012171BF346}"/>
                    </a:ext>
                  </a:extLst>
                </p:cNvPr>
                <p:cNvSpPr/>
                <p:nvPr/>
              </p:nvSpPr>
              <p:spPr>
                <a:xfrm>
                  <a:off x="1098218" y="2190967"/>
                  <a:ext cx="1941617" cy="1756603"/>
                </a:xfrm>
                <a:prstGeom prst="roundRect">
                  <a:avLst>
                    <a:gd name="adj" fmla="val 4626"/>
                  </a:avLst>
                </a:prstGeom>
                <a:solidFill>
                  <a:srgbClr val="FEBF0D"/>
                </a:solidFill>
                <a:ln w="19050">
                  <a:solidFill>
                    <a:srgbClr val="FEBF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>
                    <a:solidFill>
                      <a:srgbClr val="FEBF0D"/>
                    </a:solidFill>
                  </a:endParaRPr>
                </a:p>
              </p:txBody>
            </p:sp>
            <p:sp>
              <p:nvSpPr>
                <p:cNvPr id="34" name="Retângulo 33">
                  <a:extLst>
                    <a:ext uri="{FF2B5EF4-FFF2-40B4-BE49-F238E27FC236}">
                      <a16:creationId xmlns:a16="http://schemas.microsoft.com/office/drawing/2014/main" id="{408F3143-5573-1972-C877-7AF29EA25E17}"/>
                    </a:ext>
                  </a:extLst>
                </p:cNvPr>
                <p:cNvSpPr/>
                <p:nvPr/>
              </p:nvSpPr>
              <p:spPr>
                <a:xfrm>
                  <a:off x="1098549" y="2585358"/>
                  <a:ext cx="1934936" cy="127349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rgbClr val="FEBF0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77CF1EDC-F359-CF9A-541E-252CE247C01F}"/>
                  </a:ext>
                </a:extLst>
              </p:cNvPr>
              <p:cNvSpPr/>
              <p:nvPr/>
            </p:nvSpPr>
            <p:spPr>
              <a:xfrm>
                <a:off x="1263903" y="1782156"/>
                <a:ext cx="564578" cy="484656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defRPr sz="1400" b="1" i="0" u="none" strike="noStrike" kern="1200" spc="0" baseline="0">
                    <a:solidFill>
                      <a:srgbClr val="E7E6E6">
                        <a:lumMod val="50000"/>
                      </a:srgb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400" b="1" i="1" dirty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4%</a:t>
                </a:r>
              </a:p>
            </p:txBody>
          </p:sp>
        </p:grp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0AF45802-5F29-B778-E9CD-18FA37579B5C}"/>
                </a:ext>
              </a:extLst>
            </p:cNvPr>
            <p:cNvSpPr txBox="1"/>
            <p:nvPr/>
          </p:nvSpPr>
          <p:spPr>
            <a:xfrm>
              <a:off x="2728245" y="6459500"/>
              <a:ext cx="1447319" cy="35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TRANSMISSÃO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0383B7B1-0173-7B65-75D4-690F1BEC2A0D}"/>
              </a:ext>
            </a:extLst>
          </p:cNvPr>
          <p:cNvGrpSpPr/>
          <p:nvPr/>
        </p:nvGrpSpPr>
        <p:grpSpPr>
          <a:xfrm>
            <a:off x="1597982" y="1244677"/>
            <a:ext cx="1528069" cy="1589033"/>
            <a:chOff x="547595" y="4597361"/>
            <a:chExt cx="1528069" cy="1668168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395AC63A-DE25-F505-5E28-BFA15F43E150}"/>
                </a:ext>
              </a:extLst>
            </p:cNvPr>
            <p:cNvGrpSpPr/>
            <p:nvPr/>
          </p:nvGrpSpPr>
          <p:grpSpPr>
            <a:xfrm>
              <a:off x="547595" y="4597361"/>
              <a:ext cx="1484085" cy="1668168"/>
              <a:chOff x="793750" y="1769525"/>
              <a:chExt cx="1484085" cy="1668168"/>
            </a:xfrm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49F41924-39FE-D79B-8C19-F55F1CA12B7B}"/>
                  </a:ext>
                </a:extLst>
              </p:cNvPr>
              <p:cNvGrpSpPr/>
              <p:nvPr/>
            </p:nvGrpSpPr>
            <p:grpSpPr>
              <a:xfrm>
                <a:off x="793750" y="1844675"/>
                <a:ext cx="1484085" cy="1593018"/>
                <a:chOff x="1098218" y="2190966"/>
                <a:chExt cx="1941617" cy="1756604"/>
              </a:xfrm>
              <a:solidFill>
                <a:srgbClr val="008442"/>
              </a:solidFill>
            </p:grpSpPr>
            <p:sp>
              <p:nvSpPr>
                <p:cNvPr id="40" name="Retângulo: Cantos Arredondados 39">
                  <a:extLst>
                    <a:ext uri="{FF2B5EF4-FFF2-40B4-BE49-F238E27FC236}">
                      <a16:creationId xmlns:a16="http://schemas.microsoft.com/office/drawing/2014/main" id="{A0C6BAE8-A647-DAA5-A1B2-70671AD5048C}"/>
                    </a:ext>
                  </a:extLst>
                </p:cNvPr>
                <p:cNvSpPr/>
                <p:nvPr/>
              </p:nvSpPr>
              <p:spPr>
                <a:xfrm>
                  <a:off x="1098218" y="2190966"/>
                  <a:ext cx="1941617" cy="1756604"/>
                </a:xfrm>
                <a:prstGeom prst="roundRect">
                  <a:avLst>
                    <a:gd name="adj" fmla="val 4626"/>
                  </a:avLst>
                </a:prstGeom>
                <a:solidFill>
                  <a:srgbClr val="003068"/>
                </a:solidFill>
                <a:ln w="19050">
                  <a:solidFill>
                    <a:srgbClr val="00306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41" name="Retângulo 40">
                  <a:extLst>
                    <a:ext uri="{FF2B5EF4-FFF2-40B4-BE49-F238E27FC236}">
                      <a16:creationId xmlns:a16="http://schemas.microsoft.com/office/drawing/2014/main" id="{21658A2C-B162-C93C-3684-8D81C4C8FE31}"/>
                    </a:ext>
                  </a:extLst>
                </p:cNvPr>
                <p:cNvSpPr/>
                <p:nvPr/>
              </p:nvSpPr>
              <p:spPr>
                <a:xfrm>
                  <a:off x="1098549" y="2585358"/>
                  <a:ext cx="1934936" cy="1265649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711B919E-5FE1-5DE3-F88F-5E4E1C6C8041}"/>
                  </a:ext>
                </a:extLst>
              </p:cNvPr>
              <p:cNvSpPr/>
              <p:nvPr/>
            </p:nvSpPr>
            <p:spPr>
              <a:xfrm>
                <a:off x="1068338" y="1769525"/>
                <a:ext cx="955711" cy="4846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 sz="1400" b="1" i="0" u="none" strike="noStrike" kern="1200" spc="0" baseline="0">
                    <a:solidFill>
                      <a:srgbClr val="E7E6E6">
                        <a:lumMod val="50000"/>
                      </a:srgb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2400" b="1" i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31,2%</a:t>
                </a:r>
              </a:p>
            </p:txBody>
          </p:sp>
        </p:grp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53E85CBE-48F0-5FE4-211D-25BC95128BB1}"/>
                </a:ext>
              </a:extLst>
            </p:cNvPr>
            <p:cNvSpPr txBox="1"/>
            <p:nvPr/>
          </p:nvSpPr>
          <p:spPr>
            <a:xfrm>
              <a:off x="562108" y="5065675"/>
              <a:ext cx="1513556" cy="355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b="1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DISTRIBUIÇÃO*</a:t>
              </a:r>
            </a:p>
          </p:txBody>
        </p:sp>
      </p:grpSp>
      <p:pic>
        <p:nvPicPr>
          <p:cNvPr id="42" name="Imagem 41">
            <a:extLst>
              <a:ext uri="{FF2B5EF4-FFF2-40B4-BE49-F238E27FC236}">
                <a16:creationId xmlns:a16="http://schemas.microsoft.com/office/drawing/2014/main" id="{E8BB8EAE-E45B-66CF-689D-48179F1EBF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2061" y="3836091"/>
            <a:ext cx="389893" cy="537257"/>
          </a:xfrm>
          <a:prstGeom prst="rect">
            <a:avLst/>
          </a:prstGeom>
        </p:spPr>
      </p:pic>
      <p:pic>
        <p:nvPicPr>
          <p:cNvPr id="43" name="Imagem 42">
            <a:extLst>
              <a:ext uri="{FF2B5EF4-FFF2-40B4-BE49-F238E27FC236}">
                <a16:creationId xmlns:a16="http://schemas.microsoft.com/office/drawing/2014/main" id="{76F1AE55-0680-CB8F-22E7-5020061A1D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8504" y="3880055"/>
            <a:ext cx="326082" cy="449328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AAB2F35F-60D8-291D-7566-1AE29DF5DC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24946" y="3936742"/>
            <a:ext cx="243806" cy="335955"/>
          </a:xfrm>
          <a:prstGeom prst="rect">
            <a:avLst/>
          </a:prstGeom>
        </p:spPr>
      </p:pic>
      <p:pic>
        <p:nvPicPr>
          <p:cNvPr id="45" name="Imagem 44">
            <a:extLst>
              <a:ext uri="{FF2B5EF4-FFF2-40B4-BE49-F238E27FC236}">
                <a16:creationId xmlns:a16="http://schemas.microsoft.com/office/drawing/2014/main" id="{0C8177A2-3E4C-7A4F-F716-F946B8233F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lum bright="-20000" contrast="-20000"/>
          </a:blip>
          <a:stretch>
            <a:fillRect/>
          </a:stretch>
        </p:blipFill>
        <p:spPr>
          <a:xfrm>
            <a:off x="2035572" y="5532818"/>
            <a:ext cx="757954" cy="476772"/>
          </a:xfrm>
          <a:prstGeom prst="rect">
            <a:avLst/>
          </a:prstGeom>
        </p:spPr>
      </p:pic>
      <p:grpSp>
        <p:nvGrpSpPr>
          <p:cNvPr id="46" name="Agrupar 45">
            <a:extLst>
              <a:ext uri="{FF2B5EF4-FFF2-40B4-BE49-F238E27FC236}">
                <a16:creationId xmlns:a16="http://schemas.microsoft.com/office/drawing/2014/main" id="{FEA4E8D4-1EEA-D5AF-CE62-ABAF48B94F1D}"/>
              </a:ext>
            </a:extLst>
          </p:cNvPr>
          <p:cNvGrpSpPr/>
          <p:nvPr/>
        </p:nvGrpSpPr>
        <p:grpSpPr>
          <a:xfrm>
            <a:off x="1812061" y="2038031"/>
            <a:ext cx="893207" cy="610461"/>
            <a:chOff x="999695" y="3948792"/>
            <a:chExt cx="893207" cy="610461"/>
          </a:xfrm>
        </p:grpSpPr>
        <p:pic>
          <p:nvPicPr>
            <p:cNvPr id="47" name="Imagem 46">
              <a:extLst>
                <a:ext uri="{FF2B5EF4-FFF2-40B4-BE49-F238E27FC236}">
                  <a16:creationId xmlns:a16="http://schemas.microsoft.com/office/drawing/2014/main" id="{444570FE-11AC-46A3-EE74-844DBEA7C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95" y="3948792"/>
              <a:ext cx="609462" cy="610461"/>
            </a:xfrm>
            <a:prstGeom prst="rect">
              <a:avLst/>
            </a:prstGeom>
          </p:spPr>
        </p:pic>
        <p:pic>
          <p:nvPicPr>
            <p:cNvPr id="48" name="Imagem 47">
              <a:extLst>
                <a:ext uri="{FF2B5EF4-FFF2-40B4-BE49-F238E27FC236}">
                  <a16:creationId xmlns:a16="http://schemas.microsoft.com/office/drawing/2014/main" id="{0A169E51-AA07-0898-604A-6635F8CA7A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  <a:lum bright="-20000" contrast="-20000"/>
            </a:blip>
            <a:srcRect l="42896"/>
            <a:stretch/>
          </p:blipFill>
          <p:spPr>
            <a:xfrm>
              <a:off x="1496755" y="3988648"/>
              <a:ext cx="396147" cy="499883"/>
            </a:xfrm>
            <a:prstGeom prst="rect">
              <a:avLst/>
            </a:prstGeom>
          </p:spPr>
        </p:pic>
      </p:grp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02303EE-43B9-19EF-F897-2B6BA4A4EEEE}"/>
              </a:ext>
            </a:extLst>
          </p:cNvPr>
          <p:cNvSpPr txBox="1"/>
          <p:nvPr/>
        </p:nvSpPr>
        <p:spPr>
          <a:xfrm>
            <a:off x="4248524" y="2765087"/>
            <a:ext cx="3045482" cy="22475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dirty="0">
                <a:latin typeface="Calibri" panose="020F0502020204030204" pitchFamily="34" charset="0"/>
                <a:cs typeface="Calibri" panose="020F0502020204030204" pitchFamily="34" charset="0"/>
              </a:rPr>
              <a:t>Fatura de Energia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Equatorial Amapá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56E6F56-0AC1-AEE4-0702-4B253EF26A61}"/>
              </a:ext>
            </a:extLst>
          </p:cNvPr>
          <p:cNvSpPr txBox="1"/>
          <p:nvPr/>
        </p:nvSpPr>
        <p:spPr>
          <a:xfrm>
            <a:off x="7926138" y="2221175"/>
            <a:ext cx="12810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PIS/COFINS</a:t>
            </a:r>
          </a:p>
          <a:p>
            <a:pPr algn="r"/>
            <a:r>
              <a:rPr lang="pt-BR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5,8%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D231F5B-1C22-F06B-1D7F-0637A7534A3A}"/>
              </a:ext>
            </a:extLst>
          </p:cNvPr>
          <p:cNvSpPr txBox="1"/>
          <p:nvPr/>
        </p:nvSpPr>
        <p:spPr>
          <a:xfrm>
            <a:off x="8316827" y="3742568"/>
            <a:ext cx="95571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ICMS</a:t>
            </a:r>
          </a:p>
          <a:p>
            <a:pPr algn="r"/>
            <a:r>
              <a:rPr lang="pt-BR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15,0%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5D6847F-F7E6-0638-14C3-D9431456D2AC}"/>
              </a:ext>
            </a:extLst>
          </p:cNvPr>
          <p:cNvSpPr txBox="1"/>
          <p:nvPr/>
        </p:nvSpPr>
        <p:spPr>
          <a:xfrm>
            <a:off x="8133310" y="4658682"/>
            <a:ext cx="1242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ENCARGOS </a:t>
            </a:r>
          </a:p>
          <a:p>
            <a:pPr algn="r"/>
            <a:r>
              <a:rPr lang="pt-B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SETORIAIS</a:t>
            </a:r>
          </a:p>
          <a:p>
            <a:pPr algn="r"/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16,2%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25FF8727-AF8C-9CF8-59F5-ED8BEFCC9A4F}"/>
              </a:ext>
            </a:extLst>
          </p:cNvPr>
          <p:cNvSpPr/>
          <p:nvPr/>
        </p:nvSpPr>
        <p:spPr>
          <a:xfrm>
            <a:off x="9432740" y="2124090"/>
            <a:ext cx="889507" cy="2444206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75000"/>
                  <a:alpha val="36000"/>
                </a:schemeClr>
              </a:gs>
              <a:gs pos="21000">
                <a:schemeClr val="bg2">
                  <a:lumMod val="25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3964E9FB-7E33-33E0-401A-A84030526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97" y="2593190"/>
            <a:ext cx="617880" cy="638708"/>
          </a:xfrm>
          <a:prstGeom prst="rect">
            <a:avLst/>
          </a:prstGeom>
        </p:spPr>
      </p:pic>
      <p:sp>
        <p:nvSpPr>
          <p:cNvPr id="56" name="Retângulo 55">
            <a:extLst>
              <a:ext uri="{FF2B5EF4-FFF2-40B4-BE49-F238E27FC236}">
                <a16:creationId xmlns:a16="http://schemas.microsoft.com/office/drawing/2014/main" id="{513BC824-2681-2DE1-43A9-FCCE0418F4DB}"/>
              </a:ext>
            </a:extLst>
          </p:cNvPr>
          <p:cNvSpPr/>
          <p:nvPr/>
        </p:nvSpPr>
        <p:spPr>
          <a:xfrm>
            <a:off x="9443904" y="3210305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E7E6E6">
                    <a:lumMod val="50000"/>
                  </a:srgb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20,8%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33955E80-6B53-7353-323A-88E622DC67E5}"/>
              </a:ext>
            </a:extLst>
          </p:cNvPr>
          <p:cNvSpPr txBox="1"/>
          <p:nvPr/>
        </p:nvSpPr>
        <p:spPr>
          <a:xfrm>
            <a:off x="9448093" y="3610904"/>
            <a:ext cx="8758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pt-BR" sz="13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TRIBUTOS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16992F1B-7662-A770-1FF5-0C236AC0FFF5}"/>
              </a:ext>
            </a:extLst>
          </p:cNvPr>
          <p:cNvSpPr txBox="1"/>
          <p:nvPr/>
        </p:nvSpPr>
        <p:spPr>
          <a:xfrm>
            <a:off x="183047" y="6446649"/>
            <a:ext cx="50444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/>
              <a:t>* Incluso as receitas irrecuperáveis</a:t>
            </a:r>
          </a:p>
        </p:txBody>
      </p:sp>
      <p:sp>
        <p:nvSpPr>
          <p:cNvPr id="59" name="Título 1">
            <a:extLst>
              <a:ext uri="{FF2B5EF4-FFF2-40B4-BE49-F238E27FC236}">
                <a16:creationId xmlns:a16="http://schemas.microsoft.com/office/drawing/2014/main" id="{A38916C1-A422-C07E-B98A-478BFB74ADA6}"/>
              </a:ext>
            </a:extLst>
          </p:cNvPr>
          <p:cNvSpPr txBox="1">
            <a:spLocks/>
          </p:cNvSpPr>
          <p:nvPr/>
        </p:nvSpPr>
        <p:spPr>
          <a:xfrm>
            <a:off x="596744" y="311170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Composição da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Tarifa de Energia </a:t>
            </a:r>
          </a:p>
        </p:txBody>
      </p:sp>
    </p:spTree>
    <p:extLst>
      <p:ext uri="{BB962C8B-B14F-4D97-AF65-F5344CB8AC3E}">
        <p14:creationId xmlns:p14="http://schemas.microsoft.com/office/powerpoint/2010/main" val="378522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59" name="Título 1">
            <a:extLst>
              <a:ext uri="{FF2B5EF4-FFF2-40B4-BE49-F238E27FC236}">
                <a16:creationId xmlns:a16="http://schemas.microsoft.com/office/drawing/2014/main" id="{A38916C1-A422-C07E-B98A-478BFB74ADA6}"/>
              </a:ext>
            </a:extLst>
          </p:cNvPr>
          <p:cNvSpPr txBox="1">
            <a:spLocks/>
          </p:cNvSpPr>
          <p:nvPr/>
        </p:nvSpPr>
        <p:spPr>
          <a:xfrm>
            <a:off x="596744" y="311170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Evolução da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Tarifa Residencial Amapá</a:t>
            </a:r>
          </a:p>
        </p:txBody>
      </p:sp>
      <p:graphicFrame>
        <p:nvGraphicFramePr>
          <p:cNvPr id="9" name="GraphB1residencial">
            <a:extLst>
              <a:ext uri="{FF2B5EF4-FFF2-40B4-BE49-F238E27FC236}">
                <a16:creationId xmlns:a16="http://schemas.microsoft.com/office/drawing/2014/main" id="{3657C74F-FD3C-4EA3-861C-C0946B4C7B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92316"/>
              </p:ext>
            </p:extLst>
          </p:nvPr>
        </p:nvGraphicFramePr>
        <p:xfrm>
          <a:off x="192823" y="2154069"/>
          <a:ext cx="7729727" cy="265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7" name="Conector de Seta Reta 76">
            <a:extLst>
              <a:ext uri="{FF2B5EF4-FFF2-40B4-BE49-F238E27FC236}">
                <a16:creationId xmlns:a16="http://schemas.microsoft.com/office/drawing/2014/main" id="{FA4A862F-C1E2-BAE1-C05B-88E0E0B72369}"/>
              </a:ext>
            </a:extLst>
          </p:cNvPr>
          <p:cNvCxnSpPr>
            <a:cxnSpLocks/>
          </p:cNvCxnSpPr>
          <p:nvPr/>
        </p:nvCxnSpPr>
        <p:spPr>
          <a:xfrm>
            <a:off x="6986234" y="1715986"/>
            <a:ext cx="0" cy="1490943"/>
          </a:xfrm>
          <a:prstGeom prst="straightConnector1">
            <a:avLst/>
          </a:prstGeom>
          <a:ln w="25400">
            <a:solidFill>
              <a:srgbClr val="A5A5A5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28D65B71-CD54-8F55-F9FC-ABCB7CAD4548}"/>
              </a:ext>
            </a:extLst>
          </p:cNvPr>
          <p:cNvSpPr txBox="1"/>
          <p:nvPr/>
        </p:nvSpPr>
        <p:spPr>
          <a:xfrm>
            <a:off x="5972951" y="1310619"/>
            <a:ext cx="21199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Contrato de Concessão</a:t>
            </a:r>
          </a:p>
        </p:txBody>
      </p:sp>
      <p:cxnSp>
        <p:nvCxnSpPr>
          <p:cNvPr id="89" name="Conector de Seta Reta 88">
            <a:extLst>
              <a:ext uri="{FF2B5EF4-FFF2-40B4-BE49-F238E27FC236}">
                <a16:creationId xmlns:a16="http://schemas.microsoft.com/office/drawing/2014/main" id="{FB87A308-054C-0139-9957-AC4098DA85B9}"/>
              </a:ext>
            </a:extLst>
          </p:cNvPr>
          <p:cNvCxnSpPr>
            <a:cxnSpLocks/>
          </p:cNvCxnSpPr>
          <p:nvPr/>
        </p:nvCxnSpPr>
        <p:spPr>
          <a:xfrm>
            <a:off x="4795655" y="2001557"/>
            <a:ext cx="0" cy="1490943"/>
          </a:xfrm>
          <a:prstGeom prst="straightConnector1">
            <a:avLst/>
          </a:prstGeom>
          <a:ln w="25400">
            <a:solidFill>
              <a:srgbClr val="A5A5A5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F4CD3A30-BDB9-E860-BFC0-2DEAB46E816E}"/>
              </a:ext>
            </a:extLst>
          </p:cNvPr>
          <p:cNvSpPr txBox="1"/>
          <p:nvPr/>
        </p:nvSpPr>
        <p:spPr>
          <a:xfrm>
            <a:off x="4194679" y="1596474"/>
            <a:ext cx="1448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Designação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33635F8F-07BB-C70E-C957-D58FA8D2EC63}"/>
              </a:ext>
            </a:extLst>
          </p:cNvPr>
          <p:cNvSpPr txBox="1"/>
          <p:nvPr/>
        </p:nvSpPr>
        <p:spPr>
          <a:xfrm>
            <a:off x="3615437" y="6070686"/>
            <a:ext cx="17896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Lei 13.299, de 2016 </a:t>
            </a: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47EF5B05-805C-21D2-93AB-25164BE97C4E}"/>
              </a:ext>
            </a:extLst>
          </p:cNvPr>
          <p:cNvSpPr/>
          <p:nvPr/>
        </p:nvSpPr>
        <p:spPr>
          <a:xfrm rot="10800000">
            <a:off x="6150433" y="5804115"/>
            <a:ext cx="306000" cy="30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5" name="Conector de Seta Reta 104">
            <a:extLst>
              <a:ext uri="{FF2B5EF4-FFF2-40B4-BE49-F238E27FC236}">
                <a16:creationId xmlns:a16="http://schemas.microsoft.com/office/drawing/2014/main" id="{19BBBC6B-FC0F-55B4-37A2-9618AB0D301D}"/>
              </a:ext>
            </a:extLst>
          </p:cNvPr>
          <p:cNvCxnSpPr>
            <a:cxnSpLocks/>
          </p:cNvCxnSpPr>
          <p:nvPr/>
        </p:nvCxnSpPr>
        <p:spPr>
          <a:xfrm flipH="1" flipV="1">
            <a:off x="4296101" y="4808552"/>
            <a:ext cx="7004" cy="949542"/>
          </a:xfrm>
          <a:prstGeom prst="straightConnector1">
            <a:avLst/>
          </a:prstGeom>
          <a:ln w="25400">
            <a:solidFill>
              <a:srgbClr val="A5A5A5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A7704EB0-6517-56AC-DCE7-572DEA8AE46F}"/>
              </a:ext>
            </a:extLst>
          </p:cNvPr>
          <p:cNvSpPr txBox="1"/>
          <p:nvPr/>
        </p:nvSpPr>
        <p:spPr>
          <a:xfrm>
            <a:off x="2948096" y="5816918"/>
            <a:ext cx="31243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Revisão Tarifária Simplificada </a:t>
            </a:r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0BFD997E-92F4-5285-682C-62D7403E1D83}"/>
              </a:ext>
            </a:extLst>
          </p:cNvPr>
          <p:cNvSpPr/>
          <p:nvPr/>
        </p:nvSpPr>
        <p:spPr>
          <a:xfrm rot="10800000">
            <a:off x="9907593" y="5376395"/>
            <a:ext cx="306000" cy="30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22" name="Conector de Seta Reta 121">
            <a:extLst>
              <a:ext uri="{FF2B5EF4-FFF2-40B4-BE49-F238E27FC236}">
                <a16:creationId xmlns:a16="http://schemas.microsoft.com/office/drawing/2014/main" id="{851601E3-CC95-8CF7-1558-10AA22C4CEC1}"/>
              </a:ext>
            </a:extLst>
          </p:cNvPr>
          <p:cNvCxnSpPr>
            <a:cxnSpLocks/>
          </p:cNvCxnSpPr>
          <p:nvPr/>
        </p:nvCxnSpPr>
        <p:spPr>
          <a:xfrm flipV="1">
            <a:off x="7543157" y="4776070"/>
            <a:ext cx="0" cy="581856"/>
          </a:xfrm>
          <a:prstGeom prst="straightConnector1">
            <a:avLst/>
          </a:prstGeom>
          <a:ln w="25400">
            <a:solidFill>
              <a:srgbClr val="A5A5A5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57763ACE-2612-85FB-62A6-77B8F0300CDF}"/>
              </a:ext>
            </a:extLst>
          </p:cNvPr>
          <p:cNvSpPr txBox="1"/>
          <p:nvPr/>
        </p:nvSpPr>
        <p:spPr>
          <a:xfrm>
            <a:off x="6686501" y="5393725"/>
            <a:ext cx="181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Base Fiscalizada Completa</a:t>
            </a:r>
          </a:p>
        </p:txBody>
      </p:sp>
      <p:cxnSp>
        <p:nvCxnSpPr>
          <p:cNvPr id="126" name="Conector de Seta Reta 125">
            <a:extLst>
              <a:ext uri="{FF2B5EF4-FFF2-40B4-BE49-F238E27FC236}">
                <a16:creationId xmlns:a16="http://schemas.microsoft.com/office/drawing/2014/main" id="{09D100A9-4372-D986-FF22-ECFEFB85CEF2}"/>
              </a:ext>
            </a:extLst>
          </p:cNvPr>
          <p:cNvCxnSpPr>
            <a:cxnSpLocks/>
          </p:cNvCxnSpPr>
          <p:nvPr/>
        </p:nvCxnSpPr>
        <p:spPr>
          <a:xfrm flipH="1">
            <a:off x="101600" y="4992136"/>
            <a:ext cx="6354833" cy="0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145E4438-E31F-CC51-C14B-782306556DD3}"/>
              </a:ext>
            </a:extLst>
          </p:cNvPr>
          <p:cNvSpPr txBox="1"/>
          <p:nvPr/>
        </p:nvSpPr>
        <p:spPr>
          <a:xfrm>
            <a:off x="1779717" y="4979538"/>
            <a:ext cx="24149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solidFill>
                  <a:schemeClr val="accent1">
                    <a:lumMod val="50000"/>
                  </a:schemeClr>
                </a:solidFill>
              </a:rPr>
              <a:t>Sem contrato de concessão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245123EA-374B-4948-09F7-6A064537EC33}"/>
              </a:ext>
            </a:extLst>
          </p:cNvPr>
          <p:cNvSpPr/>
          <p:nvPr/>
        </p:nvSpPr>
        <p:spPr>
          <a:xfrm>
            <a:off x="8850321" y="1924512"/>
            <a:ext cx="2988000" cy="3888000"/>
          </a:xfrm>
          <a:prstGeom prst="roundRect">
            <a:avLst>
              <a:gd name="adj" fmla="val 5954"/>
            </a:avLst>
          </a:prstGeom>
          <a:solidFill>
            <a:schemeClr val="bg1">
              <a:lumMod val="85000"/>
              <a:alpha val="49000"/>
            </a:schemeClr>
          </a:solidFill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622AC7E9-9C96-7035-C245-D8BD94657DEE}"/>
              </a:ext>
            </a:extLst>
          </p:cNvPr>
          <p:cNvCxnSpPr>
            <a:cxnSpLocks/>
          </p:cNvCxnSpPr>
          <p:nvPr/>
        </p:nvCxnSpPr>
        <p:spPr>
          <a:xfrm>
            <a:off x="7869109" y="4285940"/>
            <a:ext cx="0" cy="390889"/>
          </a:xfrm>
          <a:prstGeom prst="straightConnector1">
            <a:avLst/>
          </a:prstGeom>
          <a:ln w="25400">
            <a:solidFill>
              <a:srgbClr val="03405E">
                <a:alpha val="47000"/>
              </a:srgb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9A45721-4656-B36F-BB9E-E3389E00406B}"/>
              </a:ext>
            </a:extLst>
          </p:cNvPr>
          <p:cNvSpPr txBox="1"/>
          <p:nvPr/>
        </p:nvSpPr>
        <p:spPr>
          <a:xfrm>
            <a:off x="7739474" y="4629896"/>
            <a:ext cx="121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rgbClr val="03405E"/>
                </a:solidFill>
              </a:rPr>
              <a:t>Revisão Tarifária</a:t>
            </a:r>
          </a:p>
          <a:p>
            <a:r>
              <a:rPr lang="pt-BR" sz="1200" dirty="0">
                <a:solidFill>
                  <a:srgbClr val="03405E"/>
                </a:solidFill>
              </a:rPr>
              <a:t>Base Fiscalizada </a:t>
            </a:r>
          </a:p>
          <a:p>
            <a:r>
              <a:rPr lang="pt-BR" sz="1200" dirty="0">
                <a:solidFill>
                  <a:srgbClr val="03405E"/>
                </a:solidFill>
              </a:rPr>
              <a:t>Completa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DA96962-D44F-DF92-E80E-A4B2EB74505E}"/>
              </a:ext>
            </a:extLst>
          </p:cNvPr>
          <p:cNvSpPr txBox="1"/>
          <p:nvPr/>
        </p:nvSpPr>
        <p:spPr>
          <a:xfrm>
            <a:off x="9994217" y="2141538"/>
            <a:ext cx="1229180" cy="415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 dirty="0">
                <a:solidFill>
                  <a:srgbClr val="012E5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PANDEMIA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B714311-C5C9-35E4-4F6E-D35C70394096}"/>
              </a:ext>
            </a:extLst>
          </p:cNvPr>
          <p:cNvSpPr txBox="1"/>
          <p:nvPr/>
        </p:nvSpPr>
        <p:spPr>
          <a:xfrm>
            <a:off x="9937067" y="3424567"/>
            <a:ext cx="1197227" cy="464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>
                <a:solidFill>
                  <a:srgbClr val="012E5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INFLAÇÃO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3CEA660-2C80-FD5D-1728-088B9914F5FE}"/>
              </a:ext>
            </a:extLst>
          </p:cNvPr>
          <p:cNvSpPr txBox="1"/>
          <p:nvPr/>
        </p:nvSpPr>
        <p:spPr>
          <a:xfrm>
            <a:off x="9918017" y="2767891"/>
            <a:ext cx="960628" cy="464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b="1">
                <a:solidFill>
                  <a:srgbClr val="012E5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DÓLAR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4EA137D-F951-52AB-AFC9-7C60A31ADC11}"/>
              </a:ext>
            </a:extLst>
          </p:cNvPr>
          <p:cNvSpPr txBox="1"/>
          <p:nvPr/>
        </p:nvSpPr>
        <p:spPr>
          <a:xfrm>
            <a:off x="9836329" y="3866198"/>
            <a:ext cx="2010740" cy="88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b="1">
                <a:solidFill>
                  <a:srgbClr val="012E5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CRISE DE COMBUSTÍVEIS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F1B48BC-B0F0-6809-FC57-5EF2EFF97F21}"/>
              </a:ext>
            </a:extLst>
          </p:cNvPr>
          <p:cNvSpPr txBox="1"/>
          <p:nvPr/>
        </p:nvSpPr>
        <p:spPr>
          <a:xfrm>
            <a:off x="9862149" y="4833611"/>
            <a:ext cx="2003970" cy="4648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b="1" dirty="0">
                <a:solidFill>
                  <a:srgbClr val="012E5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ESCASSEZ HÍDRICA</a:t>
            </a:r>
          </a:p>
        </p:txBody>
      </p:sp>
      <p:pic>
        <p:nvPicPr>
          <p:cNvPr id="20" name="Gráfico 19" descr="Hidrelétrica com preenchimento sólido">
            <a:extLst>
              <a:ext uri="{FF2B5EF4-FFF2-40B4-BE49-F238E27FC236}">
                <a16:creationId xmlns:a16="http://schemas.microsoft.com/office/drawing/2014/main" id="{0AB03E76-8244-7B9B-07A0-3A001739C3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3868" y="4799637"/>
            <a:ext cx="676477" cy="676477"/>
          </a:xfrm>
          <a:prstGeom prst="rect">
            <a:avLst/>
          </a:prstGeom>
        </p:spPr>
      </p:pic>
      <p:pic>
        <p:nvPicPr>
          <p:cNvPr id="21" name="Gráfico 20" descr="Caixa com preenchimento sólido">
            <a:extLst>
              <a:ext uri="{FF2B5EF4-FFF2-40B4-BE49-F238E27FC236}">
                <a16:creationId xmlns:a16="http://schemas.microsoft.com/office/drawing/2014/main" id="{85E47A1E-0A78-ABEB-442B-0712E0913C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80781" y="4051639"/>
            <a:ext cx="676477" cy="676477"/>
          </a:xfrm>
          <a:prstGeom prst="rect">
            <a:avLst/>
          </a:prstGeom>
        </p:spPr>
      </p:pic>
      <p:pic>
        <p:nvPicPr>
          <p:cNvPr id="22" name="Gráfico 21" descr="Gráfico de barras com preenchimento sólido">
            <a:extLst>
              <a:ext uri="{FF2B5EF4-FFF2-40B4-BE49-F238E27FC236}">
                <a16:creationId xmlns:a16="http://schemas.microsoft.com/office/drawing/2014/main" id="{EA79E3FB-38FD-D850-5E90-3B8360BA01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1814" y="3385211"/>
            <a:ext cx="676477" cy="676477"/>
          </a:xfrm>
          <a:prstGeom prst="rect">
            <a:avLst/>
          </a:prstGeom>
        </p:spPr>
      </p:pic>
      <p:pic>
        <p:nvPicPr>
          <p:cNvPr id="23" name="Gráfico 22" descr="Dólar com preenchimento sólido">
            <a:extLst>
              <a:ext uri="{FF2B5EF4-FFF2-40B4-BE49-F238E27FC236}">
                <a16:creationId xmlns:a16="http://schemas.microsoft.com/office/drawing/2014/main" id="{39CAC6C6-25D6-0E13-1D6E-F2C89603C3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137931" y="2697707"/>
            <a:ext cx="676477" cy="676477"/>
          </a:xfrm>
          <a:prstGeom prst="rect">
            <a:avLst/>
          </a:prstGeom>
        </p:spPr>
      </p:pic>
      <p:pic>
        <p:nvPicPr>
          <p:cNvPr id="24" name="Gráfico 23" descr="Máscara cirúrgica com preenchimento sólido">
            <a:extLst>
              <a:ext uri="{FF2B5EF4-FFF2-40B4-BE49-F238E27FC236}">
                <a16:creationId xmlns:a16="http://schemas.microsoft.com/office/drawing/2014/main" id="{664E7DC6-1CF4-3A81-ADA7-3127C873A0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149914" y="2071491"/>
            <a:ext cx="676477" cy="676477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3D195463-6958-CCAD-819B-CC1E7A9E4660}"/>
              </a:ext>
            </a:extLst>
          </p:cNvPr>
          <p:cNvSpPr txBox="1"/>
          <p:nvPr/>
        </p:nvSpPr>
        <p:spPr>
          <a:xfrm>
            <a:off x="7645330" y="4049015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>
                <a:solidFill>
                  <a:schemeClr val="tx1">
                    <a:lumMod val="65000"/>
                    <a:lumOff val="35000"/>
                  </a:schemeClr>
                </a:solidFill>
              </a:rPr>
              <a:t>2023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98C0FE8-E753-F126-7189-B0E5A1AD2BED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6770081" y="3868512"/>
            <a:ext cx="208024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288038BC-A8CA-B0E8-825B-F6DC77AF4D29}"/>
              </a:ext>
            </a:extLst>
          </p:cNvPr>
          <p:cNvSpPr/>
          <p:nvPr/>
        </p:nvSpPr>
        <p:spPr>
          <a:xfrm>
            <a:off x="5673360" y="3139144"/>
            <a:ext cx="1069493" cy="172750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4B59ECA6-9131-C8CE-3AD6-5BE7CD4F5B61}"/>
              </a:ext>
            </a:extLst>
          </p:cNvPr>
          <p:cNvCxnSpPr>
            <a:cxnSpLocks/>
          </p:cNvCxnSpPr>
          <p:nvPr/>
        </p:nvCxnSpPr>
        <p:spPr>
          <a:xfrm flipV="1">
            <a:off x="6554950" y="4878850"/>
            <a:ext cx="0" cy="11134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1C0DC9F-EA3E-95C2-FAD4-6A5A37D1CF64}"/>
              </a:ext>
            </a:extLst>
          </p:cNvPr>
          <p:cNvSpPr txBox="1"/>
          <p:nvPr/>
        </p:nvSpPr>
        <p:spPr>
          <a:xfrm>
            <a:off x="5731834" y="6062331"/>
            <a:ext cx="181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accent1">
                    <a:lumMod val="50000"/>
                  </a:schemeClr>
                </a:solidFill>
              </a:rPr>
              <a:t>Segunda menor tarifa</a:t>
            </a:r>
          </a:p>
        </p:txBody>
      </p:sp>
    </p:spTree>
    <p:extLst>
      <p:ext uri="{BB962C8B-B14F-4D97-AF65-F5344CB8AC3E}">
        <p14:creationId xmlns:p14="http://schemas.microsoft.com/office/powerpoint/2010/main" val="26933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AvalRTE">
            <a:extLst>
              <a:ext uri="{FF2B5EF4-FFF2-40B4-BE49-F238E27FC236}">
                <a16:creationId xmlns:a16="http://schemas.microsoft.com/office/drawing/2014/main" id="{00000000-0008-0000-09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238259"/>
              </p:ext>
            </p:extLst>
          </p:nvPr>
        </p:nvGraphicFramePr>
        <p:xfrm>
          <a:off x="2060793" y="1996427"/>
          <a:ext cx="7331782" cy="338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74C53D86-6AF9-2309-F369-3C4EB1178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90" y="35387"/>
            <a:ext cx="6107786" cy="800994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Calibri" panose="020F0502020204030204"/>
              </a:rPr>
              <a:t>RTE </a:t>
            </a:r>
            <a:r>
              <a:rPr lang="pt-BR" sz="4000" dirty="0">
                <a:latin typeface="Calibri" panose="020F0502020204030204"/>
              </a:rPr>
              <a:t>Equatorial Amapá</a:t>
            </a:r>
            <a:br>
              <a:rPr lang="pt-BR" sz="2800" b="1" dirty="0">
                <a:solidFill>
                  <a:schemeClr val="bg1"/>
                </a:solidFill>
                <a:latin typeface="Calibri" panose="020F0502020204030204"/>
              </a:rPr>
            </a:br>
            <a:endParaRPr lang="pt-BR" sz="2800" b="1" dirty="0">
              <a:solidFill>
                <a:schemeClr val="bg1"/>
              </a:solidFill>
              <a:latin typeface="Calibri" panose="020F0502020204030204"/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AB2E4A2-6253-3BD9-A93B-724D207F38F6}"/>
              </a:ext>
            </a:extLst>
          </p:cNvPr>
          <p:cNvGrpSpPr/>
          <p:nvPr/>
        </p:nvGrpSpPr>
        <p:grpSpPr>
          <a:xfrm>
            <a:off x="2228295" y="1479181"/>
            <a:ext cx="4447713" cy="5079763"/>
            <a:chOff x="3132244" y="2843639"/>
            <a:chExt cx="3020945" cy="2948031"/>
          </a:xfrm>
        </p:grpSpPr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CAACF894-F773-7922-6F95-93A93DE81624}"/>
                </a:ext>
              </a:extLst>
            </p:cNvPr>
            <p:cNvSpPr txBox="1"/>
            <p:nvPr/>
          </p:nvSpPr>
          <p:spPr>
            <a:xfrm>
              <a:off x="3185472" y="5377473"/>
              <a:ext cx="1713513" cy="37509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accent1">
                      <a:lumMod val="75000"/>
                    </a:schemeClr>
                  </a:solidFill>
                </a:rPr>
                <a:t>Tarifa Estrutural (econômica): 29,53% </a:t>
              </a: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5997AFD7-96D6-DB3C-9AD5-ED923B323A7A}"/>
                </a:ext>
              </a:extLst>
            </p:cNvPr>
            <p:cNvSpPr/>
            <p:nvPr/>
          </p:nvSpPr>
          <p:spPr>
            <a:xfrm>
              <a:off x="3132244" y="2843639"/>
              <a:ext cx="3020945" cy="2948031"/>
            </a:xfrm>
            <a:prstGeom prst="rect">
              <a:avLst/>
            </a:prstGeom>
            <a:noFill/>
            <a:ln w="38100">
              <a:solidFill>
                <a:srgbClr val="0033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23" name="Gráfico 22" descr="Círculo com seta para a esquerda com preenchimento sólido">
            <a:extLst>
              <a:ext uri="{FF2B5EF4-FFF2-40B4-BE49-F238E27FC236}">
                <a16:creationId xmlns:a16="http://schemas.microsoft.com/office/drawing/2014/main" id="{77D254FD-1DA3-EA38-2CFC-33762CB4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9971" y="4088889"/>
            <a:ext cx="548325" cy="54832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6EC035E1-0C06-E210-AF99-20761DC830A3}"/>
              </a:ext>
            </a:extLst>
          </p:cNvPr>
          <p:cNvSpPr txBox="1"/>
          <p:nvPr/>
        </p:nvSpPr>
        <p:spPr>
          <a:xfrm>
            <a:off x="47699" y="4637214"/>
            <a:ext cx="1728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Redução do Aporte da Eletrobras na CDE em 2023: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+1,47%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BA86013-B635-0AB3-F077-4FD427E6D965}"/>
              </a:ext>
            </a:extLst>
          </p:cNvPr>
          <p:cNvSpPr txBox="1"/>
          <p:nvPr/>
        </p:nvSpPr>
        <p:spPr>
          <a:xfrm>
            <a:off x="72923" y="3611835"/>
            <a:ext cx="1728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Início da amortização do empréstimo ref. CDE escassez hídrica 2023: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</a:rPr>
              <a:t>+9,86%</a:t>
            </a:r>
          </a:p>
        </p:txBody>
      </p:sp>
      <p:pic>
        <p:nvPicPr>
          <p:cNvPr id="26" name="Gráfico 25" descr="Círculo com seta para a esquerda com preenchimento sólido">
            <a:extLst>
              <a:ext uri="{FF2B5EF4-FFF2-40B4-BE49-F238E27FC236}">
                <a16:creationId xmlns:a16="http://schemas.microsoft.com/office/drawing/2014/main" id="{5ED66495-4C36-6DA0-6554-4D23745CD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871034" y="3181471"/>
            <a:ext cx="548325" cy="548325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51C6E03-9CA1-2852-888E-39E0D5F96189}"/>
              </a:ext>
            </a:extLst>
          </p:cNvPr>
          <p:cNvSpPr txBox="1"/>
          <p:nvPr/>
        </p:nvSpPr>
        <p:spPr>
          <a:xfrm>
            <a:off x="5477521" y="1801428"/>
            <a:ext cx="1288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Volume elevado de investimentos realizados entre 2017 a 2023</a:t>
            </a: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8419F0AC-ADA3-7C77-EC60-42A2BD23DE79}"/>
              </a:ext>
            </a:extLst>
          </p:cNvPr>
          <p:cNvGrpSpPr/>
          <p:nvPr/>
        </p:nvGrpSpPr>
        <p:grpSpPr>
          <a:xfrm>
            <a:off x="6707676" y="1484843"/>
            <a:ext cx="1708355" cy="5079761"/>
            <a:chOff x="1911603" y="3191466"/>
            <a:chExt cx="1246957" cy="3265330"/>
          </a:xfrm>
        </p:grpSpPr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6AFFF122-E0CE-9A2F-2561-C14B046FB40D}"/>
                </a:ext>
              </a:extLst>
            </p:cNvPr>
            <p:cNvSpPr/>
            <p:nvPr/>
          </p:nvSpPr>
          <p:spPr>
            <a:xfrm>
              <a:off x="1911603" y="3191466"/>
              <a:ext cx="1246957" cy="3265330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D439FBD-0C6B-2A0B-C08B-E1E39E107363}"/>
                </a:ext>
              </a:extLst>
            </p:cNvPr>
            <p:cNvSpPr txBox="1"/>
            <p:nvPr/>
          </p:nvSpPr>
          <p:spPr>
            <a:xfrm>
              <a:off x="1911603" y="6006291"/>
              <a:ext cx="1179761" cy="415469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pt-BR" b="1" dirty="0">
                  <a:solidFill>
                    <a:schemeClr val="accent6">
                      <a:lumMod val="75000"/>
                    </a:schemeClr>
                  </a:solidFill>
                </a:rPr>
                <a:t>Financeiros: 14,89%</a:t>
              </a:r>
            </a:p>
          </p:txBody>
        </p:sp>
      </p:grpSp>
      <p:pic>
        <p:nvPicPr>
          <p:cNvPr id="31" name="Gráfico 30" descr="Círculo com seta para a esquerda com preenchimento sólido">
            <a:extLst>
              <a:ext uri="{FF2B5EF4-FFF2-40B4-BE49-F238E27FC236}">
                <a16:creationId xmlns:a16="http://schemas.microsoft.com/office/drawing/2014/main" id="{383E3E2F-DA41-FB03-8B22-F6A9405E68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6809301" y="3552706"/>
            <a:ext cx="548325" cy="548325"/>
          </a:xfrm>
          <a:prstGeom prst="rect">
            <a:avLst/>
          </a:prstGeom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3EE3A5C3-7358-8EBF-195F-2A0FF0C0C5A9}"/>
              </a:ext>
            </a:extLst>
          </p:cNvPr>
          <p:cNvSpPr txBox="1"/>
          <p:nvPr/>
        </p:nvSpPr>
        <p:spPr>
          <a:xfrm>
            <a:off x="6658103" y="2537043"/>
            <a:ext cx="976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6"/>
                </a:solidFill>
              </a:rPr>
              <a:t>CVA e Neutralidade: </a:t>
            </a:r>
            <a:r>
              <a:rPr lang="pt-BR" sz="1400" b="1" dirty="0">
                <a:solidFill>
                  <a:schemeClr val="accent6"/>
                </a:solidFill>
              </a:rPr>
              <a:t>+ </a:t>
            </a:r>
            <a:r>
              <a:rPr lang="pt-BR" b="1" dirty="0">
                <a:solidFill>
                  <a:schemeClr val="accent6"/>
                </a:solidFill>
              </a:rPr>
              <a:t>6,7%</a:t>
            </a:r>
          </a:p>
        </p:txBody>
      </p:sp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C8805712-7650-C777-63D0-48A59A0310C7}"/>
              </a:ext>
            </a:extLst>
          </p:cNvPr>
          <p:cNvCxnSpPr>
            <a:cxnSpLocks/>
          </p:cNvCxnSpPr>
          <p:nvPr/>
        </p:nvCxnSpPr>
        <p:spPr>
          <a:xfrm>
            <a:off x="8007658" y="4695931"/>
            <a:ext cx="1416585" cy="807215"/>
          </a:xfrm>
          <a:prstGeom prst="straightConnector1">
            <a:avLst/>
          </a:prstGeom>
          <a:ln w="349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1CF0957-3975-3979-0CC6-A037459C49F3}"/>
              </a:ext>
            </a:extLst>
          </p:cNvPr>
          <p:cNvSpPr txBox="1"/>
          <p:nvPr/>
        </p:nvSpPr>
        <p:spPr>
          <a:xfrm>
            <a:off x="9392575" y="4879899"/>
            <a:ext cx="242720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chemeClr val="accent6"/>
                </a:solidFill>
              </a:rPr>
              <a:t>Em 2022:</a:t>
            </a:r>
          </a:p>
          <a:p>
            <a:pPr algn="ctr"/>
            <a:r>
              <a:rPr lang="pt-BR" sz="1500" dirty="0">
                <a:solidFill>
                  <a:schemeClr val="accent6"/>
                </a:solidFill>
              </a:rPr>
              <a:t>Concluída a Reversão do PIS/Cofins, Financeiro de Coaracy Nunes, Empréstimo Escassez Hídrica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15996F4C-2699-5881-7981-4008EA70C9EA}"/>
              </a:ext>
            </a:extLst>
          </p:cNvPr>
          <p:cNvSpPr txBox="1">
            <a:spLocks/>
          </p:cNvSpPr>
          <p:nvPr/>
        </p:nvSpPr>
        <p:spPr>
          <a:xfrm>
            <a:off x="599890" y="450724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EFEITO MÉDIO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1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4AAE-C5B3-FD6D-079C-5A36F544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1" y="2331224"/>
            <a:ext cx="4536387" cy="1003367"/>
          </a:xfrm>
        </p:spPr>
        <p:txBody>
          <a:bodyPr lIns="91440" tIns="45720" rIns="91440" bIns="45720" anchor="ctr">
            <a:normAutofit fontScale="90000"/>
          </a:bodyPr>
          <a:lstStyle/>
          <a:p>
            <a:pPr algn="ctr"/>
            <a:r>
              <a:rPr lang="pt-BR" sz="4400" dirty="0"/>
              <a:t>Medidas Estruturais</a:t>
            </a:r>
            <a:br>
              <a:rPr lang="pt-BR" sz="4400" dirty="0"/>
            </a:br>
            <a:r>
              <a:rPr lang="pt-BR" sz="4400" dirty="0"/>
              <a:t>Tarifárias</a:t>
            </a:r>
          </a:p>
        </p:txBody>
      </p:sp>
    </p:spTree>
    <p:extLst>
      <p:ext uri="{BB962C8B-B14F-4D97-AF65-F5344CB8AC3E}">
        <p14:creationId xmlns:p14="http://schemas.microsoft.com/office/powerpoint/2010/main" val="5674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>
            <a:extLst>
              <a:ext uri="{FF2B5EF4-FFF2-40B4-BE49-F238E27FC236}">
                <a16:creationId xmlns:a16="http://schemas.microsoft.com/office/drawing/2014/main" id="{C89700C1-B587-A651-FBAB-A0AA35BDDEB3}"/>
              </a:ext>
            </a:extLst>
          </p:cNvPr>
          <p:cNvSpPr/>
          <p:nvPr/>
        </p:nvSpPr>
        <p:spPr>
          <a:xfrm>
            <a:off x="-3" y="3394392"/>
            <a:ext cx="12192003" cy="3513003"/>
          </a:xfrm>
          <a:prstGeom prst="rect">
            <a:avLst/>
          </a:prstGeom>
          <a:gradFill>
            <a:gsLst>
              <a:gs pos="0">
                <a:schemeClr val="bg1"/>
              </a:gs>
              <a:gs pos="55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596744" y="160340"/>
            <a:ext cx="6757915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 Evolução da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arifa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Energia Elétrica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Brasil -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2010 a Agosto de 2023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ECB91551-ECF4-5C48-076E-C892AC4BE945}"/>
              </a:ext>
            </a:extLst>
          </p:cNvPr>
          <p:cNvGrpSpPr/>
          <p:nvPr/>
        </p:nvGrpSpPr>
        <p:grpSpPr>
          <a:xfrm>
            <a:off x="798454" y="1799387"/>
            <a:ext cx="6136382" cy="4267372"/>
            <a:chOff x="990959" y="1751261"/>
            <a:chExt cx="6136382" cy="426737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D59F94D-8E3B-095B-ECB5-17A7B31CC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59" y="1751261"/>
              <a:ext cx="6136382" cy="4267372"/>
            </a:xfrm>
            <a:prstGeom prst="rect">
              <a:avLst/>
            </a:prstGeom>
          </p:spPr>
        </p:pic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4E5A602E-721D-2241-DDDD-255CD9926246}"/>
                </a:ext>
              </a:extLst>
            </p:cNvPr>
            <p:cNvCxnSpPr>
              <a:cxnSpLocks/>
            </p:cNvCxnSpPr>
            <p:nvPr/>
          </p:nvCxnSpPr>
          <p:spPr>
            <a:xfrm>
              <a:off x="1337912" y="4251490"/>
              <a:ext cx="4657540" cy="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F515867-577B-AD24-D200-B5CEA58019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8661" y="3624242"/>
              <a:ext cx="5483712" cy="448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7" name="Fluxograma: Dados 7">
            <a:extLst>
              <a:ext uri="{FF2B5EF4-FFF2-40B4-BE49-F238E27FC236}">
                <a16:creationId xmlns:a16="http://schemas.microsoft.com/office/drawing/2014/main" id="{57CAD87B-D0E1-8E6D-2B99-81261DAE727B}"/>
              </a:ext>
            </a:extLst>
          </p:cNvPr>
          <p:cNvSpPr/>
          <p:nvPr/>
        </p:nvSpPr>
        <p:spPr>
          <a:xfrm>
            <a:off x="7565457" y="1094200"/>
            <a:ext cx="3801978" cy="11632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aseline="-2500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50EB597-DF40-D9F7-3457-D90EE7D67C42}"/>
              </a:ext>
            </a:extLst>
          </p:cNvPr>
          <p:cNvSpPr txBox="1"/>
          <p:nvPr/>
        </p:nvSpPr>
        <p:spPr>
          <a:xfrm>
            <a:off x="8227940" y="781446"/>
            <a:ext cx="23220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Tarifa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Em linha IPCA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Abaixo IGP-M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luxograma: Dados 7">
            <a:extLst>
              <a:ext uri="{FF2B5EF4-FFF2-40B4-BE49-F238E27FC236}">
                <a16:creationId xmlns:a16="http://schemas.microsoft.com/office/drawing/2014/main" id="{3086A2E1-2AFD-B43E-B1C6-894845E15D65}"/>
              </a:ext>
            </a:extLst>
          </p:cNvPr>
          <p:cNvSpPr/>
          <p:nvPr/>
        </p:nvSpPr>
        <p:spPr>
          <a:xfrm>
            <a:off x="7565458" y="2333659"/>
            <a:ext cx="3664824" cy="1264126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aseline="-25000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D03BDD8-E9B0-7379-4EBB-759AF92367E5}"/>
              </a:ext>
            </a:extLst>
          </p:cNvPr>
          <p:cNvSpPr txBox="1"/>
          <p:nvPr/>
        </p:nvSpPr>
        <p:spPr>
          <a:xfrm>
            <a:off x="8267218" y="2107530"/>
            <a:ext cx="23220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Distribuição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Abaixo IPCA e IGP-M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luxograma: Dados 7">
            <a:extLst>
              <a:ext uri="{FF2B5EF4-FFF2-40B4-BE49-F238E27FC236}">
                <a16:creationId xmlns:a16="http://schemas.microsoft.com/office/drawing/2014/main" id="{60380F13-2365-5FE3-E2C1-432F35EB0DB9}"/>
              </a:ext>
            </a:extLst>
          </p:cNvPr>
          <p:cNvSpPr/>
          <p:nvPr/>
        </p:nvSpPr>
        <p:spPr>
          <a:xfrm>
            <a:off x="7519894" y="3697254"/>
            <a:ext cx="3664824" cy="155456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aseline="-2500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3E7B9B38-2AAB-C30D-A29D-C10D98D7007D}"/>
              </a:ext>
            </a:extLst>
          </p:cNvPr>
          <p:cNvSpPr txBox="1"/>
          <p:nvPr/>
        </p:nvSpPr>
        <p:spPr>
          <a:xfrm>
            <a:off x="8024993" y="3341955"/>
            <a:ext cx="2647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Geração e Transmissão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Entre IPCA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IGP-M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Fluxograma: Dados 7">
            <a:extLst>
              <a:ext uri="{FF2B5EF4-FFF2-40B4-BE49-F238E27FC236}">
                <a16:creationId xmlns:a16="http://schemas.microsoft.com/office/drawing/2014/main" id="{160D1F44-B0D4-C7F6-0B1B-AE6CCE447B5D}"/>
              </a:ext>
            </a:extLst>
          </p:cNvPr>
          <p:cNvSpPr/>
          <p:nvPr/>
        </p:nvSpPr>
        <p:spPr>
          <a:xfrm>
            <a:off x="7354660" y="5293443"/>
            <a:ext cx="3664824" cy="1554569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aseline="-2500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5B69BFE-C8AF-3DA8-17D8-BAD6AF3713D7}"/>
              </a:ext>
            </a:extLst>
          </p:cNvPr>
          <p:cNvSpPr txBox="1"/>
          <p:nvPr/>
        </p:nvSpPr>
        <p:spPr>
          <a:xfrm>
            <a:off x="7802009" y="4938144"/>
            <a:ext cx="26473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Encargos Setoriais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Acima IPCA 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IGP-M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5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596744" y="141487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Tarifa Energia Elétrica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Perspectiva Regional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Dados de Agosto de 2023</a:t>
            </a:r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01BF01D-2347-240C-1D76-27B6DE06AB21}"/>
              </a:ext>
            </a:extLst>
          </p:cNvPr>
          <p:cNvSpPr/>
          <p:nvPr/>
        </p:nvSpPr>
        <p:spPr>
          <a:xfrm>
            <a:off x="8054784" y="1660885"/>
            <a:ext cx="2853602" cy="2356921"/>
          </a:xfrm>
          <a:prstGeom prst="roundRect">
            <a:avLst/>
          </a:prstGeom>
          <a:solidFill>
            <a:srgbClr val="03405E"/>
          </a:solidFill>
          <a:ln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7AE68D-2C30-596C-5899-995749DBEA32}"/>
              </a:ext>
            </a:extLst>
          </p:cNvPr>
          <p:cNvSpPr txBox="1"/>
          <p:nvPr/>
        </p:nvSpPr>
        <p:spPr>
          <a:xfrm>
            <a:off x="8184647" y="1443023"/>
            <a:ext cx="25097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Distribuição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Mais cara no Norte e Nordeste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Menor densidade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b="1" i="1" dirty="0">
                <a:solidFill>
                  <a:schemeClr val="bg1"/>
                </a:solidFill>
                <a:latin typeface="Calibri" panose="020F0502020204030204"/>
              </a:rPr>
              <a:t>Investimentos recentes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8EF649FB-4935-1F97-F849-798CB83CBE07}"/>
              </a:ext>
            </a:extLst>
          </p:cNvPr>
          <p:cNvSpPr/>
          <p:nvPr/>
        </p:nvSpPr>
        <p:spPr>
          <a:xfrm>
            <a:off x="8095058" y="4174344"/>
            <a:ext cx="2869122" cy="2356921"/>
          </a:xfrm>
          <a:prstGeom prst="roundRect">
            <a:avLst/>
          </a:prstGeom>
          <a:solidFill>
            <a:srgbClr val="03405E"/>
          </a:solidFill>
          <a:ln>
            <a:solidFill>
              <a:srgbClr val="0340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56CB2A2-91E6-7E3C-1CA3-1F6972106319}"/>
              </a:ext>
            </a:extLst>
          </p:cNvPr>
          <p:cNvSpPr txBox="1"/>
          <p:nvPr/>
        </p:nvSpPr>
        <p:spPr>
          <a:xfrm>
            <a:off x="8077813" y="3958589"/>
            <a:ext cx="285360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i="1" dirty="0">
                <a:solidFill>
                  <a:srgbClr val="D7DA38"/>
                </a:solidFill>
                <a:latin typeface="Calibri" panose="020F0502020204030204"/>
              </a:rPr>
              <a:t>Encargos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 13.360, de 2016, que alterou  a Lei 10.438, de 2002, para igualar a CDE em 2030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i="1" dirty="0">
                <a:solidFill>
                  <a:schemeClr val="bg1"/>
                </a:solidFill>
                <a:latin typeface="Calibri" panose="020F0502020204030204"/>
              </a:rPr>
              <a:t>Potencial agravamento da situação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64A53C5-5847-3228-FBFE-9964E3F0C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436775"/>
              </p:ext>
            </p:extLst>
          </p:nvPr>
        </p:nvGraphicFramePr>
        <p:xfrm>
          <a:off x="769442" y="1722178"/>
          <a:ext cx="6419850" cy="447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97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Dados 7">
            <a:extLst>
              <a:ext uri="{FF2B5EF4-FFF2-40B4-BE49-F238E27FC236}">
                <a16:creationId xmlns:a16="http://schemas.microsoft.com/office/drawing/2014/main" id="{F0304BBF-9C71-31F9-10DD-2EF780E75A49}"/>
              </a:ext>
            </a:extLst>
          </p:cNvPr>
          <p:cNvSpPr/>
          <p:nvPr/>
        </p:nvSpPr>
        <p:spPr>
          <a:xfrm>
            <a:off x="8981612" y="-383780"/>
            <a:ext cx="4975688" cy="175358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6602"/>
              <a:gd name="connsiteY0" fmla="*/ 10000 h 10000"/>
              <a:gd name="connsiteX1" fmla="*/ 8602 w 16602"/>
              <a:gd name="connsiteY1" fmla="*/ 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0 h 10000"/>
              <a:gd name="connsiteX1" fmla="*/ 6806 w 16602"/>
              <a:gd name="connsiteY1" fmla="*/ 80 h 10000"/>
              <a:gd name="connsiteX2" fmla="*/ 16602 w 16602"/>
              <a:gd name="connsiteY2" fmla="*/ 0 h 10000"/>
              <a:gd name="connsiteX3" fmla="*/ 14602 w 16602"/>
              <a:gd name="connsiteY3" fmla="*/ 10000 h 10000"/>
              <a:gd name="connsiteX4" fmla="*/ 0 w 16602"/>
              <a:gd name="connsiteY4" fmla="*/ 10000 h 10000"/>
              <a:gd name="connsiteX0" fmla="*/ 0 w 16602"/>
              <a:gd name="connsiteY0" fmla="*/ 10004 h 10004"/>
              <a:gd name="connsiteX1" fmla="*/ 6864 w 16602"/>
              <a:gd name="connsiteY1" fmla="*/ 0 h 10004"/>
              <a:gd name="connsiteX2" fmla="*/ 16602 w 16602"/>
              <a:gd name="connsiteY2" fmla="*/ 4 h 10004"/>
              <a:gd name="connsiteX3" fmla="*/ 14602 w 16602"/>
              <a:gd name="connsiteY3" fmla="*/ 10004 h 10004"/>
              <a:gd name="connsiteX4" fmla="*/ 0 w 1660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4602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2151 w 20112"/>
              <a:gd name="connsiteY3" fmla="*/ 9772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471 w 20112"/>
              <a:gd name="connsiteY3" fmla="*/ 10004 h 10004"/>
              <a:gd name="connsiteX4" fmla="*/ 0 w 20112"/>
              <a:gd name="connsiteY4" fmla="*/ 10004 h 10004"/>
              <a:gd name="connsiteX0" fmla="*/ 0 w 20112"/>
              <a:gd name="connsiteY0" fmla="*/ 10004 h 10004"/>
              <a:gd name="connsiteX1" fmla="*/ 6864 w 20112"/>
              <a:gd name="connsiteY1" fmla="*/ 0 h 10004"/>
              <a:gd name="connsiteX2" fmla="*/ 20112 w 20112"/>
              <a:gd name="connsiteY2" fmla="*/ 25 h 10004"/>
              <a:gd name="connsiteX3" fmla="*/ 13941 w 20112"/>
              <a:gd name="connsiteY3" fmla="*/ 9719 h 10004"/>
              <a:gd name="connsiteX4" fmla="*/ 13471 w 20112"/>
              <a:gd name="connsiteY4" fmla="*/ 10004 h 10004"/>
              <a:gd name="connsiteX5" fmla="*/ 0 w 20112"/>
              <a:gd name="connsiteY5" fmla="*/ 10004 h 10004"/>
              <a:gd name="connsiteX0" fmla="*/ 0 w 21039"/>
              <a:gd name="connsiteY0" fmla="*/ 10004 h 10004"/>
              <a:gd name="connsiteX1" fmla="*/ 6864 w 21039"/>
              <a:gd name="connsiteY1" fmla="*/ 0 h 10004"/>
              <a:gd name="connsiteX2" fmla="*/ 20112 w 21039"/>
              <a:gd name="connsiteY2" fmla="*/ 25 h 10004"/>
              <a:gd name="connsiteX3" fmla="*/ 19104 w 21039"/>
              <a:gd name="connsiteY3" fmla="*/ 2141 h 10004"/>
              <a:gd name="connsiteX4" fmla="*/ 13941 w 21039"/>
              <a:gd name="connsiteY4" fmla="*/ 9719 h 10004"/>
              <a:gd name="connsiteX5" fmla="*/ 13471 w 21039"/>
              <a:gd name="connsiteY5" fmla="*/ 10004 h 10004"/>
              <a:gd name="connsiteX6" fmla="*/ 0 w 21039"/>
              <a:gd name="connsiteY6" fmla="*/ 10004 h 10004"/>
              <a:gd name="connsiteX0" fmla="*/ 0 w 20349"/>
              <a:gd name="connsiteY0" fmla="*/ 10004 h 10004"/>
              <a:gd name="connsiteX1" fmla="*/ 6864 w 20349"/>
              <a:gd name="connsiteY1" fmla="*/ 0 h 10004"/>
              <a:gd name="connsiteX2" fmla="*/ 20112 w 20349"/>
              <a:gd name="connsiteY2" fmla="*/ 25 h 10004"/>
              <a:gd name="connsiteX3" fmla="*/ 19104 w 20349"/>
              <a:gd name="connsiteY3" fmla="*/ 2141 h 10004"/>
              <a:gd name="connsiteX4" fmla="*/ 13941 w 20349"/>
              <a:gd name="connsiteY4" fmla="*/ 9719 h 10004"/>
              <a:gd name="connsiteX5" fmla="*/ 13471 w 20349"/>
              <a:gd name="connsiteY5" fmla="*/ 10004 h 10004"/>
              <a:gd name="connsiteX6" fmla="*/ 0 w 20349"/>
              <a:gd name="connsiteY6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0 w 20349"/>
              <a:gd name="connsiteY0" fmla="*/ 10004 h 10004"/>
              <a:gd name="connsiteX1" fmla="*/ 6327 w 20349"/>
              <a:gd name="connsiteY1" fmla="*/ 242 h 10004"/>
              <a:gd name="connsiteX2" fmla="*/ 6864 w 20349"/>
              <a:gd name="connsiteY2" fmla="*/ 0 h 10004"/>
              <a:gd name="connsiteX3" fmla="*/ 20112 w 20349"/>
              <a:gd name="connsiteY3" fmla="*/ 25 h 10004"/>
              <a:gd name="connsiteX4" fmla="*/ 19104 w 20349"/>
              <a:gd name="connsiteY4" fmla="*/ 2141 h 10004"/>
              <a:gd name="connsiteX5" fmla="*/ 13941 w 20349"/>
              <a:gd name="connsiteY5" fmla="*/ 9719 h 10004"/>
              <a:gd name="connsiteX6" fmla="*/ 13471 w 20349"/>
              <a:gd name="connsiteY6" fmla="*/ 10004 h 10004"/>
              <a:gd name="connsiteX7" fmla="*/ 0 w 20349"/>
              <a:gd name="connsiteY7" fmla="*/ 10004 h 10004"/>
              <a:gd name="connsiteX0" fmla="*/ 788 w 21137"/>
              <a:gd name="connsiteY0" fmla="*/ 10004 h 10004"/>
              <a:gd name="connsiteX1" fmla="*/ 2590 w 21137"/>
              <a:gd name="connsiteY1" fmla="*/ 6936 h 10004"/>
              <a:gd name="connsiteX2" fmla="*/ 7115 w 21137"/>
              <a:gd name="connsiteY2" fmla="*/ 242 h 10004"/>
              <a:gd name="connsiteX3" fmla="*/ 7652 w 21137"/>
              <a:gd name="connsiteY3" fmla="*/ 0 h 10004"/>
              <a:gd name="connsiteX4" fmla="*/ 20900 w 21137"/>
              <a:gd name="connsiteY4" fmla="*/ 25 h 10004"/>
              <a:gd name="connsiteX5" fmla="*/ 19892 w 21137"/>
              <a:gd name="connsiteY5" fmla="*/ 2141 h 10004"/>
              <a:gd name="connsiteX6" fmla="*/ 14729 w 21137"/>
              <a:gd name="connsiteY6" fmla="*/ 9719 h 10004"/>
              <a:gd name="connsiteX7" fmla="*/ 14259 w 21137"/>
              <a:gd name="connsiteY7" fmla="*/ 10004 h 10004"/>
              <a:gd name="connsiteX8" fmla="*/ 788 w 21137"/>
              <a:gd name="connsiteY8" fmla="*/ 10004 h 10004"/>
              <a:gd name="connsiteX0" fmla="*/ 153 w 20502"/>
              <a:gd name="connsiteY0" fmla="*/ 10004 h 10012"/>
              <a:gd name="connsiteX1" fmla="*/ 1955 w 20502"/>
              <a:gd name="connsiteY1" fmla="*/ 6936 h 10012"/>
              <a:gd name="connsiteX2" fmla="*/ 6480 w 20502"/>
              <a:gd name="connsiteY2" fmla="*/ 242 h 10012"/>
              <a:gd name="connsiteX3" fmla="*/ 7017 w 20502"/>
              <a:gd name="connsiteY3" fmla="*/ 0 h 10012"/>
              <a:gd name="connsiteX4" fmla="*/ 20265 w 20502"/>
              <a:gd name="connsiteY4" fmla="*/ 25 h 10012"/>
              <a:gd name="connsiteX5" fmla="*/ 19257 w 20502"/>
              <a:gd name="connsiteY5" fmla="*/ 2141 h 10012"/>
              <a:gd name="connsiteX6" fmla="*/ 14094 w 20502"/>
              <a:gd name="connsiteY6" fmla="*/ 9719 h 10012"/>
              <a:gd name="connsiteX7" fmla="*/ 13624 w 20502"/>
              <a:gd name="connsiteY7" fmla="*/ 10004 h 10012"/>
              <a:gd name="connsiteX8" fmla="*/ 153 w 20502"/>
              <a:gd name="connsiteY8" fmla="*/ 10004 h 10012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  <a:gd name="connsiteX0" fmla="*/ 123 w 20472"/>
              <a:gd name="connsiteY0" fmla="*/ 10004 h 10004"/>
              <a:gd name="connsiteX1" fmla="*/ 1925 w 20472"/>
              <a:gd name="connsiteY1" fmla="*/ 6936 h 10004"/>
              <a:gd name="connsiteX2" fmla="*/ 6450 w 20472"/>
              <a:gd name="connsiteY2" fmla="*/ 242 h 10004"/>
              <a:gd name="connsiteX3" fmla="*/ 6987 w 20472"/>
              <a:gd name="connsiteY3" fmla="*/ 0 h 10004"/>
              <a:gd name="connsiteX4" fmla="*/ 20235 w 20472"/>
              <a:gd name="connsiteY4" fmla="*/ 25 h 10004"/>
              <a:gd name="connsiteX5" fmla="*/ 19227 w 20472"/>
              <a:gd name="connsiteY5" fmla="*/ 2141 h 10004"/>
              <a:gd name="connsiteX6" fmla="*/ 14064 w 20472"/>
              <a:gd name="connsiteY6" fmla="*/ 9719 h 10004"/>
              <a:gd name="connsiteX7" fmla="*/ 13594 w 20472"/>
              <a:gd name="connsiteY7" fmla="*/ 10004 h 10004"/>
              <a:gd name="connsiteX8" fmla="*/ 123 w 20472"/>
              <a:gd name="connsiteY8" fmla="*/ 10004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2" h="10004">
                <a:moveTo>
                  <a:pt x="123" y="10004"/>
                </a:moveTo>
                <a:cubicBezTo>
                  <a:pt x="-404" y="9953"/>
                  <a:pt x="871" y="8563"/>
                  <a:pt x="1925" y="6936"/>
                </a:cubicBezTo>
                <a:cubicBezTo>
                  <a:pt x="2979" y="5309"/>
                  <a:pt x="5369" y="1805"/>
                  <a:pt x="6450" y="242"/>
                </a:cubicBezTo>
                <a:cubicBezTo>
                  <a:pt x="6615" y="75"/>
                  <a:pt x="6721" y="-3"/>
                  <a:pt x="6987" y="0"/>
                </a:cubicBezTo>
                <a:lnTo>
                  <a:pt x="20235" y="25"/>
                </a:lnTo>
                <a:cubicBezTo>
                  <a:pt x="20823" y="-55"/>
                  <a:pt x="20255" y="525"/>
                  <a:pt x="19227" y="2141"/>
                </a:cubicBezTo>
                <a:cubicBezTo>
                  <a:pt x="18199" y="3757"/>
                  <a:pt x="15116" y="8141"/>
                  <a:pt x="14064" y="9719"/>
                </a:cubicBezTo>
                <a:cubicBezTo>
                  <a:pt x="13955" y="9867"/>
                  <a:pt x="13847" y="9970"/>
                  <a:pt x="13594" y="10004"/>
                </a:cubicBezTo>
                <a:lnTo>
                  <a:pt x="123" y="10004"/>
                </a:lnTo>
                <a:close/>
              </a:path>
            </a:pathLst>
          </a:custGeom>
          <a:solidFill>
            <a:srgbClr val="D7D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aseline="-2500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2646D21-768F-879B-0F37-1E4DBD2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23820"/>
          <a:stretch/>
        </p:blipFill>
        <p:spPr>
          <a:xfrm>
            <a:off x="9788099" y="522032"/>
            <a:ext cx="1845102" cy="373758"/>
          </a:xfrm>
          <a:prstGeom prst="rect">
            <a:avLst/>
          </a:prstGeom>
        </p:spPr>
      </p:pic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D4F1B73C-1554-2E7B-18CA-4633BB276C72}"/>
              </a:ext>
            </a:extLst>
          </p:cNvPr>
          <p:cNvSpPr/>
          <p:nvPr/>
        </p:nvSpPr>
        <p:spPr>
          <a:xfrm>
            <a:off x="-888844" y="-850900"/>
            <a:ext cx="11837504" cy="1940819"/>
          </a:xfrm>
          <a:custGeom>
            <a:avLst/>
            <a:gdLst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6386286"/>
              <a:gd name="connsiteY0" fmla="*/ 1727200 h 1727200"/>
              <a:gd name="connsiteX1" fmla="*/ 4513943 w 6386286"/>
              <a:gd name="connsiteY1" fmla="*/ 1727200 h 1727200"/>
              <a:gd name="connsiteX2" fmla="*/ 5109029 w 6386286"/>
              <a:gd name="connsiteY2" fmla="*/ 1364343 h 1727200"/>
              <a:gd name="connsiteX3" fmla="*/ 6386286 w 6386286"/>
              <a:gd name="connsiteY3" fmla="*/ 0 h 1727200"/>
              <a:gd name="connsiteX4" fmla="*/ 14514 w 6386286"/>
              <a:gd name="connsiteY4" fmla="*/ 0 h 1727200"/>
              <a:gd name="connsiteX5" fmla="*/ 0 w 6386286"/>
              <a:gd name="connsiteY5" fmla="*/ 1727200 h 1727200"/>
              <a:gd name="connsiteX0" fmla="*/ 0 w 10755851"/>
              <a:gd name="connsiteY0" fmla="*/ 1756228 h 1756228"/>
              <a:gd name="connsiteX1" fmla="*/ 8883508 w 10755851"/>
              <a:gd name="connsiteY1" fmla="*/ 1727200 h 1756228"/>
              <a:gd name="connsiteX2" fmla="*/ 9478594 w 10755851"/>
              <a:gd name="connsiteY2" fmla="*/ 1364343 h 1756228"/>
              <a:gd name="connsiteX3" fmla="*/ 10755851 w 10755851"/>
              <a:gd name="connsiteY3" fmla="*/ 0 h 1756228"/>
              <a:gd name="connsiteX4" fmla="*/ 4384079 w 10755851"/>
              <a:gd name="connsiteY4" fmla="*/ 0 h 1756228"/>
              <a:gd name="connsiteX5" fmla="*/ 0 w 10755851"/>
              <a:gd name="connsiteY5" fmla="*/ 1756228 h 1756228"/>
              <a:gd name="connsiteX0" fmla="*/ 29326 w 10785177"/>
              <a:gd name="connsiteY0" fmla="*/ 1756228 h 1756228"/>
              <a:gd name="connsiteX1" fmla="*/ 8912834 w 10785177"/>
              <a:gd name="connsiteY1" fmla="*/ 1727200 h 1756228"/>
              <a:gd name="connsiteX2" fmla="*/ 9507920 w 10785177"/>
              <a:gd name="connsiteY2" fmla="*/ 1364343 h 1756228"/>
              <a:gd name="connsiteX3" fmla="*/ 10785177 w 10785177"/>
              <a:gd name="connsiteY3" fmla="*/ 0 h 1756228"/>
              <a:gd name="connsiteX4" fmla="*/ 0 w 10785177"/>
              <a:gd name="connsiteY4" fmla="*/ 29028 h 1756228"/>
              <a:gd name="connsiteX5" fmla="*/ 29326 w 10785177"/>
              <a:gd name="connsiteY5" fmla="*/ 1756228 h 1756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85177" h="1756228">
                <a:moveTo>
                  <a:pt x="29326" y="1756228"/>
                </a:moveTo>
                <a:lnTo>
                  <a:pt x="8912834" y="1727200"/>
                </a:lnTo>
                <a:cubicBezTo>
                  <a:pt x="9168346" y="1715786"/>
                  <a:pt x="9335751" y="1528157"/>
                  <a:pt x="9507920" y="1364343"/>
                </a:cubicBezTo>
                <a:lnTo>
                  <a:pt x="10785177" y="0"/>
                </a:lnTo>
                <a:lnTo>
                  <a:pt x="0" y="29028"/>
                </a:lnTo>
                <a:lnTo>
                  <a:pt x="29326" y="1756228"/>
                </a:lnTo>
                <a:close/>
              </a:path>
            </a:pathLst>
          </a:custGeom>
          <a:solidFill>
            <a:srgbClr val="034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85341838-701A-9973-5D03-E422B9E9688C}"/>
              </a:ext>
            </a:extLst>
          </p:cNvPr>
          <p:cNvGrpSpPr/>
          <p:nvPr/>
        </p:nvGrpSpPr>
        <p:grpSpPr>
          <a:xfrm>
            <a:off x="8908007" y="92181"/>
            <a:ext cx="1450648" cy="714340"/>
            <a:chOff x="2361460" y="1272045"/>
            <a:chExt cx="4562822" cy="2246862"/>
          </a:xfrm>
          <a:solidFill>
            <a:schemeClr val="bg1"/>
          </a:solidFill>
        </p:grpSpPr>
        <p:sp>
          <p:nvSpPr>
            <p:cNvPr id="6" name="Fluxograma: Dados 7">
              <a:extLst>
                <a:ext uri="{FF2B5EF4-FFF2-40B4-BE49-F238E27FC236}">
                  <a16:creationId xmlns:a16="http://schemas.microsoft.com/office/drawing/2014/main" id="{65BA6249-D17B-A0B8-B5C8-D504C1914938}"/>
                </a:ext>
              </a:extLst>
            </p:cNvPr>
            <p:cNvSpPr/>
            <p:nvPr/>
          </p:nvSpPr>
          <p:spPr>
            <a:xfrm>
              <a:off x="2450333" y="1883130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7" name="Fluxograma: Dados 7">
              <a:extLst>
                <a:ext uri="{FF2B5EF4-FFF2-40B4-BE49-F238E27FC236}">
                  <a16:creationId xmlns:a16="http://schemas.microsoft.com/office/drawing/2014/main" id="{88C9ABD0-52C5-E34A-5E64-7EB3ED0138B9}"/>
                </a:ext>
              </a:extLst>
            </p:cNvPr>
            <p:cNvSpPr/>
            <p:nvPr/>
          </p:nvSpPr>
          <p:spPr>
            <a:xfrm>
              <a:off x="2361460" y="2952973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  <p:sp>
          <p:nvSpPr>
            <p:cNvPr id="8" name="Fluxograma: Dados 7">
              <a:extLst>
                <a:ext uri="{FF2B5EF4-FFF2-40B4-BE49-F238E27FC236}">
                  <a16:creationId xmlns:a16="http://schemas.microsoft.com/office/drawing/2014/main" id="{13534334-8C2B-17F5-9ACF-3D3401F119EB}"/>
                </a:ext>
              </a:extLst>
            </p:cNvPr>
            <p:cNvSpPr/>
            <p:nvPr/>
          </p:nvSpPr>
          <p:spPr>
            <a:xfrm>
              <a:off x="5238689" y="1272045"/>
              <a:ext cx="1685593" cy="565934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6602"/>
                <a:gd name="connsiteY0" fmla="*/ 10000 h 10000"/>
                <a:gd name="connsiteX1" fmla="*/ 8602 w 16602"/>
                <a:gd name="connsiteY1" fmla="*/ 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0 h 10000"/>
                <a:gd name="connsiteX1" fmla="*/ 6806 w 16602"/>
                <a:gd name="connsiteY1" fmla="*/ 80 h 10000"/>
                <a:gd name="connsiteX2" fmla="*/ 16602 w 16602"/>
                <a:gd name="connsiteY2" fmla="*/ 0 h 10000"/>
                <a:gd name="connsiteX3" fmla="*/ 14602 w 16602"/>
                <a:gd name="connsiteY3" fmla="*/ 10000 h 10000"/>
                <a:gd name="connsiteX4" fmla="*/ 0 w 16602"/>
                <a:gd name="connsiteY4" fmla="*/ 10000 h 10000"/>
                <a:gd name="connsiteX0" fmla="*/ 0 w 16602"/>
                <a:gd name="connsiteY0" fmla="*/ 10004 h 10004"/>
                <a:gd name="connsiteX1" fmla="*/ 6864 w 16602"/>
                <a:gd name="connsiteY1" fmla="*/ 0 h 10004"/>
                <a:gd name="connsiteX2" fmla="*/ 16602 w 16602"/>
                <a:gd name="connsiteY2" fmla="*/ 4 h 10004"/>
                <a:gd name="connsiteX3" fmla="*/ 14602 w 16602"/>
                <a:gd name="connsiteY3" fmla="*/ 10004 h 10004"/>
                <a:gd name="connsiteX4" fmla="*/ 0 w 1660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4602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2151 w 20112"/>
                <a:gd name="connsiteY3" fmla="*/ 9772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471 w 20112"/>
                <a:gd name="connsiteY3" fmla="*/ 10004 h 10004"/>
                <a:gd name="connsiteX4" fmla="*/ 0 w 20112"/>
                <a:gd name="connsiteY4" fmla="*/ 10004 h 10004"/>
                <a:gd name="connsiteX0" fmla="*/ 0 w 20112"/>
                <a:gd name="connsiteY0" fmla="*/ 10004 h 10004"/>
                <a:gd name="connsiteX1" fmla="*/ 6864 w 20112"/>
                <a:gd name="connsiteY1" fmla="*/ 0 h 10004"/>
                <a:gd name="connsiteX2" fmla="*/ 20112 w 20112"/>
                <a:gd name="connsiteY2" fmla="*/ 25 h 10004"/>
                <a:gd name="connsiteX3" fmla="*/ 13941 w 20112"/>
                <a:gd name="connsiteY3" fmla="*/ 9719 h 10004"/>
                <a:gd name="connsiteX4" fmla="*/ 13471 w 20112"/>
                <a:gd name="connsiteY4" fmla="*/ 10004 h 10004"/>
                <a:gd name="connsiteX5" fmla="*/ 0 w 20112"/>
                <a:gd name="connsiteY5" fmla="*/ 10004 h 10004"/>
                <a:gd name="connsiteX0" fmla="*/ 0 w 21039"/>
                <a:gd name="connsiteY0" fmla="*/ 10004 h 10004"/>
                <a:gd name="connsiteX1" fmla="*/ 6864 w 21039"/>
                <a:gd name="connsiteY1" fmla="*/ 0 h 10004"/>
                <a:gd name="connsiteX2" fmla="*/ 20112 w 21039"/>
                <a:gd name="connsiteY2" fmla="*/ 25 h 10004"/>
                <a:gd name="connsiteX3" fmla="*/ 19104 w 21039"/>
                <a:gd name="connsiteY3" fmla="*/ 2141 h 10004"/>
                <a:gd name="connsiteX4" fmla="*/ 13941 w 21039"/>
                <a:gd name="connsiteY4" fmla="*/ 9719 h 10004"/>
                <a:gd name="connsiteX5" fmla="*/ 13471 w 21039"/>
                <a:gd name="connsiteY5" fmla="*/ 10004 h 10004"/>
                <a:gd name="connsiteX6" fmla="*/ 0 w 21039"/>
                <a:gd name="connsiteY6" fmla="*/ 10004 h 10004"/>
                <a:gd name="connsiteX0" fmla="*/ 0 w 20349"/>
                <a:gd name="connsiteY0" fmla="*/ 10004 h 10004"/>
                <a:gd name="connsiteX1" fmla="*/ 6864 w 20349"/>
                <a:gd name="connsiteY1" fmla="*/ 0 h 10004"/>
                <a:gd name="connsiteX2" fmla="*/ 20112 w 20349"/>
                <a:gd name="connsiteY2" fmla="*/ 25 h 10004"/>
                <a:gd name="connsiteX3" fmla="*/ 19104 w 20349"/>
                <a:gd name="connsiteY3" fmla="*/ 2141 h 10004"/>
                <a:gd name="connsiteX4" fmla="*/ 13941 w 20349"/>
                <a:gd name="connsiteY4" fmla="*/ 9719 h 10004"/>
                <a:gd name="connsiteX5" fmla="*/ 13471 w 20349"/>
                <a:gd name="connsiteY5" fmla="*/ 10004 h 10004"/>
                <a:gd name="connsiteX6" fmla="*/ 0 w 20349"/>
                <a:gd name="connsiteY6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0 w 20349"/>
                <a:gd name="connsiteY0" fmla="*/ 10004 h 10004"/>
                <a:gd name="connsiteX1" fmla="*/ 6327 w 20349"/>
                <a:gd name="connsiteY1" fmla="*/ 242 h 10004"/>
                <a:gd name="connsiteX2" fmla="*/ 6864 w 20349"/>
                <a:gd name="connsiteY2" fmla="*/ 0 h 10004"/>
                <a:gd name="connsiteX3" fmla="*/ 20112 w 20349"/>
                <a:gd name="connsiteY3" fmla="*/ 25 h 10004"/>
                <a:gd name="connsiteX4" fmla="*/ 19104 w 20349"/>
                <a:gd name="connsiteY4" fmla="*/ 2141 h 10004"/>
                <a:gd name="connsiteX5" fmla="*/ 13941 w 20349"/>
                <a:gd name="connsiteY5" fmla="*/ 9719 h 10004"/>
                <a:gd name="connsiteX6" fmla="*/ 13471 w 20349"/>
                <a:gd name="connsiteY6" fmla="*/ 10004 h 10004"/>
                <a:gd name="connsiteX7" fmla="*/ 0 w 20349"/>
                <a:gd name="connsiteY7" fmla="*/ 10004 h 10004"/>
                <a:gd name="connsiteX0" fmla="*/ 788 w 21137"/>
                <a:gd name="connsiteY0" fmla="*/ 10004 h 10004"/>
                <a:gd name="connsiteX1" fmla="*/ 2590 w 21137"/>
                <a:gd name="connsiteY1" fmla="*/ 6936 h 10004"/>
                <a:gd name="connsiteX2" fmla="*/ 7115 w 21137"/>
                <a:gd name="connsiteY2" fmla="*/ 242 h 10004"/>
                <a:gd name="connsiteX3" fmla="*/ 7652 w 21137"/>
                <a:gd name="connsiteY3" fmla="*/ 0 h 10004"/>
                <a:gd name="connsiteX4" fmla="*/ 20900 w 21137"/>
                <a:gd name="connsiteY4" fmla="*/ 25 h 10004"/>
                <a:gd name="connsiteX5" fmla="*/ 19892 w 21137"/>
                <a:gd name="connsiteY5" fmla="*/ 2141 h 10004"/>
                <a:gd name="connsiteX6" fmla="*/ 14729 w 21137"/>
                <a:gd name="connsiteY6" fmla="*/ 9719 h 10004"/>
                <a:gd name="connsiteX7" fmla="*/ 14259 w 21137"/>
                <a:gd name="connsiteY7" fmla="*/ 10004 h 10004"/>
                <a:gd name="connsiteX8" fmla="*/ 788 w 21137"/>
                <a:gd name="connsiteY8" fmla="*/ 10004 h 10004"/>
                <a:gd name="connsiteX0" fmla="*/ 153 w 20502"/>
                <a:gd name="connsiteY0" fmla="*/ 10004 h 10012"/>
                <a:gd name="connsiteX1" fmla="*/ 1955 w 20502"/>
                <a:gd name="connsiteY1" fmla="*/ 6936 h 10012"/>
                <a:gd name="connsiteX2" fmla="*/ 6480 w 20502"/>
                <a:gd name="connsiteY2" fmla="*/ 242 h 10012"/>
                <a:gd name="connsiteX3" fmla="*/ 7017 w 20502"/>
                <a:gd name="connsiteY3" fmla="*/ 0 h 10012"/>
                <a:gd name="connsiteX4" fmla="*/ 20265 w 20502"/>
                <a:gd name="connsiteY4" fmla="*/ 25 h 10012"/>
                <a:gd name="connsiteX5" fmla="*/ 19257 w 20502"/>
                <a:gd name="connsiteY5" fmla="*/ 2141 h 10012"/>
                <a:gd name="connsiteX6" fmla="*/ 14094 w 20502"/>
                <a:gd name="connsiteY6" fmla="*/ 9719 h 10012"/>
                <a:gd name="connsiteX7" fmla="*/ 13624 w 20502"/>
                <a:gd name="connsiteY7" fmla="*/ 10004 h 10012"/>
                <a:gd name="connsiteX8" fmla="*/ 153 w 20502"/>
                <a:gd name="connsiteY8" fmla="*/ 10004 h 10012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  <a:gd name="connsiteX0" fmla="*/ 123 w 20472"/>
                <a:gd name="connsiteY0" fmla="*/ 10004 h 10004"/>
                <a:gd name="connsiteX1" fmla="*/ 1925 w 20472"/>
                <a:gd name="connsiteY1" fmla="*/ 6936 h 10004"/>
                <a:gd name="connsiteX2" fmla="*/ 6450 w 20472"/>
                <a:gd name="connsiteY2" fmla="*/ 242 h 10004"/>
                <a:gd name="connsiteX3" fmla="*/ 6987 w 20472"/>
                <a:gd name="connsiteY3" fmla="*/ 0 h 10004"/>
                <a:gd name="connsiteX4" fmla="*/ 20235 w 20472"/>
                <a:gd name="connsiteY4" fmla="*/ 25 h 10004"/>
                <a:gd name="connsiteX5" fmla="*/ 19227 w 20472"/>
                <a:gd name="connsiteY5" fmla="*/ 2141 h 10004"/>
                <a:gd name="connsiteX6" fmla="*/ 14064 w 20472"/>
                <a:gd name="connsiteY6" fmla="*/ 9719 h 10004"/>
                <a:gd name="connsiteX7" fmla="*/ 13594 w 20472"/>
                <a:gd name="connsiteY7" fmla="*/ 10004 h 10004"/>
                <a:gd name="connsiteX8" fmla="*/ 123 w 20472"/>
                <a:gd name="connsiteY8" fmla="*/ 10004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72" h="10004">
                  <a:moveTo>
                    <a:pt x="123" y="10004"/>
                  </a:moveTo>
                  <a:cubicBezTo>
                    <a:pt x="-404" y="9953"/>
                    <a:pt x="871" y="8563"/>
                    <a:pt x="1925" y="6936"/>
                  </a:cubicBezTo>
                  <a:cubicBezTo>
                    <a:pt x="2979" y="5309"/>
                    <a:pt x="5369" y="1805"/>
                    <a:pt x="6450" y="242"/>
                  </a:cubicBezTo>
                  <a:cubicBezTo>
                    <a:pt x="6615" y="75"/>
                    <a:pt x="6721" y="-3"/>
                    <a:pt x="6987" y="0"/>
                  </a:cubicBezTo>
                  <a:lnTo>
                    <a:pt x="20235" y="25"/>
                  </a:lnTo>
                  <a:cubicBezTo>
                    <a:pt x="20823" y="-55"/>
                    <a:pt x="20255" y="525"/>
                    <a:pt x="19227" y="2141"/>
                  </a:cubicBezTo>
                  <a:cubicBezTo>
                    <a:pt x="18199" y="3757"/>
                    <a:pt x="15116" y="8141"/>
                    <a:pt x="14064" y="9719"/>
                  </a:cubicBezTo>
                  <a:cubicBezTo>
                    <a:pt x="13955" y="9867"/>
                    <a:pt x="13847" y="9970"/>
                    <a:pt x="13594" y="10004"/>
                  </a:cubicBezTo>
                  <a:lnTo>
                    <a:pt x="123" y="1000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aseline="-25000"/>
            </a:p>
          </p:txBody>
        </p:sp>
      </p:grpSp>
      <p:sp>
        <p:nvSpPr>
          <p:cNvPr id="9" name="Título 1">
            <a:extLst>
              <a:ext uri="{FF2B5EF4-FFF2-40B4-BE49-F238E27FC236}">
                <a16:creationId xmlns:a16="http://schemas.microsoft.com/office/drawing/2014/main" id="{CCF2FCAA-64B6-7EBE-22DF-26A6CF1426BE}"/>
              </a:ext>
            </a:extLst>
          </p:cNvPr>
          <p:cNvSpPr txBox="1">
            <a:spLocks/>
          </p:cNvSpPr>
          <p:nvPr/>
        </p:nvSpPr>
        <p:spPr>
          <a:xfrm>
            <a:off x="596744" y="141487"/>
            <a:ext cx="8754838" cy="6702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Tarifa Energia Elétrica </a:t>
            </a:r>
            <a:r>
              <a:rPr lang="pt-B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– Perspectiva Regional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Dados de Agosto de 2023</a:t>
            </a:r>
          </a:p>
        </p:txBody>
      </p:sp>
      <p:sp>
        <p:nvSpPr>
          <p:cNvPr id="13" name="Google Shape;195;p3">
            <a:extLst>
              <a:ext uri="{FF2B5EF4-FFF2-40B4-BE49-F238E27FC236}">
                <a16:creationId xmlns:a16="http://schemas.microsoft.com/office/drawing/2014/main" id="{38EF479C-80C1-77AA-DE53-532FC6A0BDF9}"/>
              </a:ext>
            </a:extLst>
          </p:cNvPr>
          <p:cNvSpPr/>
          <p:nvPr/>
        </p:nvSpPr>
        <p:spPr>
          <a:xfrm>
            <a:off x="6696210" y="1484197"/>
            <a:ext cx="4631679" cy="4990464"/>
          </a:xfrm>
          <a:prstGeom prst="roundRect">
            <a:avLst>
              <a:gd name="adj" fmla="val 4039"/>
            </a:avLst>
          </a:prstGeom>
          <a:solidFill>
            <a:srgbClr val="FFFFFF"/>
          </a:solidFill>
          <a:ln w="12700">
            <a:miter lim="400000"/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14" name="Picture 2" descr="Como saber se estou no Cadastro Único? - Geledés">
            <a:extLst>
              <a:ext uri="{FF2B5EF4-FFF2-40B4-BE49-F238E27FC236}">
                <a16:creationId xmlns:a16="http://schemas.microsoft.com/office/drawing/2014/main" id="{C862F150-3D07-9445-C2F8-FF79A4350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27" y="1776921"/>
            <a:ext cx="1868806" cy="11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ssistência Social – Benefício de Prestação Continuada (BPC ...">
            <a:extLst>
              <a:ext uri="{FF2B5EF4-FFF2-40B4-BE49-F238E27FC236}">
                <a16:creationId xmlns:a16="http://schemas.microsoft.com/office/drawing/2014/main" id="{7EF1941D-2D35-D526-D634-2F973159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887" y="2717873"/>
            <a:ext cx="1970710" cy="119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F97B3D9-42D8-E68A-6DCD-50BC277214E7}"/>
              </a:ext>
            </a:extLst>
          </p:cNvPr>
          <p:cNvSpPr txBox="1"/>
          <p:nvPr/>
        </p:nvSpPr>
        <p:spPr>
          <a:xfrm>
            <a:off x="8595808" y="1978592"/>
            <a:ext cx="2647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pt-BR" sz="1200" b="1"/>
              <a:t>I - Renda Familiar </a:t>
            </a:r>
            <a:r>
              <a:rPr lang="pt-BR" sz="1200" b="1">
                <a:cs typeface="Times New Roman"/>
              </a:rPr>
              <a:t>≤  ½ S.M.  per capita</a:t>
            </a:r>
          </a:p>
          <a:p>
            <a:pPr lvl="0" algn="l"/>
            <a:endParaRPr lang="pt-BR" sz="1200" b="1">
              <a:cs typeface="Times New Roman"/>
            </a:endParaRPr>
          </a:p>
          <a:p>
            <a:pPr lvl="0" algn="l"/>
            <a:r>
              <a:rPr lang="pt-BR" sz="1200" b="1"/>
              <a:t>II - Renda Familiar </a:t>
            </a:r>
            <a:r>
              <a:rPr lang="pt-BR" sz="1200" b="1">
                <a:cs typeface="Times New Roman"/>
              </a:rPr>
              <a:t>≤  3 S.M. com uso aparelhos (saúde)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865CD27-0E3C-0010-52A5-D5B633EE04BD}"/>
              </a:ext>
            </a:extLst>
          </p:cNvPr>
          <p:cNvSpPr txBox="1"/>
          <p:nvPr/>
        </p:nvSpPr>
        <p:spPr>
          <a:xfrm>
            <a:off x="8632633" y="3145796"/>
            <a:ext cx="2746056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pt-BR" sz="1400" b="1" dirty="0"/>
              <a:t>Idosos (</a:t>
            </a:r>
            <a:r>
              <a:rPr lang="pt-BR" sz="1400" b="1" dirty="0">
                <a:cs typeface="Times New Roman"/>
              </a:rPr>
              <a:t>≥65 anos)</a:t>
            </a:r>
            <a:r>
              <a:rPr lang="pt-BR" sz="1400" b="1" dirty="0"/>
              <a:t> e PNE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80C974-DD88-5CE4-CF90-6B7F0AE4FE97}"/>
              </a:ext>
            </a:extLst>
          </p:cNvPr>
          <p:cNvSpPr txBox="1"/>
          <p:nvPr/>
        </p:nvSpPr>
        <p:spPr>
          <a:xfrm>
            <a:off x="7824045" y="1536783"/>
            <a:ext cx="248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>
                <a:solidFill>
                  <a:schemeClr val="accent1">
                    <a:lumMod val="50000"/>
                  </a:schemeClr>
                </a:solidFill>
              </a:rPr>
              <a:t>QUEM TEM DIREITO?</a:t>
            </a:r>
            <a:endParaRPr kumimoji="0" lang="pt-BR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D77B0772-0A57-27D2-F3C6-39BF3D675AE8}"/>
              </a:ext>
            </a:extLst>
          </p:cNvPr>
          <p:cNvGraphicFramePr>
            <a:graphicFrameLocks noGrp="1"/>
          </p:cNvGraphicFramePr>
          <p:nvPr/>
        </p:nvGraphicFramePr>
        <p:xfrm>
          <a:off x="6953106" y="4431379"/>
          <a:ext cx="4187834" cy="1950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90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955">
                <a:tc>
                  <a:txBody>
                    <a:bodyPr/>
                    <a:lstStyle/>
                    <a:p>
                      <a:pPr algn="ctr"/>
                      <a:r>
                        <a:rPr lang="pt-BR" sz="1600" b="1">
                          <a:solidFill>
                            <a:schemeClr val="tx1"/>
                          </a:solidFill>
                        </a:rPr>
                        <a:t>Parcela de Consumo Mensal (PCM)</a:t>
                      </a:r>
                      <a:endParaRPr lang="pt-BR" sz="1600" b="1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>
                          <a:solidFill>
                            <a:schemeClr val="tx1"/>
                          </a:solidFill>
                        </a:rPr>
                        <a:t>Desconto</a:t>
                      </a:r>
                      <a:endParaRPr lang="pt-BR" sz="1600" b="1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                      PCM &lt;= 30 kWh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65%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    30 kWh &lt; PCM &lt;= 100 kWh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40%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  100 kWh &lt; PCM &lt;= 220 kWh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  220 kWh &lt; PCM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/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l"/>
                      <a:r>
                        <a:rPr lang="pt-BR" sz="1600" baseline="0">
                          <a:solidFill>
                            <a:schemeClr val="tx1"/>
                          </a:solidFill>
                          <a:latin typeface="Verdana"/>
                        </a:rPr>
                        <a:t>   </a:t>
                      </a:r>
                      <a:r>
                        <a:rPr lang="pt-BR" sz="1600" b="1">
                          <a:solidFill>
                            <a:schemeClr val="tx1"/>
                          </a:solidFill>
                        </a:rPr>
                        <a:t>Índios / Quilombolas:</a:t>
                      </a:r>
                    </a:p>
                    <a:p>
                      <a:pPr algn="ctr"/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  PCM &lt;= 50 kWh</a:t>
                      </a:r>
                      <a:endParaRPr lang="pt-BR" sz="1600" b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CaixaDeTexto 19">
            <a:extLst>
              <a:ext uri="{FF2B5EF4-FFF2-40B4-BE49-F238E27FC236}">
                <a16:creationId xmlns:a16="http://schemas.microsoft.com/office/drawing/2014/main" id="{82AF7B51-ADCA-4B20-D065-9FF09D1327BA}"/>
              </a:ext>
            </a:extLst>
          </p:cNvPr>
          <p:cNvSpPr txBox="1"/>
          <p:nvPr/>
        </p:nvSpPr>
        <p:spPr>
          <a:xfrm>
            <a:off x="6830521" y="3953340"/>
            <a:ext cx="3417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Descontos aplicáveis?</a:t>
            </a: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B4C7855-1142-9287-75AA-403CD8C668FB}"/>
              </a:ext>
            </a:extLst>
          </p:cNvPr>
          <p:cNvSpPr txBox="1"/>
          <p:nvPr/>
        </p:nvSpPr>
        <p:spPr>
          <a:xfrm>
            <a:off x="7536350" y="3649356"/>
            <a:ext cx="2981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pt-BR" sz="1400" b="1"/>
              <a:t>Família não precisa ser titular da UC  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2D39C1A-7A4A-B904-ED32-02D4B79E9E77}"/>
              </a:ext>
            </a:extLst>
          </p:cNvPr>
          <p:cNvGrpSpPr/>
          <p:nvPr/>
        </p:nvGrpSpPr>
        <p:grpSpPr>
          <a:xfrm>
            <a:off x="893603" y="2187539"/>
            <a:ext cx="4467877" cy="3363917"/>
            <a:chOff x="441779" y="3278861"/>
            <a:chExt cx="4718598" cy="2564098"/>
          </a:xfrm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Google Shape;195;p3">
              <a:extLst>
                <a:ext uri="{FF2B5EF4-FFF2-40B4-BE49-F238E27FC236}">
                  <a16:creationId xmlns:a16="http://schemas.microsoft.com/office/drawing/2014/main" id="{69DFC051-D125-361A-365E-B98172C8B81A}"/>
                </a:ext>
              </a:extLst>
            </p:cNvPr>
            <p:cNvSpPr/>
            <p:nvPr/>
          </p:nvSpPr>
          <p:spPr>
            <a:xfrm>
              <a:off x="441779" y="3278861"/>
              <a:ext cx="4718598" cy="2564098"/>
            </a:xfrm>
            <a:prstGeom prst="roundRect">
              <a:avLst>
                <a:gd name="adj" fmla="val 4039"/>
              </a:avLst>
            </a:prstGeom>
            <a:solidFill>
              <a:srgbClr val="10A726"/>
            </a:solidFill>
            <a:ln w="12700">
              <a:miter lim="400000"/>
            </a:ln>
          </p:spPr>
          <p:txBody>
            <a:bodyPr lIns="0" tIns="0" rIns="0" bIns="0" anchor="ctr"/>
            <a:lstStyle>
              <a:defPPr>
                <a:defRPr lang="pt-B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pic>
          <p:nvPicPr>
            <p:cNvPr id="32" name="Picture 2" descr="Procon de Campos orienta consumidores sobre tarifa social de luz">
              <a:extLst>
                <a:ext uri="{FF2B5EF4-FFF2-40B4-BE49-F238E27FC236}">
                  <a16:creationId xmlns:a16="http://schemas.microsoft.com/office/drawing/2014/main" id="{5EC0ADB7-F623-2E5E-305C-4EF7EEC50B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4" t="9384" r="2491" b="22288"/>
            <a:stretch/>
          </p:blipFill>
          <p:spPr bwMode="auto">
            <a:xfrm>
              <a:off x="1595125" y="3351818"/>
              <a:ext cx="1866039" cy="951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CaixaDeTexto 4">
            <a:extLst>
              <a:ext uri="{FF2B5EF4-FFF2-40B4-BE49-F238E27FC236}">
                <a16:creationId xmlns:a16="http://schemas.microsoft.com/office/drawing/2014/main" id="{366DF6FB-5218-8B95-7B1B-124DA276A336}"/>
              </a:ext>
            </a:extLst>
          </p:cNvPr>
          <p:cNvSpPr txBox="1"/>
          <p:nvPr/>
        </p:nvSpPr>
        <p:spPr>
          <a:xfrm>
            <a:off x="893603" y="3531648"/>
            <a:ext cx="404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 </a:t>
            </a:r>
            <a:r>
              <a:rPr kumimoji="0" lang="pt-BR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mil UC</a:t>
            </a:r>
            <a:r>
              <a:rPr lang="pt-BR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kumimoji="0" lang="pt-BR" sz="2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pt-BR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(52,6% Residencial</a:t>
            </a:r>
            <a:r>
              <a:rPr lang="pt-BR" sz="24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CaixaDeTexto 5">
            <a:extLst>
              <a:ext uri="{FF2B5EF4-FFF2-40B4-BE49-F238E27FC236}">
                <a16:creationId xmlns:a16="http://schemas.microsoft.com/office/drawing/2014/main" id="{103A4223-2F2A-1F47-2C05-FAED50C05B8C}"/>
              </a:ext>
            </a:extLst>
          </p:cNvPr>
          <p:cNvSpPr txBox="1"/>
          <p:nvPr/>
        </p:nvSpPr>
        <p:spPr>
          <a:xfrm>
            <a:off x="1018849" y="4106118"/>
            <a:ext cx="38296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14.203, de 10 de setembro de 2021, tornou obrigatória a inscrição dos consumidores na TSEE. 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(21 mil consumidores em set/21)</a:t>
            </a:r>
            <a:endParaRPr lang="pt-BR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Gráfico 8">
            <a:extLst>
              <a:ext uri="{FF2B5EF4-FFF2-40B4-BE49-F238E27FC236}">
                <a16:creationId xmlns:a16="http://schemas.microsoft.com/office/drawing/2014/main" id="{51F5B06F-6D44-D950-9DA5-327B1813AC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290727" y="1922556"/>
            <a:ext cx="2246017" cy="38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5220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756</Words>
  <Application>Microsoft Office PowerPoint</Application>
  <PresentationFormat>Widescreen</PresentationFormat>
  <Paragraphs>217</Paragraphs>
  <Slides>16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Verdana</vt:lpstr>
      <vt:lpstr>1_Tema do Office</vt:lpstr>
      <vt:lpstr>Revisão Tarifária da Equatorial Amapá</vt:lpstr>
      <vt:lpstr>Apresentação do PowerPoint</vt:lpstr>
      <vt:lpstr>Apresentação do PowerPoint</vt:lpstr>
      <vt:lpstr>Apresentação do PowerPoint</vt:lpstr>
      <vt:lpstr>RTE Equatorial Amapá </vt:lpstr>
      <vt:lpstr>Medidas Estruturais Tarifárias</vt:lpstr>
      <vt:lpstr>Apresentação do PowerPoint</vt:lpstr>
      <vt:lpstr>Apresentação do PowerPoint</vt:lpstr>
      <vt:lpstr>Apresentação do PowerPoint</vt:lpstr>
      <vt:lpstr>RTE Equatorial Amapá Próximas Fases do Processo</vt:lpstr>
      <vt:lpstr>Diagnóstico da prestação do serviço na Equatorial Amapá</vt:lpstr>
      <vt:lpstr>Diagnóstico da prestação do serviço – Equatorial Amapá</vt:lpstr>
      <vt:lpstr>Equatorial Amapá</vt:lpstr>
      <vt:lpstr>Equatorial Amapá</vt:lpstr>
      <vt:lpstr>Equatorial Amapá</vt:lpstr>
      <vt:lpstr>Endereço : SGAN 603 Módulo I e J – Brasília/DF CEP: 70830-110  TELEFONE GERAL: 061 2192 8600 OUVIDORIA SETORIAL: 167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Tarifária da Equatorial Amapá</dc:title>
  <dc:creator>Thiago Roberto Magalhães Veloso (STR)</dc:creator>
  <cp:lastModifiedBy>Thiago Roberto Magalhães Veloso (STR)</cp:lastModifiedBy>
  <cp:revision>4</cp:revision>
  <cp:lastPrinted>2023-09-12T19:13:23Z</cp:lastPrinted>
  <dcterms:created xsi:type="dcterms:W3CDTF">2023-09-11T19:28:24Z</dcterms:created>
  <dcterms:modified xsi:type="dcterms:W3CDTF">2023-09-13T11:14:12Z</dcterms:modified>
</cp:coreProperties>
</file>