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35999738" cy="28800425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5" d="100"/>
          <a:sy n="25" d="100"/>
        </p:scale>
        <p:origin x="14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799640" y="1149120"/>
            <a:ext cx="32398920" cy="480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1799640" y="6739200"/>
            <a:ext cx="32398920" cy="796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1799640" y="15464160"/>
            <a:ext cx="32398920" cy="796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799640" y="1149120"/>
            <a:ext cx="32398920" cy="480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1799640" y="6739200"/>
            <a:ext cx="15810480" cy="796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18401040" y="6739200"/>
            <a:ext cx="15810480" cy="796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1799640" y="15464160"/>
            <a:ext cx="15810480" cy="796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18401040" y="15464160"/>
            <a:ext cx="15810480" cy="796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799640" y="1149120"/>
            <a:ext cx="32398920" cy="480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1799640" y="6739200"/>
            <a:ext cx="10432080" cy="796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12753720" y="6739200"/>
            <a:ext cx="10432080" cy="796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23707800" y="6739200"/>
            <a:ext cx="10432080" cy="796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1799640" y="15464160"/>
            <a:ext cx="10432080" cy="796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12753720" y="15464160"/>
            <a:ext cx="10432080" cy="796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23707800" y="15464160"/>
            <a:ext cx="10432080" cy="796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1799640" y="1149120"/>
            <a:ext cx="32398920" cy="480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1799640" y="6739200"/>
            <a:ext cx="32398920" cy="1670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1799640" y="1149120"/>
            <a:ext cx="32398920" cy="480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1799640" y="6739200"/>
            <a:ext cx="32398920" cy="1670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1799640" y="1149120"/>
            <a:ext cx="32398920" cy="480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1799640" y="6739200"/>
            <a:ext cx="15810480" cy="1670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18401040" y="6739200"/>
            <a:ext cx="15810480" cy="1670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1799640" y="1149120"/>
            <a:ext cx="32398920" cy="480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1799640" y="1149120"/>
            <a:ext cx="32398920" cy="2229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1799640" y="1149120"/>
            <a:ext cx="32398920" cy="480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1799640" y="6739200"/>
            <a:ext cx="15810480" cy="796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18401040" y="6739200"/>
            <a:ext cx="15810480" cy="1670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/>
          </p:nvPr>
        </p:nvSpPr>
        <p:spPr>
          <a:xfrm>
            <a:off x="1799640" y="15464160"/>
            <a:ext cx="15810480" cy="796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799640" y="1149120"/>
            <a:ext cx="32398920" cy="480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1799640" y="6739200"/>
            <a:ext cx="32398920" cy="1670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799640" y="1149120"/>
            <a:ext cx="32398920" cy="480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1799640" y="6739200"/>
            <a:ext cx="15810480" cy="1670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18401040" y="6739200"/>
            <a:ext cx="15810480" cy="796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/>
          </p:nvPr>
        </p:nvSpPr>
        <p:spPr>
          <a:xfrm>
            <a:off x="18401040" y="15464160"/>
            <a:ext cx="15810480" cy="796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799640" y="1149120"/>
            <a:ext cx="32398920" cy="480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1799640" y="6739200"/>
            <a:ext cx="15810480" cy="796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18401040" y="6739200"/>
            <a:ext cx="15810480" cy="796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1799640" y="15464160"/>
            <a:ext cx="32398920" cy="796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799640" y="1149120"/>
            <a:ext cx="32398920" cy="480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1799640" y="6739200"/>
            <a:ext cx="32398920" cy="796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1799640" y="15464160"/>
            <a:ext cx="32398920" cy="796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1799640" y="1149120"/>
            <a:ext cx="32398920" cy="480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1799640" y="6739200"/>
            <a:ext cx="15810480" cy="796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18401040" y="6739200"/>
            <a:ext cx="15810480" cy="796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1799640" y="15464160"/>
            <a:ext cx="15810480" cy="796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/>
          </p:nvPr>
        </p:nvSpPr>
        <p:spPr>
          <a:xfrm>
            <a:off x="18401040" y="15464160"/>
            <a:ext cx="15810480" cy="796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799640" y="1149120"/>
            <a:ext cx="32398920" cy="480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1799640" y="6739200"/>
            <a:ext cx="10432080" cy="796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12753720" y="6739200"/>
            <a:ext cx="10432080" cy="796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23707800" y="6739200"/>
            <a:ext cx="10432080" cy="796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/>
          </p:nvPr>
        </p:nvSpPr>
        <p:spPr>
          <a:xfrm>
            <a:off x="1799640" y="15464160"/>
            <a:ext cx="10432080" cy="796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/>
          </p:nvPr>
        </p:nvSpPr>
        <p:spPr>
          <a:xfrm>
            <a:off x="12753720" y="15464160"/>
            <a:ext cx="10432080" cy="796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/>
          </p:nvPr>
        </p:nvSpPr>
        <p:spPr>
          <a:xfrm>
            <a:off x="23707800" y="15464160"/>
            <a:ext cx="10432080" cy="796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1799640" y="1149120"/>
            <a:ext cx="32398920" cy="480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1799640" y="6739200"/>
            <a:ext cx="32398920" cy="1670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1799640" y="1149120"/>
            <a:ext cx="32398920" cy="480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/>
          </p:nvPr>
        </p:nvSpPr>
        <p:spPr>
          <a:xfrm>
            <a:off x="1799640" y="6739200"/>
            <a:ext cx="32398920" cy="1670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1799640" y="1149120"/>
            <a:ext cx="32398920" cy="480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1799640" y="6739200"/>
            <a:ext cx="15810480" cy="1670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/>
          </p:nvPr>
        </p:nvSpPr>
        <p:spPr>
          <a:xfrm>
            <a:off x="18401040" y="6739200"/>
            <a:ext cx="15810480" cy="1670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1799640" y="1149120"/>
            <a:ext cx="32398920" cy="480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799640" y="1149120"/>
            <a:ext cx="32398920" cy="480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1799640" y="6739200"/>
            <a:ext cx="32398920" cy="1670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1799640" y="1149120"/>
            <a:ext cx="32398920" cy="2229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1799640" y="1149120"/>
            <a:ext cx="32398920" cy="480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1799640" y="6739200"/>
            <a:ext cx="15810480" cy="796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/>
          </p:nvPr>
        </p:nvSpPr>
        <p:spPr>
          <a:xfrm>
            <a:off x="18401040" y="6739200"/>
            <a:ext cx="15810480" cy="1670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/>
          </p:nvPr>
        </p:nvSpPr>
        <p:spPr>
          <a:xfrm>
            <a:off x="1799640" y="15464160"/>
            <a:ext cx="15810480" cy="796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1799640" y="1149120"/>
            <a:ext cx="32398920" cy="480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1799640" y="6739200"/>
            <a:ext cx="15810480" cy="1670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18401040" y="6739200"/>
            <a:ext cx="15810480" cy="796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/>
          </p:nvPr>
        </p:nvSpPr>
        <p:spPr>
          <a:xfrm>
            <a:off x="18401040" y="15464160"/>
            <a:ext cx="15810480" cy="796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1799640" y="1149120"/>
            <a:ext cx="32398920" cy="480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1799640" y="6739200"/>
            <a:ext cx="15810480" cy="796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/>
          </p:nvPr>
        </p:nvSpPr>
        <p:spPr>
          <a:xfrm>
            <a:off x="18401040" y="6739200"/>
            <a:ext cx="15810480" cy="796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/>
          </p:nvPr>
        </p:nvSpPr>
        <p:spPr>
          <a:xfrm>
            <a:off x="1799640" y="15464160"/>
            <a:ext cx="32398920" cy="796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799640" y="1149120"/>
            <a:ext cx="32398920" cy="480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1799640" y="6739200"/>
            <a:ext cx="32398920" cy="796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/>
          </p:nvPr>
        </p:nvSpPr>
        <p:spPr>
          <a:xfrm>
            <a:off x="1799640" y="15464160"/>
            <a:ext cx="32398920" cy="796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1799640" y="1149120"/>
            <a:ext cx="32398920" cy="480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1799640" y="6739200"/>
            <a:ext cx="15810480" cy="796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/>
          </p:nvPr>
        </p:nvSpPr>
        <p:spPr>
          <a:xfrm>
            <a:off x="18401040" y="6739200"/>
            <a:ext cx="15810480" cy="796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/>
          </p:nvPr>
        </p:nvSpPr>
        <p:spPr>
          <a:xfrm>
            <a:off x="1799640" y="15464160"/>
            <a:ext cx="15810480" cy="796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/>
          </p:nvPr>
        </p:nvSpPr>
        <p:spPr>
          <a:xfrm>
            <a:off x="18401040" y="15464160"/>
            <a:ext cx="15810480" cy="796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1799640" y="1149120"/>
            <a:ext cx="32398920" cy="480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1799640" y="6739200"/>
            <a:ext cx="10432080" cy="796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12753720" y="6739200"/>
            <a:ext cx="10432080" cy="796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/>
          </p:nvPr>
        </p:nvSpPr>
        <p:spPr>
          <a:xfrm>
            <a:off x="23707800" y="6739200"/>
            <a:ext cx="10432080" cy="796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/>
          </p:nvPr>
        </p:nvSpPr>
        <p:spPr>
          <a:xfrm>
            <a:off x="1799640" y="15464160"/>
            <a:ext cx="10432080" cy="796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/>
          </p:nvPr>
        </p:nvSpPr>
        <p:spPr>
          <a:xfrm>
            <a:off x="12753720" y="15464160"/>
            <a:ext cx="10432080" cy="796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/>
          </p:nvPr>
        </p:nvSpPr>
        <p:spPr>
          <a:xfrm>
            <a:off x="23707800" y="15464160"/>
            <a:ext cx="10432080" cy="796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799640" y="1149120"/>
            <a:ext cx="32398920" cy="480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1799640" y="6739200"/>
            <a:ext cx="15810480" cy="1670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18401040" y="6739200"/>
            <a:ext cx="15810480" cy="1670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799640" y="1149120"/>
            <a:ext cx="32398920" cy="480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1799640" y="1149120"/>
            <a:ext cx="32398920" cy="2229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799640" y="1149120"/>
            <a:ext cx="32398920" cy="480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1799640" y="6739200"/>
            <a:ext cx="15810480" cy="796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18401040" y="6739200"/>
            <a:ext cx="15810480" cy="1670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1799640" y="15464160"/>
            <a:ext cx="15810480" cy="796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799640" y="1149120"/>
            <a:ext cx="32398920" cy="480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1799640" y="6739200"/>
            <a:ext cx="15810480" cy="1670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18401040" y="6739200"/>
            <a:ext cx="15810480" cy="796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18401040" y="15464160"/>
            <a:ext cx="15810480" cy="796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799640" y="1149120"/>
            <a:ext cx="32398920" cy="480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1799640" y="6739200"/>
            <a:ext cx="15810480" cy="796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18401040" y="6739200"/>
            <a:ext cx="15810480" cy="796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1799640" y="15464160"/>
            <a:ext cx="32398920" cy="796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799640" y="1149120"/>
            <a:ext cx="32398920" cy="480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Clique para editar o formato do texto do título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1799640" y="6739200"/>
            <a:ext cx="32398920" cy="1670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799640" y="1149120"/>
            <a:ext cx="32398920" cy="480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Clique para editar o formato do texto do título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1799640" y="6739200"/>
            <a:ext cx="32398920" cy="1670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799640" y="1149120"/>
            <a:ext cx="32398920" cy="480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Clique para editar o formato do texto do título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1799640" y="6739200"/>
            <a:ext cx="32398920" cy="1670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1800000" y="378720"/>
            <a:ext cx="32397120" cy="6345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15" name="CustomShape 2"/>
          <p:cNvSpPr/>
          <p:nvPr/>
        </p:nvSpPr>
        <p:spPr>
          <a:xfrm>
            <a:off x="1800000" y="6738120"/>
            <a:ext cx="32397120" cy="1670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16" name="Caixa de Texto 3"/>
          <p:cNvSpPr/>
          <p:nvPr/>
        </p:nvSpPr>
        <p:spPr>
          <a:xfrm>
            <a:off x="1365840" y="10295280"/>
            <a:ext cx="33575760" cy="130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8000" b="1" strike="noStrike" spc="-1">
                <a:solidFill>
                  <a:srgbClr val="FFFFFF"/>
                </a:solidFill>
                <a:latin typeface="Eastman Roman Trial Medium"/>
                <a:ea typeface="DejaVu Sans"/>
              </a:rPr>
              <a:t> Os entraves no fornecimento de energia elétrica no Amapá</a:t>
            </a:r>
            <a:endParaRPr lang="pt-BR" sz="8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CustomShape 3"/>
          <p:cNvSpPr/>
          <p:nvPr/>
        </p:nvSpPr>
        <p:spPr>
          <a:xfrm>
            <a:off x="480240" y="2086560"/>
            <a:ext cx="34799040" cy="4295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13800" b="1" strike="noStrike" spc="-1">
                <a:solidFill>
                  <a:srgbClr val="FFFFFF"/>
                </a:solidFill>
                <a:latin typeface="Eastman Roman Trial Heavy"/>
                <a:ea typeface="DejaVu Sans"/>
              </a:rPr>
              <a:t>COMISSÃO DE </a:t>
            </a:r>
            <a:endParaRPr lang="pt-BR" sz="13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13800" b="1" strike="noStrike" spc="-1">
                <a:solidFill>
                  <a:srgbClr val="FFFFFF"/>
                </a:solidFill>
                <a:latin typeface="Eastman Roman Trial Heavy"/>
                <a:ea typeface="DejaVu Sans"/>
              </a:rPr>
              <a:t>DESENVOLVIMENTO URBANO</a:t>
            </a:r>
            <a:endParaRPr lang="pt-BR" sz="13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Caixa de Texto 7"/>
          <p:cNvSpPr/>
          <p:nvPr/>
        </p:nvSpPr>
        <p:spPr>
          <a:xfrm>
            <a:off x="8854920" y="6422400"/>
            <a:ext cx="17995680" cy="2521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11500" b="1" strike="noStrike" spc="-1">
                <a:solidFill>
                  <a:srgbClr val="FFFFFF"/>
                </a:solidFill>
                <a:latin typeface="Eastman Roman Trial Medium"/>
                <a:ea typeface="DejaVu Sans"/>
              </a:rPr>
              <a:t>Audiência Pública</a:t>
            </a:r>
            <a:endParaRPr lang="pt-BR" sz="115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115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19" name="Grupo 4"/>
          <p:cNvGrpSpPr/>
          <p:nvPr/>
        </p:nvGrpSpPr>
        <p:grpSpPr>
          <a:xfrm>
            <a:off x="6621840" y="13464000"/>
            <a:ext cx="22510440" cy="7606800"/>
            <a:chOff x="6621840" y="13464000"/>
            <a:chExt cx="22510440" cy="7606800"/>
          </a:xfrm>
        </p:grpSpPr>
        <p:pic>
          <p:nvPicPr>
            <p:cNvPr id="120" name="Imagem 5" descr="bg texto 2"/>
            <p:cNvPicPr/>
            <p:nvPr/>
          </p:nvPicPr>
          <p:blipFill>
            <a:blip r:embed="rId3"/>
            <a:stretch/>
          </p:blipFill>
          <p:spPr>
            <a:xfrm>
              <a:off x="6655320" y="13464000"/>
              <a:ext cx="22442400" cy="7606800"/>
            </a:xfrm>
            <a:prstGeom prst="rect">
              <a:avLst/>
            </a:prstGeom>
            <a:ln w="0">
              <a:noFill/>
            </a:ln>
          </p:spPr>
        </p:pic>
        <p:grpSp>
          <p:nvGrpSpPr>
            <p:cNvPr id="121" name="Grupo 2"/>
            <p:cNvGrpSpPr/>
            <p:nvPr/>
          </p:nvGrpSpPr>
          <p:grpSpPr>
            <a:xfrm>
              <a:off x="6621840" y="14470920"/>
              <a:ext cx="22510440" cy="5525280"/>
              <a:chOff x="6621840" y="14470920"/>
              <a:chExt cx="22510440" cy="5525280"/>
            </a:xfrm>
          </p:grpSpPr>
          <p:sp>
            <p:nvSpPr>
              <p:cNvPr id="122" name="CustomShape 4"/>
              <p:cNvSpPr/>
              <p:nvPr/>
            </p:nvSpPr>
            <p:spPr>
              <a:xfrm>
                <a:off x="6621840" y="17712000"/>
                <a:ext cx="22510440" cy="22842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pt-BR" sz="7200" b="0" strike="noStrike" spc="-1">
                    <a:solidFill>
                      <a:srgbClr val="FFFFFF"/>
                    </a:solidFill>
                    <a:latin typeface="D-DIN"/>
                    <a:ea typeface="DejaVu Sans"/>
                  </a:rPr>
                  <a:t>Coordenador do Núcleo Cível de Macapá</a:t>
                </a:r>
                <a:endParaRPr lang="pt-BR" sz="7200" b="0" strike="noStrike" spc="-1">
                  <a:solidFill>
                    <a:srgbClr val="000000"/>
                  </a:solidFill>
                  <a:latin typeface="Arial"/>
                </a:endParaRPr>
              </a:p>
              <a:p>
                <a:pPr algn="ctr">
                  <a:lnSpc>
                    <a:spcPct val="100000"/>
                  </a:lnSpc>
                </a:pPr>
                <a:r>
                  <a:rPr lang="pt-BR" sz="7200" b="0" strike="noStrike" spc="-1">
                    <a:solidFill>
                      <a:srgbClr val="FFFFFF"/>
                    </a:solidFill>
                    <a:latin typeface="D-DIN"/>
                    <a:ea typeface="DejaVu Sans"/>
                  </a:rPr>
                  <a:t>Titular da 4ª Defensoria do Núcleo Cível</a:t>
                </a:r>
                <a:endParaRPr lang="pt-BR" sz="72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23" name="Caixa de Texto 1"/>
              <p:cNvSpPr/>
              <p:nvPr/>
            </p:nvSpPr>
            <p:spPr>
              <a:xfrm>
                <a:off x="6661080" y="14470920"/>
                <a:ext cx="22361040" cy="30157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pt-BR" sz="9600" b="1" strike="noStrike" spc="-1">
                    <a:solidFill>
                      <a:srgbClr val="FFFFFF"/>
                    </a:solidFill>
                    <a:latin typeface="Eastman Roman Trial Heavy"/>
                    <a:ea typeface="DejaVu Sans"/>
                  </a:rPr>
                  <a:t>Márcio Fonseca Costa Peixoto</a:t>
                </a:r>
                <a:endParaRPr lang="pt-BR" sz="9600" b="0" strike="noStrike" spc="-1">
                  <a:solidFill>
                    <a:srgbClr val="000000"/>
                  </a:solidFill>
                  <a:latin typeface="Arial"/>
                </a:endParaRPr>
              </a:p>
              <a:p>
                <a:pPr algn="ctr">
                  <a:lnSpc>
                    <a:spcPct val="100000"/>
                  </a:lnSpc>
                </a:pPr>
                <a:r>
                  <a:rPr lang="pt-BR" sz="9600" b="1" strike="noStrike" spc="-1">
                    <a:solidFill>
                      <a:srgbClr val="FFFFFF"/>
                    </a:solidFill>
                    <a:latin typeface="Eastman Roman Trial Medium"/>
                    <a:ea typeface="DejaVu Sans"/>
                  </a:rPr>
                  <a:t>Defensor Público do Amapá</a:t>
                </a:r>
                <a:endParaRPr lang="pt-BR" sz="96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etângulo arredondado 1"/>
          <p:cNvSpPr/>
          <p:nvPr/>
        </p:nvSpPr>
        <p:spPr>
          <a:xfrm>
            <a:off x="2661840" y="14271480"/>
            <a:ext cx="30315240" cy="4932360"/>
          </a:xfrm>
          <a:prstGeom prst="roundRect">
            <a:avLst>
              <a:gd name="adj" fmla="val 16667"/>
            </a:avLst>
          </a:prstGeom>
          <a:solidFill>
            <a:srgbClr val="243D3B">
              <a:alpha val="70000"/>
            </a:srgbClr>
          </a:solidFill>
          <a:ln w="92075">
            <a:solidFill>
              <a:srgbClr val="FFFFFF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pt-BR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17" name="CustomShape 1"/>
          <p:cNvSpPr/>
          <p:nvPr/>
        </p:nvSpPr>
        <p:spPr>
          <a:xfrm>
            <a:off x="1800000" y="378720"/>
            <a:ext cx="32397120" cy="6345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18" name="CustomShape 2"/>
          <p:cNvSpPr/>
          <p:nvPr/>
        </p:nvSpPr>
        <p:spPr>
          <a:xfrm>
            <a:off x="1800000" y="6738120"/>
            <a:ext cx="32397120" cy="1670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19" name="CustomShape 3"/>
          <p:cNvSpPr/>
          <p:nvPr/>
        </p:nvSpPr>
        <p:spPr>
          <a:xfrm>
            <a:off x="480240" y="3166920"/>
            <a:ext cx="34799040" cy="4295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13800" b="1" strike="noStrike" spc="-1">
                <a:solidFill>
                  <a:srgbClr val="FFFFFF"/>
                </a:solidFill>
                <a:latin typeface="Eastman Roman Trial Heavy"/>
                <a:ea typeface="DejaVu Sans"/>
              </a:rPr>
              <a:t>COMISSÃO DE </a:t>
            </a:r>
            <a:endParaRPr lang="pt-BR" sz="13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13800" b="1" strike="noStrike" spc="-1">
                <a:solidFill>
                  <a:srgbClr val="FFFFFF"/>
                </a:solidFill>
                <a:latin typeface="Eastman Roman Trial Heavy"/>
                <a:ea typeface="DejaVu Sans"/>
              </a:rPr>
              <a:t>DESENVOLVIMENTO URBANO</a:t>
            </a:r>
            <a:endParaRPr lang="pt-BR" sz="13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Caixa de Texto 2"/>
          <p:cNvSpPr/>
          <p:nvPr/>
        </p:nvSpPr>
        <p:spPr>
          <a:xfrm>
            <a:off x="8782560" y="7991640"/>
            <a:ext cx="17995680" cy="534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endParaRPr lang="pt-BR" sz="115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11500" b="1" strike="noStrike" spc="-1">
                <a:solidFill>
                  <a:srgbClr val="FFFFFF"/>
                </a:solidFill>
                <a:latin typeface="Eastman Roman Trial Medium"/>
                <a:ea typeface="DejaVu Sans"/>
              </a:rPr>
              <a:t>Audiência Pública</a:t>
            </a:r>
            <a:endParaRPr lang="pt-BR" sz="115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115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21" name="Grupo 6"/>
          <p:cNvGrpSpPr/>
          <p:nvPr/>
        </p:nvGrpSpPr>
        <p:grpSpPr>
          <a:xfrm>
            <a:off x="6072120" y="15248880"/>
            <a:ext cx="23494680" cy="2977920"/>
            <a:chOff x="6072120" y="15248880"/>
            <a:chExt cx="23494680" cy="2977920"/>
          </a:xfrm>
        </p:grpSpPr>
        <p:sp>
          <p:nvSpPr>
            <p:cNvPr id="222" name="CustomShape 4"/>
            <p:cNvSpPr/>
            <p:nvPr/>
          </p:nvSpPr>
          <p:spPr>
            <a:xfrm>
              <a:off x="6072120" y="15248880"/>
              <a:ext cx="23494680" cy="153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pt-BR" sz="9600" b="1" strike="noStrike" spc="-1">
                  <a:solidFill>
                    <a:srgbClr val="FFFFFF"/>
                  </a:solidFill>
                  <a:latin typeface="Arial"/>
                  <a:ea typeface="DejaVu Sans"/>
                </a:rPr>
                <a:t>Márcio Fonseca Costa Peixoto</a:t>
              </a:r>
              <a:endParaRPr lang="pt-BR" sz="96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pt-BR" sz="9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3" name="Caixa de Texto 4"/>
            <p:cNvSpPr/>
            <p:nvPr/>
          </p:nvSpPr>
          <p:spPr>
            <a:xfrm>
              <a:off x="7031520" y="16642080"/>
              <a:ext cx="21575520" cy="1584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algn="just">
                <a:lnSpc>
                  <a:spcPct val="100000"/>
                </a:lnSpc>
                <a:tabLst>
                  <a:tab pos="0" algn="l"/>
                </a:tabLst>
              </a:pPr>
              <a:r>
                <a:rPr lang="pt-BR" sz="9600" b="0" strike="noStrike" spc="-1">
                  <a:solidFill>
                    <a:srgbClr val="FFFFFF"/>
                  </a:solidFill>
                  <a:latin typeface="Arial"/>
                  <a:ea typeface="DejaVu Sans"/>
                </a:rPr>
                <a:t>marciofonseca@defensoria.ap.def.br </a:t>
              </a:r>
              <a:endParaRPr lang="pt-BR" sz="9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1800000" y="378720"/>
            <a:ext cx="32397120" cy="6345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25" name="CustomShape 2"/>
          <p:cNvSpPr/>
          <p:nvPr/>
        </p:nvSpPr>
        <p:spPr>
          <a:xfrm>
            <a:off x="1800000" y="6738120"/>
            <a:ext cx="32397120" cy="1670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26" name="CustomShape 4"/>
          <p:cNvSpPr/>
          <p:nvPr/>
        </p:nvSpPr>
        <p:spPr>
          <a:xfrm>
            <a:off x="2630160" y="3491280"/>
            <a:ext cx="29100960" cy="3563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pt-BR" sz="19900" b="1" strike="noStrike" spc="-1">
                <a:solidFill>
                  <a:srgbClr val="FFFFFF"/>
                </a:solidFill>
                <a:latin typeface="Eastman Roman Trial Heavy"/>
                <a:ea typeface="DejaVu Sans"/>
              </a:rPr>
              <a:t>Panorama atual</a:t>
            </a:r>
            <a:endParaRPr lang="pt-BR" sz="199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27" name="Grupo 9"/>
          <p:cNvGrpSpPr/>
          <p:nvPr/>
        </p:nvGrpSpPr>
        <p:grpSpPr>
          <a:xfrm>
            <a:off x="2888640" y="8927640"/>
            <a:ext cx="30061800" cy="1559880"/>
            <a:chOff x="2888640" y="8927640"/>
            <a:chExt cx="30061800" cy="1559880"/>
          </a:xfrm>
        </p:grpSpPr>
        <p:sp>
          <p:nvSpPr>
            <p:cNvPr id="128" name="CustomShape 3"/>
            <p:cNvSpPr/>
            <p:nvPr/>
          </p:nvSpPr>
          <p:spPr>
            <a:xfrm>
              <a:off x="4100040" y="8927640"/>
              <a:ext cx="28850400" cy="1559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algn="just">
                <a:lnSpc>
                  <a:spcPct val="100000"/>
                </a:lnSpc>
                <a:tabLst>
                  <a:tab pos="0" algn="l"/>
                </a:tabLst>
              </a:pPr>
              <a:r>
                <a:rPr lang="pt-BR" sz="8400" b="0" strike="noStrike" spc="-1">
                  <a:solidFill>
                    <a:srgbClr val="FFFFFF"/>
                  </a:solidFill>
                  <a:latin typeface="Verdana"/>
                  <a:ea typeface="DejaVu Sans"/>
                </a:rPr>
                <a:t>Amapá como gerador de energia </a:t>
              </a:r>
              <a:endParaRPr lang="pt-BR" sz="84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129" name="Imagem 2" descr="TOPICO"/>
            <p:cNvPicPr/>
            <p:nvPr/>
          </p:nvPicPr>
          <p:blipFill>
            <a:blip r:embed="rId3"/>
            <a:stretch/>
          </p:blipFill>
          <p:spPr>
            <a:xfrm>
              <a:off x="2888640" y="9320040"/>
              <a:ext cx="698760" cy="69192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130" name="Grupo 10"/>
          <p:cNvGrpSpPr/>
          <p:nvPr/>
        </p:nvGrpSpPr>
        <p:grpSpPr>
          <a:xfrm>
            <a:off x="2888640" y="11517480"/>
            <a:ext cx="19208520" cy="2649240"/>
            <a:chOff x="2888640" y="11517480"/>
            <a:chExt cx="19208520" cy="2649240"/>
          </a:xfrm>
        </p:grpSpPr>
        <p:pic>
          <p:nvPicPr>
            <p:cNvPr id="131" name="Imagem 6" descr="TOPICO"/>
            <p:cNvPicPr/>
            <p:nvPr/>
          </p:nvPicPr>
          <p:blipFill>
            <a:blip r:embed="rId3"/>
            <a:stretch/>
          </p:blipFill>
          <p:spPr>
            <a:xfrm>
              <a:off x="2888640" y="11879640"/>
              <a:ext cx="698760" cy="6919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32" name="Caixa de Texto 3"/>
            <p:cNvSpPr/>
            <p:nvPr/>
          </p:nvSpPr>
          <p:spPr>
            <a:xfrm>
              <a:off x="4101480" y="11517480"/>
              <a:ext cx="17995680" cy="2649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just">
                <a:lnSpc>
                  <a:spcPct val="100000"/>
                </a:lnSpc>
                <a:tabLst>
                  <a:tab pos="0" algn="l"/>
                </a:tabLst>
              </a:pPr>
              <a:r>
                <a:rPr lang="pt-BR" sz="8400" b="0" strike="noStrike" spc="-1">
                  <a:solidFill>
                    <a:srgbClr val="FFFFFF"/>
                  </a:solidFill>
                  <a:latin typeface="Verdana"/>
                  <a:ea typeface="DejaVu Sans"/>
                </a:rPr>
                <a:t>4 Hidrelétricas </a:t>
              </a:r>
              <a:endParaRPr lang="pt-BR" sz="84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just">
                <a:lnSpc>
                  <a:spcPct val="100000"/>
                </a:lnSpc>
                <a:tabLst>
                  <a:tab pos="0" algn="l"/>
                </a:tabLst>
              </a:pPr>
              <a:endParaRPr lang="pt-BR" sz="84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33" name="Grupo 11"/>
          <p:cNvGrpSpPr/>
          <p:nvPr/>
        </p:nvGrpSpPr>
        <p:grpSpPr>
          <a:xfrm>
            <a:off x="2888640" y="12742560"/>
            <a:ext cx="30122640" cy="4974120"/>
            <a:chOff x="2888640" y="12742560"/>
            <a:chExt cx="30122640" cy="4974120"/>
          </a:xfrm>
        </p:grpSpPr>
        <p:pic>
          <p:nvPicPr>
            <p:cNvPr id="134" name="Imagem 7" descr="TOPICO"/>
            <p:cNvPicPr/>
            <p:nvPr/>
          </p:nvPicPr>
          <p:blipFill>
            <a:blip r:embed="rId3"/>
            <a:stretch/>
          </p:blipFill>
          <p:spPr>
            <a:xfrm>
              <a:off x="2888640" y="14615640"/>
              <a:ext cx="698760" cy="6919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35" name="Caixa de Texto 4"/>
            <p:cNvSpPr/>
            <p:nvPr/>
          </p:nvSpPr>
          <p:spPr>
            <a:xfrm>
              <a:off x="4102560" y="12742560"/>
              <a:ext cx="28908720" cy="4974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algn="just">
                <a:lnSpc>
                  <a:spcPct val="100000"/>
                </a:lnSpc>
                <a:tabLst>
                  <a:tab pos="0" algn="l"/>
                </a:tabLst>
              </a:pPr>
              <a:endParaRPr lang="pt-BR" sz="84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just">
                <a:lnSpc>
                  <a:spcPct val="100000"/>
                </a:lnSpc>
                <a:tabLst>
                  <a:tab pos="0" algn="l"/>
                </a:tabLst>
              </a:pPr>
              <a:r>
                <a:rPr lang="pt-BR" sz="8400" b="0" strike="noStrike" spc="-1">
                  <a:solidFill>
                    <a:srgbClr val="FFFFFF"/>
                  </a:solidFill>
                  <a:latin typeface="Verdana"/>
                  <a:ea typeface="DejaVu Sans"/>
                </a:rPr>
                <a:t>Avanço nas perspectivas de geração de energia eólica e solar</a:t>
              </a:r>
              <a:endParaRPr lang="pt-BR" sz="84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just">
                <a:lnSpc>
                  <a:spcPct val="100000"/>
                </a:lnSpc>
                <a:tabLst>
                  <a:tab pos="0" algn="l"/>
                </a:tabLst>
              </a:pPr>
              <a:endParaRPr lang="pt-BR" sz="84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just">
                <a:lnSpc>
                  <a:spcPct val="100000"/>
                </a:lnSpc>
                <a:tabLst>
                  <a:tab pos="0" algn="l"/>
                </a:tabLst>
              </a:pPr>
              <a:endParaRPr lang="pt-BR" sz="84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just">
                <a:lnSpc>
                  <a:spcPct val="100000"/>
                </a:lnSpc>
                <a:tabLst>
                  <a:tab pos="0" algn="l"/>
                </a:tabLst>
              </a:pPr>
              <a:endParaRPr lang="pt-BR" sz="84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36" name="Grupo 12"/>
          <p:cNvGrpSpPr/>
          <p:nvPr/>
        </p:nvGrpSpPr>
        <p:grpSpPr>
          <a:xfrm>
            <a:off x="2888640" y="17856360"/>
            <a:ext cx="19209600" cy="1369440"/>
            <a:chOff x="2888640" y="17856360"/>
            <a:chExt cx="19209600" cy="1369440"/>
          </a:xfrm>
        </p:grpSpPr>
        <p:pic>
          <p:nvPicPr>
            <p:cNvPr id="137" name="Imagem 8" descr="TOPICO"/>
            <p:cNvPicPr/>
            <p:nvPr/>
          </p:nvPicPr>
          <p:blipFill>
            <a:blip r:embed="rId3"/>
            <a:stretch/>
          </p:blipFill>
          <p:spPr>
            <a:xfrm>
              <a:off x="2888640" y="18288720"/>
              <a:ext cx="698760" cy="6919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38" name="Caixa de Texto 5"/>
            <p:cNvSpPr/>
            <p:nvPr/>
          </p:nvSpPr>
          <p:spPr>
            <a:xfrm>
              <a:off x="4102560" y="17856360"/>
              <a:ext cx="17995680" cy="1369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just">
                <a:lnSpc>
                  <a:spcPct val="100000"/>
                </a:lnSpc>
                <a:tabLst>
                  <a:tab pos="0" algn="l"/>
                </a:tabLst>
              </a:pPr>
              <a:r>
                <a:rPr lang="pt-BR" sz="8400" b="0" strike="noStrike" spc="-1">
                  <a:solidFill>
                    <a:srgbClr val="FFFFFF"/>
                  </a:solidFill>
                  <a:latin typeface="Verdana"/>
                  <a:ea typeface="DejaVu Sans"/>
                </a:rPr>
                <a:t>Apagão</a:t>
              </a:r>
              <a:endParaRPr lang="pt-BR" sz="84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1800000" y="378720"/>
            <a:ext cx="32397120" cy="6345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40" name="CustomShape 2"/>
          <p:cNvSpPr/>
          <p:nvPr/>
        </p:nvSpPr>
        <p:spPr>
          <a:xfrm>
            <a:off x="1800000" y="6738120"/>
            <a:ext cx="32397120" cy="1670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41" name="CustomShape 4"/>
          <p:cNvSpPr/>
          <p:nvPr/>
        </p:nvSpPr>
        <p:spPr>
          <a:xfrm>
            <a:off x="2773800" y="3491280"/>
            <a:ext cx="29100960" cy="3563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pt-BR" sz="19900" b="1" strike="noStrike" spc="-1">
                <a:solidFill>
                  <a:srgbClr val="FFFFFF"/>
                </a:solidFill>
                <a:latin typeface="Eastman Roman Trial Heavy"/>
                <a:ea typeface="DejaVu Sans"/>
              </a:rPr>
              <a:t>Panorama atual</a:t>
            </a:r>
            <a:endParaRPr lang="pt-BR" sz="199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42" name="Grupo 5"/>
          <p:cNvGrpSpPr/>
          <p:nvPr/>
        </p:nvGrpSpPr>
        <p:grpSpPr>
          <a:xfrm>
            <a:off x="2916000" y="8999280"/>
            <a:ext cx="29962800" cy="1712880"/>
            <a:chOff x="2916000" y="8999280"/>
            <a:chExt cx="29962800" cy="1712880"/>
          </a:xfrm>
        </p:grpSpPr>
        <p:sp>
          <p:nvSpPr>
            <p:cNvPr id="143" name="CustomShape 3"/>
            <p:cNvSpPr/>
            <p:nvPr/>
          </p:nvSpPr>
          <p:spPr>
            <a:xfrm>
              <a:off x="4028400" y="8999280"/>
              <a:ext cx="28850400" cy="1712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algn="just">
                <a:lnSpc>
                  <a:spcPct val="100000"/>
                </a:lnSpc>
                <a:tabLst>
                  <a:tab pos="0" algn="l"/>
                </a:tabLst>
              </a:pPr>
              <a:r>
                <a:rPr lang="pt-BR" sz="8400" b="0" strike="noStrike" spc="-1">
                  <a:solidFill>
                    <a:srgbClr val="FFFFFF"/>
                  </a:solidFill>
                  <a:latin typeface="Verdana"/>
                  <a:ea typeface="DejaVu Sans"/>
                </a:rPr>
                <a:t>Deficiência na prestação dos serviços</a:t>
              </a:r>
              <a:endParaRPr lang="pt-BR" sz="84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just">
                <a:lnSpc>
                  <a:spcPct val="100000"/>
                </a:lnSpc>
                <a:tabLst>
                  <a:tab pos="0" algn="l"/>
                </a:tabLst>
              </a:pPr>
              <a:endParaRPr lang="pt-BR" sz="84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just">
                <a:lnSpc>
                  <a:spcPct val="100000"/>
                </a:lnSpc>
                <a:tabLst>
                  <a:tab pos="0" algn="l"/>
                </a:tabLst>
              </a:pPr>
              <a:endParaRPr lang="pt-BR" sz="84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144" name="Imagem 2" descr="TOPICO"/>
            <p:cNvPicPr/>
            <p:nvPr/>
          </p:nvPicPr>
          <p:blipFill>
            <a:blip r:embed="rId3"/>
            <a:stretch/>
          </p:blipFill>
          <p:spPr>
            <a:xfrm>
              <a:off x="2916000" y="9391680"/>
              <a:ext cx="698760" cy="69192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145" name="Grupo 4"/>
          <p:cNvGrpSpPr/>
          <p:nvPr/>
        </p:nvGrpSpPr>
        <p:grpSpPr>
          <a:xfrm>
            <a:off x="2916000" y="11499120"/>
            <a:ext cx="30760200" cy="5208840"/>
            <a:chOff x="2916000" y="11499120"/>
            <a:chExt cx="30760200" cy="5208840"/>
          </a:xfrm>
        </p:grpSpPr>
        <p:pic>
          <p:nvPicPr>
            <p:cNvPr id="146" name="Imagem 6" descr="TOPICO"/>
            <p:cNvPicPr/>
            <p:nvPr/>
          </p:nvPicPr>
          <p:blipFill>
            <a:blip r:embed="rId3"/>
            <a:stretch/>
          </p:blipFill>
          <p:spPr>
            <a:xfrm>
              <a:off x="2916000" y="11879640"/>
              <a:ext cx="698760" cy="6919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47" name="Caixa de Texto 1"/>
            <p:cNvSpPr/>
            <p:nvPr/>
          </p:nvSpPr>
          <p:spPr>
            <a:xfrm>
              <a:off x="4102200" y="11499120"/>
              <a:ext cx="29574000" cy="5208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just">
                <a:lnSpc>
                  <a:spcPct val="100000"/>
                </a:lnSpc>
                <a:tabLst>
                  <a:tab pos="0" algn="l"/>
                </a:tabLst>
              </a:pPr>
              <a:r>
                <a:rPr lang="pt-BR" sz="8400" b="1" strike="noStrike" spc="-1">
                  <a:solidFill>
                    <a:srgbClr val="FFFFFF"/>
                  </a:solidFill>
                  <a:latin typeface="Verdana"/>
                  <a:ea typeface="DejaVu Sans"/>
                </a:rPr>
                <a:t>Perdas não técnicas:</a:t>
              </a:r>
              <a:r>
                <a:rPr lang="pt-BR" sz="8400" b="0" strike="noStrike" spc="-1">
                  <a:solidFill>
                    <a:srgbClr val="FFFFFF"/>
                  </a:solidFill>
                  <a:latin typeface="Verdana"/>
                  <a:ea typeface="DejaVu Sans"/>
                </a:rPr>
                <a:t> diferença entre as perdas totais e as perdas técnicas. Normalmente são ligações clandestinas, fraudes ou erros de leitura e o prejuízo é dividido entre os consumidores.</a:t>
              </a:r>
              <a:endParaRPr lang="pt-BR" sz="84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1800000" y="378720"/>
            <a:ext cx="32397120" cy="6345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49" name="CustomShape 2"/>
          <p:cNvSpPr/>
          <p:nvPr/>
        </p:nvSpPr>
        <p:spPr>
          <a:xfrm>
            <a:off x="1800000" y="6738120"/>
            <a:ext cx="32397120" cy="1670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50" name="CustomShape 3"/>
          <p:cNvSpPr/>
          <p:nvPr/>
        </p:nvSpPr>
        <p:spPr>
          <a:xfrm>
            <a:off x="4028400" y="8999280"/>
            <a:ext cx="28850400" cy="12559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pt-BR" sz="8400" b="0" strike="noStrike" spc="-1">
                <a:solidFill>
                  <a:srgbClr val="FFFFFF"/>
                </a:solidFill>
                <a:latin typeface="Verdana"/>
                <a:ea typeface="DejaVu Sans"/>
              </a:rPr>
              <a:t>Deficiência na prestação dos serviços</a:t>
            </a:r>
            <a:endParaRPr lang="pt-BR" sz="8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CustomShape 4"/>
          <p:cNvSpPr/>
          <p:nvPr/>
        </p:nvSpPr>
        <p:spPr>
          <a:xfrm>
            <a:off x="2773800" y="3491280"/>
            <a:ext cx="29100960" cy="3563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pt-BR" sz="19900" b="1" strike="noStrike" spc="-1">
                <a:solidFill>
                  <a:srgbClr val="FFFFFF"/>
                </a:solidFill>
                <a:latin typeface="Eastman Roman Trial Heavy"/>
                <a:ea typeface="DejaVu Sans"/>
              </a:rPr>
              <a:t>Panorama atual</a:t>
            </a:r>
            <a:endParaRPr lang="pt-BR" sz="199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2" name="Imagem 2" descr="TOPICO"/>
          <p:cNvPicPr/>
          <p:nvPr/>
        </p:nvPicPr>
        <p:blipFill>
          <a:blip r:embed="rId3"/>
          <a:stretch/>
        </p:blipFill>
        <p:spPr>
          <a:xfrm>
            <a:off x="2916000" y="9391680"/>
            <a:ext cx="698760" cy="691920"/>
          </a:xfrm>
          <a:prstGeom prst="rect">
            <a:avLst/>
          </a:prstGeom>
          <a:ln w="0">
            <a:noFill/>
          </a:ln>
        </p:spPr>
      </p:pic>
      <p:grpSp>
        <p:nvGrpSpPr>
          <p:cNvPr id="153" name="Grupo 1"/>
          <p:cNvGrpSpPr/>
          <p:nvPr/>
        </p:nvGrpSpPr>
        <p:grpSpPr>
          <a:xfrm>
            <a:off x="1509480" y="11303640"/>
            <a:ext cx="32855760" cy="15971040"/>
            <a:chOff x="1509480" y="11303640"/>
            <a:chExt cx="32855760" cy="15971040"/>
          </a:xfrm>
        </p:grpSpPr>
        <p:pic>
          <p:nvPicPr>
            <p:cNvPr id="154" name="Imagem 6" descr="TOPICO"/>
            <p:cNvPicPr/>
            <p:nvPr/>
          </p:nvPicPr>
          <p:blipFill>
            <a:blip r:embed="rId3"/>
            <a:stretch/>
          </p:blipFill>
          <p:spPr>
            <a:xfrm>
              <a:off x="2916000" y="11879640"/>
              <a:ext cx="698760" cy="6919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55" name="Imagem 4" descr="grafico 1"/>
            <p:cNvPicPr/>
            <p:nvPr/>
          </p:nvPicPr>
          <p:blipFill>
            <a:blip r:embed="rId4"/>
            <a:stretch/>
          </p:blipFill>
          <p:spPr>
            <a:xfrm>
              <a:off x="1509480" y="11303640"/>
              <a:ext cx="32855760" cy="15971040"/>
            </a:xfrm>
            <a:prstGeom prst="rect">
              <a:avLst/>
            </a:prstGeom>
            <a:ln w="0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1800000" y="378720"/>
            <a:ext cx="32397120" cy="6345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57" name="CustomShape 2"/>
          <p:cNvSpPr/>
          <p:nvPr/>
        </p:nvSpPr>
        <p:spPr>
          <a:xfrm>
            <a:off x="1800000" y="6738120"/>
            <a:ext cx="32397120" cy="1670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58" name="CustomShape 3"/>
          <p:cNvSpPr/>
          <p:nvPr/>
        </p:nvSpPr>
        <p:spPr>
          <a:xfrm>
            <a:off x="4028400" y="8999280"/>
            <a:ext cx="28850400" cy="12559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pt-BR" sz="8400" b="0" strike="noStrike" spc="-1">
                <a:solidFill>
                  <a:srgbClr val="FFFFFF"/>
                </a:solidFill>
                <a:latin typeface="Verdana"/>
                <a:ea typeface="DejaVu Sans"/>
              </a:rPr>
              <a:t>Deficiência na prestação dos serviços</a:t>
            </a:r>
            <a:endParaRPr lang="pt-BR" sz="8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CustomShape 4"/>
          <p:cNvSpPr/>
          <p:nvPr/>
        </p:nvSpPr>
        <p:spPr>
          <a:xfrm>
            <a:off x="2773800" y="3491280"/>
            <a:ext cx="29100960" cy="3563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pt-BR" sz="19900" b="1" strike="noStrike" spc="-1">
                <a:solidFill>
                  <a:srgbClr val="FFFFFF"/>
                </a:solidFill>
                <a:latin typeface="Eastman Roman Trial Heavy"/>
                <a:ea typeface="DejaVu Sans"/>
              </a:rPr>
              <a:t>Panorama atual</a:t>
            </a:r>
            <a:endParaRPr lang="pt-BR" sz="199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0" name="Imagem 2" descr="TOPICO"/>
          <p:cNvPicPr/>
          <p:nvPr/>
        </p:nvPicPr>
        <p:blipFill>
          <a:blip r:embed="rId3"/>
          <a:stretch/>
        </p:blipFill>
        <p:spPr>
          <a:xfrm>
            <a:off x="2916000" y="9391680"/>
            <a:ext cx="698760" cy="691920"/>
          </a:xfrm>
          <a:prstGeom prst="rect">
            <a:avLst/>
          </a:prstGeom>
          <a:ln w="0">
            <a:noFill/>
          </a:ln>
        </p:spPr>
      </p:pic>
      <p:grpSp>
        <p:nvGrpSpPr>
          <p:cNvPr id="161" name="Grupo 7"/>
          <p:cNvGrpSpPr/>
          <p:nvPr/>
        </p:nvGrpSpPr>
        <p:grpSpPr>
          <a:xfrm>
            <a:off x="2916000" y="11586240"/>
            <a:ext cx="30018240" cy="10099440"/>
            <a:chOff x="2916000" y="11586240"/>
            <a:chExt cx="30018240" cy="10099440"/>
          </a:xfrm>
        </p:grpSpPr>
        <p:pic>
          <p:nvPicPr>
            <p:cNvPr id="162" name="Imagem 6" descr="TOPICO"/>
            <p:cNvPicPr/>
            <p:nvPr/>
          </p:nvPicPr>
          <p:blipFill>
            <a:blip r:embed="rId3"/>
            <a:stretch/>
          </p:blipFill>
          <p:spPr>
            <a:xfrm>
              <a:off x="2916000" y="11879640"/>
              <a:ext cx="698760" cy="6919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63" name="Imagem 1" descr="TOPICO"/>
            <p:cNvPicPr/>
            <p:nvPr/>
          </p:nvPicPr>
          <p:blipFill>
            <a:blip r:embed="rId3"/>
            <a:stretch/>
          </p:blipFill>
          <p:spPr>
            <a:xfrm>
              <a:off x="4831200" y="14615640"/>
              <a:ext cx="698760" cy="6919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64" name="Imagem 3" descr="TOPICO"/>
            <p:cNvPicPr/>
            <p:nvPr/>
          </p:nvPicPr>
          <p:blipFill>
            <a:blip r:embed="rId3"/>
            <a:stretch/>
          </p:blipFill>
          <p:spPr>
            <a:xfrm>
              <a:off x="4831200" y="19657080"/>
              <a:ext cx="698760" cy="6919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65" name="Imagem 5" descr="TOPICO"/>
            <p:cNvPicPr/>
            <p:nvPr/>
          </p:nvPicPr>
          <p:blipFill>
            <a:blip r:embed="rId3"/>
            <a:stretch/>
          </p:blipFill>
          <p:spPr>
            <a:xfrm>
              <a:off x="4831200" y="17100720"/>
              <a:ext cx="698760" cy="6919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66" name="CustomShape 3"/>
            <p:cNvSpPr/>
            <p:nvPr/>
          </p:nvSpPr>
          <p:spPr>
            <a:xfrm>
              <a:off x="4083840" y="11586240"/>
              <a:ext cx="28850400" cy="10099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algn="just">
                <a:lnSpc>
                  <a:spcPct val="100000"/>
                </a:lnSpc>
                <a:tabLst>
                  <a:tab pos="0" algn="l"/>
                </a:tabLst>
              </a:pPr>
              <a:r>
                <a:rPr lang="pt-BR" sz="8400" b="0" strike="noStrike" spc="-1">
                  <a:solidFill>
                    <a:srgbClr val="FFFFFF"/>
                  </a:solidFill>
                  <a:latin typeface="Verdana"/>
                  <a:ea typeface="DejaVu Sans"/>
                </a:rPr>
                <a:t>2023: 345 ações judiciais via DPE-AP (até agosto)</a:t>
              </a:r>
              <a:endParaRPr lang="pt-BR" sz="84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just">
                <a:lnSpc>
                  <a:spcPct val="100000"/>
                </a:lnSpc>
                <a:tabLst>
                  <a:tab pos="0" algn="l"/>
                </a:tabLst>
              </a:pPr>
              <a:endParaRPr lang="pt-BR" sz="8400" b="0" strike="noStrike" spc="-1">
                <a:solidFill>
                  <a:srgbClr val="000000"/>
                </a:solidFill>
                <a:latin typeface="Arial"/>
              </a:endParaRPr>
            </a:p>
            <a:p>
              <a:pPr marL="1371600" indent="457200" algn="just">
                <a:lnSpc>
                  <a:spcPct val="100000"/>
                </a:lnSpc>
                <a:tabLst>
                  <a:tab pos="0" algn="l"/>
                </a:tabLst>
              </a:pPr>
              <a:r>
                <a:rPr lang="pt-BR" sz="8400" b="0" strike="noStrike" spc="-1">
                  <a:solidFill>
                    <a:srgbClr val="FFFFFF"/>
                  </a:solidFill>
                  <a:latin typeface="Verdana"/>
                  <a:ea typeface="DejaVu Sans"/>
                </a:rPr>
                <a:t>Revisão no consumo</a:t>
              </a:r>
              <a:endParaRPr lang="pt-BR" sz="84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just">
                <a:lnSpc>
                  <a:spcPct val="100000"/>
                </a:lnSpc>
                <a:tabLst>
                  <a:tab pos="0" algn="l"/>
                </a:tabLst>
              </a:pPr>
              <a:endParaRPr lang="pt-BR" sz="8400" b="0" strike="noStrike" spc="-1">
                <a:solidFill>
                  <a:srgbClr val="000000"/>
                </a:solidFill>
                <a:latin typeface="Arial"/>
              </a:endParaRPr>
            </a:p>
            <a:p>
              <a:pPr marL="1371600" indent="457200" algn="just">
                <a:lnSpc>
                  <a:spcPct val="100000"/>
                </a:lnSpc>
                <a:tabLst>
                  <a:tab pos="0" algn="l"/>
                </a:tabLst>
              </a:pPr>
              <a:r>
                <a:rPr lang="pt-BR" sz="8400" b="0" strike="noStrike" spc="-1">
                  <a:solidFill>
                    <a:srgbClr val="FFFFFF"/>
                  </a:solidFill>
                  <a:latin typeface="Verdana"/>
                  <a:ea typeface="DejaVu Sans"/>
                </a:rPr>
                <a:t>TOI - Termo de Ocorrência de Infração</a:t>
              </a:r>
              <a:endParaRPr lang="pt-BR" sz="84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just">
                <a:lnSpc>
                  <a:spcPct val="100000"/>
                </a:lnSpc>
                <a:tabLst>
                  <a:tab pos="0" algn="l"/>
                </a:tabLst>
              </a:pPr>
              <a:endParaRPr lang="pt-BR" sz="8400" b="0" strike="noStrike" spc="-1">
                <a:solidFill>
                  <a:srgbClr val="000000"/>
                </a:solidFill>
                <a:latin typeface="Arial"/>
              </a:endParaRPr>
            </a:p>
            <a:p>
              <a:pPr marL="1371600" indent="457200" algn="just">
                <a:lnSpc>
                  <a:spcPct val="100000"/>
                </a:lnSpc>
                <a:tabLst>
                  <a:tab pos="0" algn="l"/>
                </a:tabLst>
              </a:pPr>
              <a:r>
                <a:rPr lang="pt-BR" sz="8400" b="0" strike="noStrike" spc="-1">
                  <a:solidFill>
                    <a:srgbClr val="FFFFFF"/>
                  </a:solidFill>
                  <a:latin typeface="Verdana"/>
                  <a:ea typeface="DejaVu Sans"/>
                </a:rPr>
                <a:t>Superendividamento</a:t>
              </a:r>
              <a:endParaRPr lang="pt-BR" sz="84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just">
                <a:lnSpc>
                  <a:spcPct val="100000"/>
                </a:lnSpc>
                <a:tabLst>
                  <a:tab pos="0" algn="l"/>
                </a:tabLst>
              </a:pPr>
              <a:endParaRPr lang="pt-BR" sz="84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1800000" y="378720"/>
            <a:ext cx="32397120" cy="6345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68" name="CustomShape 2"/>
          <p:cNvSpPr/>
          <p:nvPr/>
        </p:nvSpPr>
        <p:spPr>
          <a:xfrm>
            <a:off x="1800000" y="6738120"/>
            <a:ext cx="32397120" cy="1670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69" name="CustomShape 4"/>
          <p:cNvSpPr/>
          <p:nvPr/>
        </p:nvSpPr>
        <p:spPr>
          <a:xfrm>
            <a:off x="2773800" y="3491280"/>
            <a:ext cx="29100960" cy="3563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pt-BR" sz="19900" b="1" strike="noStrike" spc="-1">
                <a:solidFill>
                  <a:srgbClr val="FFFFFF"/>
                </a:solidFill>
                <a:latin typeface="Eastman Roman Trial Heavy"/>
                <a:ea typeface="DejaVu Sans"/>
              </a:rPr>
              <a:t>Panorama atual</a:t>
            </a:r>
            <a:endParaRPr lang="pt-BR" sz="19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Caixa de Texto 4"/>
          <p:cNvSpPr/>
          <p:nvPr/>
        </p:nvSpPr>
        <p:spPr>
          <a:xfrm>
            <a:off x="8326440" y="6118920"/>
            <a:ext cx="17995680" cy="1260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80000"/>
              </a:lnSpc>
              <a:tabLst>
                <a:tab pos="0" algn="l"/>
              </a:tabLst>
            </a:pPr>
            <a:r>
              <a:rPr lang="pt-BR" sz="9600" b="1" strike="noStrike" spc="-1">
                <a:solidFill>
                  <a:srgbClr val="FFFFFF"/>
                </a:solidFill>
                <a:latin typeface="Verdana"/>
                <a:ea typeface="DejaVu Sans"/>
              </a:rPr>
              <a:t>Reajustes</a:t>
            </a:r>
            <a:endParaRPr lang="pt-BR" sz="96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A8A7C9CD-45F4-5927-F023-F4F686AE47E4}"/>
              </a:ext>
            </a:extLst>
          </p:cNvPr>
          <p:cNvGrpSpPr/>
          <p:nvPr/>
        </p:nvGrpSpPr>
        <p:grpSpPr>
          <a:xfrm>
            <a:off x="3000840" y="8999280"/>
            <a:ext cx="30021600" cy="12559320"/>
            <a:chOff x="3000840" y="8999280"/>
            <a:chExt cx="30021600" cy="12559320"/>
          </a:xfrm>
        </p:grpSpPr>
        <p:grpSp>
          <p:nvGrpSpPr>
            <p:cNvPr id="170" name="Grupo 3"/>
            <p:cNvGrpSpPr/>
            <p:nvPr/>
          </p:nvGrpSpPr>
          <p:grpSpPr>
            <a:xfrm>
              <a:off x="3059280" y="8999280"/>
              <a:ext cx="29963160" cy="12559320"/>
              <a:chOff x="3059280" y="8999280"/>
              <a:chExt cx="29963160" cy="12559320"/>
            </a:xfrm>
          </p:grpSpPr>
          <p:sp>
            <p:nvSpPr>
              <p:cNvPr id="171" name="CustomShape 3"/>
              <p:cNvSpPr/>
              <p:nvPr/>
            </p:nvSpPr>
            <p:spPr>
              <a:xfrm>
                <a:off x="4172040" y="8999280"/>
                <a:ext cx="28850400" cy="125593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 algn="just">
                  <a:lnSpc>
                    <a:spcPct val="80000"/>
                  </a:lnSpc>
                  <a:tabLst>
                    <a:tab pos="0" algn="l"/>
                  </a:tabLst>
                </a:pPr>
                <a:r>
                  <a:rPr lang="pt-BR" sz="8800" b="0" strike="noStrike" spc="-1" dirty="0">
                    <a:solidFill>
                      <a:srgbClr val="FFFFFF"/>
                    </a:solidFill>
                    <a:latin typeface="Verdana"/>
                    <a:ea typeface="DejaVu Sans"/>
                  </a:rPr>
                  <a:t>2018: 4,6%</a:t>
                </a:r>
                <a:endParaRPr lang="pt-BR" sz="8800" b="0" strike="noStrike" spc="-1" dirty="0">
                  <a:solidFill>
                    <a:srgbClr val="000000"/>
                  </a:solidFill>
                  <a:latin typeface="Arial"/>
                </a:endParaRPr>
              </a:p>
              <a:p>
                <a:pPr algn="just">
                  <a:lnSpc>
                    <a:spcPct val="80000"/>
                  </a:lnSpc>
                  <a:tabLst>
                    <a:tab pos="0" algn="l"/>
                  </a:tabLst>
                </a:pPr>
                <a:endParaRPr lang="pt-BR" sz="8800" b="0" strike="noStrike" spc="-1" dirty="0">
                  <a:solidFill>
                    <a:srgbClr val="000000"/>
                  </a:solidFill>
                  <a:latin typeface="Arial"/>
                </a:endParaRPr>
              </a:p>
              <a:p>
                <a:pPr algn="just">
                  <a:lnSpc>
                    <a:spcPct val="80000"/>
                  </a:lnSpc>
                  <a:tabLst>
                    <a:tab pos="0" algn="l"/>
                  </a:tabLst>
                </a:pPr>
                <a:r>
                  <a:rPr lang="pt-BR" sz="8800" b="0" strike="noStrike" spc="-1" dirty="0">
                    <a:solidFill>
                      <a:srgbClr val="FFFFFF"/>
                    </a:solidFill>
                    <a:latin typeface="Verdana"/>
                    <a:ea typeface="DejaVu Sans"/>
                  </a:rPr>
                  <a:t>2019: 5,35% (suspenso)</a:t>
                </a:r>
                <a:endParaRPr lang="pt-BR" sz="8800" b="0" strike="noStrike" spc="-1" dirty="0">
                  <a:solidFill>
                    <a:srgbClr val="000000"/>
                  </a:solidFill>
                  <a:latin typeface="Arial"/>
                </a:endParaRPr>
              </a:p>
              <a:p>
                <a:pPr algn="just">
                  <a:lnSpc>
                    <a:spcPct val="80000"/>
                  </a:lnSpc>
                  <a:tabLst>
                    <a:tab pos="0" algn="l"/>
                  </a:tabLst>
                </a:pPr>
                <a:endParaRPr lang="pt-BR" sz="8800" b="0" strike="noStrike" spc="-1" dirty="0">
                  <a:solidFill>
                    <a:srgbClr val="000000"/>
                  </a:solidFill>
                  <a:latin typeface="Arial"/>
                </a:endParaRPr>
              </a:p>
              <a:p>
                <a:pPr algn="just">
                  <a:lnSpc>
                    <a:spcPct val="80000"/>
                  </a:lnSpc>
                  <a:tabLst>
                    <a:tab pos="0" algn="l"/>
                  </a:tabLst>
                </a:pPr>
                <a:r>
                  <a:rPr lang="pt-BR" sz="8800" b="0" strike="noStrike" spc="-1" dirty="0">
                    <a:solidFill>
                      <a:srgbClr val="FFFFFF"/>
                    </a:solidFill>
                    <a:latin typeface="Verdana"/>
                    <a:ea typeface="DejaVu Sans"/>
                  </a:rPr>
                  <a:t>2020: Redução média de 4,12%</a:t>
                </a:r>
                <a:endParaRPr lang="pt-BR" sz="8800" b="0" strike="noStrike" spc="-1" dirty="0">
                  <a:solidFill>
                    <a:srgbClr val="000000"/>
                  </a:solidFill>
                  <a:latin typeface="Arial"/>
                </a:endParaRPr>
              </a:p>
              <a:p>
                <a:pPr algn="just">
                  <a:lnSpc>
                    <a:spcPct val="80000"/>
                  </a:lnSpc>
                  <a:tabLst>
                    <a:tab pos="0" algn="l"/>
                  </a:tabLst>
                </a:pPr>
                <a:endParaRPr lang="pt-BR" sz="8800" b="0" strike="noStrike" spc="-1" dirty="0">
                  <a:solidFill>
                    <a:srgbClr val="000000"/>
                  </a:solidFill>
                  <a:latin typeface="Arial"/>
                </a:endParaRPr>
              </a:p>
              <a:p>
                <a:pPr algn="just">
                  <a:lnSpc>
                    <a:spcPct val="80000"/>
                  </a:lnSpc>
                  <a:tabLst>
                    <a:tab pos="0" algn="l"/>
                  </a:tabLst>
                </a:pPr>
                <a:r>
                  <a:rPr lang="pt-BR" sz="8800" b="0" strike="noStrike" spc="-1" dirty="0">
                    <a:solidFill>
                      <a:srgbClr val="FFFFFF"/>
                    </a:solidFill>
                    <a:latin typeface="Verdana"/>
                    <a:ea typeface="DejaVu Sans"/>
                  </a:rPr>
                  <a:t>2021: 4,8%</a:t>
                </a:r>
                <a:endParaRPr lang="pt-BR" sz="8800" b="0" strike="noStrike" spc="-1" dirty="0">
                  <a:solidFill>
                    <a:srgbClr val="000000"/>
                  </a:solidFill>
                  <a:latin typeface="Arial"/>
                </a:endParaRPr>
              </a:p>
              <a:p>
                <a:pPr algn="just">
                  <a:lnSpc>
                    <a:spcPct val="80000"/>
                  </a:lnSpc>
                  <a:tabLst>
                    <a:tab pos="0" algn="l"/>
                  </a:tabLst>
                </a:pPr>
                <a:endParaRPr lang="pt-BR" sz="8800" b="0" strike="noStrike" spc="-1" dirty="0">
                  <a:solidFill>
                    <a:srgbClr val="000000"/>
                  </a:solidFill>
                  <a:latin typeface="Arial"/>
                </a:endParaRPr>
              </a:p>
              <a:p>
                <a:pPr algn="just">
                  <a:lnSpc>
                    <a:spcPct val="80000"/>
                  </a:lnSpc>
                  <a:tabLst>
                    <a:tab pos="0" algn="l"/>
                  </a:tabLst>
                </a:pPr>
                <a:r>
                  <a:rPr lang="pt-BR" sz="8800" b="0" strike="noStrike" spc="-1" dirty="0">
                    <a:solidFill>
                      <a:srgbClr val="FFFFFF"/>
                    </a:solidFill>
                    <a:latin typeface="Verdana"/>
                    <a:ea typeface="DejaVu Sans"/>
                  </a:rPr>
                  <a:t>2022: 36,08%</a:t>
                </a:r>
                <a:endParaRPr lang="pt-BR" sz="8800" b="0" strike="noStrike" spc="-1" dirty="0">
                  <a:solidFill>
                    <a:srgbClr val="000000"/>
                  </a:solidFill>
                  <a:latin typeface="Arial"/>
                </a:endParaRPr>
              </a:p>
              <a:p>
                <a:pPr algn="just">
                  <a:lnSpc>
                    <a:spcPct val="80000"/>
                  </a:lnSpc>
                  <a:tabLst>
                    <a:tab pos="0" algn="l"/>
                  </a:tabLst>
                </a:pPr>
                <a:endParaRPr lang="pt-BR" sz="8800" b="0" strike="noStrike" spc="-1" dirty="0">
                  <a:solidFill>
                    <a:srgbClr val="000000"/>
                  </a:solidFill>
                  <a:latin typeface="Arial"/>
                </a:endParaRPr>
              </a:p>
              <a:p>
                <a:pPr algn="just">
                  <a:lnSpc>
                    <a:spcPct val="80000"/>
                  </a:lnSpc>
                  <a:tabLst>
                    <a:tab pos="0" algn="l"/>
                  </a:tabLst>
                </a:pPr>
                <a:r>
                  <a:rPr lang="pt-BR" sz="8800" b="0" strike="noStrike" spc="-1" dirty="0">
                    <a:solidFill>
                      <a:srgbClr val="FFFFFF"/>
                    </a:solidFill>
                    <a:latin typeface="Verdana"/>
                    <a:ea typeface="DejaVu Sans"/>
                  </a:rPr>
                  <a:t>2023: 44,41% (previsão) </a:t>
                </a:r>
                <a:endParaRPr lang="pt-BR" sz="8800" b="0" strike="noStrike" spc="-1" dirty="0">
                  <a:solidFill>
                    <a:srgbClr val="000000"/>
                  </a:solidFill>
                  <a:latin typeface="Arial"/>
                </a:endParaRPr>
              </a:p>
            </p:txBody>
          </p:sp>
          <p:pic>
            <p:nvPicPr>
              <p:cNvPr id="172" name="Imagem 2" descr="TOPICO"/>
              <p:cNvPicPr/>
              <p:nvPr/>
            </p:nvPicPr>
            <p:blipFill>
              <a:blip r:embed="rId3"/>
              <a:stretch/>
            </p:blipFill>
            <p:spPr>
              <a:xfrm>
                <a:off x="3059280" y="9176400"/>
                <a:ext cx="698760" cy="69192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173" name="Imagem 6" descr="TOPICO"/>
              <p:cNvPicPr/>
              <p:nvPr/>
            </p:nvPicPr>
            <p:blipFill>
              <a:blip r:embed="rId3"/>
              <a:stretch/>
            </p:blipFill>
            <p:spPr>
              <a:xfrm>
                <a:off x="3059280" y="11377440"/>
                <a:ext cx="698760" cy="69192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174" name="Imagem 7" descr="TOPICO"/>
              <p:cNvPicPr/>
              <p:nvPr/>
            </p:nvPicPr>
            <p:blipFill>
              <a:blip r:embed="rId3"/>
              <a:stretch/>
            </p:blipFill>
            <p:spPr>
              <a:xfrm>
                <a:off x="3059280" y="13539600"/>
                <a:ext cx="698760" cy="69192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175" name="Imagem 8" descr="TOPICO"/>
              <p:cNvPicPr/>
              <p:nvPr/>
            </p:nvPicPr>
            <p:blipFill>
              <a:blip r:embed="rId3"/>
              <a:stretch/>
            </p:blipFill>
            <p:spPr>
              <a:xfrm>
                <a:off x="3059280" y="17786520"/>
                <a:ext cx="698760" cy="69192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176" name="Imagem 1" descr="TOPICO"/>
              <p:cNvPicPr/>
              <p:nvPr/>
            </p:nvPicPr>
            <p:blipFill>
              <a:blip r:embed="rId3"/>
              <a:stretch/>
            </p:blipFill>
            <p:spPr>
              <a:xfrm>
                <a:off x="3059280" y="15603840"/>
                <a:ext cx="698760" cy="691920"/>
              </a:xfrm>
              <a:prstGeom prst="rect">
                <a:avLst/>
              </a:prstGeom>
              <a:ln w="0">
                <a:noFill/>
              </a:ln>
            </p:spPr>
          </p:pic>
        </p:grpSp>
        <p:pic>
          <p:nvPicPr>
            <p:cNvPr id="2" name="Imagem 8" descr="TOPICO">
              <a:extLst>
                <a:ext uri="{FF2B5EF4-FFF2-40B4-BE49-F238E27FC236}">
                  <a16:creationId xmlns:a16="http://schemas.microsoft.com/office/drawing/2014/main" id="{3BC14021-02C0-9058-3986-9F367E102286}"/>
                </a:ext>
              </a:extLst>
            </p:cNvPr>
            <p:cNvPicPr/>
            <p:nvPr/>
          </p:nvPicPr>
          <p:blipFill>
            <a:blip r:embed="rId3"/>
            <a:stretch/>
          </p:blipFill>
          <p:spPr>
            <a:xfrm>
              <a:off x="3000840" y="19920780"/>
              <a:ext cx="698760" cy="691920"/>
            </a:xfrm>
            <a:prstGeom prst="rect">
              <a:avLst/>
            </a:prstGeom>
            <a:ln w="0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ustomShape 1"/>
          <p:cNvSpPr/>
          <p:nvPr/>
        </p:nvSpPr>
        <p:spPr>
          <a:xfrm>
            <a:off x="1800000" y="378720"/>
            <a:ext cx="32397120" cy="6345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79" name="CustomShape 2"/>
          <p:cNvSpPr/>
          <p:nvPr/>
        </p:nvSpPr>
        <p:spPr>
          <a:xfrm>
            <a:off x="1800000" y="6738120"/>
            <a:ext cx="32397120" cy="1670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80" name="CustomShape 3"/>
          <p:cNvSpPr/>
          <p:nvPr/>
        </p:nvSpPr>
        <p:spPr>
          <a:xfrm>
            <a:off x="4028400" y="8999280"/>
            <a:ext cx="28850400" cy="2303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pt-BR" sz="8400" b="0" strike="noStrike" spc="-1">
                <a:solidFill>
                  <a:srgbClr val="FFFFFF"/>
                </a:solidFill>
                <a:latin typeface="Verdana"/>
                <a:ea typeface="DejaVu Sans"/>
              </a:rPr>
              <a:t>Proteção ao consumidor de baixa renda</a:t>
            </a:r>
            <a:endParaRPr lang="pt-BR" sz="8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CustomShape 4"/>
          <p:cNvSpPr/>
          <p:nvPr/>
        </p:nvSpPr>
        <p:spPr>
          <a:xfrm>
            <a:off x="2773800" y="3491280"/>
            <a:ext cx="29100960" cy="3563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pt-BR" sz="19900" b="1" strike="noStrike" spc="-1">
                <a:solidFill>
                  <a:srgbClr val="FFFFFF"/>
                </a:solidFill>
                <a:latin typeface="Eastman Roman Trial Heavy"/>
                <a:ea typeface="DejaVu Sans"/>
              </a:rPr>
              <a:t>Panorama atual</a:t>
            </a:r>
            <a:endParaRPr lang="pt-BR" sz="199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2" name="Imagem 2" descr="TOPICO"/>
          <p:cNvPicPr/>
          <p:nvPr/>
        </p:nvPicPr>
        <p:blipFill>
          <a:blip r:embed="rId3"/>
          <a:stretch/>
        </p:blipFill>
        <p:spPr>
          <a:xfrm>
            <a:off x="2916000" y="9391680"/>
            <a:ext cx="698760" cy="691920"/>
          </a:xfrm>
          <a:prstGeom prst="rect">
            <a:avLst/>
          </a:prstGeom>
          <a:ln w="0">
            <a:noFill/>
          </a:ln>
        </p:spPr>
      </p:pic>
      <p:grpSp>
        <p:nvGrpSpPr>
          <p:cNvPr id="183" name="Grupo 8"/>
          <p:cNvGrpSpPr/>
          <p:nvPr/>
        </p:nvGrpSpPr>
        <p:grpSpPr>
          <a:xfrm>
            <a:off x="4011840" y="10184760"/>
            <a:ext cx="28850400" cy="16977960"/>
            <a:chOff x="4011840" y="10184760"/>
            <a:chExt cx="28850400" cy="16977960"/>
          </a:xfrm>
        </p:grpSpPr>
        <p:pic>
          <p:nvPicPr>
            <p:cNvPr id="184" name="Imagem 1" descr="TOPICO"/>
            <p:cNvPicPr/>
            <p:nvPr/>
          </p:nvPicPr>
          <p:blipFill>
            <a:blip r:embed="rId3"/>
            <a:stretch/>
          </p:blipFill>
          <p:spPr>
            <a:xfrm>
              <a:off x="4831200" y="11879640"/>
              <a:ext cx="698760" cy="6919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85" name="Retângulo arredondado 4"/>
            <p:cNvSpPr/>
            <p:nvPr/>
          </p:nvSpPr>
          <p:spPr>
            <a:xfrm>
              <a:off x="7355880" y="14064120"/>
              <a:ext cx="21357720" cy="130986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pt-BR" sz="1800" b="0" strike="noStrike" spc="-1">
                <a:solidFill>
                  <a:schemeClr val="lt1"/>
                </a:solidFill>
                <a:latin typeface="Arial"/>
                <a:ea typeface="DejaVu Sans"/>
              </a:endParaRPr>
            </a:p>
          </p:txBody>
        </p:sp>
        <p:pic>
          <p:nvPicPr>
            <p:cNvPr id="186" name="Imagem 104"/>
            <p:cNvPicPr/>
            <p:nvPr/>
          </p:nvPicPr>
          <p:blipFill>
            <a:blip r:embed="rId4"/>
            <a:stretch/>
          </p:blipFill>
          <p:spPr>
            <a:xfrm>
              <a:off x="8715960" y="14595480"/>
              <a:ext cx="18638280" cy="120362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87" name="CustomShape 3"/>
            <p:cNvSpPr/>
            <p:nvPr/>
          </p:nvSpPr>
          <p:spPr>
            <a:xfrm>
              <a:off x="4011840" y="10184760"/>
              <a:ext cx="28850400" cy="3523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algn="just">
                <a:lnSpc>
                  <a:spcPct val="100000"/>
                </a:lnSpc>
                <a:tabLst>
                  <a:tab pos="0" algn="l"/>
                </a:tabLst>
              </a:pPr>
              <a:endParaRPr lang="pt-BR" sz="8400" b="0" strike="noStrike" spc="-1">
                <a:solidFill>
                  <a:srgbClr val="000000"/>
                </a:solidFill>
                <a:latin typeface="Arial"/>
              </a:endParaRPr>
            </a:p>
            <a:p>
              <a:pPr marL="1371600" indent="457200" algn="just">
                <a:lnSpc>
                  <a:spcPct val="100000"/>
                </a:lnSpc>
                <a:tabLst>
                  <a:tab pos="0" algn="l"/>
                </a:tabLst>
              </a:pPr>
              <a:r>
                <a:rPr lang="pt-BR" sz="8400" b="0" strike="noStrike" spc="-1">
                  <a:solidFill>
                    <a:srgbClr val="FFFFFF"/>
                  </a:solidFill>
                  <a:latin typeface="Verdana"/>
                  <a:ea typeface="DejaVu Sans"/>
                </a:rPr>
                <a:t>Âmbito Federal: Tarifa Social </a:t>
              </a:r>
              <a:endParaRPr lang="pt-BR" sz="84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just">
                <a:lnSpc>
                  <a:spcPct val="100000"/>
                </a:lnSpc>
                <a:tabLst>
                  <a:tab pos="0" algn="l"/>
                </a:tabLst>
              </a:pPr>
              <a:endParaRPr lang="pt-BR" sz="84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1800000" y="378720"/>
            <a:ext cx="32397120" cy="6345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89" name="CustomShape 2"/>
          <p:cNvSpPr/>
          <p:nvPr/>
        </p:nvSpPr>
        <p:spPr>
          <a:xfrm>
            <a:off x="1800000" y="6738120"/>
            <a:ext cx="32397120" cy="1670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90" name="CustomShape 4"/>
          <p:cNvSpPr/>
          <p:nvPr/>
        </p:nvSpPr>
        <p:spPr>
          <a:xfrm>
            <a:off x="2773800" y="3491280"/>
            <a:ext cx="29100960" cy="3563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pt-BR" sz="19900" b="1" strike="noStrike" spc="-1">
                <a:solidFill>
                  <a:srgbClr val="FFFFFF"/>
                </a:solidFill>
                <a:latin typeface="Eastman Roman Trial Heavy"/>
                <a:ea typeface="DejaVu Sans"/>
              </a:rPr>
              <a:t>Panorama atual</a:t>
            </a:r>
            <a:endParaRPr lang="pt-BR" sz="199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1" name="Imagem 2" descr="TOPICO"/>
          <p:cNvPicPr/>
          <p:nvPr/>
        </p:nvPicPr>
        <p:blipFill>
          <a:blip r:embed="rId3"/>
          <a:stretch/>
        </p:blipFill>
        <p:spPr>
          <a:xfrm>
            <a:off x="2916000" y="9391680"/>
            <a:ext cx="698760" cy="691920"/>
          </a:xfrm>
          <a:prstGeom prst="rect">
            <a:avLst/>
          </a:prstGeom>
          <a:ln w="0">
            <a:noFill/>
          </a:ln>
        </p:spPr>
      </p:pic>
      <p:grpSp>
        <p:nvGrpSpPr>
          <p:cNvPr id="192" name="Grupo 6"/>
          <p:cNvGrpSpPr/>
          <p:nvPr/>
        </p:nvGrpSpPr>
        <p:grpSpPr>
          <a:xfrm>
            <a:off x="4028400" y="8999280"/>
            <a:ext cx="28850400" cy="6047640"/>
            <a:chOff x="4028400" y="8999280"/>
            <a:chExt cx="28850400" cy="6047640"/>
          </a:xfrm>
        </p:grpSpPr>
        <p:sp>
          <p:nvSpPr>
            <p:cNvPr id="193" name="CustomShape 3"/>
            <p:cNvSpPr/>
            <p:nvPr/>
          </p:nvSpPr>
          <p:spPr>
            <a:xfrm>
              <a:off x="4028400" y="8999280"/>
              <a:ext cx="28850400" cy="4854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algn="just">
                <a:lnSpc>
                  <a:spcPct val="100000"/>
                </a:lnSpc>
                <a:tabLst>
                  <a:tab pos="0" algn="l"/>
                </a:tabLst>
              </a:pPr>
              <a:r>
                <a:rPr lang="pt-BR" sz="8400" b="0" strike="noStrike" spc="-1">
                  <a:solidFill>
                    <a:srgbClr val="FFFFFF"/>
                  </a:solidFill>
                  <a:latin typeface="Arial"/>
                  <a:ea typeface="DejaVu Sans"/>
                </a:rPr>
                <a:t>Proteção ao consumidor de baixa renda</a:t>
              </a:r>
              <a:endParaRPr lang="pt-BR" sz="84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just">
                <a:lnSpc>
                  <a:spcPct val="100000"/>
                </a:lnSpc>
                <a:tabLst>
                  <a:tab pos="0" algn="l"/>
                </a:tabLst>
              </a:pPr>
              <a:endParaRPr lang="pt-BR" sz="8400" b="0" strike="noStrike" spc="-1">
                <a:solidFill>
                  <a:srgbClr val="000000"/>
                </a:solidFill>
                <a:latin typeface="Arial"/>
              </a:endParaRPr>
            </a:p>
            <a:p>
              <a:pPr marL="1371600" indent="457200" algn="just">
                <a:lnSpc>
                  <a:spcPct val="100000"/>
                </a:lnSpc>
                <a:tabLst>
                  <a:tab pos="0" algn="l"/>
                </a:tabLst>
              </a:pPr>
              <a:r>
                <a:rPr lang="pt-BR" sz="8400" b="0" strike="noStrike" spc="-1">
                  <a:solidFill>
                    <a:srgbClr val="FFFFFF"/>
                  </a:solidFill>
                  <a:latin typeface="Arial"/>
                  <a:ea typeface="DejaVu Sans"/>
                </a:rPr>
                <a:t>Âmbito Estadual: Conta Paga</a:t>
              </a:r>
              <a:endParaRPr lang="pt-BR" sz="84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just">
                <a:lnSpc>
                  <a:spcPct val="100000"/>
                </a:lnSpc>
                <a:tabLst>
                  <a:tab pos="0" algn="l"/>
                </a:tabLst>
              </a:pPr>
              <a:r>
                <a:rPr lang="pt-BR" sz="8400" b="0" strike="noStrike" spc="-1">
                  <a:solidFill>
                    <a:srgbClr val="FFFFFF"/>
                  </a:solidFill>
                  <a:latin typeface="Arial"/>
                  <a:ea typeface="DejaVu Sans"/>
                </a:rPr>
                <a:t>       </a:t>
              </a:r>
              <a:endParaRPr lang="pt-BR" sz="84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194" name="Imagem 1" descr="TOPICO"/>
            <p:cNvPicPr/>
            <p:nvPr/>
          </p:nvPicPr>
          <p:blipFill>
            <a:blip r:embed="rId3"/>
            <a:stretch/>
          </p:blipFill>
          <p:spPr>
            <a:xfrm>
              <a:off x="4831200" y="11879640"/>
              <a:ext cx="698760" cy="6919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95" name="Retângulo arredondado 5"/>
            <p:cNvSpPr/>
            <p:nvPr/>
          </p:nvSpPr>
          <p:spPr>
            <a:xfrm>
              <a:off x="5973480" y="13176720"/>
              <a:ext cx="9706320" cy="1870200"/>
            </a:xfrm>
            <a:prstGeom prst="roundRect">
              <a:avLst>
                <a:gd name="adj" fmla="val 16667"/>
              </a:avLst>
            </a:prstGeom>
            <a:solidFill>
              <a:srgbClr val="243D3B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pt-BR" sz="1800" b="0" strike="noStrike" spc="-1">
                <a:solidFill>
                  <a:schemeClr val="lt1"/>
                </a:solidFill>
                <a:latin typeface="Arial"/>
                <a:ea typeface="DejaVu Sans"/>
              </a:endParaRPr>
            </a:p>
          </p:txBody>
        </p:sp>
        <p:sp>
          <p:nvSpPr>
            <p:cNvPr id="196" name="Caixa de Texto 3"/>
            <p:cNvSpPr/>
            <p:nvPr/>
          </p:nvSpPr>
          <p:spPr>
            <a:xfrm>
              <a:off x="6399360" y="13420800"/>
              <a:ext cx="8854200" cy="1369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just">
                <a:lnSpc>
                  <a:spcPct val="100000"/>
                </a:lnSpc>
              </a:pPr>
              <a:r>
                <a:rPr lang="pt-BR" sz="8400" b="1" strike="noStrike" spc="-1">
                  <a:solidFill>
                    <a:srgbClr val="FFFFFF"/>
                  </a:solidFill>
                  <a:latin typeface="Arial"/>
                  <a:ea typeface="DejaVu Sans"/>
                </a:rPr>
                <a:t>  Até 150 kw/mês</a:t>
              </a:r>
              <a:endParaRPr lang="pt-BR" sz="84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97" name="CustomShape 3"/>
          <p:cNvSpPr/>
          <p:nvPr/>
        </p:nvSpPr>
        <p:spPr>
          <a:xfrm>
            <a:off x="4011840" y="8982720"/>
            <a:ext cx="28850400" cy="2424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pt-BR" sz="8400" b="0" strike="noStrike" spc="-1">
                <a:solidFill>
                  <a:srgbClr val="FFFFFF"/>
                </a:solidFill>
                <a:latin typeface="Arial"/>
                <a:ea typeface="DejaVu Sans"/>
              </a:rPr>
              <a:t>Proteção ao consumidor de baixa renda</a:t>
            </a:r>
            <a:endParaRPr lang="pt-BR" sz="84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pt-BR" sz="8400" b="0" strike="noStrike" spc="-1">
                <a:solidFill>
                  <a:srgbClr val="FFFFFF"/>
                </a:solidFill>
                <a:latin typeface="Arial"/>
                <a:ea typeface="DejaVu Sans"/>
              </a:rPr>
              <a:t>       </a:t>
            </a:r>
            <a:endParaRPr lang="pt-BR" sz="8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1"/>
          <p:cNvSpPr/>
          <p:nvPr/>
        </p:nvSpPr>
        <p:spPr>
          <a:xfrm>
            <a:off x="1800000" y="378720"/>
            <a:ext cx="32397120" cy="6345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99" name="CustomShape 2"/>
          <p:cNvSpPr/>
          <p:nvPr/>
        </p:nvSpPr>
        <p:spPr>
          <a:xfrm>
            <a:off x="1800000" y="6738120"/>
            <a:ext cx="32397120" cy="1670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00" name="CustomShape 4"/>
          <p:cNvSpPr/>
          <p:nvPr/>
        </p:nvSpPr>
        <p:spPr>
          <a:xfrm>
            <a:off x="2773800" y="3491280"/>
            <a:ext cx="29100960" cy="3563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pt-BR" sz="19900" b="1" strike="noStrike" spc="-1">
                <a:solidFill>
                  <a:srgbClr val="FFFFFF"/>
                </a:solidFill>
                <a:latin typeface="Eastman Roman Trial Heavy"/>
                <a:ea typeface="DejaVu Sans"/>
              </a:rPr>
              <a:t>Perspectivas</a:t>
            </a:r>
            <a:endParaRPr lang="pt-BR" sz="199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04" name="Grupo 12"/>
          <p:cNvGrpSpPr/>
          <p:nvPr/>
        </p:nvGrpSpPr>
        <p:grpSpPr>
          <a:xfrm>
            <a:off x="2922840" y="10098570"/>
            <a:ext cx="30053700" cy="2031120"/>
            <a:chOff x="2922840" y="8982720"/>
            <a:chExt cx="30053700" cy="2031120"/>
          </a:xfrm>
        </p:grpSpPr>
        <p:pic>
          <p:nvPicPr>
            <p:cNvPr id="205" name="Imagem 2" descr="TOPICO"/>
            <p:cNvPicPr/>
            <p:nvPr/>
          </p:nvPicPr>
          <p:blipFill>
            <a:blip r:embed="rId3"/>
            <a:stretch/>
          </p:blipFill>
          <p:spPr>
            <a:xfrm>
              <a:off x="2922840" y="9391680"/>
              <a:ext cx="698760" cy="6919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06" name="CustomShape 3"/>
            <p:cNvSpPr/>
            <p:nvPr/>
          </p:nvSpPr>
          <p:spPr>
            <a:xfrm>
              <a:off x="4126140" y="8982720"/>
              <a:ext cx="28850400" cy="2031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algn="just">
                <a:lnSpc>
                  <a:spcPct val="100000"/>
                </a:lnSpc>
                <a:tabLst>
                  <a:tab pos="0" algn="l"/>
                </a:tabLst>
              </a:pPr>
              <a:r>
                <a:rPr lang="pt-BR" sz="8400" b="0" strike="noStrike" spc="-1" dirty="0">
                  <a:solidFill>
                    <a:srgbClr val="FFFFFF"/>
                  </a:solidFill>
                  <a:latin typeface="Arial"/>
                  <a:ea typeface="DejaVu Sans"/>
                </a:rPr>
                <a:t>Expectativa por melhora na prestação dos serviços</a:t>
              </a:r>
              <a:endParaRPr lang="pt-BR" sz="84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07" name="Grupo 14"/>
          <p:cNvGrpSpPr/>
          <p:nvPr/>
        </p:nvGrpSpPr>
        <p:grpSpPr>
          <a:xfrm>
            <a:off x="2922840" y="12231030"/>
            <a:ext cx="19245960" cy="1369440"/>
            <a:chOff x="2922840" y="14038560"/>
            <a:chExt cx="19245960" cy="1369440"/>
          </a:xfrm>
        </p:grpSpPr>
        <p:pic>
          <p:nvPicPr>
            <p:cNvPr id="208" name="Imagem 7" descr="TOPICO"/>
            <p:cNvPicPr/>
            <p:nvPr/>
          </p:nvPicPr>
          <p:blipFill>
            <a:blip r:embed="rId3"/>
            <a:stretch/>
          </p:blipFill>
          <p:spPr>
            <a:xfrm>
              <a:off x="2922840" y="14384520"/>
              <a:ext cx="698760" cy="6919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09" name="Caixa de Texto 9"/>
            <p:cNvSpPr/>
            <p:nvPr/>
          </p:nvSpPr>
          <p:spPr>
            <a:xfrm>
              <a:off x="4173120" y="14038560"/>
              <a:ext cx="17995680" cy="1369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just">
                <a:lnSpc>
                  <a:spcPct val="100000"/>
                </a:lnSpc>
                <a:tabLst>
                  <a:tab pos="0" algn="l"/>
                </a:tabLst>
              </a:pPr>
              <a:r>
                <a:rPr lang="pt-BR" sz="8400" b="1" strike="noStrike" spc="-1" dirty="0">
                  <a:solidFill>
                    <a:srgbClr val="FFFFFF"/>
                  </a:solidFill>
                  <a:latin typeface="Arial"/>
                  <a:ea typeface="DejaVu Sans"/>
                </a:rPr>
                <a:t>Esfera legislativa</a:t>
              </a:r>
              <a:endParaRPr lang="pt-BR" sz="84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10" name="Grupo 15"/>
          <p:cNvGrpSpPr/>
          <p:nvPr/>
        </p:nvGrpSpPr>
        <p:grpSpPr>
          <a:xfrm>
            <a:off x="4791240" y="14104055"/>
            <a:ext cx="19179000" cy="1383540"/>
            <a:chOff x="4791240" y="15261480"/>
            <a:chExt cx="19179000" cy="1383540"/>
          </a:xfrm>
        </p:grpSpPr>
        <p:pic>
          <p:nvPicPr>
            <p:cNvPr id="211" name="Imagem 6" descr="TOPICO"/>
            <p:cNvPicPr/>
            <p:nvPr/>
          </p:nvPicPr>
          <p:blipFill>
            <a:blip r:embed="rId3"/>
            <a:stretch/>
          </p:blipFill>
          <p:spPr>
            <a:xfrm>
              <a:off x="4791240" y="15607800"/>
              <a:ext cx="698760" cy="6919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12" name="Caixa de Texto 10"/>
            <p:cNvSpPr/>
            <p:nvPr/>
          </p:nvSpPr>
          <p:spPr>
            <a:xfrm>
              <a:off x="5974560" y="15261480"/>
              <a:ext cx="17995680" cy="13835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just">
                <a:lnSpc>
                  <a:spcPct val="100000"/>
                </a:lnSpc>
                <a:tabLst>
                  <a:tab pos="0" algn="l"/>
                </a:tabLst>
              </a:pPr>
              <a:r>
                <a:rPr lang="pt-BR" sz="8400" b="0" strike="noStrike" spc="-1" dirty="0">
                  <a:solidFill>
                    <a:srgbClr val="FFFFFF"/>
                  </a:solidFill>
                  <a:latin typeface="Arial"/>
                  <a:ea typeface="DejaVu Sans"/>
                </a:rPr>
                <a:t>Tarifa Social</a:t>
              </a:r>
              <a:endParaRPr lang="pt-BR" sz="84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13" name="Grupo 16"/>
          <p:cNvGrpSpPr/>
          <p:nvPr/>
        </p:nvGrpSpPr>
        <p:grpSpPr>
          <a:xfrm>
            <a:off x="3670200" y="15595175"/>
            <a:ext cx="17995680" cy="1407600"/>
            <a:chOff x="3670200" y="16752600"/>
            <a:chExt cx="17995680" cy="1407600"/>
          </a:xfrm>
        </p:grpSpPr>
        <p:pic>
          <p:nvPicPr>
            <p:cNvPr id="214" name="Imagem 4" descr="TOPICO"/>
            <p:cNvPicPr/>
            <p:nvPr/>
          </p:nvPicPr>
          <p:blipFill>
            <a:blip r:embed="rId3"/>
            <a:stretch/>
          </p:blipFill>
          <p:spPr>
            <a:xfrm>
              <a:off x="4791240" y="17063640"/>
              <a:ext cx="698760" cy="6919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15" name="Caixa de Texto 11"/>
            <p:cNvSpPr/>
            <p:nvPr/>
          </p:nvSpPr>
          <p:spPr>
            <a:xfrm>
              <a:off x="3670200" y="16752600"/>
              <a:ext cx="17995680" cy="1407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marL="1828800" indent="457200" algn="just">
                <a:lnSpc>
                  <a:spcPct val="100000"/>
                </a:lnSpc>
                <a:tabLst>
                  <a:tab pos="0" algn="l"/>
                </a:tabLst>
              </a:pPr>
              <a:r>
                <a:rPr lang="pt-BR" sz="8400" b="0" strike="noStrike" spc="-1" dirty="0">
                  <a:solidFill>
                    <a:srgbClr val="FFFFFF"/>
                  </a:solidFill>
                  <a:latin typeface="Arial"/>
                  <a:ea typeface="DejaVu Sans"/>
                </a:rPr>
                <a:t>Conta Paga</a:t>
              </a:r>
              <a:endParaRPr lang="pt-BR" sz="84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" name="Grupo 12">
            <a:extLst>
              <a:ext uri="{FF2B5EF4-FFF2-40B4-BE49-F238E27FC236}">
                <a16:creationId xmlns:a16="http://schemas.microsoft.com/office/drawing/2014/main" id="{736981C5-0713-91EC-7C92-4C35F1DFFDC9}"/>
              </a:ext>
            </a:extLst>
          </p:cNvPr>
          <p:cNvGrpSpPr/>
          <p:nvPr/>
        </p:nvGrpSpPr>
        <p:grpSpPr>
          <a:xfrm>
            <a:off x="2922840" y="8117250"/>
            <a:ext cx="30091800" cy="2031120"/>
            <a:chOff x="2770440" y="6849000"/>
            <a:chExt cx="30091800" cy="2031120"/>
          </a:xfrm>
        </p:grpSpPr>
        <p:pic>
          <p:nvPicPr>
            <p:cNvPr id="3" name="Imagem 2" descr="TOPICO">
              <a:extLst>
                <a:ext uri="{FF2B5EF4-FFF2-40B4-BE49-F238E27FC236}">
                  <a16:creationId xmlns:a16="http://schemas.microsoft.com/office/drawing/2014/main" id="{50C2AAE4-7BF4-A84A-D86B-8AF4F8F73768}"/>
                </a:ext>
              </a:extLst>
            </p:cNvPr>
            <p:cNvPicPr/>
            <p:nvPr/>
          </p:nvPicPr>
          <p:blipFill>
            <a:blip r:embed="rId3"/>
            <a:stretch/>
          </p:blipFill>
          <p:spPr>
            <a:xfrm>
              <a:off x="2770440" y="7152540"/>
              <a:ext cx="698760" cy="6919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" name="CustomShape 3">
              <a:extLst>
                <a:ext uri="{FF2B5EF4-FFF2-40B4-BE49-F238E27FC236}">
                  <a16:creationId xmlns:a16="http://schemas.microsoft.com/office/drawing/2014/main" id="{901D7D33-84CA-512C-3668-5A07DCFAAA6F}"/>
                </a:ext>
              </a:extLst>
            </p:cNvPr>
            <p:cNvSpPr/>
            <p:nvPr/>
          </p:nvSpPr>
          <p:spPr>
            <a:xfrm>
              <a:off x="4011840" y="6849000"/>
              <a:ext cx="28850400" cy="2031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algn="just">
                <a:lnSpc>
                  <a:spcPct val="100000"/>
                </a:lnSpc>
                <a:tabLst>
                  <a:tab pos="0" algn="l"/>
                </a:tabLst>
              </a:pPr>
              <a:r>
                <a:rPr lang="pt-BR" sz="8400" b="0" strike="noStrike" spc="-1" dirty="0">
                  <a:solidFill>
                    <a:srgbClr val="FFFFFF"/>
                  </a:solidFill>
                  <a:latin typeface="Arial"/>
                  <a:ea typeface="DejaVu Sans"/>
                </a:rPr>
                <a:t>Reajuste tarifário - razoabilidade</a:t>
              </a:r>
              <a:endParaRPr lang="pt-BR" sz="84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5" name="Grupo 14">
            <a:extLst>
              <a:ext uri="{FF2B5EF4-FFF2-40B4-BE49-F238E27FC236}">
                <a16:creationId xmlns:a16="http://schemas.microsoft.com/office/drawing/2014/main" id="{C340F027-AE77-ADDD-E9A1-BC93FE95407A}"/>
              </a:ext>
            </a:extLst>
          </p:cNvPr>
          <p:cNvGrpSpPr/>
          <p:nvPr/>
        </p:nvGrpSpPr>
        <p:grpSpPr>
          <a:xfrm>
            <a:off x="4800480" y="17061575"/>
            <a:ext cx="19245960" cy="1383540"/>
            <a:chOff x="2922840" y="19261140"/>
            <a:chExt cx="19245960" cy="1383540"/>
          </a:xfrm>
        </p:grpSpPr>
        <p:pic>
          <p:nvPicPr>
            <p:cNvPr id="6" name="Imagem 7" descr="TOPICO">
              <a:extLst>
                <a:ext uri="{FF2B5EF4-FFF2-40B4-BE49-F238E27FC236}">
                  <a16:creationId xmlns:a16="http://schemas.microsoft.com/office/drawing/2014/main" id="{1E95199B-4C33-FAB2-4D30-31104143E8D9}"/>
                </a:ext>
              </a:extLst>
            </p:cNvPr>
            <p:cNvPicPr/>
            <p:nvPr/>
          </p:nvPicPr>
          <p:blipFill>
            <a:blip r:embed="rId3"/>
            <a:stretch/>
          </p:blipFill>
          <p:spPr>
            <a:xfrm>
              <a:off x="2922840" y="19607100"/>
              <a:ext cx="698760" cy="6919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" name="Caixa de Texto 9">
              <a:extLst>
                <a:ext uri="{FF2B5EF4-FFF2-40B4-BE49-F238E27FC236}">
                  <a16:creationId xmlns:a16="http://schemas.microsoft.com/office/drawing/2014/main" id="{D8F76424-7288-12E0-9DA9-425BE3303576}"/>
                </a:ext>
              </a:extLst>
            </p:cNvPr>
            <p:cNvSpPr/>
            <p:nvPr/>
          </p:nvSpPr>
          <p:spPr>
            <a:xfrm>
              <a:off x="4173120" y="19261140"/>
              <a:ext cx="17995680" cy="13835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just">
                <a:lnSpc>
                  <a:spcPct val="100000"/>
                </a:lnSpc>
                <a:tabLst>
                  <a:tab pos="0" algn="l"/>
                </a:tabLst>
              </a:pPr>
              <a:r>
                <a:rPr lang="pt-BR" sz="8400" strike="noStrike" spc="-1" dirty="0">
                  <a:solidFill>
                    <a:srgbClr val="FFFFFF"/>
                  </a:solidFill>
                  <a:latin typeface="Arial"/>
                  <a:ea typeface="DejaVu Sans"/>
                </a:rPr>
                <a:t>Revisão da legislação</a:t>
              </a:r>
              <a:endParaRPr lang="pt-BR" sz="840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8" name="Grupo 13">
            <a:extLst>
              <a:ext uri="{FF2B5EF4-FFF2-40B4-BE49-F238E27FC236}">
                <a16:creationId xmlns:a16="http://schemas.microsoft.com/office/drawing/2014/main" id="{8019C7FF-A7FF-F658-D40A-CA6E9F7493EE}"/>
              </a:ext>
            </a:extLst>
          </p:cNvPr>
          <p:cNvGrpSpPr/>
          <p:nvPr/>
        </p:nvGrpSpPr>
        <p:grpSpPr>
          <a:xfrm>
            <a:off x="3272220" y="18918207"/>
            <a:ext cx="29955960" cy="2343960"/>
            <a:chOff x="2922840" y="11456640"/>
            <a:chExt cx="29955960" cy="2343960"/>
          </a:xfrm>
        </p:grpSpPr>
        <p:sp>
          <p:nvSpPr>
            <p:cNvPr id="9" name="CustomShape 3">
              <a:extLst>
                <a:ext uri="{FF2B5EF4-FFF2-40B4-BE49-F238E27FC236}">
                  <a16:creationId xmlns:a16="http://schemas.microsoft.com/office/drawing/2014/main" id="{6E682FAF-E44F-2B35-A018-406A4B96B20F}"/>
                </a:ext>
              </a:extLst>
            </p:cNvPr>
            <p:cNvSpPr/>
            <p:nvPr/>
          </p:nvSpPr>
          <p:spPr>
            <a:xfrm>
              <a:off x="4028400" y="11456640"/>
              <a:ext cx="28850400" cy="234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algn="just">
                <a:lnSpc>
                  <a:spcPct val="100000"/>
                </a:lnSpc>
                <a:tabLst>
                  <a:tab pos="0" algn="l"/>
                </a:tabLst>
              </a:pPr>
              <a:r>
                <a:rPr lang="pt-BR" sz="8400" b="0" strike="noStrike" spc="-1" dirty="0">
                  <a:solidFill>
                    <a:srgbClr val="FFFFFF"/>
                  </a:solidFill>
                  <a:latin typeface="Arial"/>
                  <a:ea typeface="DejaVu Sans"/>
                </a:rPr>
                <a:t>Consumidores hipossuficientes: Linha Direta</a:t>
              </a:r>
              <a:endParaRPr lang="pt-BR" sz="8400" b="0" strike="noStrike" spc="-1" dirty="0">
                <a:solidFill>
                  <a:srgbClr val="000000"/>
                </a:solidFill>
                <a:latin typeface="Arial"/>
              </a:endParaRPr>
            </a:p>
            <a:p>
              <a:pPr algn="just">
                <a:lnSpc>
                  <a:spcPct val="100000"/>
                </a:lnSpc>
                <a:tabLst>
                  <a:tab pos="0" algn="l"/>
                </a:tabLst>
              </a:pPr>
              <a:endParaRPr lang="pt-BR" sz="84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10" name="Imagem 1" descr="TOPICO">
              <a:extLst>
                <a:ext uri="{FF2B5EF4-FFF2-40B4-BE49-F238E27FC236}">
                  <a16:creationId xmlns:a16="http://schemas.microsoft.com/office/drawing/2014/main" id="{E9052A44-DFDB-6A22-685B-7E6BD8488D9F}"/>
                </a:ext>
              </a:extLst>
            </p:cNvPr>
            <p:cNvPicPr/>
            <p:nvPr/>
          </p:nvPicPr>
          <p:blipFill>
            <a:blip r:embed="rId3"/>
            <a:stretch/>
          </p:blipFill>
          <p:spPr>
            <a:xfrm>
              <a:off x="2922840" y="11808000"/>
              <a:ext cx="698760" cy="691920"/>
            </a:xfrm>
            <a:prstGeom prst="rect">
              <a:avLst/>
            </a:prstGeom>
            <a:ln w="0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</TotalTime>
  <Words>254</Words>
  <Application>Microsoft Office PowerPoint</Application>
  <PresentationFormat>Personalizar</PresentationFormat>
  <Paragraphs>68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10</vt:i4>
      </vt:variant>
    </vt:vector>
  </HeadingPairs>
  <TitlesOfParts>
    <vt:vector size="20" baseType="lpstr">
      <vt:lpstr>Arial</vt:lpstr>
      <vt:lpstr>D-DIN</vt:lpstr>
      <vt:lpstr>Eastman Roman Trial Heavy</vt:lpstr>
      <vt:lpstr>Eastman Roman Trial Medium</vt:lpstr>
      <vt:lpstr>Symbol</vt:lpstr>
      <vt:lpstr>Verdana</vt:lpstr>
      <vt:lpstr>Wingdings</vt:lpstr>
      <vt:lpstr>Office Theme</vt:lpstr>
      <vt:lpstr>Office Theme</vt:lpstr>
      <vt:lpstr>1_Office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/>
  <dc:description/>
  <cp:lastModifiedBy>adriano silva</cp:lastModifiedBy>
  <cp:revision>14</cp:revision>
  <dcterms:created xsi:type="dcterms:W3CDTF">2017-10-20T23:41:00Z</dcterms:created>
  <dcterms:modified xsi:type="dcterms:W3CDTF">2023-09-12T21:55:31Z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2F17F820D003461EAD8CDFABB4D93C3C_13</vt:lpwstr>
  </property>
  <property fmtid="{D5CDD505-2E9C-101B-9397-08002B2CF9AE}" pid="3" name="KSOProductBuildVer">
    <vt:lpwstr>1046-12.2.0.13201</vt:lpwstr>
  </property>
  <property fmtid="{D5CDD505-2E9C-101B-9397-08002B2CF9AE}" pid="4" name="Slides">
    <vt:i4>11</vt:i4>
  </property>
</Properties>
</file>