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_rels/presentation.xml.rels" ContentType="application/vnd.openxmlformats-package.relationships+xml"/>
  <Override PartName="/ppt/theme/theme1.xml" ContentType="application/vnd.openxmlformats-officedocument.theme+xml"/>
  <Override PartName="/ppt/presProps.xml" ContentType="application/vnd.openxmlformats-officedocument.presentationml.presProps+xml"/>
  <Override PartName="/ppt/media/image50.png" ContentType="image/png"/>
  <Override PartName="/ppt/media/image1.png" ContentType="image/png"/>
  <Override PartName="/ppt/media/image58.png" ContentType="image/png"/>
  <Override PartName="/ppt/media/image36.png" ContentType="image/png"/>
  <Override PartName="/ppt/media/image14.png" ContentType="image/png"/>
  <Override PartName="/ppt/media/image8.jpeg" ContentType="image/jpeg"/>
  <Override PartName="/ppt/media/image7.jpeg" ContentType="image/jpeg"/>
  <Override PartName="/ppt/media/image12.jpeg" ContentType="image/jpeg"/>
  <Override PartName="/ppt/media/image48.png" ContentType="image/png"/>
  <Override PartName="/ppt/media/image26.png" ContentType="image/png"/>
  <Override PartName="/ppt/media/image2.png" ContentType="image/png"/>
  <Override PartName="/ppt/media/image51.png" ContentType="image/png"/>
  <Override PartName="/ppt/media/image4.wmf" ContentType="image/x-wmf"/>
  <Override PartName="/ppt/media/image27.png" ContentType="image/png"/>
  <Override PartName="/ppt/media/image44.jpeg" ContentType="image/jpeg"/>
  <Override PartName="/ppt/media/image49.png" ContentType="image/png"/>
  <Override PartName="/ppt/media/image3.png" ContentType="image/png"/>
  <Override PartName="/ppt/media/image30.png" ContentType="image/png"/>
  <Override PartName="/ppt/media/image52.png" ContentType="image/png"/>
  <Override PartName="/ppt/media/image5.png" ContentType="image/png"/>
  <Override PartName="/ppt/media/image32.png" ContentType="image/png"/>
  <Override PartName="/ppt/media/image39.jpeg" ContentType="image/jpeg"/>
  <Override PartName="/ppt/media/image54.png" ContentType="image/png"/>
  <Override PartName="/ppt/media/image6.png" ContentType="image/png"/>
  <Override PartName="/ppt/media/image55.png" ContentType="image/png"/>
  <Override PartName="/ppt/media/image9.jpeg" ContentType="image/jpeg"/>
  <Override PartName="/ppt/media/image24.png" ContentType="image/png"/>
  <Override PartName="/ppt/media/image10.jpeg" ContentType="image/jpeg"/>
  <Override PartName="/ppt/media/image28.png" ContentType="image/png"/>
  <Override PartName="/ppt/media/image11.gif" ContentType="image/gif"/>
  <Override PartName="/ppt/media/image13.png" ContentType="image/png"/>
  <Override PartName="/ppt/media/image35.png" ContentType="image/png"/>
  <Override PartName="/ppt/media/image47.jpeg" ContentType="image/jpeg"/>
  <Override PartName="/ppt/media/image57.png" ContentType="image/png"/>
  <Override PartName="/ppt/media/image15.png" ContentType="image/png"/>
  <Override PartName="/ppt/media/image45.jpeg" ContentType="image/jpeg"/>
  <Override PartName="/ppt/media/image16.png" ContentType="image/png"/>
  <Override PartName="/ppt/media/image33.jpeg" ContentType="image/jpeg"/>
  <Override PartName="/ppt/media/image38.png" ContentType="image/png"/>
  <Override PartName="/ppt/media/image17.png" ContentType="image/png"/>
  <Override PartName="/ppt/media/image43.jpeg" ContentType="image/jpeg"/>
  <Override PartName="/ppt/media/image18.png" ContentType="image/png"/>
  <Override PartName="/ppt/media/image19.png" ContentType="image/png"/>
  <Override PartName="/ppt/media/image41.jpeg" ContentType="image/jpeg"/>
  <Override PartName="/ppt/media/image20.png" ContentType="image/png"/>
  <Override PartName="/ppt/media/image21.png" ContentType="image/png"/>
  <Override PartName="/ppt/media/image22.png" ContentType="image/png"/>
  <Override PartName="/ppt/media/image23.png" ContentType="image/png"/>
  <Override PartName="/ppt/media/image25.png" ContentType="image/png"/>
  <Override PartName="/ppt/media/image46.jpeg" ContentType="image/jpeg"/>
  <Override PartName="/ppt/media/image29.png" ContentType="image/png"/>
  <Override PartName="/ppt/media/image42.jpeg" ContentType="image/jpeg"/>
  <Override PartName="/ppt/media/image31.png" ContentType="image/png"/>
  <Override PartName="/ppt/media/image53.png" ContentType="image/png"/>
  <Override PartName="/ppt/media/image34.png" ContentType="image/png"/>
  <Override PartName="/ppt/media/image37.jpeg" ContentType="image/jpeg"/>
  <Override PartName="/ppt/media/image56.png" ContentType="image/png"/>
  <Override PartName="/ppt/media/image40.jpeg" ContentType="image/jpeg"/>
  <Override PartName="/ppt/media/hdphoto1.wdp" ContentType="image/vnd.ms-photo"/>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32.xml" ContentType="application/vnd.openxmlformats-officedocument.presentationml.slide+xml"/>
  <Override PartName="/ppt/slides/slide54.xml" ContentType="application/vnd.openxmlformats-officedocument.presentationml.slide+xml"/>
  <Override PartName="/ppt/slides/slide11.xml" ContentType="application/vnd.openxmlformats-officedocument.presentationml.slide+xml"/>
  <Override PartName="/ppt/slides/slide33.xml" ContentType="application/vnd.openxmlformats-officedocument.presentationml.slide+xml"/>
  <Override PartName="/ppt/slides/slide55.xml" ContentType="application/vnd.openxmlformats-officedocument.presentationml.slide+xml"/>
  <Override PartName="/ppt/slides/slide12.xml" ContentType="application/vnd.openxmlformats-officedocument.presentationml.slide+xml"/>
  <Override PartName="/ppt/slides/slide34.xml" ContentType="application/vnd.openxmlformats-officedocument.presentationml.slide+xml"/>
  <Override PartName="/ppt/slides/slide56.xml" ContentType="application/vnd.openxmlformats-officedocument.presentationml.slide+xml"/>
  <Override PartName="/ppt/slides/slide13.xml" ContentType="application/vnd.openxmlformats-officedocument.presentationml.slide+xml"/>
  <Override PartName="/ppt/slides/slide35.xml" ContentType="application/vnd.openxmlformats-officedocument.presentationml.slide+xml"/>
  <Override PartName="/ppt/slides/slide14.xml" ContentType="application/vnd.openxmlformats-officedocument.presentationml.slide+xml"/>
  <Override PartName="/ppt/slides/slide36.xml" ContentType="application/vnd.openxmlformats-officedocument.presentationml.slide+xml"/>
  <Override PartName="/ppt/slides/slide15.xml" ContentType="application/vnd.openxmlformats-officedocument.presentationml.slide+xml"/>
  <Override PartName="/ppt/slides/slide37.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7.xml" ContentType="application/vnd.openxmlformats-officedocument.presentationml.slide+xml"/>
  <Override PartName="/ppt/slides/slide39.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42.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54.xml.rels" ContentType="application/vnd.openxmlformats-package.relationships+xml"/>
  <Override PartName="/ppt/slides/_rels/slide32.xml.rels" ContentType="application/vnd.openxmlformats-package.relationships+xml"/>
  <Override PartName="/ppt/slides/_rels/slide10.xml.rels" ContentType="application/vnd.openxmlformats-package.relationships+xml"/>
  <Override PartName="/ppt/slides/_rels/slide55.xml.rels" ContentType="application/vnd.openxmlformats-package.relationships+xml"/>
  <Override PartName="/ppt/slides/_rels/slide33.xml.rels" ContentType="application/vnd.openxmlformats-package.relationships+xml"/>
  <Override PartName="/ppt/slides/_rels/slide11.xml.rels" ContentType="application/vnd.openxmlformats-package.relationships+xml"/>
  <Override PartName="/ppt/slides/_rels/slide56.xml.rels" ContentType="application/vnd.openxmlformats-package.relationships+xml"/>
  <Override PartName="/ppt/slides/_rels/slide34.xml.rels" ContentType="application/vnd.openxmlformats-package.relationships+xml"/>
  <Override PartName="/ppt/slides/_rels/slide12.xml.rels" ContentType="application/vnd.openxmlformats-package.relationships+xml"/>
  <Override PartName="/ppt/slides/_rels/slide35.xml.rels" ContentType="application/vnd.openxmlformats-package.relationships+xml"/>
  <Override PartName="/ppt/slides/_rels/slide13.xml.rels" ContentType="application/vnd.openxmlformats-package.relationships+xml"/>
  <Override PartName="/ppt/slides/_rels/slide36.xml.rels" ContentType="application/vnd.openxmlformats-package.relationships+xml"/>
  <Override PartName="/ppt/slides/_rels/slide14.xml.rels" ContentType="application/vnd.openxmlformats-package.relationships+xml"/>
  <Override PartName="/ppt/slides/_rels/slide37.xml.rels" ContentType="application/vnd.openxmlformats-package.relationships+xml"/>
  <Override PartName="/ppt/slides/_rels/slide15.xml.rels" ContentType="application/vnd.openxmlformats-package.relationships+xml"/>
  <Override PartName="/ppt/slides/_rels/slide38.xml.rels" ContentType="application/vnd.openxmlformats-package.relationships+xml"/>
  <Override PartName="/ppt/slides/_rels/slide16.xml.rels" ContentType="application/vnd.openxmlformats-package.relationships+xml"/>
  <Override PartName="/ppt/slides/_rels/slide39.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42.xml.rels" ContentType="application/vnd.openxmlformats-package.relationships+xml"/>
  <Override PartName="/ppt/slides/_rels/slide20.xml.rels" ContentType="application/vnd.openxmlformats-package.relationships+xml"/>
  <Override PartName="/ppt/slides/_rels/slide43.xml.rels" ContentType="application/vnd.openxmlformats-package.relationships+xml"/>
  <Override PartName="/ppt/slides/_rels/slide21.xml.rels" ContentType="application/vnd.openxmlformats-package.relationships+xml"/>
  <Override PartName="/ppt/slides/_rels/slide44.xml.rels" ContentType="application/vnd.openxmlformats-package.relationships+xml"/>
  <Override PartName="/ppt/slides/_rels/slide22.xml.rels" ContentType="application/vnd.openxmlformats-package.relationships+xml"/>
  <Override PartName="/ppt/slides/_rels/slide45.xml.rels" ContentType="application/vnd.openxmlformats-package.relationships+xml"/>
  <Override PartName="/ppt/slides/_rels/slide23.xml.rels" ContentType="application/vnd.openxmlformats-package.relationships+xml"/>
  <Override PartName="/ppt/slides/_rels/slide46.xml.rels" ContentType="application/vnd.openxmlformats-package.relationships+xml"/>
  <Override PartName="/ppt/slides/_rels/slide24.xml.rels" ContentType="application/vnd.openxmlformats-package.relationships+xml"/>
  <Override PartName="/ppt/slides/_rels/slide47.xml.rels" ContentType="application/vnd.openxmlformats-package.relationships+xml"/>
  <Override PartName="/ppt/slides/_rels/slide25.xml.rels" ContentType="application/vnd.openxmlformats-package.relationships+xml"/>
  <Override PartName="/ppt/slides/_rels/slide48.xml.rels" ContentType="application/vnd.openxmlformats-package.relationships+xml"/>
  <Override PartName="/ppt/slides/_rels/slide26.xml.rels" ContentType="application/vnd.openxmlformats-package.relationships+xml"/>
  <Override PartName="/ppt/slides/_rels/slide4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52.xml.rels" ContentType="application/vnd.openxmlformats-package.relationships+xml"/>
  <Override PartName="/ppt/slides/_rels/slide30.xml.rels" ContentType="application/vnd.openxmlformats-package.relationships+xml"/>
  <Override PartName="/ppt/slides/_rels/slide53.xml.rels" ContentType="application/vnd.openxmlformats-package.relationships+xml"/>
  <Override PartName="/ppt/slides/_rels/slide31.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50.xml.rels" ContentType="application/vnd.openxmlformats-package.relationships+xml"/>
  <Override PartName="/ppt/slides/_rels/slide51.xml.rels" ContentType="application/vnd.openxmlformats-package.relationships+xml"/>
  <Override PartName="/ppt/slides/slide21.xml" ContentType="application/vnd.openxmlformats-officedocument.presentationml.slide+xml"/>
  <Override PartName="/ppt/slides/slide43.xml" ContentType="application/vnd.openxmlformats-officedocument.presentationml.slide+xml"/>
  <Override PartName="/ppt/slides/slide22.xml" ContentType="application/vnd.openxmlformats-officedocument.presentationml.slide+xml"/>
  <Override PartName="/ppt/slides/slide44.xml" ContentType="application/vnd.openxmlformats-officedocument.presentationml.slide+xml"/>
  <Override PartName="/ppt/slides/slide23.xml" ContentType="application/vnd.openxmlformats-officedocument.presentationml.slide+xml"/>
  <Override PartName="/ppt/slides/slide45.xml" ContentType="application/vnd.openxmlformats-officedocument.presentationml.slide+xml"/>
  <Override PartName="/ppt/slides/slide24.xml" ContentType="application/vnd.openxmlformats-officedocument.presentationml.slide+xml"/>
  <Override PartName="/ppt/slides/slide46.xml" ContentType="application/vnd.openxmlformats-officedocument.presentationml.slide+xml"/>
  <Override PartName="/ppt/slides/slide25.xml" ContentType="application/vnd.openxmlformats-officedocument.presentationml.slide+xml"/>
  <Override PartName="/ppt/slides/slide47.xml" ContentType="application/vnd.openxmlformats-officedocument.presentationml.slide+xml"/>
  <Override PartName="/ppt/slides/slide26.xml" ContentType="application/vnd.openxmlformats-officedocument.presentationml.slide+xml"/>
  <Override PartName="/ppt/slides/slide48.xml" ContentType="application/vnd.openxmlformats-officedocument.presentationml.slide+xml"/>
  <Override PartName="/ppt/slides/slide27.xml" ContentType="application/vnd.openxmlformats-officedocument.presentationml.slide+xml"/>
  <Override PartName="/ppt/slides/slide49.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52.xml" ContentType="application/vnd.openxmlformats-officedocument.presentationml.slide+xml"/>
  <Override PartName="/ppt/slides/slide31.xml" ContentType="application/vnd.openxmlformats-officedocument.presentationml.slide+xml"/>
  <Override PartName="/ppt/slides/slide53.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30" name="PlaceHolder 2"/>
          <p:cNvSpPr>
            <a:spLocks noGrp="1"/>
          </p:cNvSpPr>
          <p:nvPr>
            <p:ph/>
          </p:nvPr>
        </p:nvSpPr>
        <p:spPr>
          <a:xfrm>
            <a:off x="609480" y="1604520"/>
            <a:ext cx="1274040" cy="1896480"/>
          </a:xfrm>
          <a:prstGeom prst="rect">
            <a:avLst/>
          </a:prstGeom>
          <a:noFill/>
          <a:ln w="0">
            <a:noFill/>
          </a:ln>
        </p:spPr>
        <p:txBody>
          <a:bodyPr lIns="0" rIns="0" tIns="0" bIns="0" anchor="t">
            <a:normAutofit fontScale="74992" lnSpcReduction="10000"/>
          </a:bodyPr>
          <a:p>
            <a:pPr indent="0">
              <a:spcBef>
                <a:spcPts val="1417"/>
              </a:spcBef>
              <a:buNone/>
            </a:pPr>
            <a:endParaRPr b="0" lang="pt-BR" sz="3200" spc="-1" strike="noStrike">
              <a:solidFill>
                <a:srgbClr val="000000"/>
              </a:solidFill>
              <a:latin typeface="Arial"/>
            </a:endParaRPr>
          </a:p>
        </p:txBody>
      </p:sp>
      <p:sp>
        <p:nvSpPr>
          <p:cNvPr id="31" name="PlaceHolder 3"/>
          <p:cNvSpPr>
            <a:spLocks noGrp="1"/>
          </p:cNvSpPr>
          <p:nvPr>
            <p:ph/>
          </p:nvPr>
        </p:nvSpPr>
        <p:spPr>
          <a:xfrm>
            <a:off x="609480" y="3681720"/>
            <a:ext cx="1274040" cy="1896480"/>
          </a:xfrm>
          <a:prstGeom prst="rect">
            <a:avLst/>
          </a:prstGeom>
          <a:noFill/>
          <a:ln w="0">
            <a:noFill/>
          </a:ln>
        </p:spPr>
        <p:txBody>
          <a:bodyPr lIns="0" rIns="0" tIns="0" bIns="0" anchor="t">
            <a:normAutofit fontScale="74992" lnSpcReduction="10000"/>
          </a:bodyPr>
          <a:p>
            <a:pPr indent="0">
              <a:spcBef>
                <a:spcPts val="1417"/>
              </a:spcBef>
              <a:buNone/>
            </a:pPr>
            <a:endParaRPr b="0" lang="pt-BR" sz="32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33" name="PlaceHolder 2"/>
          <p:cNvSpPr>
            <a:spLocks noGrp="1"/>
          </p:cNvSpPr>
          <p:nvPr>
            <p:ph/>
          </p:nvPr>
        </p:nvSpPr>
        <p:spPr>
          <a:xfrm>
            <a:off x="609480" y="1604520"/>
            <a:ext cx="621720" cy="1896480"/>
          </a:xfrm>
          <a:prstGeom prst="rect">
            <a:avLst/>
          </a:prstGeom>
          <a:noFill/>
          <a:ln w="0">
            <a:noFill/>
          </a:ln>
        </p:spPr>
        <p:txBody>
          <a:bodyPr lIns="0" rIns="0" tIns="0" bIns="0" anchor="t">
            <a:normAutofit fontScale="37496" lnSpcReduction="10000"/>
          </a:bodyPr>
          <a:p>
            <a:pPr indent="0">
              <a:spcBef>
                <a:spcPts val="1417"/>
              </a:spcBef>
              <a:buNone/>
            </a:pPr>
            <a:endParaRPr b="0" lang="pt-BR" sz="3200" spc="-1" strike="noStrike">
              <a:solidFill>
                <a:srgbClr val="000000"/>
              </a:solidFill>
              <a:latin typeface="Arial"/>
            </a:endParaRPr>
          </a:p>
        </p:txBody>
      </p:sp>
      <p:sp>
        <p:nvSpPr>
          <p:cNvPr id="34" name="PlaceHolder 3"/>
          <p:cNvSpPr>
            <a:spLocks noGrp="1"/>
          </p:cNvSpPr>
          <p:nvPr>
            <p:ph/>
          </p:nvPr>
        </p:nvSpPr>
        <p:spPr>
          <a:xfrm>
            <a:off x="1262520" y="1604520"/>
            <a:ext cx="621720" cy="1896480"/>
          </a:xfrm>
          <a:prstGeom prst="rect">
            <a:avLst/>
          </a:prstGeom>
          <a:noFill/>
          <a:ln w="0">
            <a:noFill/>
          </a:ln>
        </p:spPr>
        <p:txBody>
          <a:bodyPr lIns="0" rIns="0" tIns="0" bIns="0" anchor="t">
            <a:normAutofit fontScale="37496" lnSpcReduction="10000"/>
          </a:bodyPr>
          <a:p>
            <a:pPr indent="0">
              <a:spcBef>
                <a:spcPts val="1417"/>
              </a:spcBef>
              <a:buNone/>
            </a:pPr>
            <a:endParaRPr b="0" lang="pt-BR" sz="3200" spc="-1" strike="noStrike">
              <a:solidFill>
                <a:srgbClr val="000000"/>
              </a:solidFill>
              <a:latin typeface="Arial"/>
            </a:endParaRPr>
          </a:p>
        </p:txBody>
      </p:sp>
      <p:sp>
        <p:nvSpPr>
          <p:cNvPr id="35" name="PlaceHolder 4"/>
          <p:cNvSpPr>
            <a:spLocks noGrp="1"/>
          </p:cNvSpPr>
          <p:nvPr>
            <p:ph/>
          </p:nvPr>
        </p:nvSpPr>
        <p:spPr>
          <a:xfrm>
            <a:off x="609480" y="3681720"/>
            <a:ext cx="621720" cy="1896480"/>
          </a:xfrm>
          <a:prstGeom prst="rect">
            <a:avLst/>
          </a:prstGeom>
          <a:noFill/>
          <a:ln w="0">
            <a:noFill/>
          </a:ln>
        </p:spPr>
        <p:txBody>
          <a:bodyPr lIns="0" rIns="0" tIns="0" bIns="0" anchor="t">
            <a:normAutofit fontScale="37496" lnSpcReduction="10000"/>
          </a:bodyPr>
          <a:p>
            <a:pPr indent="0">
              <a:spcBef>
                <a:spcPts val="1417"/>
              </a:spcBef>
              <a:buNone/>
            </a:pPr>
            <a:endParaRPr b="0" lang="pt-BR" sz="3200" spc="-1" strike="noStrike">
              <a:solidFill>
                <a:srgbClr val="000000"/>
              </a:solidFill>
              <a:latin typeface="Arial"/>
            </a:endParaRPr>
          </a:p>
        </p:txBody>
      </p:sp>
      <p:sp>
        <p:nvSpPr>
          <p:cNvPr id="36" name="PlaceHolder 5"/>
          <p:cNvSpPr>
            <a:spLocks noGrp="1"/>
          </p:cNvSpPr>
          <p:nvPr>
            <p:ph/>
          </p:nvPr>
        </p:nvSpPr>
        <p:spPr>
          <a:xfrm>
            <a:off x="1262520" y="3681720"/>
            <a:ext cx="621720" cy="1896480"/>
          </a:xfrm>
          <a:prstGeom prst="rect">
            <a:avLst/>
          </a:prstGeom>
          <a:noFill/>
          <a:ln w="0">
            <a:noFill/>
          </a:ln>
        </p:spPr>
        <p:txBody>
          <a:bodyPr lIns="0" rIns="0" tIns="0" bIns="0" anchor="t">
            <a:normAutofit fontScale="37496" lnSpcReduction="10000"/>
          </a:bodyPr>
          <a:p>
            <a:pPr indent="0">
              <a:spcBef>
                <a:spcPts val="1417"/>
              </a:spcBef>
              <a:buNone/>
            </a:pPr>
            <a:endParaRPr b="0" lang="pt-BR" sz="32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38" name="PlaceHolder 2"/>
          <p:cNvSpPr>
            <a:spLocks noGrp="1"/>
          </p:cNvSpPr>
          <p:nvPr>
            <p:ph/>
          </p:nvPr>
        </p:nvSpPr>
        <p:spPr>
          <a:xfrm>
            <a:off x="609480" y="1604520"/>
            <a:ext cx="410040" cy="1896480"/>
          </a:xfrm>
          <a:prstGeom prst="rect">
            <a:avLst/>
          </a:prstGeom>
          <a:noFill/>
          <a:ln w="0">
            <a:noFill/>
          </a:ln>
        </p:spPr>
        <p:txBody>
          <a:bodyPr lIns="0" rIns="0" tIns="0" bIns="0" anchor="t">
            <a:normAutofit fontScale="18748" lnSpcReduction="20000"/>
          </a:bodyPr>
          <a:p>
            <a:pPr indent="0">
              <a:spcBef>
                <a:spcPts val="1417"/>
              </a:spcBef>
              <a:buNone/>
            </a:pPr>
            <a:endParaRPr b="0" lang="pt-BR" sz="3200" spc="-1" strike="noStrike">
              <a:solidFill>
                <a:srgbClr val="000000"/>
              </a:solidFill>
              <a:latin typeface="Arial"/>
            </a:endParaRPr>
          </a:p>
        </p:txBody>
      </p:sp>
      <p:sp>
        <p:nvSpPr>
          <p:cNvPr id="39" name="PlaceHolder 3"/>
          <p:cNvSpPr>
            <a:spLocks noGrp="1"/>
          </p:cNvSpPr>
          <p:nvPr>
            <p:ph/>
          </p:nvPr>
        </p:nvSpPr>
        <p:spPr>
          <a:xfrm>
            <a:off x="1040400" y="1604520"/>
            <a:ext cx="410040" cy="1896480"/>
          </a:xfrm>
          <a:prstGeom prst="rect">
            <a:avLst/>
          </a:prstGeom>
          <a:noFill/>
          <a:ln w="0">
            <a:noFill/>
          </a:ln>
        </p:spPr>
        <p:txBody>
          <a:bodyPr lIns="0" rIns="0" tIns="0" bIns="0" anchor="t">
            <a:normAutofit fontScale="18748" lnSpcReduction="20000"/>
          </a:bodyPr>
          <a:p>
            <a:pPr indent="0">
              <a:spcBef>
                <a:spcPts val="1417"/>
              </a:spcBef>
              <a:buNone/>
            </a:pPr>
            <a:endParaRPr b="0" lang="pt-BR" sz="3200" spc="-1" strike="noStrike">
              <a:solidFill>
                <a:srgbClr val="000000"/>
              </a:solidFill>
              <a:latin typeface="Arial"/>
            </a:endParaRPr>
          </a:p>
        </p:txBody>
      </p:sp>
      <p:sp>
        <p:nvSpPr>
          <p:cNvPr id="40" name="PlaceHolder 4"/>
          <p:cNvSpPr>
            <a:spLocks noGrp="1"/>
          </p:cNvSpPr>
          <p:nvPr>
            <p:ph/>
          </p:nvPr>
        </p:nvSpPr>
        <p:spPr>
          <a:xfrm>
            <a:off x="1471320" y="1604520"/>
            <a:ext cx="410040" cy="1896480"/>
          </a:xfrm>
          <a:prstGeom prst="rect">
            <a:avLst/>
          </a:prstGeom>
          <a:noFill/>
          <a:ln w="0">
            <a:noFill/>
          </a:ln>
        </p:spPr>
        <p:txBody>
          <a:bodyPr lIns="0" rIns="0" tIns="0" bIns="0" anchor="t">
            <a:normAutofit fontScale="18748" lnSpcReduction="20000"/>
          </a:bodyPr>
          <a:p>
            <a:pPr indent="0">
              <a:spcBef>
                <a:spcPts val="1417"/>
              </a:spcBef>
              <a:buNone/>
            </a:pPr>
            <a:endParaRPr b="0" lang="pt-BR" sz="3200" spc="-1" strike="noStrike">
              <a:solidFill>
                <a:srgbClr val="000000"/>
              </a:solidFill>
              <a:latin typeface="Arial"/>
            </a:endParaRPr>
          </a:p>
        </p:txBody>
      </p:sp>
      <p:sp>
        <p:nvSpPr>
          <p:cNvPr id="41" name="PlaceHolder 5"/>
          <p:cNvSpPr>
            <a:spLocks noGrp="1"/>
          </p:cNvSpPr>
          <p:nvPr>
            <p:ph/>
          </p:nvPr>
        </p:nvSpPr>
        <p:spPr>
          <a:xfrm>
            <a:off x="609480" y="3681720"/>
            <a:ext cx="410040" cy="1896480"/>
          </a:xfrm>
          <a:prstGeom prst="rect">
            <a:avLst/>
          </a:prstGeom>
          <a:noFill/>
          <a:ln w="0">
            <a:noFill/>
          </a:ln>
        </p:spPr>
        <p:txBody>
          <a:bodyPr lIns="0" rIns="0" tIns="0" bIns="0" anchor="t">
            <a:normAutofit fontScale="18748" lnSpcReduction="20000"/>
          </a:bodyPr>
          <a:p>
            <a:pPr indent="0">
              <a:spcBef>
                <a:spcPts val="1417"/>
              </a:spcBef>
              <a:buNone/>
            </a:pPr>
            <a:endParaRPr b="0" lang="pt-BR" sz="3200" spc="-1" strike="noStrike">
              <a:solidFill>
                <a:srgbClr val="000000"/>
              </a:solidFill>
              <a:latin typeface="Arial"/>
            </a:endParaRPr>
          </a:p>
        </p:txBody>
      </p:sp>
      <p:sp>
        <p:nvSpPr>
          <p:cNvPr id="42" name="PlaceHolder 6"/>
          <p:cNvSpPr>
            <a:spLocks noGrp="1"/>
          </p:cNvSpPr>
          <p:nvPr>
            <p:ph/>
          </p:nvPr>
        </p:nvSpPr>
        <p:spPr>
          <a:xfrm>
            <a:off x="1040400" y="3681720"/>
            <a:ext cx="410040" cy="1896480"/>
          </a:xfrm>
          <a:prstGeom prst="rect">
            <a:avLst/>
          </a:prstGeom>
          <a:noFill/>
          <a:ln w="0">
            <a:noFill/>
          </a:ln>
        </p:spPr>
        <p:txBody>
          <a:bodyPr lIns="0" rIns="0" tIns="0" bIns="0" anchor="t">
            <a:normAutofit fontScale="18748" lnSpcReduction="20000"/>
          </a:bodyPr>
          <a:p>
            <a:pPr indent="0">
              <a:spcBef>
                <a:spcPts val="1417"/>
              </a:spcBef>
              <a:buNone/>
            </a:pPr>
            <a:endParaRPr b="0" lang="pt-BR" sz="3200" spc="-1" strike="noStrike">
              <a:solidFill>
                <a:srgbClr val="000000"/>
              </a:solidFill>
              <a:latin typeface="Arial"/>
            </a:endParaRPr>
          </a:p>
        </p:txBody>
      </p:sp>
      <p:sp>
        <p:nvSpPr>
          <p:cNvPr id="43" name="PlaceHolder 7"/>
          <p:cNvSpPr>
            <a:spLocks noGrp="1"/>
          </p:cNvSpPr>
          <p:nvPr>
            <p:ph/>
          </p:nvPr>
        </p:nvSpPr>
        <p:spPr>
          <a:xfrm>
            <a:off x="1471320" y="3681720"/>
            <a:ext cx="410040" cy="1896480"/>
          </a:xfrm>
          <a:prstGeom prst="rect">
            <a:avLst/>
          </a:prstGeom>
          <a:noFill/>
          <a:ln w="0">
            <a:noFill/>
          </a:ln>
        </p:spPr>
        <p:txBody>
          <a:bodyPr lIns="0" rIns="0" tIns="0" bIns="0" anchor="t">
            <a:normAutofit fontScale="18748" lnSpcReduction="20000"/>
          </a:bodyPr>
          <a:p>
            <a:pPr indent="0">
              <a:spcBef>
                <a:spcPts val="1417"/>
              </a:spcBef>
              <a:buNone/>
            </a:pPr>
            <a:endParaRPr b="0" lang="pt-BR" sz="32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9" name="PlaceHolder 2"/>
          <p:cNvSpPr>
            <a:spLocks noGrp="1"/>
          </p:cNvSpPr>
          <p:nvPr>
            <p:ph type="subTitle"/>
          </p:nvPr>
        </p:nvSpPr>
        <p:spPr>
          <a:xfrm>
            <a:off x="609480" y="1604520"/>
            <a:ext cx="1274040" cy="3976200"/>
          </a:xfrm>
          <a:prstGeom prst="rect">
            <a:avLst/>
          </a:prstGeom>
          <a:noFill/>
          <a:ln w="0">
            <a:noFill/>
          </a:ln>
        </p:spPr>
        <p:txBody>
          <a:bodyPr lIns="0" rIns="0" tIns="0" bIns="0" anchor="ctr">
            <a:noAutofit/>
          </a:bodyPr>
          <a:p>
            <a:pPr indent="0" algn="ctr">
              <a:buNone/>
            </a:pPr>
            <a:endParaRPr b="0" lang="pt-BR" sz="32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11" name="PlaceHolder 2"/>
          <p:cNvSpPr>
            <a:spLocks noGrp="1"/>
          </p:cNvSpPr>
          <p:nvPr>
            <p:ph/>
          </p:nvPr>
        </p:nvSpPr>
        <p:spPr>
          <a:xfrm>
            <a:off x="609480" y="1604520"/>
            <a:ext cx="1274040" cy="397620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13" name="PlaceHolder 2"/>
          <p:cNvSpPr>
            <a:spLocks noGrp="1"/>
          </p:cNvSpPr>
          <p:nvPr>
            <p:ph/>
          </p:nvPr>
        </p:nvSpPr>
        <p:spPr>
          <a:xfrm>
            <a:off x="609480" y="1604520"/>
            <a:ext cx="621720" cy="3976200"/>
          </a:xfrm>
          <a:prstGeom prst="rect">
            <a:avLst/>
          </a:prstGeom>
          <a:noFill/>
          <a:ln w="0">
            <a:noFill/>
          </a:ln>
        </p:spPr>
        <p:txBody>
          <a:bodyPr lIns="0" rIns="0" tIns="0" bIns="0" anchor="t">
            <a:normAutofit fontScale="49995"/>
          </a:bodyPr>
          <a:p>
            <a:pPr indent="0">
              <a:spcBef>
                <a:spcPts val="1417"/>
              </a:spcBef>
              <a:buNone/>
            </a:pPr>
            <a:endParaRPr b="0" lang="pt-BR" sz="3200" spc="-1" strike="noStrike">
              <a:solidFill>
                <a:srgbClr val="000000"/>
              </a:solidFill>
              <a:latin typeface="Arial"/>
            </a:endParaRPr>
          </a:p>
        </p:txBody>
      </p:sp>
      <p:sp>
        <p:nvSpPr>
          <p:cNvPr id="14" name="PlaceHolder 3"/>
          <p:cNvSpPr>
            <a:spLocks noGrp="1"/>
          </p:cNvSpPr>
          <p:nvPr>
            <p:ph/>
          </p:nvPr>
        </p:nvSpPr>
        <p:spPr>
          <a:xfrm>
            <a:off x="1262520" y="1604520"/>
            <a:ext cx="621720" cy="3976200"/>
          </a:xfrm>
          <a:prstGeom prst="rect">
            <a:avLst/>
          </a:prstGeom>
          <a:noFill/>
          <a:ln w="0">
            <a:noFill/>
          </a:ln>
        </p:spPr>
        <p:txBody>
          <a:bodyPr lIns="0" rIns="0" tIns="0" bIns="0" anchor="t">
            <a:normAutofit fontScale="49995"/>
          </a:bodyPr>
          <a:p>
            <a:pPr indent="0">
              <a:spcBef>
                <a:spcPts val="1417"/>
              </a:spcBef>
              <a:buNone/>
            </a:pPr>
            <a:endParaRPr b="0" lang="pt-BR" sz="32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609480" y="273600"/>
            <a:ext cx="10971360" cy="5302800"/>
          </a:xfrm>
          <a:prstGeom prst="rect">
            <a:avLst/>
          </a:prstGeom>
          <a:noFill/>
          <a:ln w="0">
            <a:noFill/>
          </a:ln>
        </p:spPr>
        <p:txBody>
          <a:bodyPr lIns="0" rIns="0" tIns="0" bIns="0" anchor="ctr">
            <a:noAutofit/>
          </a:bodyPr>
          <a:p>
            <a:pPr algn="ctr"/>
            <a:endParaRPr b="0" lang="pt-BR" sz="32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18" name="PlaceHolder 2"/>
          <p:cNvSpPr>
            <a:spLocks noGrp="1"/>
          </p:cNvSpPr>
          <p:nvPr>
            <p:ph/>
          </p:nvPr>
        </p:nvSpPr>
        <p:spPr>
          <a:xfrm>
            <a:off x="609480" y="1604520"/>
            <a:ext cx="621720" cy="1896480"/>
          </a:xfrm>
          <a:prstGeom prst="rect">
            <a:avLst/>
          </a:prstGeom>
          <a:noFill/>
          <a:ln w="0">
            <a:noFill/>
          </a:ln>
        </p:spPr>
        <p:txBody>
          <a:bodyPr lIns="0" rIns="0" tIns="0" bIns="0" anchor="t">
            <a:normAutofit fontScale="37496" lnSpcReduction="10000"/>
          </a:bodyPr>
          <a:p>
            <a:pPr indent="0">
              <a:spcBef>
                <a:spcPts val="1417"/>
              </a:spcBef>
              <a:buNone/>
            </a:pPr>
            <a:endParaRPr b="0" lang="pt-BR" sz="3200" spc="-1" strike="noStrike">
              <a:solidFill>
                <a:srgbClr val="000000"/>
              </a:solidFill>
              <a:latin typeface="Arial"/>
            </a:endParaRPr>
          </a:p>
        </p:txBody>
      </p:sp>
      <p:sp>
        <p:nvSpPr>
          <p:cNvPr id="19" name="PlaceHolder 3"/>
          <p:cNvSpPr>
            <a:spLocks noGrp="1"/>
          </p:cNvSpPr>
          <p:nvPr>
            <p:ph/>
          </p:nvPr>
        </p:nvSpPr>
        <p:spPr>
          <a:xfrm>
            <a:off x="1262520" y="1604520"/>
            <a:ext cx="621720" cy="3976200"/>
          </a:xfrm>
          <a:prstGeom prst="rect">
            <a:avLst/>
          </a:prstGeom>
          <a:noFill/>
          <a:ln w="0">
            <a:noFill/>
          </a:ln>
        </p:spPr>
        <p:txBody>
          <a:bodyPr lIns="0" rIns="0" tIns="0" bIns="0" anchor="t">
            <a:normAutofit fontScale="49995"/>
          </a:bodyPr>
          <a:p>
            <a:pPr indent="0">
              <a:spcBef>
                <a:spcPts val="1417"/>
              </a:spcBef>
              <a:buNone/>
            </a:pPr>
            <a:endParaRPr b="0" lang="pt-BR" sz="3200" spc="-1" strike="noStrike">
              <a:solidFill>
                <a:srgbClr val="000000"/>
              </a:solidFill>
              <a:latin typeface="Arial"/>
            </a:endParaRPr>
          </a:p>
        </p:txBody>
      </p:sp>
      <p:sp>
        <p:nvSpPr>
          <p:cNvPr id="20" name="PlaceHolder 4"/>
          <p:cNvSpPr>
            <a:spLocks noGrp="1"/>
          </p:cNvSpPr>
          <p:nvPr>
            <p:ph/>
          </p:nvPr>
        </p:nvSpPr>
        <p:spPr>
          <a:xfrm>
            <a:off x="609480" y="3681720"/>
            <a:ext cx="621720" cy="1896480"/>
          </a:xfrm>
          <a:prstGeom prst="rect">
            <a:avLst/>
          </a:prstGeom>
          <a:noFill/>
          <a:ln w="0">
            <a:noFill/>
          </a:ln>
        </p:spPr>
        <p:txBody>
          <a:bodyPr lIns="0" rIns="0" tIns="0" bIns="0" anchor="t">
            <a:normAutofit fontScale="37496" lnSpcReduction="10000"/>
          </a:bodyPr>
          <a:p>
            <a:pPr indent="0">
              <a:spcBef>
                <a:spcPts val="1417"/>
              </a:spcBef>
              <a:buNone/>
            </a:pPr>
            <a:endParaRPr b="0" lang="pt-BR" sz="32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2" name="PlaceHolder 2"/>
          <p:cNvSpPr>
            <a:spLocks noGrp="1"/>
          </p:cNvSpPr>
          <p:nvPr>
            <p:ph/>
          </p:nvPr>
        </p:nvSpPr>
        <p:spPr>
          <a:xfrm>
            <a:off x="609480" y="1604520"/>
            <a:ext cx="621720" cy="3976200"/>
          </a:xfrm>
          <a:prstGeom prst="rect">
            <a:avLst/>
          </a:prstGeom>
          <a:noFill/>
          <a:ln w="0">
            <a:noFill/>
          </a:ln>
        </p:spPr>
        <p:txBody>
          <a:bodyPr lIns="0" rIns="0" tIns="0" bIns="0" anchor="t">
            <a:normAutofit fontScale="49995"/>
          </a:bodyPr>
          <a:p>
            <a:pPr indent="0">
              <a:spcBef>
                <a:spcPts val="1417"/>
              </a:spcBef>
              <a:buNone/>
            </a:pPr>
            <a:endParaRPr b="0" lang="pt-BR" sz="3200" spc="-1" strike="noStrike">
              <a:solidFill>
                <a:srgbClr val="000000"/>
              </a:solidFill>
              <a:latin typeface="Arial"/>
            </a:endParaRPr>
          </a:p>
        </p:txBody>
      </p:sp>
      <p:sp>
        <p:nvSpPr>
          <p:cNvPr id="23" name="PlaceHolder 3"/>
          <p:cNvSpPr>
            <a:spLocks noGrp="1"/>
          </p:cNvSpPr>
          <p:nvPr>
            <p:ph/>
          </p:nvPr>
        </p:nvSpPr>
        <p:spPr>
          <a:xfrm>
            <a:off x="1262520" y="1604520"/>
            <a:ext cx="621720" cy="1896480"/>
          </a:xfrm>
          <a:prstGeom prst="rect">
            <a:avLst/>
          </a:prstGeom>
          <a:noFill/>
          <a:ln w="0">
            <a:noFill/>
          </a:ln>
        </p:spPr>
        <p:txBody>
          <a:bodyPr lIns="0" rIns="0" tIns="0" bIns="0" anchor="t">
            <a:normAutofit fontScale="37496" lnSpcReduction="10000"/>
          </a:bodyPr>
          <a:p>
            <a:pPr indent="0">
              <a:spcBef>
                <a:spcPts val="1417"/>
              </a:spcBef>
              <a:buNone/>
            </a:pPr>
            <a:endParaRPr b="0" lang="pt-BR" sz="3200" spc="-1" strike="noStrike">
              <a:solidFill>
                <a:srgbClr val="000000"/>
              </a:solidFill>
              <a:latin typeface="Arial"/>
            </a:endParaRPr>
          </a:p>
        </p:txBody>
      </p:sp>
      <p:sp>
        <p:nvSpPr>
          <p:cNvPr id="24" name="PlaceHolder 4"/>
          <p:cNvSpPr>
            <a:spLocks noGrp="1"/>
          </p:cNvSpPr>
          <p:nvPr>
            <p:ph/>
          </p:nvPr>
        </p:nvSpPr>
        <p:spPr>
          <a:xfrm>
            <a:off x="1262520" y="3681720"/>
            <a:ext cx="621720" cy="1896480"/>
          </a:xfrm>
          <a:prstGeom prst="rect">
            <a:avLst/>
          </a:prstGeom>
          <a:noFill/>
          <a:ln w="0">
            <a:noFill/>
          </a:ln>
        </p:spPr>
        <p:txBody>
          <a:bodyPr lIns="0" rIns="0" tIns="0" bIns="0" anchor="t">
            <a:normAutofit fontScale="37496" lnSpcReduction="10000"/>
          </a:bodyPr>
          <a:p>
            <a:pPr indent="0">
              <a:spcBef>
                <a:spcPts val="1417"/>
              </a:spcBef>
              <a:buNone/>
            </a:pPr>
            <a:endParaRPr b="0" lang="pt-BR" sz="32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26" name="PlaceHolder 2"/>
          <p:cNvSpPr>
            <a:spLocks noGrp="1"/>
          </p:cNvSpPr>
          <p:nvPr>
            <p:ph/>
          </p:nvPr>
        </p:nvSpPr>
        <p:spPr>
          <a:xfrm>
            <a:off x="609480" y="1604520"/>
            <a:ext cx="621720" cy="1896480"/>
          </a:xfrm>
          <a:prstGeom prst="rect">
            <a:avLst/>
          </a:prstGeom>
          <a:noFill/>
          <a:ln w="0">
            <a:noFill/>
          </a:ln>
        </p:spPr>
        <p:txBody>
          <a:bodyPr lIns="0" rIns="0" tIns="0" bIns="0" anchor="t">
            <a:normAutofit fontScale="37496" lnSpcReduction="10000"/>
          </a:bodyPr>
          <a:p>
            <a:pPr indent="0">
              <a:spcBef>
                <a:spcPts val="1417"/>
              </a:spcBef>
              <a:buNone/>
            </a:pPr>
            <a:endParaRPr b="0" lang="pt-BR" sz="3200" spc="-1" strike="noStrike">
              <a:solidFill>
                <a:srgbClr val="000000"/>
              </a:solidFill>
              <a:latin typeface="Arial"/>
            </a:endParaRPr>
          </a:p>
        </p:txBody>
      </p:sp>
      <p:sp>
        <p:nvSpPr>
          <p:cNvPr id="27" name="PlaceHolder 3"/>
          <p:cNvSpPr>
            <a:spLocks noGrp="1"/>
          </p:cNvSpPr>
          <p:nvPr>
            <p:ph/>
          </p:nvPr>
        </p:nvSpPr>
        <p:spPr>
          <a:xfrm>
            <a:off x="1262520" y="1604520"/>
            <a:ext cx="621720" cy="1896480"/>
          </a:xfrm>
          <a:prstGeom prst="rect">
            <a:avLst/>
          </a:prstGeom>
          <a:noFill/>
          <a:ln w="0">
            <a:noFill/>
          </a:ln>
        </p:spPr>
        <p:txBody>
          <a:bodyPr lIns="0" rIns="0" tIns="0" bIns="0" anchor="t">
            <a:normAutofit fontScale="37496" lnSpcReduction="10000"/>
          </a:bodyPr>
          <a:p>
            <a:pPr indent="0">
              <a:spcBef>
                <a:spcPts val="1417"/>
              </a:spcBef>
              <a:buNone/>
            </a:pPr>
            <a:endParaRPr b="0" lang="pt-BR" sz="3200" spc="-1" strike="noStrike">
              <a:solidFill>
                <a:srgbClr val="000000"/>
              </a:solidFill>
              <a:latin typeface="Arial"/>
            </a:endParaRPr>
          </a:p>
        </p:txBody>
      </p:sp>
      <p:sp>
        <p:nvSpPr>
          <p:cNvPr id="28" name="PlaceHolder 4"/>
          <p:cNvSpPr>
            <a:spLocks noGrp="1"/>
          </p:cNvSpPr>
          <p:nvPr>
            <p:ph/>
          </p:nvPr>
        </p:nvSpPr>
        <p:spPr>
          <a:xfrm>
            <a:off x="609480" y="3681720"/>
            <a:ext cx="1274040" cy="1896480"/>
          </a:xfrm>
          <a:prstGeom prst="rect">
            <a:avLst/>
          </a:prstGeom>
          <a:noFill/>
          <a:ln w="0">
            <a:noFill/>
          </a:ln>
        </p:spPr>
        <p:txBody>
          <a:bodyPr lIns="0" rIns="0" tIns="0" bIns="0" anchor="t">
            <a:normAutofit fontScale="74992" lnSpcReduction="10000"/>
          </a:bodyPr>
          <a:p>
            <a:pPr indent="0">
              <a:spcBef>
                <a:spcPts val="1417"/>
              </a:spcBef>
              <a:buNone/>
            </a:pPr>
            <a:endParaRPr b="0" lang="pt-BR" sz="32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wmf"/><Relationship Id="rId6" Type="http://schemas.openxmlformats.org/officeDocument/2006/relationships/image" Target="../media/image5.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Imagem 17" descr=""/>
          <p:cNvPicPr/>
          <p:nvPr/>
        </p:nvPicPr>
        <p:blipFill>
          <a:blip r:embed="rId2"/>
          <a:stretch/>
        </p:blipFill>
        <p:spPr>
          <a:xfrm>
            <a:off x="88200" y="72000"/>
            <a:ext cx="318240" cy="2420280"/>
          </a:xfrm>
          <a:prstGeom prst="rect">
            <a:avLst/>
          </a:prstGeom>
          <a:ln w="0">
            <a:noFill/>
          </a:ln>
        </p:spPr>
      </p:pic>
      <p:pic>
        <p:nvPicPr>
          <p:cNvPr id="1" name="Imagem 22" descr=""/>
          <p:cNvPicPr/>
          <p:nvPr/>
        </p:nvPicPr>
        <p:blipFill>
          <a:blip r:embed="rId3"/>
          <a:stretch/>
        </p:blipFill>
        <p:spPr>
          <a:xfrm>
            <a:off x="160920" y="6424200"/>
            <a:ext cx="1397880" cy="158040"/>
          </a:xfrm>
          <a:prstGeom prst="rect">
            <a:avLst/>
          </a:prstGeom>
          <a:ln w="0">
            <a:noFill/>
          </a:ln>
        </p:spPr>
      </p:pic>
      <p:pic>
        <p:nvPicPr>
          <p:cNvPr id="2" name="Imagem 24" descr=""/>
          <p:cNvPicPr/>
          <p:nvPr/>
        </p:nvPicPr>
        <p:blipFill>
          <a:blip r:embed="rId4"/>
          <a:stretch/>
        </p:blipFill>
        <p:spPr>
          <a:xfrm rot="16200000">
            <a:off x="-313200" y="3135600"/>
            <a:ext cx="1079280" cy="129600"/>
          </a:xfrm>
          <a:prstGeom prst="rect">
            <a:avLst/>
          </a:prstGeom>
          <a:ln w="0">
            <a:noFill/>
          </a:ln>
        </p:spPr>
      </p:pic>
      <p:pic>
        <p:nvPicPr>
          <p:cNvPr id="3" name="Picture 1" descr=""/>
          <p:cNvPicPr/>
          <p:nvPr/>
        </p:nvPicPr>
        <p:blipFill>
          <a:blip r:embed="rId5"/>
          <a:stretch/>
        </p:blipFill>
        <p:spPr>
          <a:xfrm flipH="1" rot="10800000">
            <a:off x="1775520" y="6454080"/>
            <a:ext cx="5760000" cy="110520"/>
          </a:xfrm>
          <a:prstGeom prst="rect">
            <a:avLst/>
          </a:prstGeom>
          <a:ln w="0">
            <a:noFill/>
          </a:ln>
        </p:spPr>
      </p:pic>
      <p:pic>
        <p:nvPicPr>
          <p:cNvPr id="4" name="Picture 8" descr="ASSINATURA_FUNASA_2025.png"/>
          <p:cNvPicPr/>
          <p:nvPr/>
        </p:nvPicPr>
        <p:blipFill>
          <a:blip r:embed="rId6"/>
          <a:stretch/>
        </p:blipFill>
        <p:spPr>
          <a:xfrm>
            <a:off x="7608240" y="6132600"/>
            <a:ext cx="4491720" cy="680040"/>
          </a:xfrm>
          <a:prstGeom prst="rect">
            <a:avLst/>
          </a:prstGeom>
          <a:ln w="0">
            <a:noFill/>
          </a:ln>
        </p:spPr>
      </p:pic>
      <p:sp>
        <p:nvSpPr>
          <p:cNvPr id="5"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indent="0">
              <a:buNone/>
            </a:pPr>
            <a:r>
              <a:rPr b="0" lang="pt-BR" sz="1800" spc="-1" strike="noStrike">
                <a:solidFill>
                  <a:srgbClr val="000000"/>
                </a:solidFill>
                <a:latin typeface="Arial"/>
              </a:rPr>
              <a:t>Clique para editar o formato do texto do título</a:t>
            </a:r>
            <a:endParaRPr b="0" lang="pt-BR" sz="1800" spc="-1" strike="noStrike">
              <a:solidFill>
                <a:srgbClr val="000000"/>
              </a:solidFill>
              <a:latin typeface="Arial"/>
            </a:endParaRPr>
          </a:p>
        </p:txBody>
      </p:sp>
      <p:sp>
        <p:nvSpPr>
          <p:cNvPr id="6" name="PlaceHolder 2"/>
          <p:cNvSpPr>
            <a:spLocks noGrp="1"/>
          </p:cNvSpPr>
          <p:nvPr>
            <p:ph type="body"/>
          </p:nvPr>
        </p:nvSpPr>
        <p:spPr>
          <a:xfrm>
            <a:off x="609480" y="1604520"/>
            <a:ext cx="1274040" cy="3976200"/>
          </a:xfrm>
          <a:prstGeom prst="rect">
            <a:avLst/>
          </a:prstGeom>
          <a:noFill/>
          <a:ln w="0">
            <a:noFill/>
          </a:ln>
        </p:spPr>
        <p:txBody>
          <a:bodyPr lIns="0" rIns="0" tIns="0" bIns="0" anchor="t">
            <a:normAutofit fontScale="12222"/>
          </a:bodyPr>
          <a:p>
            <a:pPr marL="432000" indent="-324000">
              <a:spcBef>
                <a:spcPts val="1417"/>
              </a:spcBef>
              <a:buClr>
                <a:srgbClr val="000000"/>
              </a:buClr>
              <a:buSzPct val="45000"/>
              <a:buFont typeface="Wingdings" charset="2"/>
              <a:buChar char=""/>
            </a:pPr>
            <a:r>
              <a:rPr b="0" lang="pt-BR" sz="1800" spc="-1" strike="noStrike">
                <a:solidFill>
                  <a:srgbClr val="000000"/>
                </a:solidFill>
                <a:latin typeface="Arial"/>
              </a:rPr>
              <a:t>Clique para editar o formato de texto dos tópicos</a:t>
            </a:r>
            <a:endParaRPr b="0" lang="pt-B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t-BR" sz="1800" spc="-1" strike="noStrike">
                <a:solidFill>
                  <a:srgbClr val="000000"/>
                </a:solidFill>
                <a:latin typeface="Arial"/>
              </a:rPr>
              <a:t>2.º nível de tópicos</a:t>
            </a:r>
            <a:endParaRPr b="0" lang="pt-B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t-BR" sz="1800" spc="-1" strike="noStrike">
                <a:solidFill>
                  <a:srgbClr val="000000"/>
                </a:solidFill>
                <a:latin typeface="Arial"/>
              </a:rPr>
              <a:t>3.º nível de tópicos</a:t>
            </a:r>
            <a:endParaRPr b="0" lang="pt-B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t-BR" sz="1800" spc="-1" strike="noStrike">
                <a:solidFill>
                  <a:srgbClr val="000000"/>
                </a:solidFill>
                <a:latin typeface="Arial"/>
              </a:rPr>
              <a:t>4.º nível de tópicos</a:t>
            </a:r>
            <a:endParaRPr b="0" lang="pt-B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t-BR" sz="1800" spc="-1" strike="noStrike">
                <a:solidFill>
                  <a:srgbClr val="000000"/>
                </a:solidFill>
                <a:latin typeface="Arial"/>
              </a:rPr>
              <a:t>5.º nível de tópicos</a:t>
            </a:r>
            <a:endParaRPr b="0" lang="pt-B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t-BR" sz="1800" spc="-1" strike="noStrike">
                <a:solidFill>
                  <a:srgbClr val="000000"/>
                </a:solidFill>
                <a:latin typeface="Arial"/>
              </a:rPr>
              <a:t>6.º nível de tópicos</a:t>
            </a:r>
            <a:endParaRPr b="0" lang="pt-B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t-BR" sz="1800" spc="-1" strike="noStrike">
                <a:solidFill>
                  <a:srgbClr val="000000"/>
                </a:solidFill>
                <a:latin typeface="Arial"/>
              </a:rPr>
              <a:t>7.º nível de tópicos</a:t>
            </a:r>
            <a:endParaRPr b="0" lang="pt-BR" sz="1800" spc="-1" strike="noStrike">
              <a:solidFill>
                <a:srgbClr val="000000"/>
              </a:solidFill>
              <a:latin typeface="Arial"/>
            </a:endParaRPr>
          </a:p>
        </p:txBody>
      </p:sp>
      <p:sp>
        <p:nvSpPr>
          <p:cNvPr id="7" name="PlaceHolder 3"/>
          <p:cNvSpPr>
            <a:spLocks noGrp="1"/>
          </p:cNvSpPr>
          <p:nvPr>
            <p:ph type="body"/>
          </p:nvPr>
        </p:nvSpPr>
        <p:spPr>
          <a:xfrm>
            <a:off x="1947960" y="1604520"/>
            <a:ext cx="1274040" cy="3976200"/>
          </a:xfrm>
          <a:prstGeom prst="rect">
            <a:avLst/>
          </a:prstGeom>
          <a:noFill/>
          <a:ln w="0">
            <a:noFill/>
          </a:ln>
        </p:spPr>
        <p:txBody>
          <a:bodyPr lIns="0" rIns="0" tIns="0" bIns="0" anchor="t">
            <a:normAutofit fontScale="12222"/>
          </a:bodyPr>
          <a:p>
            <a:pPr marL="432000" indent="-324000">
              <a:spcBef>
                <a:spcPts val="1417"/>
              </a:spcBef>
              <a:buClr>
                <a:srgbClr val="000000"/>
              </a:buClr>
              <a:buSzPct val="45000"/>
              <a:buFont typeface="Wingdings" charset="2"/>
              <a:buChar char=""/>
            </a:pPr>
            <a:r>
              <a:rPr b="0" lang="pt-BR" sz="1800" spc="-1" strike="noStrike">
                <a:solidFill>
                  <a:srgbClr val="000000"/>
                </a:solidFill>
                <a:latin typeface="Arial"/>
              </a:rPr>
              <a:t>Clique para editar o formato de texto dos tópicos</a:t>
            </a:r>
            <a:endParaRPr b="0" lang="pt-B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t-BR" sz="1800" spc="-1" strike="noStrike">
                <a:solidFill>
                  <a:srgbClr val="000000"/>
                </a:solidFill>
                <a:latin typeface="Arial"/>
              </a:rPr>
              <a:t>2.º nível de tópicos</a:t>
            </a:r>
            <a:endParaRPr b="0" lang="pt-B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t-BR" sz="1800" spc="-1" strike="noStrike">
                <a:solidFill>
                  <a:srgbClr val="000000"/>
                </a:solidFill>
                <a:latin typeface="Arial"/>
              </a:rPr>
              <a:t>3.º nível de tópicos</a:t>
            </a:r>
            <a:endParaRPr b="0" lang="pt-B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t-BR" sz="1800" spc="-1" strike="noStrike">
                <a:solidFill>
                  <a:srgbClr val="000000"/>
                </a:solidFill>
                <a:latin typeface="Arial"/>
              </a:rPr>
              <a:t>4.º nível de tópicos</a:t>
            </a:r>
            <a:endParaRPr b="0" lang="pt-B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t-BR" sz="1800" spc="-1" strike="noStrike">
                <a:solidFill>
                  <a:srgbClr val="000000"/>
                </a:solidFill>
                <a:latin typeface="Arial"/>
              </a:rPr>
              <a:t>5.º nível de tópicos</a:t>
            </a:r>
            <a:endParaRPr b="0" lang="pt-B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t-BR" sz="1800" spc="-1" strike="noStrike">
                <a:solidFill>
                  <a:srgbClr val="000000"/>
                </a:solidFill>
                <a:latin typeface="Arial"/>
              </a:rPr>
              <a:t>6.º nível de tópicos</a:t>
            </a:r>
            <a:endParaRPr b="0" lang="pt-B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t-BR" sz="1800" spc="-1" strike="noStrike">
                <a:solidFill>
                  <a:srgbClr val="000000"/>
                </a:solidFill>
                <a:latin typeface="Arial"/>
              </a:rPr>
              <a:t>7.º nível de tópicos</a:t>
            </a:r>
            <a:endParaRPr b="0" lang="pt-B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sldMaster>
</file>

<file path=ppt/slides/_rels/slide1.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4.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4.xml"/>
</Relationships>
</file>

<file path=ppt/slides/_rels/slide12.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4.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slideLayout" Target="../slideLayouts/slideLayout4.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2.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4.xml"/>
</Relationships>
</file>

<file path=ppt/slides/_rels/slide23.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4.xml"/>
</Relationships>
</file>

<file path=ppt/slides/_rels/slide24.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32.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4.xml"/>
</Relationships>
</file>

<file path=ppt/slides/_rels/slide33.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4.xml"/>
</Relationships>
</file>

<file path=ppt/slides/_rels/slide34.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image" Target="../media/image11.gif"/><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slideLayout" Target="../slideLayouts/slideLayout4.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36.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19.png"/><Relationship Id="rId6" Type="http://schemas.openxmlformats.org/officeDocument/2006/relationships/image" Target="../media/image32.png"/><Relationship Id="rId7" Type="http://schemas.openxmlformats.org/officeDocument/2006/relationships/slideLayout" Target="../slideLayouts/slideLayout4.xml"/>
</Relationships>
</file>

<file path=ppt/slides/_rels/slide37.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png"/><Relationship Id="rId3" Type="http://schemas.openxmlformats.org/officeDocument/2006/relationships/slideLayout" Target="../slideLayouts/slideLayout4.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39.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4.xml"/>
</Relationships>
</file>

<file path=ppt/slides/_rels/slide4.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image" Target="../media/image11.gif"/><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slideLayout" Target="../slideLayouts/slideLayout4.xml"/>
</Relationships>
</file>

<file path=ppt/slides/_rels/slide40.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4.xml"/>
</Relationships>
</file>

<file path=ppt/slides/_rels/slide41.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4.xml"/>
</Relationships>
</file>

<file path=ppt/slides/_rels/slide42.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4.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45.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jpeg"/><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slideLayout" Target="../slideLayouts/slideLayout4.xml"/>
</Relationships>
</file>

<file path=ppt/slides/_rels/slide46.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slideLayout" Target="../slideLayouts/slideLayout4.xml"/>
</Relationships>
</file>

<file path=ppt/slides/_rels/slide47.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4.xml"/>
</Relationships>
</file>

<file path=ppt/slides/_rels/slide48.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4.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5.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6.png"/><Relationship Id="rId3" Type="http://schemas.openxmlformats.org/officeDocument/2006/relationships/slideLayout" Target="../slideLayouts/slideLayout4.xml"/>
</Relationships>
</file>

<file path=ppt/slides/_rels/slide50.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4.xml"/>
</Relationships>
</file>

<file path=ppt/slides/_rels/slide51.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4.xml"/>
</Relationships>
</file>

<file path=ppt/slides/_rels/slide52.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slideLayout" Target="../slideLayouts/slideLayout4.xml"/>
</Relationships>
</file>

<file path=ppt/slides/_rels/slide53.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 Id="rId3" Type="http://schemas.openxmlformats.org/officeDocument/2006/relationships/slideLayout" Target="../slideLayouts/slideLayout4.xml"/>
</Relationships>
</file>

<file path=ppt/slides/_rels/slide54.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slideLayout" Target="../slideLayouts/slideLayout4.xml"/>
</Relationships>
</file>

<file path=ppt/slides/_rels/slide55.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4.xml"/>
</Relationships>
</file>

<file path=ppt/slides/_rels/slide56.xml.rels><?xml version="1.0" encoding="UTF-8"?>
<Relationships xmlns="http://schemas.openxmlformats.org/package/2006/relationships"><Relationship Id="rId1" Type="http://schemas.openxmlformats.org/officeDocument/2006/relationships/image" Target="../media/image57.png"/><Relationship Id="rId2" Type="http://schemas.microsoft.com/office/2007/relationships/hdphoto" Target="../media/hdphoto1.wdp"/><Relationship Id="rId3" Type="http://schemas.openxmlformats.org/officeDocument/2006/relationships/image" Target="../media/image58.png"/><Relationship Id="rId4" Type="http://schemas.openxmlformats.org/officeDocument/2006/relationships/image" Target="../media/image58.png"/><Relationship Id="rId5" Type="http://schemas.openxmlformats.org/officeDocument/2006/relationships/slideLayout" Target="../slideLayouts/slideLayout4.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4.xml"/>
</Relationships>
</file>

<file path=ppt/slides/_rels/slide8.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4.xml"/>
</Relationships>
</file>

<file path=ppt/slides/_rels/slide9.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4.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 name="CaixaDeTexto 10"/>
          <p:cNvSpPr/>
          <p:nvPr/>
        </p:nvSpPr>
        <p:spPr>
          <a:xfrm>
            <a:off x="1836000" y="2997000"/>
            <a:ext cx="8523000" cy="155304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50000"/>
              </a:lnSpc>
              <a:tabLst>
                <a:tab algn="l" pos="0"/>
              </a:tabLst>
            </a:pPr>
            <a:r>
              <a:rPr b="1" lang="pt-BR" sz="3600" spc="-1" strike="noStrike">
                <a:solidFill>
                  <a:srgbClr val="000000"/>
                </a:solidFill>
                <a:latin typeface="Verdana"/>
                <a:ea typeface="DejaVu Sans"/>
              </a:rPr>
              <a:t>Câmara dos Deputados</a:t>
            </a:r>
            <a:endParaRPr b="0" lang="pt-BR" sz="3600" spc="-1" strike="noStrike">
              <a:solidFill>
                <a:srgbClr val="000000"/>
              </a:solidFill>
              <a:latin typeface="Arial"/>
            </a:endParaRPr>
          </a:p>
          <a:p>
            <a:pPr algn="ctr" defTabSz="914400">
              <a:lnSpc>
                <a:spcPct val="150000"/>
              </a:lnSpc>
              <a:tabLst>
                <a:tab algn="l" pos="0"/>
              </a:tabLst>
            </a:pPr>
            <a:r>
              <a:rPr b="1" lang="pt-BR" sz="2800" spc="-1" strike="noStrike">
                <a:solidFill>
                  <a:srgbClr val="000000"/>
                </a:solidFill>
                <a:latin typeface="Verdana"/>
                <a:ea typeface="DejaVu Sans"/>
              </a:rPr>
              <a:t>Audiência Pública: </a:t>
            </a:r>
            <a:endParaRPr b="0" lang="pt-BR" sz="2800" spc="-1" strike="noStrike">
              <a:solidFill>
                <a:srgbClr val="000000"/>
              </a:solidFill>
              <a:latin typeface="Arial"/>
            </a:endParaRPr>
          </a:p>
        </p:txBody>
      </p:sp>
      <p:pic>
        <p:nvPicPr>
          <p:cNvPr id="45" name="Imagem 3" descr=""/>
          <p:cNvPicPr/>
          <p:nvPr/>
        </p:nvPicPr>
        <p:blipFill>
          <a:blip r:embed="rId1"/>
          <a:stretch/>
        </p:blipFill>
        <p:spPr>
          <a:xfrm>
            <a:off x="3791880" y="764640"/>
            <a:ext cx="5072040" cy="223164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PlaceHolder 2"/>
          <p:cNvSpPr/>
          <p:nvPr/>
        </p:nvSpPr>
        <p:spPr>
          <a:xfrm>
            <a:off x="900000" y="2642040"/>
            <a:ext cx="10513800" cy="777600"/>
          </a:xfrm>
          <a:prstGeom prst="rect">
            <a:avLst/>
          </a:prstGeom>
          <a:noFill/>
          <a:ln w="0">
            <a:noFill/>
          </a:ln>
        </p:spPr>
        <p:style>
          <a:lnRef idx="0"/>
          <a:fillRef idx="0"/>
          <a:effectRef idx="0"/>
          <a:fontRef idx="minor"/>
        </p:style>
        <p:txBody>
          <a:bodyPr lIns="0" rIns="0" tIns="0" bIns="0" anchor="ctr">
            <a:noAutofit/>
          </a:bodyPr>
          <a:p>
            <a:pPr algn="ctr" defTabSz="457200">
              <a:lnSpc>
                <a:spcPct val="90000"/>
              </a:lnSpc>
              <a:tabLst>
                <a:tab algn="l" pos="0"/>
              </a:tabLst>
            </a:pPr>
            <a:r>
              <a:rPr b="0" lang="pt-BR" sz="4400" spc="-1" strike="noStrike">
                <a:solidFill>
                  <a:srgbClr val="000000"/>
                </a:solidFill>
                <a:latin typeface="Arial"/>
              </a:rPr>
              <a:t>2023: EXTINÇÃO E RECRIAÇÃO</a:t>
            </a:r>
            <a:endParaRPr b="0" lang="pt-BR"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5" name="" descr=""/>
          <p:cNvPicPr/>
          <p:nvPr/>
        </p:nvPicPr>
        <p:blipFill>
          <a:blip r:embed="rId1"/>
          <a:stretch/>
        </p:blipFill>
        <p:spPr>
          <a:xfrm>
            <a:off x="2598120" y="598320"/>
            <a:ext cx="6761520" cy="3181320"/>
          </a:xfrm>
          <a:prstGeom prst="rect">
            <a:avLst/>
          </a:prstGeom>
          <a:ln w="0">
            <a:noFill/>
          </a:ln>
        </p:spPr>
      </p:pic>
      <p:pic>
        <p:nvPicPr>
          <p:cNvPr id="86" name="" descr=""/>
          <p:cNvPicPr/>
          <p:nvPr/>
        </p:nvPicPr>
        <p:blipFill>
          <a:blip r:embed="rId2"/>
          <a:stretch/>
        </p:blipFill>
        <p:spPr>
          <a:xfrm>
            <a:off x="1622160" y="3960000"/>
            <a:ext cx="9357480" cy="1439640"/>
          </a:xfrm>
          <a:prstGeom prst="rect">
            <a:avLst/>
          </a:prstGeom>
          <a:ln w="0">
            <a:noFill/>
          </a:ln>
        </p:spPr>
      </p:pic>
      <p:sp>
        <p:nvSpPr>
          <p:cNvPr id="87" name=""/>
          <p:cNvSpPr/>
          <p:nvPr/>
        </p:nvSpPr>
        <p:spPr>
          <a:xfrm>
            <a:off x="720000" y="5593320"/>
            <a:ext cx="10924560" cy="346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pt-BR" sz="1800" spc="-1" strike="noStrike">
                <a:solidFill>
                  <a:srgbClr val="c9211e"/>
                </a:solidFill>
                <a:latin typeface="Arial"/>
              </a:rPr>
              <a:t>file:///C:/Users/alexa/Downloads/Ac%C3%B3rd%C3%A3o%2059%20de%202021%20Plen%C3%A1rio.pdf</a:t>
            </a:r>
            <a:endParaRPr b="0" lang="pt-B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8" name="" descr=""/>
          <p:cNvPicPr/>
          <p:nvPr/>
        </p:nvPicPr>
        <p:blipFill>
          <a:blip r:embed="rId1"/>
          <a:stretch/>
        </p:blipFill>
        <p:spPr>
          <a:xfrm>
            <a:off x="2576520" y="1020960"/>
            <a:ext cx="7143120" cy="4018680"/>
          </a:xfrm>
          <a:prstGeom prst="rect">
            <a:avLst/>
          </a:prstGeom>
          <a:ln w="0">
            <a:noFill/>
          </a:ln>
        </p:spPr>
      </p:pic>
      <p:sp>
        <p:nvSpPr>
          <p:cNvPr id="89" name=""/>
          <p:cNvSpPr/>
          <p:nvPr/>
        </p:nvSpPr>
        <p:spPr>
          <a:xfrm>
            <a:off x="720000" y="5413320"/>
            <a:ext cx="11194200" cy="346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pt-BR" sz="1800" spc="-1" strike="noStrike">
                <a:solidFill>
                  <a:srgbClr val="c9211e"/>
                </a:solidFill>
                <a:latin typeface="Arial"/>
              </a:rPr>
              <a:t>https://www12.senado.leg.br/noticias/videos/2023/03/ao-vivo-senadores-da-ci-debatem-a-extincao-da-funasa</a:t>
            </a:r>
            <a:endParaRPr b="0" lang="pt-B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 name="Retângulo 50"/>
          <p:cNvSpPr/>
          <p:nvPr/>
        </p:nvSpPr>
        <p:spPr>
          <a:xfrm>
            <a:off x="2340000" y="360000"/>
            <a:ext cx="7558920" cy="42156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SITUAÇÃO EM 1º DE JUNHO (RECRIAÇÃO)</a:t>
            </a:r>
            <a:endParaRPr b="0" lang="pt-BR" sz="1800" spc="-1" strike="noStrike">
              <a:solidFill>
                <a:srgbClr val="000000"/>
              </a:solidFill>
              <a:latin typeface="Arial"/>
            </a:endParaRPr>
          </a:p>
        </p:txBody>
      </p:sp>
      <p:sp>
        <p:nvSpPr>
          <p:cNvPr id="91" name="Retângulo Arredondado 20"/>
          <p:cNvSpPr/>
          <p:nvPr/>
        </p:nvSpPr>
        <p:spPr>
          <a:xfrm>
            <a:off x="2584080" y="1094040"/>
            <a:ext cx="3166920" cy="169884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CONTRATOS</a:t>
            </a:r>
            <a:endParaRPr b="0" lang="pt-BR" sz="18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ZERO</a:t>
            </a:r>
            <a:endParaRPr b="0" lang="pt-BR" sz="2800" spc="-1" strike="noStrike">
              <a:solidFill>
                <a:srgbClr val="000000"/>
              </a:solidFill>
              <a:latin typeface="Arial"/>
            </a:endParaRPr>
          </a:p>
        </p:txBody>
      </p:sp>
      <p:sp>
        <p:nvSpPr>
          <p:cNvPr id="92" name="Retângulo Arredondado 22"/>
          <p:cNvSpPr/>
          <p:nvPr/>
        </p:nvSpPr>
        <p:spPr>
          <a:xfrm>
            <a:off x="2584080" y="3088440"/>
            <a:ext cx="3166920" cy="176796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PESSOAL</a:t>
            </a:r>
            <a:endParaRPr b="0" lang="pt-BR" sz="18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ZERO</a:t>
            </a:r>
            <a:endParaRPr b="0" lang="pt-BR" sz="2800" spc="-1" strike="noStrike">
              <a:solidFill>
                <a:srgbClr val="000000"/>
              </a:solidFill>
              <a:latin typeface="Arial"/>
            </a:endParaRPr>
          </a:p>
        </p:txBody>
      </p:sp>
      <p:sp>
        <p:nvSpPr>
          <p:cNvPr id="93" name="Retângulo Arredondado 23"/>
          <p:cNvSpPr/>
          <p:nvPr/>
        </p:nvSpPr>
        <p:spPr>
          <a:xfrm>
            <a:off x="6000120" y="3088440"/>
            <a:ext cx="3167640" cy="176796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ORÇAMENTO</a:t>
            </a:r>
            <a:endParaRPr b="0" lang="pt-BR" sz="18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ZERO</a:t>
            </a:r>
            <a:endParaRPr b="0" lang="pt-BR" sz="2800" spc="-1" strike="noStrike">
              <a:solidFill>
                <a:srgbClr val="000000"/>
              </a:solidFill>
              <a:latin typeface="Arial"/>
            </a:endParaRPr>
          </a:p>
        </p:txBody>
      </p:sp>
      <p:sp>
        <p:nvSpPr>
          <p:cNvPr id="94" name="Retângulo Arredondado 21"/>
          <p:cNvSpPr/>
          <p:nvPr/>
        </p:nvSpPr>
        <p:spPr>
          <a:xfrm>
            <a:off x="5940000" y="1080000"/>
            <a:ext cx="3239640" cy="176796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INSTUMENTOS</a:t>
            </a:r>
            <a:endParaRPr b="0" lang="pt-BR" sz="18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ZERO</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Retângulo Arredondado 5"/>
          <p:cNvSpPr/>
          <p:nvPr/>
        </p:nvSpPr>
        <p:spPr>
          <a:xfrm>
            <a:off x="1339200" y="1067040"/>
            <a:ext cx="3166920" cy="169884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CONTRATOS</a:t>
            </a:r>
            <a:endParaRPr b="0" lang="pt-BR" sz="18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186</a:t>
            </a:r>
            <a:endParaRPr b="0" lang="pt-BR" sz="2800" spc="-1" strike="noStrike">
              <a:solidFill>
                <a:srgbClr val="000000"/>
              </a:solidFill>
              <a:latin typeface="Arial"/>
            </a:endParaRPr>
          </a:p>
        </p:txBody>
      </p:sp>
      <p:sp>
        <p:nvSpPr>
          <p:cNvPr id="96" name="Retângulo Arredondado 6"/>
          <p:cNvSpPr/>
          <p:nvPr/>
        </p:nvSpPr>
        <p:spPr>
          <a:xfrm>
            <a:off x="4755240" y="1067040"/>
            <a:ext cx="3167640" cy="169884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CONVÊNIOS</a:t>
            </a:r>
            <a:endParaRPr b="0" lang="pt-BR" sz="1800" spc="-1" strike="noStrike">
              <a:solidFill>
                <a:srgbClr val="000000"/>
              </a:solidFill>
              <a:latin typeface="Arial"/>
            </a:endParaRPr>
          </a:p>
          <a:p>
            <a:pPr algn="ctr" defTabSz="914400">
              <a:lnSpc>
                <a:spcPct val="100000"/>
              </a:lnSpc>
              <a:tabLst>
                <a:tab algn="l" pos="0"/>
              </a:tabLst>
            </a:pPr>
            <a:r>
              <a:rPr b="0" lang="pt-BR" sz="1000" spc="-1" strike="noStrike">
                <a:solidFill>
                  <a:srgbClr val="000000"/>
                </a:solidFill>
                <a:latin typeface="Arial"/>
                <a:ea typeface="DejaVu Sans"/>
              </a:rPr>
              <a:t>(INSTRUMENTOS VARIADOS)</a:t>
            </a:r>
            <a:endParaRPr b="0" lang="pt-BR" sz="10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3.296 ATIVOS</a:t>
            </a:r>
            <a:endParaRPr b="0" lang="pt-BR" sz="2800" spc="-1" strike="noStrike">
              <a:solidFill>
                <a:srgbClr val="000000"/>
              </a:solidFill>
              <a:latin typeface="Arial"/>
            </a:endParaRPr>
          </a:p>
        </p:txBody>
      </p:sp>
      <p:sp>
        <p:nvSpPr>
          <p:cNvPr id="97" name="Retângulo Arredondado 7"/>
          <p:cNvSpPr/>
          <p:nvPr/>
        </p:nvSpPr>
        <p:spPr>
          <a:xfrm>
            <a:off x="1339200" y="3061440"/>
            <a:ext cx="3166920" cy="176796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DEMANDAS DE CONTROLE</a:t>
            </a:r>
            <a:endParaRPr b="0" lang="pt-BR" sz="18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+ 1.937</a:t>
            </a:r>
            <a:endParaRPr b="0" lang="pt-BR" sz="2800" spc="-1" strike="noStrike">
              <a:solidFill>
                <a:srgbClr val="000000"/>
              </a:solidFill>
              <a:latin typeface="Arial"/>
            </a:endParaRPr>
          </a:p>
        </p:txBody>
      </p:sp>
      <p:sp>
        <p:nvSpPr>
          <p:cNvPr id="98" name="Retângulo Arredondado 8"/>
          <p:cNvSpPr/>
          <p:nvPr/>
        </p:nvSpPr>
        <p:spPr>
          <a:xfrm>
            <a:off x="4755240" y="3061440"/>
            <a:ext cx="3167640" cy="176796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PROCESSOS JUDICIAIS</a:t>
            </a:r>
            <a:endParaRPr b="0" lang="pt-BR" sz="18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Milhares</a:t>
            </a:r>
            <a:endParaRPr b="0" lang="pt-BR" sz="2800" spc="-1" strike="noStrike">
              <a:solidFill>
                <a:srgbClr val="000000"/>
              </a:solidFill>
              <a:latin typeface="Arial"/>
            </a:endParaRPr>
          </a:p>
        </p:txBody>
      </p:sp>
      <p:sp>
        <p:nvSpPr>
          <p:cNvPr id="99" name="Retângulo Arredondado 25"/>
          <p:cNvSpPr/>
          <p:nvPr/>
        </p:nvSpPr>
        <p:spPr>
          <a:xfrm>
            <a:off x="8172720" y="3060000"/>
            <a:ext cx="3166920" cy="176796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bf00"/>
                </a:highlight>
                <a:latin typeface="Arial"/>
                <a:ea typeface="DejaVu Sans"/>
              </a:rPr>
              <a:t>PESSOAL</a:t>
            </a:r>
            <a:endParaRPr b="0" lang="pt-BR" sz="18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001 servidor</a:t>
            </a:r>
            <a:endParaRPr b="0" lang="pt-BR" sz="2800" spc="-1" strike="noStrike">
              <a:solidFill>
                <a:srgbClr val="000000"/>
              </a:solidFill>
              <a:latin typeface="Arial"/>
            </a:endParaRPr>
          </a:p>
        </p:txBody>
      </p:sp>
      <p:sp>
        <p:nvSpPr>
          <p:cNvPr id="100" name="Retângulo Arredondado 26"/>
          <p:cNvSpPr/>
          <p:nvPr/>
        </p:nvSpPr>
        <p:spPr>
          <a:xfrm>
            <a:off x="8172000" y="1080000"/>
            <a:ext cx="3167640" cy="161964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ORÇAMENTO</a:t>
            </a:r>
            <a:endParaRPr b="0" lang="pt-BR" sz="18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ZERO</a:t>
            </a:r>
            <a:endParaRPr b="0" lang="pt-BR" sz="2800" spc="-1" strike="noStrike">
              <a:solidFill>
                <a:srgbClr val="000000"/>
              </a:solidFill>
              <a:latin typeface="Arial"/>
            </a:endParaRPr>
          </a:p>
        </p:txBody>
      </p:sp>
      <p:sp>
        <p:nvSpPr>
          <p:cNvPr id="101" name="Retângulo 25"/>
          <p:cNvSpPr/>
          <p:nvPr/>
        </p:nvSpPr>
        <p:spPr>
          <a:xfrm>
            <a:off x="2340000" y="360000"/>
            <a:ext cx="7558920" cy="42156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SITUAÇÃO EM 20 DE JULHO (RECRIAÇÃO)</a:t>
            </a:r>
            <a:endParaRPr b="0" lang="pt-B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Retângulo 12"/>
          <p:cNvSpPr/>
          <p:nvPr/>
        </p:nvSpPr>
        <p:spPr>
          <a:xfrm>
            <a:off x="2601720" y="360000"/>
            <a:ext cx="6670080" cy="41652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QUADRO DE PESSOAL E ESTRUTURA</a:t>
            </a:r>
            <a:endParaRPr b="0" lang="pt-BR" sz="1800" spc="-1" strike="noStrike">
              <a:solidFill>
                <a:srgbClr val="000000"/>
              </a:solidFill>
              <a:latin typeface="Arial"/>
            </a:endParaRPr>
          </a:p>
        </p:txBody>
      </p:sp>
      <p:sp>
        <p:nvSpPr>
          <p:cNvPr id="103" name="Retângulo Arredondado 4"/>
          <p:cNvSpPr/>
          <p:nvPr/>
        </p:nvSpPr>
        <p:spPr>
          <a:xfrm>
            <a:off x="976320" y="1065240"/>
            <a:ext cx="1720080" cy="871200"/>
          </a:xfrm>
          <a:prstGeom prst="roundRect">
            <a:avLst>
              <a:gd name="adj" fmla="val 16667"/>
            </a:avLst>
          </a:prstGeom>
          <a:solidFill>
            <a:srgbClr val="75b6e5"/>
          </a:solid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400" spc="-1" strike="noStrike">
                <a:solidFill>
                  <a:srgbClr val="000000"/>
                </a:solidFill>
                <a:latin typeface="Arial"/>
                <a:ea typeface="DejaVu Sans"/>
              </a:rPr>
              <a:t>Diretoria de Administração</a:t>
            </a:r>
            <a:endParaRPr b="0" lang="pt-BR" sz="1400" spc="-1" strike="noStrike">
              <a:solidFill>
                <a:srgbClr val="000000"/>
              </a:solidFill>
              <a:latin typeface="Arial"/>
            </a:endParaRPr>
          </a:p>
        </p:txBody>
      </p:sp>
      <p:sp>
        <p:nvSpPr>
          <p:cNvPr id="104" name="Retângulo Arredondado 9"/>
          <p:cNvSpPr/>
          <p:nvPr/>
        </p:nvSpPr>
        <p:spPr>
          <a:xfrm>
            <a:off x="7866360" y="1075680"/>
            <a:ext cx="1720080" cy="872640"/>
          </a:xfrm>
          <a:prstGeom prst="roundRect">
            <a:avLst>
              <a:gd name="adj" fmla="val 16667"/>
            </a:avLst>
          </a:prstGeom>
          <a:solidFill>
            <a:srgbClr val="75b6e5"/>
          </a:solidFill>
          <a:ln w="0">
            <a:solidFill>
              <a:srgbClr val="3465a4"/>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400" spc="-1" strike="noStrike">
                <a:solidFill>
                  <a:srgbClr val="000000"/>
                </a:solidFill>
                <a:latin typeface="Arial"/>
                <a:ea typeface="DejaVu Sans"/>
              </a:rPr>
              <a:t>Depto. de Eng. de Saúde Pública</a:t>
            </a:r>
            <a:endParaRPr b="0" lang="pt-BR" sz="1400" spc="-1" strike="noStrike">
              <a:solidFill>
                <a:srgbClr val="000000"/>
              </a:solidFill>
              <a:latin typeface="Arial"/>
            </a:endParaRPr>
          </a:p>
        </p:txBody>
      </p:sp>
      <p:sp>
        <p:nvSpPr>
          <p:cNvPr id="105" name="Retângulo 16"/>
          <p:cNvSpPr/>
          <p:nvPr/>
        </p:nvSpPr>
        <p:spPr>
          <a:xfrm>
            <a:off x="136440" y="2937600"/>
            <a:ext cx="4302360" cy="204660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Força de trabalho em DEZEMBRO/2023:</a:t>
            </a:r>
            <a:endParaRPr b="0" lang="pt-BR" sz="1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 </a:t>
            </a:r>
            <a:r>
              <a:rPr b="1" lang="pt-BR" sz="2800" spc="-1" strike="noStrike">
                <a:solidFill>
                  <a:srgbClr val="000000"/>
                </a:solidFill>
                <a:highlight>
                  <a:srgbClr val="ffbf00"/>
                </a:highlight>
                <a:latin typeface="Arial"/>
                <a:ea typeface="DejaVu Sans"/>
              </a:rPr>
              <a:t>334 servidores + cc</a:t>
            </a:r>
            <a:endParaRPr b="0" lang="pt-BR" sz="2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(~21,5% da Original)</a:t>
            </a:r>
            <a:endParaRPr b="0" lang="pt-BR" sz="1800" spc="-1" strike="noStrike">
              <a:solidFill>
                <a:srgbClr val="000000"/>
              </a:solidFill>
              <a:latin typeface="Arial"/>
            </a:endParaRPr>
          </a:p>
        </p:txBody>
      </p:sp>
      <p:sp>
        <p:nvSpPr>
          <p:cNvPr id="106" name="Retângulo Arredondado 10"/>
          <p:cNvSpPr/>
          <p:nvPr/>
        </p:nvSpPr>
        <p:spPr>
          <a:xfrm>
            <a:off x="1064880" y="2161080"/>
            <a:ext cx="10117440" cy="433080"/>
          </a:xfrm>
          <a:prstGeom prst="roundRect">
            <a:avLst>
              <a:gd name="adj" fmla="val 16667"/>
            </a:avLst>
          </a:prstGeom>
          <a:solidFill>
            <a:srgbClr val="75b6e5"/>
          </a:solid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latin typeface="Arial"/>
                <a:ea typeface="DejaVu Sans"/>
              </a:rPr>
              <a:t>Superintendências</a:t>
            </a:r>
            <a:endParaRPr b="0" lang="pt-BR" sz="1800" spc="-1" strike="noStrike">
              <a:solidFill>
                <a:srgbClr val="000000"/>
              </a:solidFill>
              <a:latin typeface="Arial"/>
            </a:endParaRPr>
          </a:p>
        </p:txBody>
      </p:sp>
      <p:sp>
        <p:nvSpPr>
          <p:cNvPr id="107" name="Retângulo Arredondado 11"/>
          <p:cNvSpPr/>
          <p:nvPr/>
        </p:nvSpPr>
        <p:spPr>
          <a:xfrm>
            <a:off x="2698920" y="1077120"/>
            <a:ext cx="1719000" cy="871200"/>
          </a:xfrm>
          <a:prstGeom prst="roundRect">
            <a:avLst>
              <a:gd name="adj" fmla="val 16667"/>
            </a:avLst>
          </a:prstGeom>
          <a:solidFill>
            <a:srgbClr val="75b6e5"/>
          </a:solid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400" spc="-1" strike="noStrike">
                <a:solidFill>
                  <a:srgbClr val="000000"/>
                </a:solidFill>
                <a:latin typeface="Arial"/>
                <a:ea typeface="DejaVu Sans"/>
              </a:rPr>
              <a:t>Procuradoria Jurídica</a:t>
            </a:r>
            <a:endParaRPr b="0" lang="pt-BR" sz="1400" spc="-1" strike="noStrike">
              <a:solidFill>
                <a:srgbClr val="000000"/>
              </a:solidFill>
              <a:latin typeface="Arial"/>
            </a:endParaRPr>
          </a:p>
        </p:txBody>
      </p:sp>
      <p:sp>
        <p:nvSpPr>
          <p:cNvPr id="108" name="Retângulo Arredondado 12"/>
          <p:cNvSpPr/>
          <p:nvPr/>
        </p:nvSpPr>
        <p:spPr>
          <a:xfrm>
            <a:off x="4421160" y="1094760"/>
            <a:ext cx="1719360" cy="871200"/>
          </a:xfrm>
          <a:prstGeom prst="roundRect">
            <a:avLst>
              <a:gd name="adj" fmla="val 16667"/>
            </a:avLst>
          </a:prstGeom>
          <a:solidFill>
            <a:srgbClr val="75b6e5"/>
          </a:solid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400" spc="-1" strike="noStrike">
                <a:solidFill>
                  <a:srgbClr val="000000"/>
                </a:solidFill>
                <a:latin typeface="Arial"/>
                <a:ea typeface="DejaVu Sans"/>
              </a:rPr>
              <a:t>Diretoria Executiva</a:t>
            </a:r>
            <a:endParaRPr b="0" lang="pt-BR" sz="1400" spc="-1" strike="noStrike">
              <a:solidFill>
                <a:srgbClr val="000000"/>
              </a:solidFill>
              <a:latin typeface="Arial"/>
            </a:endParaRPr>
          </a:p>
        </p:txBody>
      </p:sp>
      <p:sp>
        <p:nvSpPr>
          <p:cNvPr id="109" name="Retângulo Arredondado 13"/>
          <p:cNvSpPr/>
          <p:nvPr/>
        </p:nvSpPr>
        <p:spPr>
          <a:xfrm>
            <a:off x="6143040" y="1094760"/>
            <a:ext cx="1719360" cy="871200"/>
          </a:xfrm>
          <a:prstGeom prst="roundRect">
            <a:avLst>
              <a:gd name="adj" fmla="val 16667"/>
            </a:avLst>
          </a:prstGeom>
          <a:solidFill>
            <a:srgbClr val="75b6e5"/>
          </a:solid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400" spc="-1" strike="noStrike">
                <a:solidFill>
                  <a:srgbClr val="000000"/>
                </a:solidFill>
                <a:latin typeface="Arial"/>
                <a:ea typeface="DejaVu Sans"/>
              </a:rPr>
              <a:t>Área de Integridade</a:t>
            </a:r>
            <a:endParaRPr b="0" lang="pt-BR" sz="1400" spc="-1" strike="noStrike">
              <a:solidFill>
                <a:srgbClr val="000000"/>
              </a:solidFill>
              <a:latin typeface="Arial"/>
            </a:endParaRPr>
          </a:p>
        </p:txBody>
      </p:sp>
      <p:sp>
        <p:nvSpPr>
          <p:cNvPr id="110" name="Retângulo Arredondado 14"/>
          <p:cNvSpPr/>
          <p:nvPr/>
        </p:nvSpPr>
        <p:spPr>
          <a:xfrm>
            <a:off x="9589320" y="1066320"/>
            <a:ext cx="1720080" cy="872280"/>
          </a:xfrm>
          <a:prstGeom prst="roundRect">
            <a:avLst>
              <a:gd name="adj" fmla="val 16667"/>
            </a:avLst>
          </a:prstGeom>
          <a:solidFill>
            <a:srgbClr val="75b6e5"/>
          </a:solid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400" spc="-1" strike="noStrike">
                <a:solidFill>
                  <a:srgbClr val="000000"/>
                </a:solidFill>
                <a:latin typeface="Arial"/>
                <a:ea typeface="DejaVu Sans"/>
              </a:rPr>
              <a:t>Depto. de Saúde Ambiental</a:t>
            </a:r>
            <a:endParaRPr b="0" lang="pt-BR" sz="1400" spc="-1" strike="noStrike">
              <a:solidFill>
                <a:srgbClr val="000000"/>
              </a:solidFill>
              <a:latin typeface="Arial"/>
            </a:endParaRPr>
          </a:p>
        </p:txBody>
      </p:sp>
      <p:sp>
        <p:nvSpPr>
          <p:cNvPr id="111" name="Retângulo 19"/>
          <p:cNvSpPr/>
          <p:nvPr/>
        </p:nvSpPr>
        <p:spPr>
          <a:xfrm>
            <a:off x="7710480" y="2979720"/>
            <a:ext cx="4302720" cy="204660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Força de trabalho alcançada </a:t>
            </a:r>
            <a:endParaRPr b="0" lang="pt-BR" sz="1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em JULHO/2024:</a:t>
            </a:r>
            <a:endParaRPr b="0" lang="pt-BR" sz="1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 </a:t>
            </a:r>
            <a:r>
              <a:rPr b="1" lang="pt-BR" sz="2800" spc="-1" strike="noStrike">
                <a:solidFill>
                  <a:srgbClr val="000000"/>
                </a:solidFill>
                <a:highlight>
                  <a:srgbClr val="ffbf00"/>
                </a:highlight>
                <a:latin typeface="Arial"/>
                <a:ea typeface="DejaVu Sans"/>
              </a:rPr>
              <a:t>959 servidores + cc</a:t>
            </a:r>
            <a:endParaRPr b="0" lang="pt-BR" sz="2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(~61,6% da Original)</a:t>
            </a:r>
            <a:endParaRPr b="0" lang="pt-BR" sz="1800" spc="-1" strike="noStrike">
              <a:solidFill>
                <a:srgbClr val="000000"/>
              </a:solidFill>
              <a:latin typeface="Arial"/>
            </a:endParaRPr>
          </a:p>
        </p:txBody>
      </p:sp>
      <p:sp>
        <p:nvSpPr>
          <p:cNvPr id="112" name="Retângulo 22"/>
          <p:cNvSpPr/>
          <p:nvPr/>
        </p:nvSpPr>
        <p:spPr>
          <a:xfrm>
            <a:off x="3946680" y="2961360"/>
            <a:ext cx="4302720" cy="204660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Força de trabalho alcançada </a:t>
            </a:r>
            <a:endParaRPr b="0" lang="pt-BR" sz="1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em MARÇO/2024:</a:t>
            </a:r>
            <a:endParaRPr b="0" lang="pt-BR" sz="1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 </a:t>
            </a:r>
            <a:r>
              <a:rPr b="1" lang="pt-BR" sz="2800" spc="-1" strike="noStrike">
                <a:solidFill>
                  <a:srgbClr val="000000"/>
                </a:solidFill>
                <a:highlight>
                  <a:srgbClr val="ffbf00"/>
                </a:highlight>
                <a:latin typeface="Arial"/>
                <a:ea typeface="DejaVu Sans"/>
              </a:rPr>
              <a:t>662 servidores + cc</a:t>
            </a:r>
            <a:endParaRPr b="0" lang="pt-BR" sz="2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(~42,5% da Original)</a:t>
            </a:r>
            <a:endParaRPr b="0" lang="pt-BR" sz="1800" spc="-1" strike="noStrike">
              <a:solidFill>
                <a:srgbClr val="000000"/>
              </a:solidFill>
              <a:latin typeface="Arial"/>
            </a:endParaRPr>
          </a:p>
        </p:txBody>
      </p:sp>
      <p:sp>
        <p:nvSpPr>
          <p:cNvPr id="113" name="Retângulo 24"/>
          <p:cNvSpPr/>
          <p:nvPr/>
        </p:nvSpPr>
        <p:spPr>
          <a:xfrm>
            <a:off x="1260000" y="4874760"/>
            <a:ext cx="5758920" cy="1064520"/>
          </a:xfrm>
          <a:prstGeom prst="rect">
            <a:avLst/>
          </a:prstGeom>
          <a:solidFill>
            <a:srgbClr val="e6eef0"/>
          </a:solidFill>
          <a:ln w="0">
            <a:noFill/>
          </a:ln>
        </p:spPr>
        <p:style>
          <a:lnRef idx="0"/>
          <a:fillRef idx="0"/>
          <a:effectRef idx="0"/>
          <a:fontRef idx="minor"/>
        </p:style>
        <p:txBody>
          <a:bodyPr lIns="90000" rIns="90000" tIns="45000" bIns="45000" anchor="t">
            <a:spAutoFit/>
          </a:bodyPr>
          <a:p>
            <a:pPr algn="just" defTabSz="914400">
              <a:lnSpc>
                <a:spcPct val="100000"/>
              </a:lnSpc>
              <a:tabLst>
                <a:tab algn="l" pos="0"/>
              </a:tabLst>
            </a:pPr>
            <a:r>
              <a:rPr b="0" lang="pt-BR" sz="1600" spc="-1" strike="noStrike">
                <a:solidFill>
                  <a:srgbClr val="000000"/>
                </a:solidFill>
                <a:latin typeface="Verdana"/>
                <a:ea typeface="DejaVu Sans"/>
              </a:rPr>
              <a:t>Com os servidores que retornaram em julho de 2024, foi possível recriar as últimas partes da estrutura original da FUNASA, permitindo a operação de tal estrutura (ainda que com certa dificuldade).</a:t>
            </a:r>
            <a:endParaRPr b="0" lang="pt-BR"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Retângulo 28"/>
          <p:cNvSpPr/>
          <p:nvPr/>
        </p:nvSpPr>
        <p:spPr>
          <a:xfrm>
            <a:off x="2880000" y="720000"/>
            <a:ext cx="6670080" cy="35964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QUADRO DE PESSOAL E ESTRUTURA</a:t>
            </a:r>
            <a:endParaRPr b="0" lang="pt-BR" sz="1800" spc="-1" strike="noStrike">
              <a:solidFill>
                <a:srgbClr val="000000"/>
              </a:solidFill>
              <a:latin typeface="Arial"/>
            </a:endParaRPr>
          </a:p>
        </p:txBody>
      </p:sp>
      <p:sp>
        <p:nvSpPr>
          <p:cNvPr id="115" name="Retângulo 44"/>
          <p:cNvSpPr/>
          <p:nvPr/>
        </p:nvSpPr>
        <p:spPr>
          <a:xfrm>
            <a:off x="7740000" y="1733040"/>
            <a:ext cx="4302360" cy="204660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Aposentados </a:t>
            </a:r>
            <a:endParaRPr b="0" lang="pt-BR" sz="1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em AGOSTO/2025:</a:t>
            </a:r>
            <a:endParaRPr b="0" lang="pt-BR" sz="1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 </a:t>
            </a:r>
            <a:r>
              <a:rPr b="1" lang="pt-BR" sz="2800" spc="-1" strike="noStrike">
                <a:solidFill>
                  <a:srgbClr val="000000"/>
                </a:solidFill>
                <a:highlight>
                  <a:srgbClr val="ffbf00"/>
                </a:highlight>
                <a:latin typeface="Arial"/>
                <a:ea typeface="DejaVu Sans"/>
              </a:rPr>
              <a:t>~23 mil </a:t>
            </a:r>
            <a:endParaRPr b="0" lang="pt-BR" sz="2800" spc="-1" strike="noStrike">
              <a:solidFill>
                <a:srgbClr val="000000"/>
              </a:solidFill>
              <a:latin typeface="Arial"/>
            </a:endParaRPr>
          </a:p>
          <a:p>
            <a:pPr algn="ctr" defTabSz="914400">
              <a:lnSpc>
                <a:spcPct val="100000"/>
              </a:lnSpc>
              <a:tabLst>
                <a:tab algn="l" pos="0"/>
              </a:tabLst>
            </a:pPr>
            <a:r>
              <a:rPr b="1" lang="pt-BR" sz="2800" spc="-1" strike="noStrike">
                <a:solidFill>
                  <a:srgbClr val="000000"/>
                </a:solidFill>
                <a:highlight>
                  <a:srgbClr val="ffbf00"/>
                </a:highlight>
                <a:latin typeface="Arial"/>
                <a:ea typeface="DejaVu Sans"/>
              </a:rPr>
              <a:t>aposentados</a:t>
            </a:r>
            <a:endParaRPr b="0" lang="pt-BR" sz="2800" spc="-1" strike="noStrike">
              <a:solidFill>
                <a:srgbClr val="000000"/>
              </a:solidFill>
              <a:latin typeface="Arial"/>
            </a:endParaRPr>
          </a:p>
          <a:p>
            <a:pPr algn="ctr" defTabSz="914400">
              <a:lnSpc>
                <a:spcPct val="100000"/>
              </a:lnSpc>
              <a:tabLst>
                <a:tab algn="l" pos="0"/>
              </a:tabLst>
            </a:pPr>
            <a:endParaRPr b="0" lang="pt-BR" sz="1800" spc="-1" strike="noStrike">
              <a:solidFill>
                <a:srgbClr val="000000"/>
              </a:solidFill>
              <a:latin typeface="Arial"/>
            </a:endParaRPr>
          </a:p>
        </p:txBody>
      </p:sp>
      <p:sp>
        <p:nvSpPr>
          <p:cNvPr id="116" name="Retângulo 45"/>
          <p:cNvSpPr/>
          <p:nvPr/>
        </p:nvSpPr>
        <p:spPr>
          <a:xfrm>
            <a:off x="196920" y="1733040"/>
            <a:ext cx="4302720" cy="150660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Força de trabalho alcançada </a:t>
            </a:r>
            <a:endParaRPr b="0" lang="pt-BR" sz="1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em AGOSTO/2025:</a:t>
            </a:r>
            <a:endParaRPr b="0" lang="pt-BR" sz="1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 </a:t>
            </a:r>
            <a:r>
              <a:rPr b="1" lang="pt-BR" sz="2800" spc="-1" strike="noStrike">
                <a:solidFill>
                  <a:srgbClr val="000000"/>
                </a:solidFill>
                <a:highlight>
                  <a:srgbClr val="ffbf00"/>
                </a:highlight>
                <a:latin typeface="Arial"/>
                <a:ea typeface="DejaVu Sans"/>
              </a:rPr>
              <a:t>1011 servidores + cc</a:t>
            </a:r>
            <a:endParaRPr b="0" lang="pt-BR" sz="2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(~65% da Original)</a:t>
            </a:r>
            <a:endParaRPr b="0" lang="pt-BR" sz="1800" spc="-1" strike="noStrike">
              <a:solidFill>
                <a:srgbClr val="000000"/>
              </a:solidFill>
              <a:latin typeface="Arial"/>
            </a:endParaRPr>
          </a:p>
        </p:txBody>
      </p:sp>
      <p:sp>
        <p:nvSpPr>
          <p:cNvPr id="117" name="Retângulo 46"/>
          <p:cNvSpPr/>
          <p:nvPr/>
        </p:nvSpPr>
        <p:spPr>
          <a:xfrm>
            <a:off x="4320000" y="1733040"/>
            <a:ext cx="4302720" cy="204660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Força de trabalho terceirizada </a:t>
            </a:r>
            <a:endParaRPr b="0" lang="pt-BR" sz="1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em AGOSTO/2025:</a:t>
            </a:r>
            <a:endParaRPr b="0" lang="pt-BR" sz="1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 </a:t>
            </a:r>
            <a:r>
              <a:rPr b="1" lang="pt-BR" sz="2800" spc="-1" strike="noStrike">
                <a:solidFill>
                  <a:srgbClr val="000000"/>
                </a:solidFill>
                <a:highlight>
                  <a:srgbClr val="ffbf00"/>
                </a:highlight>
                <a:latin typeface="Arial"/>
                <a:ea typeface="DejaVu Sans"/>
              </a:rPr>
              <a:t>662 terceirizados</a:t>
            </a:r>
            <a:endParaRPr b="0" lang="pt-BR" sz="2800" spc="-1" strike="noStrike">
              <a:solidFill>
                <a:srgbClr val="000000"/>
              </a:solidFill>
              <a:latin typeface="Arial"/>
            </a:endParaRPr>
          </a:p>
          <a:p>
            <a:pPr algn="ctr" defTabSz="914400">
              <a:lnSpc>
                <a:spcPct val="100000"/>
              </a:lnSpc>
              <a:tabLst>
                <a:tab algn="l" pos="0"/>
              </a:tabLst>
            </a:pPr>
            <a:endParaRPr b="0" lang="pt-BR" sz="1800" spc="-1" strike="noStrike">
              <a:solidFill>
                <a:srgbClr val="000000"/>
              </a:solidFill>
              <a:latin typeface="Arial"/>
            </a:endParaRPr>
          </a:p>
        </p:txBody>
      </p:sp>
      <p:sp>
        <p:nvSpPr>
          <p:cNvPr id="118" name="Retângulo 47"/>
          <p:cNvSpPr/>
          <p:nvPr/>
        </p:nvSpPr>
        <p:spPr>
          <a:xfrm>
            <a:off x="196920" y="3494880"/>
            <a:ext cx="4302720" cy="125964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Destes 815 servidores</a:t>
            </a:r>
            <a:endParaRPr b="0" lang="pt-BR" sz="1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 </a:t>
            </a:r>
            <a:r>
              <a:rPr b="1" lang="pt-BR" sz="2800" spc="-1" strike="noStrike">
                <a:solidFill>
                  <a:srgbClr val="000000"/>
                </a:solidFill>
                <a:highlight>
                  <a:srgbClr val="ffff00"/>
                </a:highlight>
                <a:latin typeface="Arial"/>
                <a:ea typeface="DejaVu Sans"/>
              </a:rPr>
              <a:t>81% tem +56 anos</a:t>
            </a:r>
            <a:endParaRPr b="0" lang="pt-BR" sz="2800" spc="-1" strike="noStrike">
              <a:solidFill>
                <a:srgbClr val="000000"/>
              </a:solidFill>
              <a:latin typeface="Arial"/>
            </a:endParaRPr>
          </a:p>
          <a:p>
            <a:pPr algn="ctr" defTabSz="914400">
              <a:lnSpc>
                <a:spcPct val="100000"/>
              </a:lnSpc>
              <a:tabLst>
                <a:tab algn="l" pos="0"/>
              </a:tabLst>
            </a:pPr>
            <a:endParaRPr b="0" lang="pt-BR" sz="1800" spc="-1" strike="noStrike">
              <a:solidFill>
                <a:srgbClr val="000000"/>
              </a:solidFill>
              <a:latin typeface="Arial"/>
            </a:endParaRPr>
          </a:p>
        </p:txBody>
      </p:sp>
      <p:sp>
        <p:nvSpPr>
          <p:cNvPr id="119" name="Retângulo 49"/>
          <p:cNvSpPr/>
          <p:nvPr/>
        </p:nvSpPr>
        <p:spPr>
          <a:xfrm>
            <a:off x="183240" y="4754880"/>
            <a:ext cx="4302720" cy="150660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Ou 601 servidores</a:t>
            </a:r>
            <a:endParaRPr b="0" lang="pt-BR" sz="1800" spc="-1" strike="noStrike">
              <a:solidFill>
                <a:srgbClr val="000000"/>
              </a:solidFill>
              <a:latin typeface="Arial"/>
            </a:endParaRPr>
          </a:p>
          <a:p>
            <a:pPr algn="ctr" defTabSz="914400">
              <a:lnSpc>
                <a:spcPct val="100000"/>
              </a:lnSpc>
              <a:tabLst>
                <a:tab algn="l" pos="0"/>
              </a:tabLst>
            </a:pPr>
            <a:r>
              <a:rPr b="1" lang="pt-BR" sz="2800" spc="-1" strike="noStrike">
                <a:solidFill>
                  <a:srgbClr val="000000"/>
                </a:solidFill>
                <a:highlight>
                  <a:srgbClr val="ffff00"/>
                </a:highlight>
                <a:latin typeface="Arial"/>
                <a:ea typeface="DejaVu Sans"/>
              </a:rPr>
              <a:t>61% tem +60 anos </a:t>
            </a:r>
            <a:endParaRPr b="0" lang="pt-BR" sz="2800" spc="-1" strike="noStrike">
              <a:solidFill>
                <a:srgbClr val="000000"/>
              </a:solidFill>
              <a:latin typeface="Arial"/>
            </a:endParaRPr>
          </a:p>
          <a:p>
            <a:pPr algn="ctr" defTabSz="914400">
              <a:lnSpc>
                <a:spcPct val="100000"/>
              </a:lnSpc>
              <a:tabLst>
                <a:tab algn="l" pos="0"/>
              </a:tabLst>
            </a:pPr>
            <a:endParaRPr b="0" lang="pt-B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Retângulo 26"/>
          <p:cNvSpPr/>
          <p:nvPr/>
        </p:nvSpPr>
        <p:spPr>
          <a:xfrm>
            <a:off x="2160000" y="540000"/>
            <a:ext cx="7918920" cy="42156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POSSIBILIDADE DE ATUAÇÃO ORÇAMENTÁRIA 2024</a:t>
            </a:r>
            <a:endParaRPr b="0" lang="pt-BR" sz="1800" spc="-1" strike="noStrike">
              <a:solidFill>
                <a:srgbClr val="000000"/>
              </a:solidFill>
              <a:latin typeface="Arial"/>
            </a:endParaRPr>
          </a:p>
        </p:txBody>
      </p:sp>
      <p:sp>
        <p:nvSpPr>
          <p:cNvPr id="121" name="Retângulo Arredondado 16"/>
          <p:cNvSpPr/>
          <p:nvPr/>
        </p:nvSpPr>
        <p:spPr>
          <a:xfrm>
            <a:off x="3018960" y="1276560"/>
            <a:ext cx="2937960" cy="169884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LOA – Gestão + Finalístico </a:t>
            </a:r>
            <a:endParaRPr b="0" lang="pt-BR" sz="1800" spc="-1" strike="noStrike">
              <a:solidFill>
                <a:srgbClr val="000000"/>
              </a:solidFill>
              <a:latin typeface="Arial"/>
            </a:endParaRPr>
          </a:p>
          <a:p>
            <a:pPr algn="ctr" defTabSz="914400">
              <a:lnSpc>
                <a:spcPct val="100000"/>
              </a:lnSpc>
              <a:tabLst>
                <a:tab algn="l" pos="0"/>
              </a:tabLst>
            </a:pPr>
            <a:r>
              <a:rPr b="0" lang="pt-BR" sz="1400" spc="-1" strike="noStrike">
                <a:solidFill>
                  <a:srgbClr val="000000"/>
                </a:solidFill>
                <a:highlight>
                  <a:srgbClr val="ffff00"/>
                </a:highlight>
                <a:latin typeface="Arial"/>
                <a:ea typeface="DejaVu Sans"/>
              </a:rPr>
              <a:t>(sem contingenciamento)</a:t>
            </a:r>
            <a:endParaRPr b="0" lang="pt-BR" sz="14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R$ 588,5 milhões</a:t>
            </a:r>
            <a:endParaRPr b="0" lang="pt-BR" sz="2800" spc="-1" strike="noStrike">
              <a:solidFill>
                <a:srgbClr val="000000"/>
              </a:solidFill>
              <a:latin typeface="Arial"/>
            </a:endParaRPr>
          </a:p>
        </p:txBody>
      </p:sp>
      <p:sp>
        <p:nvSpPr>
          <p:cNvPr id="122" name="Retângulo Arredondado 17"/>
          <p:cNvSpPr/>
          <p:nvPr/>
        </p:nvSpPr>
        <p:spPr>
          <a:xfrm>
            <a:off x="6187680" y="1276560"/>
            <a:ext cx="2938680" cy="169884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bf00"/>
                </a:highlight>
                <a:latin typeface="Arial"/>
                <a:ea typeface="DejaVu Sans"/>
              </a:rPr>
              <a:t>LOA – Finalístico </a:t>
            </a:r>
            <a:r>
              <a:rPr b="0" lang="pt-BR" sz="1400" spc="-1" strike="noStrike">
                <a:solidFill>
                  <a:srgbClr val="000000"/>
                </a:solidFill>
                <a:highlight>
                  <a:srgbClr val="ffbf00"/>
                </a:highlight>
                <a:latin typeface="Arial"/>
                <a:ea typeface="DejaVu Sans"/>
              </a:rPr>
              <a:t>(Instrumentos novos e antigos)</a:t>
            </a:r>
            <a:endParaRPr b="0" lang="pt-BR" sz="14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R$ 367,6 milhões</a:t>
            </a:r>
            <a:endParaRPr b="0" lang="pt-BR" sz="2800" spc="-1" strike="noStrike">
              <a:solidFill>
                <a:srgbClr val="000000"/>
              </a:solidFill>
              <a:latin typeface="Arial"/>
            </a:endParaRPr>
          </a:p>
        </p:txBody>
      </p:sp>
      <p:sp>
        <p:nvSpPr>
          <p:cNvPr id="123" name="Retângulo Arredondado 18"/>
          <p:cNvSpPr/>
          <p:nvPr/>
        </p:nvSpPr>
        <p:spPr>
          <a:xfrm>
            <a:off x="3018960" y="3270600"/>
            <a:ext cx="2937960" cy="176832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RPs (conv &amp; cont)</a:t>
            </a:r>
            <a:endParaRPr b="0" lang="pt-BR" sz="18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~R$ 2,7 bilhões</a:t>
            </a:r>
            <a:endParaRPr b="0" lang="pt-BR" sz="2800" spc="-1" strike="noStrike">
              <a:solidFill>
                <a:srgbClr val="000000"/>
              </a:solidFill>
              <a:latin typeface="Arial"/>
            </a:endParaRPr>
          </a:p>
        </p:txBody>
      </p:sp>
      <p:sp>
        <p:nvSpPr>
          <p:cNvPr id="124" name="Retângulo Arredondado 19"/>
          <p:cNvSpPr/>
          <p:nvPr/>
        </p:nvSpPr>
        <p:spPr>
          <a:xfrm>
            <a:off x="6187680" y="3270600"/>
            <a:ext cx="2938680" cy="176832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CONTRATOS RPS</a:t>
            </a:r>
            <a:endParaRPr b="0" lang="pt-BR" sz="18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R$ 600 milhões</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PlaceHolder 1"/>
          <p:cNvSpPr/>
          <p:nvPr/>
        </p:nvSpPr>
        <p:spPr>
          <a:xfrm>
            <a:off x="540000" y="2700000"/>
            <a:ext cx="10513800" cy="777600"/>
          </a:xfrm>
          <a:prstGeom prst="rect">
            <a:avLst/>
          </a:prstGeom>
          <a:noFill/>
          <a:ln w="0">
            <a:noFill/>
          </a:ln>
        </p:spPr>
        <p:style>
          <a:lnRef idx="0"/>
          <a:fillRef idx="0"/>
          <a:effectRef idx="0"/>
          <a:fontRef idx="minor"/>
        </p:style>
        <p:txBody>
          <a:bodyPr lIns="0" rIns="0" tIns="0" bIns="0" anchor="ctr">
            <a:noAutofit/>
          </a:bodyPr>
          <a:p>
            <a:pPr algn="ctr" defTabSz="457200">
              <a:lnSpc>
                <a:spcPct val="90000"/>
              </a:lnSpc>
              <a:tabLst>
                <a:tab algn="l" pos="0"/>
              </a:tabLst>
            </a:pPr>
            <a:r>
              <a:rPr b="0" lang="pt-BR" sz="4400" spc="-1" strike="noStrike">
                <a:solidFill>
                  <a:srgbClr val="000000"/>
                </a:solidFill>
                <a:latin typeface="Arial"/>
              </a:rPr>
              <a:t>RESULTADOS 2024</a:t>
            </a:r>
            <a:endParaRPr b="0" lang="pt-BR"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Retângulo 42"/>
          <p:cNvSpPr/>
          <p:nvPr/>
        </p:nvSpPr>
        <p:spPr>
          <a:xfrm>
            <a:off x="2160000" y="540000"/>
            <a:ext cx="7918920" cy="42156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3600" spc="-1" strike="noStrike">
                <a:solidFill>
                  <a:srgbClr val="ff0000"/>
                </a:solidFill>
                <a:latin typeface="Arial"/>
                <a:ea typeface="DejaVu Sans"/>
              </a:rPr>
              <a:t>SÍNTESE</a:t>
            </a:r>
            <a:endParaRPr b="0" lang="pt-BR" sz="3600" spc="-1" strike="noStrike">
              <a:solidFill>
                <a:srgbClr val="000000"/>
              </a:solidFill>
              <a:latin typeface="Arial"/>
            </a:endParaRPr>
          </a:p>
        </p:txBody>
      </p:sp>
      <p:sp>
        <p:nvSpPr>
          <p:cNvPr id="127" name="Retângulo 43"/>
          <p:cNvSpPr/>
          <p:nvPr/>
        </p:nvSpPr>
        <p:spPr>
          <a:xfrm>
            <a:off x="1028880" y="1374480"/>
            <a:ext cx="10040040" cy="4232880"/>
          </a:xfrm>
          <a:prstGeom prst="rect">
            <a:avLst/>
          </a:prstGeom>
          <a:solidFill>
            <a:srgbClr val="fff1c1"/>
          </a:solidFill>
          <a:ln w="0">
            <a:noFill/>
          </a:ln>
        </p:spPr>
        <p:style>
          <a:lnRef idx="0"/>
          <a:fillRef idx="0"/>
          <a:effectRef idx="0"/>
          <a:fontRef idx="minor"/>
        </p:style>
        <p:txBody>
          <a:bodyPr lIns="90000" rIns="90000" tIns="45000" bIns="45000" anchor="t">
            <a:spAutoFit/>
          </a:bodyPr>
          <a:p>
            <a:pPr algn="just" defTabSz="914400">
              <a:lnSpc>
                <a:spcPct val="100000"/>
              </a:lnSpc>
              <a:tabLst>
                <a:tab algn="l" pos="0"/>
              </a:tabLst>
            </a:pPr>
            <a:r>
              <a:rPr b="0" lang="pt-BR" sz="1600" spc="-1" strike="noStrike">
                <a:solidFill>
                  <a:srgbClr val="000000"/>
                </a:solidFill>
                <a:latin typeface="Verdana"/>
                <a:ea typeface="DejaVu Sans"/>
              </a:rPr>
              <a:t>A FUNASA, apresentou uma </a:t>
            </a:r>
            <a:r>
              <a:rPr b="1" lang="pt-BR" sz="1600" spc="-1" strike="noStrike">
                <a:solidFill>
                  <a:srgbClr val="000000"/>
                </a:solidFill>
                <a:latin typeface="Verdana"/>
                <a:ea typeface="DejaVu Sans"/>
              </a:rPr>
              <a:t>execução orçamentária muito positiva</a:t>
            </a:r>
            <a:r>
              <a:rPr b="0" lang="pt-BR" sz="1600" spc="-1" strike="noStrike">
                <a:solidFill>
                  <a:srgbClr val="000000"/>
                </a:solidFill>
                <a:latin typeface="Verdana"/>
                <a:ea typeface="DejaVu Sans"/>
              </a:rPr>
              <a:t> para o exercício de 2024, alcançando </a:t>
            </a:r>
            <a:r>
              <a:rPr b="1" lang="pt-BR" sz="1600" spc="-1" strike="noStrike">
                <a:solidFill>
                  <a:srgbClr val="000000"/>
                </a:solidFill>
                <a:latin typeface="Verdana"/>
                <a:ea typeface="DejaVu Sans"/>
              </a:rPr>
              <a:t>98% de empenho</a:t>
            </a:r>
            <a:r>
              <a:rPr b="0" lang="pt-BR" sz="1600" spc="-1" strike="noStrike">
                <a:solidFill>
                  <a:srgbClr val="000000"/>
                </a:solidFill>
                <a:latin typeface="Verdana"/>
                <a:ea typeface="DejaVu Sans"/>
              </a:rPr>
              <a:t> em relação aos recursos disponíveis após o processo de contingenciamento. Ao todo, </a:t>
            </a:r>
            <a:r>
              <a:rPr b="1" lang="pt-BR" sz="1600" spc="-1" strike="noStrike">
                <a:solidFill>
                  <a:srgbClr val="000000"/>
                </a:solidFill>
                <a:latin typeface="Verdana"/>
                <a:ea typeface="DejaVu Sans"/>
              </a:rPr>
              <a:t>foram empenhados R$ 464,8 milhões</a:t>
            </a:r>
            <a:r>
              <a:rPr b="0" lang="pt-BR" sz="1600" spc="-1" strike="noStrike">
                <a:solidFill>
                  <a:srgbClr val="000000"/>
                </a:solidFill>
                <a:latin typeface="Verdana"/>
                <a:ea typeface="DejaVu Sans"/>
              </a:rPr>
              <a:t>.</a:t>
            </a:r>
            <a:endParaRPr b="0" lang="pt-BR" sz="1600" spc="-1" strike="noStrike">
              <a:solidFill>
                <a:srgbClr val="000000"/>
              </a:solidFill>
              <a:latin typeface="Arial"/>
            </a:endParaRPr>
          </a:p>
          <a:p>
            <a:pPr algn="just" defTabSz="914400">
              <a:lnSpc>
                <a:spcPct val="100000"/>
              </a:lnSpc>
              <a:tabLst>
                <a:tab algn="l" pos="0"/>
              </a:tabLst>
            </a:pPr>
            <a:endParaRPr b="0" lang="pt-BR" sz="1600" spc="-1" strike="noStrike">
              <a:solidFill>
                <a:srgbClr val="000000"/>
              </a:solidFill>
              <a:latin typeface="Arial"/>
            </a:endParaRPr>
          </a:p>
          <a:p>
            <a:pPr algn="just" defTabSz="914400">
              <a:lnSpc>
                <a:spcPct val="100000"/>
              </a:lnSpc>
              <a:tabLst>
                <a:tab algn="l" pos="0"/>
              </a:tabLst>
            </a:pPr>
            <a:r>
              <a:rPr b="0" lang="pt-BR" sz="1600" spc="-1" strike="noStrike">
                <a:solidFill>
                  <a:srgbClr val="000000"/>
                </a:solidFill>
                <a:latin typeface="Verdana"/>
                <a:ea typeface="DejaVu Sans"/>
              </a:rPr>
              <a:t>Tratando da </a:t>
            </a:r>
            <a:r>
              <a:rPr b="1" lang="pt-BR" sz="1600" spc="-1" strike="noStrike">
                <a:solidFill>
                  <a:srgbClr val="000000"/>
                </a:solidFill>
                <a:latin typeface="Verdana"/>
                <a:ea typeface="DejaVu Sans"/>
              </a:rPr>
              <a:t>execução financeira</a:t>
            </a:r>
            <a:r>
              <a:rPr b="0" lang="pt-BR" sz="1600" spc="-1" strike="noStrike">
                <a:solidFill>
                  <a:srgbClr val="000000"/>
                </a:solidFill>
                <a:latin typeface="Verdana"/>
                <a:ea typeface="DejaVu Sans"/>
              </a:rPr>
              <a:t>, </a:t>
            </a:r>
            <a:r>
              <a:rPr b="1" lang="pt-BR" sz="1600" spc="-1" strike="noStrike">
                <a:solidFill>
                  <a:srgbClr val="000000"/>
                </a:solidFill>
                <a:latin typeface="Verdana"/>
                <a:ea typeface="DejaVu Sans"/>
              </a:rPr>
              <a:t>foram pagos</a:t>
            </a:r>
            <a:r>
              <a:rPr b="0" lang="pt-BR" sz="1600" spc="-1" strike="noStrike">
                <a:solidFill>
                  <a:srgbClr val="000000"/>
                </a:solidFill>
                <a:latin typeface="Verdana"/>
                <a:ea typeface="DejaVu Sans"/>
              </a:rPr>
              <a:t> </a:t>
            </a:r>
            <a:r>
              <a:rPr b="1" lang="pt-BR" sz="1600" spc="-1" strike="noStrike">
                <a:solidFill>
                  <a:srgbClr val="000000"/>
                </a:solidFill>
                <a:latin typeface="Verdana"/>
                <a:ea typeface="DejaVu Sans"/>
              </a:rPr>
              <a:t>R$ 247,8 milhões</a:t>
            </a:r>
            <a:r>
              <a:rPr b="0" lang="pt-BR" sz="1600" spc="-1" strike="noStrike">
                <a:solidFill>
                  <a:srgbClr val="000000"/>
                </a:solidFill>
                <a:latin typeface="Verdana"/>
                <a:ea typeface="DejaVu Sans"/>
              </a:rPr>
              <a:t> referentes a instrumentos finalísticos do presente exercício, assim como de anteriores, advindos de recursos orçamentários decorrentes de políticas públicas estabelecidas e de emendas parlamentares.</a:t>
            </a:r>
            <a:endParaRPr b="0" lang="pt-BR" sz="1600" spc="-1" strike="noStrike">
              <a:solidFill>
                <a:srgbClr val="000000"/>
              </a:solidFill>
              <a:latin typeface="Arial"/>
            </a:endParaRPr>
          </a:p>
          <a:p>
            <a:pPr algn="just" defTabSz="914400">
              <a:lnSpc>
                <a:spcPct val="100000"/>
              </a:lnSpc>
              <a:tabLst>
                <a:tab algn="l" pos="0"/>
              </a:tabLst>
            </a:pPr>
            <a:endParaRPr b="0" lang="pt-BR" sz="1600" spc="-1" strike="noStrike">
              <a:solidFill>
                <a:srgbClr val="000000"/>
              </a:solidFill>
              <a:latin typeface="Arial"/>
            </a:endParaRPr>
          </a:p>
          <a:p>
            <a:pPr algn="just" defTabSz="914400">
              <a:lnSpc>
                <a:spcPct val="100000"/>
              </a:lnSpc>
              <a:tabLst>
                <a:tab algn="l" pos="0"/>
              </a:tabLst>
            </a:pPr>
            <a:r>
              <a:rPr b="0" lang="pt-BR" sz="1600" spc="-1" strike="noStrike">
                <a:solidFill>
                  <a:srgbClr val="000000"/>
                </a:solidFill>
                <a:latin typeface="Verdana"/>
                <a:ea typeface="DejaVu Sans"/>
              </a:rPr>
              <a:t>O resultado comentado é mais relevante quando se considera a complexidade do </a:t>
            </a:r>
            <a:r>
              <a:rPr b="1" lang="pt-BR" sz="1600" spc="-1" strike="noStrike">
                <a:solidFill>
                  <a:srgbClr val="000000"/>
                </a:solidFill>
                <a:latin typeface="Verdana"/>
                <a:ea typeface="DejaVu Sans"/>
              </a:rPr>
              <a:t>contexto de recriação</a:t>
            </a:r>
            <a:r>
              <a:rPr b="0" lang="pt-BR" sz="1600" spc="-1" strike="noStrike">
                <a:solidFill>
                  <a:srgbClr val="000000"/>
                </a:solidFill>
                <a:latin typeface="Verdana"/>
                <a:ea typeface="DejaVu Sans"/>
              </a:rPr>
              <a:t> da Fundação, a qual foi extinta no início de 2023. Quando a instituição voltou a existir, não havia mais servidores, contratos, convênios, ou qualquer uma de suas 26 superintendências.</a:t>
            </a:r>
            <a:endParaRPr b="0" lang="pt-BR" sz="1600" spc="-1" strike="noStrike">
              <a:solidFill>
                <a:srgbClr val="000000"/>
              </a:solidFill>
              <a:latin typeface="Arial"/>
            </a:endParaRPr>
          </a:p>
          <a:p>
            <a:pPr algn="just" defTabSz="914400">
              <a:lnSpc>
                <a:spcPct val="100000"/>
              </a:lnSpc>
              <a:tabLst>
                <a:tab algn="l" pos="0"/>
              </a:tabLst>
            </a:pPr>
            <a:endParaRPr b="0" lang="pt-BR" sz="1600" spc="-1" strike="noStrike">
              <a:solidFill>
                <a:srgbClr val="000000"/>
              </a:solidFill>
              <a:latin typeface="Arial"/>
            </a:endParaRPr>
          </a:p>
          <a:p>
            <a:pPr algn="just" defTabSz="914400">
              <a:lnSpc>
                <a:spcPct val="100000"/>
              </a:lnSpc>
              <a:tabLst>
                <a:tab algn="l" pos="0"/>
              </a:tabLst>
            </a:pPr>
            <a:r>
              <a:rPr b="0" lang="pt-BR" sz="1600" spc="-1" strike="noStrike">
                <a:solidFill>
                  <a:srgbClr val="000000"/>
                </a:solidFill>
                <a:latin typeface="Verdana"/>
                <a:ea typeface="DejaVu Sans"/>
              </a:rPr>
              <a:t>Mas acima de comemorar os relevantes resultados de 2024, é fundamental </a:t>
            </a:r>
            <a:r>
              <a:rPr b="1" lang="pt-BR" sz="1600" spc="-1" strike="noStrike">
                <a:solidFill>
                  <a:srgbClr val="000000"/>
                </a:solidFill>
                <a:latin typeface="Verdana"/>
                <a:ea typeface="DejaVu Sans"/>
              </a:rPr>
              <a:t>avaliar a extensão e complexidade do que ainda falta recompor</a:t>
            </a:r>
            <a:r>
              <a:rPr b="0" lang="pt-BR" sz="1600" spc="-1" strike="noStrike">
                <a:solidFill>
                  <a:srgbClr val="000000"/>
                </a:solidFill>
                <a:latin typeface="Verdana"/>
                <a:ea typeface="DejaVu Sans"/>
              </a:rPr>
              <a:t>, de modo que a Fundação possa ter plena capacidade operacional para retomar seu papel central na construção de soluções para a questão do saneamento no Brasil.</a:t>
            </a:r>
            <a:endParaRPr b="0" lang="pt-BR"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 name="" descr=""/>
          <p:cNvPicPr/>
          <p:nvPr/>
        </p:nvPicPr>
        <p:blipFill>
          <a:blip r:embed="rId1"/>
          <a:stretch/>
        </p:blipFill>
        <p:spPr>
          <a:xfrm>
            <a:off x="1620000" y="508680"/>
            <a:ext cx="4343040" cy="5430960"/>
          </a:xfrm>
          <a:prstGeom prst="rect">
            <a:avLst/>
          </a:prstGeom>
          <a:ln w="0">
            <a:noFill/>
          </a:ln>
        </p:spPr>
      </p:pic>
      <p:pic>
        <p:nvPicPr>
          <p:cNvPr id="47" name="" descr=""/>
          <p:cNvPicPr/>
          <p:nvPr/>
        </p:nvPicPr>
        <p:blipFill>
          <a:blip r:embed="rId2"/>
          <a:stretch/>
        </p:blipFill>
        <p:spPr>
          <a:xfrm>
            <a:off x="6480000" y="540000"/>
            <a:ext cx="4343040" cy="543096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Retângulo 30"/>
          <p:cNvSpPr/>
          <p:nvPr/>
        </p:nvSpPr>
        <p:spPr>
          <a:xfrm>
            <a:off x="2160000" y="540000"/>
            <a:ext cx="7918920" cy="42156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EXECUÇÃO </a:t>
            </a:r>
            <a:r>
              <a:rPr b="1" lang="pt-BR" sz="1800" spc="-1" strike="noStrike">
                <a:solidFill>
                  <a:srgbClr val="ff0000"/>
                </a:solidFill>
                <a:latin typeface="Arial"/>
                <a:ea typeface="DejaVu Sans"/>
              </a:rPr>
              <a:t>ORÇAMENTÁRIA</a:t>
            </a:r>
            <a:r>
              <a:rPr b="1" lang="pt-BR" sz="1800" spc="-1" strike="noStrike">
                <a:solidFill>
                  <a:srgbClr val="000000"/>
                </a:solidFill>
                <a:latin typeface="Arial"/>
                <a:ea typeface="DejaVu Sans"/>
              </a:rPr>
              <a:t> 2024</a:t>
            </a:r>
            <a:endParaRPr b="0" lang="pt-BR" sz="1800" spc="-1" strike="noStrike">
              <a:solidFill>
                <a:srgbClr val="000000"/>
              </a:solidFill>
              <a:latin typeface="Arial"/>
            </a:endParaRPr>
          </a:p>
        </p:txBody>
      </p:sp>
      <p:sp>
        <p:nvSpPr>
          <p:cNvPr id="129" name="Retângulo Arredondado 1"/>
          <p:cNvSpPr/>
          <p:nvPr/>
        </p:nvSpPr>
        <p:spPr>
          <a:xfrm>
            <a:off x="1938960" y="1260000"/>
            <a:ext cx="3916080" cy="169884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LOA – Gestão+Finalístico </a:t>
            </a:r>
            <a:endParaRPr b="0" lang="pt-BR" sz="1800" spc="-1" strike="noStrike">
              <a:solidFill>
                <a:srgbClr val="000000"/>
              </a:solidFill>
              <a:latin typeface="Arial"/>
            </a:endParaRPr>
          </a:p>
          <a:p>
            <a:pPr algn="ctr" defTabSz="914400">
              <a:lnSpc>
                <a:spcPct val="100000"/>
              </a:lnSpc>
              <a:tabLst>
                <a:tab algn="l" pos="0"/>
              </a:tabLst>
            </a:pPr>
            <a:r>
              <a:rPr b="0" lang="pt-BR" sz="1400" spc="-1" strike="noStrike">
                <a:solidFill>
                  <a:srgbClr val="000000"/>
                </a:solidFill>
                <a:highlight>
                  <a:srgbClr val="ffff00"/>
                </a:highlight>
                <a:latin typeface="Arial"/>
                <a:ea typeface="DejaVu Sans"/>
              </a:rPr>
              <a:t>(sem contingenciamento)</a:t>
            </a:r>
            <a:endParaRPr b="0" lang="pt-BR" sz="14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R$ 588,5 milhões</a:t>
            </a:r>
            <a:endParaRPr b="0" lang="pt-BR" sz="2800" spc="-1" strike="noStrike">
              <a:solidFill>
                <a:srgbClr val="000000"/>
              </a:solidFill>
              <a:latin typeface="Arial"/>
            </a:endParaRPr>
          </a:p>
        </p:txBody>
      </p:sp>
      <p:sp>
        <p:nvSpPr>
          <p:cNvPr id="130" name="Retângulo Arredondado 2"/>
          <p:cNvSpPr/>
          <p:nvPr/>
        </p:nvSpPr>
        <p:spPr>
          <a:xfrm>
            <a:off x="6162120" y="1260000"/>
            <a:ext cx="3916800" cy="169884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bf00"/>
                </a:highlight>
                <a:latin typeface="Arial"/>
                <a:ea typeface="DejaVu Sans"/>
              </a:rPr>
              <a:t>LOA – Gestão +Finalístico</a:t>
            </a:r>
            <a:endParaRPr b="0" lang="pt-BR" sz="1800" spc="-1" strike="noStrike">
              <a:solidFill>
                <a:srgbClr val="000000"/>
              </a:solidFill>
              <a:latin typeface="Arial"/>
            </a:endParaRPr>
          </a:p>
          <a:p>
            <a:pPr algn="ctr" defTabSz="914400">
              <a:lnSpc>
                <a:spcPct val="100000"/>
              </a:lnSpc>
              <a:tabLst>
                <a:tab algn="l" pos="0"/>
              </a:tabLst>
            </a:pPr>
            <a:r>
              <a:rPr b="0" lang="pt-BR" sz="1400" spc="-1" strike="noStrike">
                <a:solidFill>
                  <a:srgbClr val="000000"/>
                </a:solidFill>
                <a:highlight>
                  <a:srgbClr val="ffbf00"/>
                </a:highlight>
                <a:latin typeface="Arial"/>
                <a:ea typeface="DejaVu Sans"/>
              </a:rPr>
              <a:t>(Inicial+Créditos-Contingenciammento)</a:t>
            </a:r>
            <a:endParaRPr b="0" lang="pt-BR" sz="14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R$ 472 milhões</a:t>
            </a:r>
            <a:endParaRPr b="0" lang="pt-BR" sz="2800" spc="-1" strike="noStrike">
              <a:solidFill>
                <a:srgbClr val="000000"/>
              </a:solidFill>
              <a:latin typeface="Arial"/>
            </a:endParaRPr>
          </a:p>
        </p:txBody>
      </p:sp>
      <p:sp>
        <p:nvSpPr>
          <p:cNvPr id="131" name="Retângulo Arredondado 3"/>
          <p:cNvSpPr/>
          <p:nvPr/>
        </p:nvSpPr>
        <p:spPr>
          <a:xfrm>
            <a:off x="1938960" y="3254040"/>
            <a:ext cx="3916080" cy="176832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bbe33d"/>
                </a:highlight>
                <a:latin typeface="Arial"/>
                <a:ea typeface="DejaVu Sans"/>
              </a:rPr>
              <a:t>EMPENHADO – Total</a:t>
            </a:r>
            <a:endParaRPr b="0" lang="pt-BR" sz="1800" spc="-1" strike="noStrike">
              <a:solidFill>
                <a:srgbClr val="000000"/>
              </a:solidFill>
              <a:latin typeface="Arial"/>
            </a:endParaRPr>
          </a:p>
          <a:p>
            <a:pPr algn="ctr" defTabSz="914400">
              <a:lnSpc>
                <a:spcPct val="100000"/>
              </a:lnSpc>
              <a:tabLst>
                <a:tab algn="l" pos="0"/>
              </a:tabLst>
            </a:pPr>
            <a:r>
              <a:rPr b="0" lang="pt-BR" sz="1400" spc="-1" strike="noStrike">
                <a:solidFill>
                  <a:srgbClr val="000000"/>
                </a:solidFill>
                <a:highlight>
                  <a:srgbClr val="bbe33d"/>
                </a:highlight>
                <a:latin typeface="Arial"/>
                <a:ea typeface="DejaVu Sans"/>
              </a:rPr>
              <a:t>(Inicial+Créditos-Contingenciammento)</a:t>
            </a:r>
            <a:endParaRPr b="0" lang="pt-BR" sz="1400" spc="-1" strike="noStrike">
              <a:solidFill>
                <a:srgbClr val="000000"/>
              </a:solidFill>
              <a:latin typeface="Arial"/>
            </a:endParaRPr>
          </a:p>
          <a:p>
            <a:pPr algn="ctr" defTabSz="914400">
              <a:lnSpc>
                <a:spcPct val="100000"/>
              </a:lnSpc>
              <a:tabLst>
                <a:tab algn="l" pos="0"/>
              </a:tabLst>
            </a:pPr>
            <a:endParaRPr b="0" lang="pt-BR" sz="1400" spc="-1" strike="noStrike">
              <a:solidFill>
                <a:srgbClr val="000000"/>
              </a:solidFill>
              <a:latin typeface="Arial"/>
            </a:endParaRPr>
          </a:p>
          <a:p>
            <a:pPr algn="ctr" defTabSz="914400">
              <a:lnSpc>
                <a:spcPct val="100000"/>
              </a:lnSpc>
              <a:tabLst>
                <a:tab algn="l" pos="0"/>
              </a:tabLst>
            </a:pPr>
            <a:r>
              <a:rPr b="1" lang="pt-BR" sz="3200" spc="-1" strike="noStrike">
                <a:solidFill>
                  <a:srgbClr val="000000"/>
                </a:solidFill>
                <a:highlight>
                  <a:srgbClr val="ffff00"/>
                </a:highlight>
                <a:latin typeface="Arial"/>
                <a:ea typeface="DejaVu Sans"/>
              </a:rPr>
              <a:t>R$ 464,8 milhões</a:t>
            </a:r>
            <a:endParaRPr b="0" lang="pt-BR" sz="3200" spc="-1" strike="noStrike">
              <a:solidFill>
                <a:srgbClr val="000000"/>
              </a:solidFill>
              <a:latin typeface="Arial"/>
            </a:endParaRPr>
          </a:p>
        </p:txBody>
      </p:sp>
      <p:sp>
        <p:nvSpPr>
          <p:cNvPr id="132" name="Retângulo Arredondado 15"/>
          <p:cNvSpPr/>
          <p:nvPr/>
        </p:nvSpPr>
        <p:spPr>
          <a:xfrm>
            <a:off x="6162120" y="3254040"/>
            <a:ext cx="3916800" cy="176832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1" lang="pt-BR" sz="3600" spc="-1" strike="noStrike">
                <a:solidFill>
                  <a:srgbClr val="000000"/>
                </a:solidFill>
                <a:latin typeface="Arial"/>
                <a:ea typeface="DejaVu Sans"/>
              </a:rPr>
              <a:t>98%</a:t>
            </a:r>
            <a:endParaRPr b="0" lang="pt-BR"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tângulo 32"/>
          <p:cNvSpPr/>
          <p:nvPr/>
        </p:nvSpPr>
        <p:spPr>
          <a:xfrm>
            <a:off x="2160000" y="540000"/>
            <a:ext cx="7918920" cy="42156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EXECUÇÃO </a:t>
            </a:r>
            <a:r>
              <a:rPr b="1" lang="pt-BR" sz="1800" spc="-1" strike="noStrike">
                <a:solidFill>
                  <a:srgbClr val="ff0000"/>
                </a:solidFill>
                <a:latin typeface="Arial"/>
                <a:ea typeface="DejaVu Sans"/>
              </a:rPr>
              <a:t>ORÇAMENTÁRIA</a:t>
            </a:r>
            <a:r>
              <a:rPr b="1" lang="pt-BR" sz="1800" spc="-1" strike="noStrike">
                <a:solidFill>
                  <a:srgbClr val="000000"/>
                </a:solidFill>
                <a:latin typeface="Arial"/>
                <a:ea typeface="DejaVu Sans"/>
              </a:rPr>
              <a:t> 2024</a:t>
            </a:r>
            <a:endParaRPr b="0" lang="pt-BR" sz="1800" spc="-1" strike="noStrike">
              <a:solidFill>
                <a:srgbClr val="000000"/>
              </a:solidFill>
              <a:latin typeface="Arial"/>
            </a:endParaRPr>
          </a:p>
        </p:txBody>
      </p:sp>
      <p:sp>
        <p:nvSpPr>
          <p:cNvPr id="134" name="Retângulo 33"/>
          <p:cNvSpPr/>
          <p:nvPr/>
        </p:nvSpPr>
        <p:spPr>
          <a:xfrm>
            <a:off x="3060000" y="2520000"/>
            <a:ext cx="6478920" cy="3014280"/>
          </a:xfrm>
          <a:prstGeom prst="rect">
            <a:avLst/>
          </a:prstGeom>
          <a:solidFill>
            <a:srgbClr val="e6eef0"/>
          </a:solidFill>
          <a:ln w="0">
            <a:noFill/>
          </a:ln>
        </p:spPr>
        <p:style>
          <a:lnRef idx="0"/>
          <a:fillRef idx="0"/>
          <a:effectRef idx="0"/>
          <a:fontRef idx="minor"/>
        </p:style>
        <p:txBody>
          <a:bodyPr lIns="90000" rIns="90000" tIns="45000" bIns="45000" anchor="t">
            <a:spAutoFit/>
          </a:bodyPr>
          <a:p>
            <a:pPr algn="just" defTabSz="914400">
              <a:lnSpc>
                <a:spcPct val="100000"/>
              </a:lnSpc>
              <a:tabLst>
                <a:tab algn="l" pos="0"/>
              </a:tabLst>
            </a:pPr>
            <a:r>
              <a:rPr b="0" lang="pt-BR" sz="1600" spc="-1" strike="noStrike">
                <a:solidFill>
                  <a:srgbClr val="000000"/>
                </a:solidFill>
                <a:latin typeface="Verdana"/>
                <a:ea typeface="DejaVu Sans"/>
              </a:rPr>
              <a:t>A FUNASA, ao receber dotações orçamentárias para sua execução, vinculadas aos normativos que estabelecem suas obrigações legais e contando com a disponibilidade de recursos humanos e materiais, trabalhou no sentido de promover a máxima execução possível. Neste sentido, destaca-se a publicação de</a:t>
            </a:r>
            <a:r>
              <a:rPr b="1" lang="pt-BR" sz="1600" spc="-1" strike="noStrike">
                <a:solidFill>
                  <a:srgbClr val="000000"/>
                </a:solidFill>
                <a:latin typeface="Verdana"/>
                <a:ea typeface="DejaVu Sans"/>
              </a:rPr>
              <a:t> 3 editais </a:t>
            </a:r>
            <a:r>
              <a:rPr b="0" lang="pt-BR" sz="1600" spc="-1" strike="noStrike">
                <a:solidFill>
                  <a:srgbClr val="000000"/>
                </a:solidFill>
                <a:latin typeface="Verdana"/>
                <a:ea typeface="DejaVu Sans"/>
              </a:rPr>
              <a:t>acerca de ações de saneamento sob sua responsabilidade (elencados na sequência, com seus resultados quantitativos). Outra ação fundamental foi a </a:t>
            </a:r>
            <a:r>
              <a:rPr b="1" lang="pt-BR" sz="1600" spc="-1" strike="noStrike">
                <a:solidFill>
                  <a:srgbClr val="000000"/>
                </a:solidFill>
                <a:latin typeface="Verdana"/>
                <a:ea typeface="DejaVu Sans"/>
              </a:rPr>
              <a:t>complementação de empenhos</a:t>
            </a:r>
            <a:r>
              <a:rPr b="0" lang="pt-BR" sz="1600" spc="-1" strike="noStrike">
                <a:solidFill>
                  <a:srgbClr val="000000"/>
                </a:solidFill>
                <a:latin typeface="Verdana"/>
                <a:ea typeface="DejaVu Sans"/>
              </a:rPr>
              <a:t> de instrumentos firmados no passado, sem os recursos necessários para sua efetiva implementação. Por fim, há um conjunto de lâminas com </a:t>
            </a:r>
            <a:r>
              <a:rPr b="1" lang="pt-BR" sz="1600" spc="-1" strike="noStrike">
                <a:solidFill>
                  <a:srgbClr val="000000"/>
                </a:solidFill>
                <a:latin typeface="Verdana"/>
                <a:ea typeface="DejaVu Sans"/>
              </a:rPr>
              <a:t>outros empenhos</a:t>
            </a:r>
            <a:r>
              <a:rPr b="0" lang="pt-BR" sz="1600" spc="-1" strike="noStrike">
                <a:solidFill>
                  <a:srgbClr val="000000"/>
                </a:solidFill>
                <a:latin typeface="Verdana"/>
                <a:ea typeface="DejaVu Sans"/>
              </a:rPr>
              <a:t> finalísticos.</a:t>
            </a:r>
            <a:endParaRPr b="0" lang="pt-BR" sz="1600" spc="-1" strike="noStrike">
              <a:solidFill>
                <a:srgbClr val="000000"/>
              </a:solidFill>
              <a:latin typeface="Arial"/>
            </a:endParaRPr>
          </a:p>
        </p:txBody>
      </p:sp>
      <p:sp>
        <p:nvSpPr>
          <p:cNvPr id="135" name="Retângulo 34"/>
          <p:cNvSpPr/>
          <p:nvPr/>
        </p:nvSpPr>
        <p:spPr>
          <a:xfrm>
            <a:off x="2520000" y="1012320"/>
            <a:ext cx="7542720" cy="204660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endParaRPr b="0" lang="pt-BR" sz="1800" spc="-1" strike="noStrike">
              <a:solidFill>
                <a:srgbClr val="000000"/>
              </a:solidFill>
              <a:latin typeface="Arial"/>
            </a:endParaRPr>
          </a:p>
          <a:p>
            <a:pPr algn="ctr" defTabSz="914400">
              <a:lnSpc>
                <a:spcPct val="100000"/>
              </a:lnSpc>
              <a:tabLst>
                <a:tab algn="l" pos="0"/>
              </a:tabLst>
            </a:pPr>
            <a:r>
              <a:rPr b="1" lang="pt-BR" sz="1800" spc="-1" strike="noStrike">
                <a:solidFill>
                  <a:srgbClr val="000000"/>
                </a:solidFill>
                <a:latin typeface="Arial"/>
                <a:ea typeface="DejaVu Sans"/>
              </a:rPr>
              <a:t> </a:t>
            </a:r>
            <a:r>
              <a:rPr b="1" lang="pt-BR" sz="2800" spc="-1" strike="noStrike">
                <a:solidFill>
                  <a:srgbClr val="000000"/>
                </a:solidFill>
                <a:highlight>
                  <a:srgbClr val="ffbf00"/>
                </a:highlight>
                <a:latin typeface="Arial"/>
                <a:ea typeface="DejaVu Sans"/>
              </a:rPr>
              <a:t>INSTRUMENTOS FINALÍSTICOS (Convênios, TEDs, Outras Cooperações)</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CaixaDeTexto 2"/>
          <p:cNvSpPr/>
          <p:nvPr/>
        </p:nvSpPr>
        <p:spPr>
          <a:xfrm>
            <a:off x="3812040" y="268560"/>
            <a:ext cx="53049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1800" spc="-1" strike="noStrike">
                <a:solidFill>
                  <a:srgbClr val="134163"/>
                </a:solidFill>
                <a:latin typeface="Verdana"/>
                <a:ea typeface="DejaVu Sans"/>
              </a:rPr>
              <a:t>AÇÕES EXECUTADAS – EXERCÍCIO 2024</a:t>
            </a:r>
            <a:endParaRPr b="0" lang="pt-BR" sz="1800" spc="-1" strike="noStrike">
              <a:solidFill>
                <a:srgbClr val="000000"/>
              </a:solidFill>
              <a:latin typeface="Arial"/>
            </a:endParaRPr>
          </a:p>
        </p:txBody>
      </p:sp>
      <p:sp>
        <p:nvSpPr>
          <p:cNvPr id="137" name="CaixaDeTexto 1"/>
          <p:cNvSpPr/>
          <p:nvPr/>
        </p:nvSpPr>
        <p:spPr>
          <a:xfrm>
            <a:off x="5165280" y="966600"/>
            <a:ext cx="2598120" cy="33336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tabLst>
                <a:tab algn="l" pos="0"/>
              </a:tabLst>
            </a:pPr>
            <a:r>
              <a:rPr b="1" lang="pt-BR" sz="1600" spc="-1" strike="noStrike">
                <a:solidFill>
                  <a:srgbClr val="000000"/>
                </a:solidFill>
                <a:latin typeface="Verdana"/>
                <a:ea typeface="DejaVu Sans"/>
              </a:rPr>
              <a:t>PROCESSO SELETIVO</a:t>
            </a:r>
            <a:endParaRPr b="0" lang="pt-BR" sz="1600" spc="-1" strike="noStrike">
              <a:solidFill>
                <a:srgbClr val="000000"/>
              </a:solidFill>
              <a:latin typeface="Arial"/>
            </a:endParaRPr>
          </a:p>
        </p:txBody>
      </p:sp>
      <p:sp>
        <p:nvSpPr>
          <p:cNvPr id="138" name="Retângulo 9"/>
          <p:cNvSpPr/>
          <p:nvPr/>
        </p:nvSpPr>
        <p:spPr>
          <a:xfrm>
            <a:off x="3574440" y="1645920"/>
            <a:ext cx="8569440" cy="5770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pt-BR" sz="1600" spc="-1" strike="noStrike">
                <a:solidFill>
                  <a:srgbClr val="000000"/>
                </a:solidFill>
                <a:latin typeface="Verdana"/>
                <a:ea typeface="DejaVu Sans"/>
              </a:rPr>
              <a:t>Portaria nº 938/2024 - Melhorias Habitacionais para o Controle da Doença de Chagas (MHCDCh)</a:t>
            </a:r>
            <a:endParaRPr b="0" lang="pt-BR" sz="1600" spc="-1" strike="noStrike">
              <a:solidFill>
                <a:srgbClr val="000000"/>
              </a:solidFill>
              <a:latin typeface="Arial"/>
            </a:endParaRPr>
          </a:p>
        </p:txBody>
      </p:sp>
      <p:sp>
        <p:nvSpPr>
          <p:cNvPr id="139" name="CaixaDeTexto 8"/>
          <p:cNvSpPr/>
          <p:nvPr/>
        </p:nvSpPr>
        <p:spPr>
          <a:xfrm>
            <a:off x="4624560" y="2571480"/>
            <a:ext cx="368028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1600" spc="-1" strike="noStrike">
                <a:solidFill>
                  <a:srgbClr val="000000"/>
                </a:solidFill>
                <a:latin typeface="Verdana"/>
                <a:ea typeface="DejaVu Sans"/>
              </a:rPr>
              <a:t>AÇÃO ORÇAMENTÁRIA </a:t>
            </a:r>
            <a:r>
              <a:rPr b="1" lang="pt-BR" sz="1600" spc="-1" strike="noStrike">
                <a:solidFill>
                  <a:srgbClr val="000000"/>
                </a:solidFill>
                <a:latin typeface="Wingdings"/>
                <a:ea typeface="DejaVu Sans"/>
              </a:rPr>
              <a:t></a:t>
            </a:r>
            <a:r>
              <a:rPr b="1" lang="pt-BR" sz="1600" spc="-1" strike="noStrike">
                <a:solidFill>
                  <a:srgbClr val="000000"/>
                </a:solidFill>
                <a:latin typeface="Verdana"/>
                <a:ea typeface="DejaVu Sans"/>
              </a:rPr>
              <a:t> 21CH</a:t>
            </a:r>
            <a:endParaRPr b="0" lang="pt-BR" sz="1600" spc="-1" strike="noStrike">
              <a:solidFill>
                <a:srgbClr val="000000"/>
              </a:solidFill>
              <a:latin typeface="Arial"/>
            </a:endParaRPr>
          </a:p>
        </p:txBody>
      </p:sp>
      <p:graphicFrame>
        <p:nvGraphicFramePr>
          <p:cNvPr id="140" name="Tabela 3"/>
          <p:cNvGraphicFramePr/>
          <p:nvPr/>
        </p:nvGraphicFramePr>
        <p:xfrm>
          <a:off x="9125640" y="2288880"/>
          <a:ext cx="2874600" cy="3454920"/>
        </p:xfrm>
        <a:graphic>
          <a:graphicData uri="http://schemas.openxmlformats.org/drawingml/2006/table">
            <a:tbl>
              <a:tblPr/>
              <a:tblGrid>
                <a:gridCol w="1504440"/>
                <a:gridCol w="1370520"/>
              </a:tblGrid>
              <a:tr h="370800">
                <a:tc>
                  <a:txBody>
                    <a:bodyPr anchor="ctr">
                      <a:noAutofit/>
                    </a:bodyPr>
                    <a:p>
                      <a:pPr algn="ctr" defTabSz="457200">
                        <a:lnSpc>
                          <a:spcPct val="100000"/>
                        </a:lnSpc>
                      </a:pPr>
                      <a:r>
                        <a:rPr b="1" lang="pt-BR" sz="1300" spc="-1" strike="noStrike">
                          <a:solidFill>
                            <a:schemeClr val="lt1"/>
                          </a:solidFill>
                          <a:latin typeface="Verdana"/>
                          <a:ea typeface="DejaVu Sans"/>
                        </a:rPr>
                        <a:t>Estado</a:t>
                      </a:r>
                      <a:endParaRPr b="0" lang="pt-BR" sz="13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84acb6"/>
                    </a:solidFill>
                  </a:tcPr>
                </a:tc>
                <a:tc>
                  <a:txBody>
                    <a:bodyPr anchor="ctr">
                      <a:noAutofit/>
                    </a:bodyPr>
                    <a:p>
                      <a:pPr algn="ctr" defTabSz="457200">
                        <a:lnSpc>
                          <a:spcPct val="100000"/>
                        </a:lnSpc>
                      </a:pPr>
                      <a:r>
                        <a:rPr b="1" lang="pt-BR" sz="1300" spc="-1" strike="noStrike">
                          <a:solidFill>
                            <a:schemeClr val="lt1"/>
                          </a:solidFill>
                          <a:latin typeface="Verdana"/>
                          <a:ea typeface="DejaVu Sans"/>
                        </a:rPr>
                        <a:t>Nº Municípios</a:t>
                      </a:r>
                      <a:endParaRPr b="0" lang="pt-BR" sz="13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84acb6"/>
                    </a:solidFill>
                  </a:tcPr>
                </a:tc>
              </a:tr>
              <a:tr h="370800">
                <a:tc>
                  <a:txBody>
                    <a:bodyPr anchor="t">
                      <a:noAutofit/>
                    </a:bodyPr>
                    <a:p>
                      <a:pPr algn="ctr" defTabSz="457200">
                        <a:lnSpc>
                          <a:spcPct val="100000"/>
                        </a:lnSpc>
                      </a:pPr>
                      <a:r>
                        <a:rPr b="0" lang="pt-BR" sz="1300" spc="-1" strike="noStrike">
                          <a:solidFill>
                            <a:schemeClr val="dk1"/>
                          </a:solidFill>
                          <a:latin typeface="Verdana"/>
                          <a:ea typeface="DejaVu Sans"/>
                        </a:rPr>
                        <a:t>AL</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2</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d8e2e5"/>
                    </a:solidFill>
                  </a:tcPr>
                </a:tc>
              </a:tr>
              <a:tr h="370800">
                <a:tc>
                  <a:txBody>
                    <a:bodyPr anchor="t">
                      <a:noAutofit/>
                    </a:bodyPr>
                    <a:p>
                      <a:pPr algn="ctr" defTabSz="457200">
                        <a:lnSpc>
                          <a:spcPct val="100000"/>
                        </a:lnSpc>
                      </a:pPr>
                      <a:r>
                        <a:rPr b="0" lang="pt-BR" sz="1300" spc="-1" strike="noStrike">
                          <a:solidFill>
                            <a:schemeClr val="dk1"/>
                          </a:solidFill>
                          <a:latin typeface="Verdana"/>
                          <a:ea typeface="DejaVu Sans"/>
                        </a:rPr>
                        <a:t>BA</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2</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370800">
                <a:tc>
                  <a:txBody>
                    <a:bodyPr anchor="t">
                      <a:noAutofit/>
                    </a:bodyPr>
                    <a:p>
                      <a:pPr algn="ctr" defTabSz="457200">
                        <a:lnSpc>
                          <a:spcPct val="100000"/>
                        </a:lnSpc>
                      </a:pPr>
                      <a:r>
                        <a:rPr b="0" lang="pt-BR" sz="1300" spc="-1" strike="noStrike">
                          <a:solidFill>
                            <a:schemeClr val="dk1"/>
                          </a:solidFill>
                          <a:latin typeface="Verdana"/>
                          <a:ea typeface="DejaVu Sans"/>
                        </a:rPr>
                        <a:t>CE</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7</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370800">
                <a:tc>
                  <a:txBody>
                    <a:bodyPr anchor="t">
                      <a:noAutofit/>
                    </a:bodyPr>
                    <a:p>
                      <a:pPr algn="ctr" defTabSz="457200">
                        <a:lnSpc>
                          <a:spcPct val="100000"/>
                        </a:lnSpc>
                      </a:pPr>
                      <a:r>
                        <a:rPr b="0" lang="pt-BR" sz="1300" spc="-1" strike="noStrike">
                          <a:solidFill>
                            <a:schemeClr val="dk1"/>
                          </a:solidFill>
                          <a:latin typeface="Verdana"/>
                          <a:ea typeface="DejaVu Sans"/>
                        </a:rPr>
                        <a:t>MG</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3</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370800">
                <a:tc>
                  <a:txBody>
                    <a:bodyPr anchor="t">
                      <a:noAutofit/>
                    </a:bodyPr>
                    <a:p>
                      <a:pPr algn="ctr" defTabSz="457200">
                        <a:lnSpc>
                          <a:spcPct val="100000"/>
                        </a:lnSpc>
                      </a:pPr>
                      <a:r>
                        <a:rPr b="0" lang="pt-BR" sz="1300" spc="-1" strike="noStrike">
                          <a:solidFill>
                            <a:schemeClr val="dk1"/>
                          </a:solidFill>
                          <a:latin typeface="Verdana"/>
                          <a:ea typeface="DejaVu Sans"/>
                        </a:rPr>
                        <a:t>PE</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7</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370800">
                <a:tc>
                  <a:txBody>
                    <a:bodyPr anchor="t">
                      <a:noAutofit/>
                    </a:bodyPr>
                    <a:p>
                      <a:pPr algn="ctr" defTabSz="457200">
                        <a:lnSpc>
                          <a:spcPct val="100000"/>
                        </a:lnSpc>
                      </a:pPr>
                      <a:r>
                        <a:rPr b="0" lang="pt-BR" sz="1300" spc="-1" strike="noStrike">
                          <a:solidFill>
                            <a:schemeClr val="dk1"/>
                          </a:solidFill>
                          <a:latin typeface="Verdana"/>
                          <a:ea typeface="DejaVu Sans"/>
                        </a:rPr>
                        <a:t>PI</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4</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370800">
                <a:tc>
                  <a:txBody>
                    <a:bodyPr anchor="t">
                      <a:noAutofit/>
                    </a:bodyPr>
                    <a:p>
                      <a:pPr algn="ctr" defTabSz="457200">
                        <a:lnSpc>
                          <a:spcPct val="100000"/>
                        </a:lnSpc>
                      </a:pPr>
                      <a:r>
                        <a:rPr b="0" lang="pt-BR" sz="1300" spc="-1" strike="noStrike">
                          <a:solidFill>
                            <a:schemeClr val="dk1"/>
                          </a:solidFill>
                          <a:latin typeface="Verdana"/>
                          <a:ea typeface="DejaVu Sans"/>
                        </a:rPr>
                        <a:t>RN</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370800">
                <a:tc>
                  <a:txBody>
                    <a:bodyPr anchor="t">
                      <a:noAutofit/>
                    </a:bodyPr>
                    <a:p>
                      <a:pPr algn="ctr" defTabSz="457200">
                        <a:lnSpc>
                          <a:spcPct val="100000"/>
                        </a:lnSpc>
                      </a:pPr>
                      <a:r>
                        <a:rPr b="1" lang="pt-BR" sz="1300" spc="-1" strike="noStrike">
                          <a:solidFill>
                            <a:schemeClr val="dk1"/>
                          </a:solidFill>
                          <a:latin typeface="Verdana"/>
                          <a:ea typeface="DejaVu Sans"/>
                        </a:rPr>
                        <a:t>Total</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1" lang="pt-BR" sz="1300" spc="-1" strike="noStrike">
                          <a:solidFill>
                            <a:schemeClr val="dk1"/>
                          </a:solidFill>
                          <a:latin typeface="Verdana"/>
                          <a:ea typeface="DejaVu Sans"/>
                        </a:rPr>
                        <a:t>26</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bl>
          </a:graphicData>
        </a:graphic>
      </p:graphicFrame>
      <p:grpSp>
        <p:nvGrpSpPr>
          <p:cNvPr id="141" name="Agrupar 11"/>
          <p:cNvGrpSpPr/>
          <p:nvPr/>
        </p:nvGrpSpPr>
        <p:grpSpPr>
          <a:xfrm>
            <a:off x="5040360" y="4053240"/>
            <a:ext cx="2848320" cy="849240"/>
            <a:chOff x="5040360" y="4053240"/>
            <a:chExt cx="2848320" cy="849240"/>
          </a:xfrm>
        </p:grpSpPr>
        <p:sp>
          <p:nvSpPr>
            <p:cNvPr id="142" name="CaixaDeTexto 10"/>
            <p:cNvSpPr/>
            <p:nvPr/>
          </p:nvSpPr>
          <p:spPr>
            <a:xfrm>
              <a:off x="5040360" y="4053240"/>
              <a:ext cx="284832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pt-BR" sz="1800" spc="-1" strike="noStrike">
                  <a:solidFill>
                    <a:srgbClr val="000000"/>
                  </a:solidFill>
                  <a:latin typeface="Verdana"/>
                  <a:ea typeface="DejaVu Sans"/>
                </a:rPr>
                <a:t>Valor médio/município:</a:t>
              </a:r>
              <a:endParaRPr b="0" lang="pt-BR" sz="1800" spc="-1" strike="noStrike">
                <a:solidFill>
                  <a:srgbClr val="000000"/>
                </a:solidFill>
                <a:latin typeface="Arial"/>
              </a:endParaRPr>
            </a:p>
          </p:txBody>
        </p:sp>
        <p:sp>
          <p:nvSpPr>
            <p:cNvPr id="143" name="Retângulo 14"/>
            <p:cNvSpPr/>
            <p:nvPr/>
          </p:nvSpPr>
          <p:spPr>
            <a:xfrm>
              <a:off x="5280120" y="4507920"/>
              <a:ext cx="2368080" cy="3945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2000" spc="-1" strike="noStrike">
                  <a:solidFill>
                    <a:srgbClr val="000000"/>
                  </a:solidFill>
                  <a:latin typeface="Verdana"/>
                  <a:ea typeface="DejaVu Sans"/>
                </a:rPr>
                <a:t>R$ 953.166,88 </a:t>
              </a:r>
              <a:endParaRPr b="0" lang="pt-BR" sz="2000" spc="-1" strike="noStrike">
                <a:solidFill>
                  <a:srgbClr val="000000"/>
                </a:solidFill>
                <a:latin typeface="Arial"/>
              </a:endParaRPr>
            </a:p>
          </p:txBody>
        </p:sp>
      </p:grpSp>
      <p:grpSp>
        <p:nvGrpSpPr>
          <p:cNvPr id="144" name="Agrupar 16"/>
          <p:cNvGrpSpPr/>
          <p:nvPr/>
        </p:nvGrpSpPr>
        <p:grpSpPr>
          <a:xfrm>
            <a:off x="4259160" y="5248800"/>
            <a:ext cx="4260960" cy="1434600"/>
            <a:chOff x="4259160" y="5248800"/>
            <a:chExt cx="4260960" cy="1434600"/>
          </a:xfrm>
        </p:grpSpPr>
        <p:sp>
          <p:nvSpPr>
            <p:cNvPr id="145" name="Retângulo 7"/>
            <p:cNvSpPr/>
            <p:nvPr/>
          </p:nvSpPr>
          <p:spPr>
            <a:xfrm>
              <a:off x="4259160" y="5618160"/>
              <a:ext cx="4260960" cy="10652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3200" spc="-1" strike="noStrike">
                  <a:solidFill>
                    <a:srgbClr val="c00000"/>
                  </a:solidFill>
                  <a:latin typeface="Verdana"/>
                  <a:ea typeface="DejaVu Sans"/>
                </a:rPr>
                <a:t>R$ 24.782.338,90</a:t>
              </a:r>
              <a:endParaRPr b="0" lang="pt-BR" sz="3200" spc="-1" strike="noStrike">
                <a:solidFill>
                  <a:srgbClr val="000000"/>
                </a:solidFill>
                <a:latin typeface="Arial"/>
              </a:endParaRPr>
            </a:p>
            <a:p>
              <a:pPr defTabSz="914400">
                <a:lnSpc>
                  <a:spcPct val="100000"/>
                </a:lnSpc>
                <a:tabLst>
                  <a:tab algn="l" pos="0"/>
                </a:tabLst>
              </a:pPr>
              <a:r>
                <a:rPr b="1" lang="pt-BR" sz="3200" spc="-1" strike="noStrike">
                  <a:solidFill>
                    <a:srgbClr val="c00000"/>
                  </a:solidFill>
                  <a:latin typeface="Verdana"/>
                  <a:ea typeface="DejaVu Sans"/>
                </a:rPr>
                <a:t> </a:t>
              </a:r>
              <a:endParaRPr b="0" lang="pt-BR" sz="3200" spc="-1" strike="noStrike">
                <a:solidFill>
                  <a:srgbClr val="000000"/>
                </a:solidFill>
                <a:latin typeface="Arial"/>
              </a:endParaRPr>
            </a:p>
          </p:txBody>
        </p:sp>
        <p:sp>
          <p:nvSpPr>
            <p:cNvPr id="146" name="CaixaDeTexto 15"/>
            <p:cNvSpPr/>
            <p:nvPr/>
          </p:nvSpPr>
          <p:spPr>
            <a:xfrm>
              <a:off x="5701320" y="5248800"/>
              <a:ext cx="148860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pt-BR" sz="1800" spc="-1" strike="noStrike">
                  <a:solidFill>
                    <a:srgbClr val="000000"/>
                  </a:solidFill>
                  <a:latin typeface="Verdana"/>
                  <a:ea typeface="DejaVu Sans"/>
                </a:rPr>
                <a:t>Valor Total:</a:t>
              </a:r>
              <a:endParaRPr b="0" lang="pt-BR" sz="1800" spc="-1" strike="noStrike">
                <a:solidFill>
                  <a:srgbClr val="000000"/>
                </a:solidFill>
                <a:latin typeface="Arial"/>
              </a:endParaRPr>
            </a:p>
          </p:txBody>
        </p:sp>
      </p:grpSp>
      <p:sp>
        <p:nvSpPr>
          <p:cNvPr id="147" name="CaixaDeTexto 13"/>
          <p:cNvSpPr/>
          <p:nvPr/>
        </p:nvSpPr>
        <p:spPr>
          <a:xfrm>
            <a:off x="5284080" y="3259440"/>
            <a:ext cx="2387880" cy="45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2400" spc="-1" strike="noStrike">
                <a:solidFill>
                  <a:srgbClr val="c00000"/>
                </a:solidFill>
                <a:latin typeface="Verdana"/>
                <a:ea typeface="DejaVu Sans"/>
              </a:rPr>
              <a:t>377 MHCDCh</a:t>
            </a:r>
            <a:endParaRPr b="0" lang="pt-BR" sz="2400" spc="-1" strike="noStrike">
              <a:solidFill>
                <a:srgbClr val="000000"/>
              </a:solidFill>
              <a:latin typeface="Arial"/>
            </a:endParaRPr>
          </a:p>
        </p:txBody>
      </p:sp>
      <p:pic>
        <p:nvPicPr>
          <p:cNvPr id="148" name="Imagem 4" descr=""/>
          <p:cNvPicPr/>
          <p:nvPr/>
        </p:nvPicPr>
        <p:blipFill>
          <a:blip r:embed="rId1"/>
          <a:stretch/>
        </p:blipFill>
        <p:spPr>
          <a:xfrm>
            <a:off x="0" y="291240"/>
            <a:ext cx="4709880" cy="656496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CaixaDeTexto 2"/>
          <p:cNvSpPr/>
          <p:nvPr/>
        </p:nvSpPr>
        <p:spPr>
          <a:xfrm>
            <a:off x="3507120" y="268560"/>
            <a:ext cx="53049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1800" spc="-1" strike="noStrike">
                <a:solidFill>
                  <a:srgbClr val="134163"/>
                </a:solidFill>
                <a:latin typeface="Verdana"/>
                <a:ea typeface="DejaVu Sans"/>
              </a:rPr>
              <a:t>AÇÕES EXECUTADAS – EXERCÍCIO 2024</a:t>
            </a:r>
            <a:endParaRPr b="0" lang="pt-BR" sz="1800" spc="-1" strike="noStrike">
              <a:solidFill>
                <a:srgbClr val="000000"/>
              </a:solidFill>
              <a:latin typeface="Arial"/>
            </a:endParaRPr>
          </a:p>
        </p:txBody>
      </p:sp>
      <p:sp>
        <p:nvSpPr>
          <p:cNvPr id="150" name="CaixaDeTexto 1"/>
          <p:cNvSpPr/>
          <p:nvPr/>
        </p:nvSpPr>
        <p:spPr>
          <a:xfrm>
            <a:off x="4860360" y="940320"/>
            <a:ext cx="2598120" cy="33336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tabLst>
                <a:tab algn="l" pos="0"/>
              </a:tabLst>
            </a:pPr>
            <a:r>
              <a:rPr b="1" lang="pt-BR" sz="1600" spc="-1" strike="noStrike">
                <a:solidFill>
                  <a:srgbClr val="000000"/>
                </a:solidFill>
                <a:latin typeface="Verdana"/>
                <a:ea typeface="DejaVu Sans"/>
              </a:rPr>
              <a:t>PROCESSO SELETIVO</a:t>
            </a:r>
            <a:endParaRPr b="0" lang="pt-BR" sz="1600" spc="-1" strike="noStrike">
              <a:solidFill>
                <a:srgbClr val="000000"/>
              </a:solidFill>
              <a:latin typeface="Arial"/>
            </a:endParaRPr>
          </a:p>
        </p:txBody>
      </p:sp>
      <p:sp>
        <p:nvSpPr>
          <p:cNvPr id="151" name="Retângulo 9"/>
          <p:cNvSpPr/>
          <p:nvPr/>
        </p:nvSpPr>
        <p:spPr>
          <a:xfrm>
            <a:off x="3810960" y="1581120"/>
            <a:ext cx="4891680" cy="82080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pt-BR" sz="1600" spc="-1" strike="noStrike">
                <a:solidFill>
                  <a:srgbClr val="000000"/>
                </a:solidFill>
                <a:latin typeface="Verdana"/>
                <a:ea typeface="DejaVu Sans"/>
              </a:rPr>
              <a:t>Portaria nº 937/2024 - </a:t>
            </a:r>
            <a:r>
              <a:rPr b="0" lang="pt-BR" sz="1600" spc="-1" strike="noStrike">
                <a:solidFill>
                  <a:srgbClr val="000000"/>
                </a:solidFill>
                <a:latin typeface="Verdana"/>
                <a:ea typeface="DejaVu Sans"/>
              </a:rPr>
              <a:t>Melhorias Sanitárias Domiciliares (MSD), SAA e SES em áreas rurais e comunidades tradicionais</a:t>
            </a:r>
            <a:endParaRPr b="0" lang="pt-BR" sz="1600" spc="-1" strike="noStrike">
              <a:solidFill>
                <a:srgbClr val="000000"/>
              </a:solidFill>
              <a:latin typeface="Arial"/>
            </a:endParaRPr>
          </a:p>
        </p:txBody>
      </p:sp>
      <p:sp>
        <p:nvSpPr>
          <p:cNvPr id="152" name="CaixaDeTexto 8"/>
          <p:cNvSpPr/>
          <p:nvPr/>
        </p:nvSpPr>
        <p:spPr>
          <a:xfrm>
            <a:off x="4331880" y="2714760"/>
            <a:ext cx="365580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1600" spc="-1" strike="noStrike">
                <a:solidFill>
                  <a:srgbClr val="000000"/>
                </a:solidFill>
                <a:latin typeface="Verdana"/>
                <a:ea typeface="DejaVu Sans"/>
              </a:rPr>
              <a:t>AÇÃO ORÇAMENTÁRIA </a:t>
            </a:r>
            <a:r>
              <a:rPr b="1" lang="pt-BR" sz="1600" spc="-1" strike="noStrike">
                <a:solidFill>
                  <a:srgbClr val="000000"/>
                </a:solidFill>
                <a:latin typeface="Wingdings"/>
                <a:ea typeface="DejaVu Sans"/>
              </a:rPr>
              <a:t></a:t>
            </a:r>
            <a:r>
              <a:rPr b="1" lang="pt-BR" sz="1600" spc="-1" strike="noStrike">
                <a:solidFill>
                  <a:srgbClr val="000000"/>
                </a:solidFill>
                <a:latin typeface="Verdana"/>
                <a:ea typeface="DejaVu Sans"/>
              </a:rPr>
              <a:t> 21C9</a:t>
            </a:r>
            <a:endParaRPr b="0" lang="pt-BR" sz="1600" spc="-1" strike="noStrike">
              <a:solidFill>
                <a:srgbClr val="000000"/>
              </a:solidFill>
              <a:latin typeface="Arial"/>
            </a:endParaRPr>
          </a:p>
        </p:txBody>
      </p:sp>
      <p:graphicFrame>
        <p:nvGraphicFramePr>
          <p:cNvPr id="153" name="Tabela 3"/>
          <p:cNvGraphicFramePr/>
          <p:nvPr/>
        </p:nvGraphicFramePr>
        <p:xfrm>
          <a:off x="8772120" y="405360"/>
          <a:ext cx="3345120" cy="5726160"/>
        </p:xfrm>
        <a:graphic>
          <a:graphicData uri="http://schemas.openxmlformats.org/drawingml/2006/table">
            <a:tbl>
              <a:tblPr/>
              <a:tblGrid>
                <a:gridCol w="852120"/>
                <a:gridCol w="1313280"/>
                <a:gridCol w="1180080"/>
              </a:tblGrid>
              <a:tr h="1076760">
                <a:tc>
                  <a:txBody>
                    <a:bodyPr anchor="ctr">
                      <a:noAutofit/>
                    </a:bodyPr>
                    <a:p>
                      <a:pPr algn="ctr" defTabSz="457200">
                        <a:lnSpc>
                          <a:spcPct val="100000"/>
                        </a:lnSpc>
                      </a:pPr>
                      <a:r>
                        <a:rPr b="1" lang="pt-BR" sz="1300" spc="-1" strike="noStrike">
                          <a:solidFill>
                            <a:schemeClr val="lt1"/>
                          </a:solidFill>
                          <a:latin typeface="Verdana"/>
                          <a:ea typeface="DejaVu Sans"/>
                        </a:rPr>
                        <a:t>Estado</a:t>
                      </a:r>
                      <a:endParaRPr b="0" lang="pt-BR" sz="13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84acb6"/>
                    </a:solidFill>
                  </a:tcPr>
                </a:tc>
                <a:tc>
                  <a:txBody>
                    <a:bodyPr anchor="ctr">
                      <a:noAutofit/>
                    </a:bodyPr>
                    <a:p>
                      <a:pPr algn="ctr" defTabSz="457200">
                        <a:lnSpc>
                          <a:spcPct val="100000"/>
                        </a:lnSpc>
                      </a:pPr>
                      <a:r>
                        <a:rPr b="1" lang="pt-BR" sz="1300" spc="-1" strike="noStrike">
                          <a:solidFill>
                            <a:schemeClr val="lt1"/>
                          </a:solidFill>
                          <a:latin typeface="Verdana"/>
                          <a:ea typeface="DejaVu Sans"/>
                        </a:rPr>
                        <a:t>Nº Municípios</a:t>
                      </a:r>
                      <a:endParaRPr b="0" lang="pt-BR" sz="1300" spc="-1" strike="noStrike">
                        <a:solidFill>
                          <a:srgbClr val="000000"/>
                        </a:solidFill>
                        <a:latin typeface="Arial"/>
                      </a:endParaRPr>
                    </a:p>
                    <a:p>
                      <a:pPr algn="ctr" defTabSz="457200">
                        <a:lnSpc>
                          <a:spcPct val="100000"/>
                        </a:lnSpc>
                      </a:pPr>
                      <a:r>
                        <a:rPr b="1" lang="pt-BR" sz="1300" spc="-1" strike="noStrike">
                          <a:solidFill>
                            <a:schemeClr val="lt1"/>
                          </a:solidFill>
                          <a:latin typeface="Verdana"/>
                          <a:ea typeface="DejaVu Sans"/>
                        </a:rPr>
                        <a:t>(MSD)</a:t>
                      </a:r>
                      <a:endParaRPr b="0" lang="pt-BR" sz="13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84acb6"/>
                    </a:solidFill>
                  </a:tcPr>
                </a:tc>
                <a:tc>
                  <a:txBody>
                    <a:bodyPr anchor="ctr">
                      <a:noAutofit/>
                    </a:bodyPr>
                    <a:p>
                      <a:pPr algn="ctr" defTabSz="457200">
                        <a:lnSpc>
                          <a:spcPct val="100000"/>
                        </a:lnSpc>
                      </a:pPr>
                      <a:r>
                        <a:rPr b="1" lang="pt-BR" sz="1300" spc="-1" strike="noStrike">
                          <a:solidFill>
                            <a:schemeClr val="lt1"/>
                          </a:solidFill>
                          <a:latin typeface="Verdana"/>
                          <a:ea typeface="DejaVu Sans"/>
                        </a:rPr>
                        <a:t>Nº Municípios</a:t>
                      </a:r>
                      <a:endParaRPr b="0" lang="pt-BR" sz="1300" spc="-1" strike="noStrike">
                        <a:solidFill>
                          <a:srgbClr val="000000"/>
                        </a:solidFill>
                        <a:latin typeface="Arial"/>
                      </a:endParaRPr>
                    </a:p>
                    <a:p>
                      <a:pPr algn="ctr" defTabSz="457200">
                        <a:lnSpc>
                          <a:spcPct val="100000"/>
                        </a:lnSpc>
                      </a:pPr>
                      <a:r>
                        <a:rPr b="1" lang="pt-BR" sz="1300" spc="-1" strike="noStrike">
                          <a:solidFill>
                            <a:schemeClr val="lt1"/>
                          </a:solidFill>
                          <a:latin typeface="Verdana"/>
                          <a:ea typeface="DejaVu Sans"/>
                        </a:rPr>
                        <a:t>(SAA e SES)</a:t>
                      </a:r>
                      <a:endParaRPr b="0" lang="pt-BR" sz="1300" spc="-1" strike="noStrike">
                        <a:solidFill>
                          <a:srgbClr val="000000"/>
                        </a:solidFill>
                        <a:latin typeface="Arial"/>
                      </a:endParaRPr>
                    </a:p>
                    <a:p>
                      <a:pPr algn="ctr" defTabSz="457200">
                        <a:lnSpc>
                          <a:spcPct val="100000"/>
                        </a:lnSpc>
                      </a:pPr>
                      <a:endParaRPr b="0" lang="pt-BR" sz="13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84acb6"/>
                    </a:solidFill>
                  </a:tcPr>
                </a:tc>
              </a:tr>
              <a:tr h="288000">
                <a:tc>
                  <a:txBody>
                    <a:bodyPr anchor="t">
                      <a:noAutofit/>
                    </a:bodyPr>
                    <a:p>
                      <a:pPr algn="ctr" defTabSz="457200">
                        <a:lnSpc>
                          <a:spcPct val="100000"/>
                        </a:lnSpc>
                      </a:pPr>
                      <a:r>
                        <a:rPr b="0" lang="pt-BR" sz="1300" spc="-1" strike="noStrike">
                          <a:solidFill>
                            <a:schemeClr val="dk1"/>
                          </a:solidFill>
                          <a:latin typeface="Verdana"/>
                          <a:ea typeface="DejaVu Sans"/>
                        </a:rPr>
                        <a:t>AP</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d8e2e5"/>
                    </a:solidFill>
                  </a:tcPr>
                </a:tc>
                <a:tc>
                  <a:txBody>
                    <a:bodyPr anchor="t">
                      <a:noAutofit/>
                    </a:bodyPr>
                    <a:p>
                      <a:endParaRPr b="0" lang="pt-BR" sz="1300" spc="-1" strike="noStrike">
                        <a:solidFill>
                          <a:schemeClr val="dk1"/>
                        </a:solidFill>
                        <a:latin typeface="Verdana"/>
                        <a:ea typeface="DejaVu Sans"/>
                      </a:endParaRPr>
                    </a:p>
                  </a:txBody>
                  <a:tcPr anchor="t" marL="91440" marR="91440">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d8e2e5"/>
                    </a:solidFill>
                  </a:tcPr>
                </a:tc>
              </a:tr>
              <a:tr h="288000">
                <a:tc>
                  <a:txBody>
                    <a:bodyPr anchor="t">
                      <a:noAutofit/>
                    </a:bodyPr>
                    <a:p>
                      <a:pPr algn="ctr" defTabSz="457200">
                        <a:lnSpc>
                          <a:spcPct val="100000"/>
                        </a:lnSpc>
                      </a:pPr>
                      <a:r>
                        <a:rPr b="0" lang="pt-BR" sz="1300" spc="-1" strike="noStrike">
                          <a:solidFill>
                            <a:schemeClr val="dk1"/>
                          </a:solidFill>
                          <a:latin typeface="Verdana"/>
                          <a:ea typeface="DejaVu Sans"/>
                        </a:rPr>
                        <a:t>BA</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3</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288000">
                <a:tc>
                  <a:txBody>
                    <a:bodyPr anchor="t">
                      <a:noAutofit/>
                    </a:bodyPr>
                    <a:p>
                      <a:pPr algn="ctr" defTabSz="457200">
                        <a:lnSpc>
                          <a:spcPct val="100000"/>
                        </a:lnSpc>
                      </a:pPr>
                      <a:r>
                        <a:rPr b="0" lang="pt-BR" sz="1300" spc="-1" strike="noStrike">
                          <a:solidFill>
                            <a:schemeClr val="dk1"/>
                          </a:solidFill>
                          <a:latin typeface="Verdana"/>
                          <a:ea typeface="DejaVu Sans"/>
                        </a:rPr>
                        <a:t>CE</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17</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288000">
                <a:tc>
                  <a:txBody>
                    <a:bodyPr anchor="t">
                      <a:noAutofit/>
                    </a:bodyPr>
                    <a:p>
                      <a:pPr algn="ctr" defTabSz="457200">
                        <a:lnSpc>
                          <a:spcPct val="100000"/>
                        </a:lnSpc>
                      </a:pPr>
                      <a:r>
                        <a:rPr b="0" lang="pt-BR" sz="1300" spc="-1" strike="noStrike">
                          <a:solidFill>
                            <a:schemeClr val="dk1"/>
                          </a:solidFill>
                          <a:latin typeface="Verdana"/>
                          <a:ea typeface="DejaVu Sans"/>
                        </a:rPr>
                        <a:t>GO</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2</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288000">
                <a:tc>
                  <a:txBody>
                    <a:bodyPr anchor="t">
                      <a:noAutofit/>
                    </a:bodyPr>
                    <a:p>
                      <a:pPr algn="ctr" defTabSz="457200">
                        <a:lnSpc>
                          <a:spcPct val="100000"/>
                        </a:lnSpc>
                      </a:pPr>
                      <a:r>
                        <a:rPr b="0" lang="pt-BR" sz="1300" spc="-1" strike="noStrike">
                          <a:solidFill>
                            <a:schemeClr val="dk1"/>
                          </a:solidFill>
                          <a:latin typeface="Verdana"/>
                          <a:ea typeface="DejaVu Sans"/>
                        </a:rPr>
                        <a:t>MA</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12</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288000">
                <a:tc>
                  <a:txBody>
                    <a:bodyPr anchor="t">
                      <a:noAutofit/>
                    </a:bodyPr>
                    <a:p>
                      <a:pPr algn="ctr" defTabSz="457200">
                        <a:lnSpc>
                          <a:spcPct val="100000"/>
                        </a:lnSpc>
                      </a:pPr>
                      <a:r>
                        <a:rPr b="0" lang="pt-BR" sz="1300" spc="-1" strike="noStrike">
                          <a:solidFill>
                            <a:schemeClr val="dk1"/>
                          </a:solidFill>
                          <a:latin typeface="Verdana"/>
                          <a:ea typeface="DejaVu Sans"/>
                        </a:rPr>
                        <a:t>MG</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8</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5</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288000">
                <a:tc>
                  <a:txBody>
                    <a:bodyPr anchor="t">
                      <a:noAutofit/>
                    </a:bodyPr>
                    <a:p>
                      <a:pPr algn="ctr" defTabSz="457200">
                        <a:lnSpc>
                          <a:spcPct val="100000"/>
                        </a:lnSpc>
                      </a:pPr>
                      <a:r>
                        <a:rPr b="0" lang="pt-BR" sz="1300" spc="-1" strike="noStrike">
                          <a:solidFill>
                            <a:schemeClr val="dk1"/>
                          </a:solidFill>
                          <a:latin typeface="Verdana"/>
                          <a:ea typeface="DejaVu Sans"/>
                        </a:rPr>
                        <a:t>PA</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2</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288000">
                <a:tc>
                  <a:txBody>
                    <a:bodyPr anchor="t">
                      <a:noAutofit/>
                    </a:bodyPr>
                    <a:p>
                      <a:pPr algn="ctr" defTabSz="457200">
                        <a:lnSpc>
                          <a:spcPct val="100000"/>
                        </a:lnSpc>
                      </a:pPr>
                      <a:r>
                        <a:rPr b="0" lang="pt-BR" sz="1300" spc="-1" strike="noStrike">
                          <a:solidFill>
                            <a:schemeClr val="dk1"/>
                          </a:solidFill>
                          <a:latin typeface="Verdana"/>
                          <a:ea typeface="DejaVu Sans"/>
                        </a:rPr>
                        <a:t>PB</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288000">
                <a:tc>
                  <a:txBody>
                    <a:bodyPr anchor="t">
                      <a:noAutofit/>
                    </a:bodyPr>
                    <a:p>
                      <a:pPr algn="ctr" defTabSz="457200">
                        <a:lnSpc>
                          <a:spcPct val="100000"/>
                        </a:lnSpc>
                      </a:pPr>
                      <a:r>
                        <a:rPr b="0" lang="pt-BR" sz="1300" spc="-1" strike="noStrike">
                          <a:solidFill>
                            <a:schemeClr val="dk1"/>
                          </a:solidFill>
                          <a:latin typeface="Verdana"/>
                          <a:ea typeface="DejaVu Sans"/>
                        </a:rPr>
                        <a:t>PE</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9</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7</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288000">
                <a:tc>
                  <a:txBody>
                    <a:bodyPr anchor="t">
                      <a:noAutofit/>
                    </a:bodyPr>
                    <a:p>
                      <a:pPr algn="ctr" defTabSz="457200">
                        <a:lnSpc>
                          <a:spcPct val="100000"/>
                        </a:lnSpc>
                      </a:pPr>
                      <a:r>
                        <a:rPr b="0" lang="pt-BR" sz="1300" spc="-1" strike="noStrike">
                          <a:solidFill>
                            <a:schemeClr val="dk1"/>
                          </a:solidFill>
                          <a:latin typeface="Verdana"/>
                          <a:ea typeface="DejaVu Sans"/>
                        </a:rPr>
                        <a:t>PI</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10</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3</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288000">
                <a:tc>
                  <a:txBody>
                    <a:bodyPr anchor="t">
                      <a:noAutofit/>
                    </a:bodyPr>
                    <a:p>
                      <a:pPr algn="ctr" defTabSz="457200">
                        <a:lnSpc>
                          <a:spcPct val="100000"/>
                        </a:lnSpc>
                      </a:pPr>
                      <a:r>
                        <a:rPr b="0" lang="pt-BR" sz="1300" spc="-1" strike="noStrike">
                          <a:solidFill>
                            <a:schemeClr val="dk1"/>
                          </a:solidFill>
                          <a:latin typeface="Verdana"/>
                          <a:ea typeface="DejaVu Sans"/>
                        </a:rPr>
                        <a:t>PR</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3</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288000">
                <a:tc>
                  <a:txBody>
                    <a:bodyPr anchor="t">
                      <a:noAutofit/>
                    </a:bodyPr>
                    <a:p>
                      <a:pPr algn="ctr" defTabSz="457200">
                        <a:lnSpc>
                          <a:spcPct val="100000"/>
                        </a:lnSpc>
                      </a:pPr>
                      <a:r>
                        <a:rPr b="0" lang="pt-BR" sz="1300" spc="-1" strike="noStrike">
                          <a:solidFill>
                            <a:schemeClr val="dk1"/>
                          </a:solidFill>
                          <a:latin typeface="Verdana"/>
                          <a:ea typeface="DejaVu Sans"/>
                        </a:rPr>
                        <a:t>RN</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4</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288000">
                <a:tc>
                  <a:txBody>
                    <a:bodyPr anchor="t">
                      <a:noAutofit/>
                    </a:bodyPr>
                    <a:p>
                      <a:pPr algn="ctr" defTabSz="457200">
                        <a:lnSpc>
                          <a:spcPct val="100000"/>
                        </a:lnSpc>
                      </a:pPr>
                      <a:r>
                        <a:rPr b="0" lang="pt-BR" sz="1300" spc="-1" strike="noStrike">
                          <a:solidFill>
                            <a:schemeClr val="dk1"/>
                          </a:solidFill>
                          <a:latin typeface="Verdana"/>
                          <a:ea typeface="DejaVu Sans"/>
                        </a:rPr>
                        <a:t>RS</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288000">
                <a:tc>
                  <a:txBody>
                    <a:bodyPr anchor="t">
                      <a:noAutofit/>
                    </a:bodyPr>
                    <a:p>
                      <a:pPr algn="ctr" defTabSz="457200">
                        <a:lnSpc>
                          <a:spcPct val="100000"/>
                        </a:lnSpc>
                      </a:pPr>
                      <a:r>
                        <a:rPr b="0" lang="pt-BR" sz="1300" spc="-1" strike="noStrike">
                          <a:solidFill>
                            <a:schemeClr val="dk1"/>
                          </a:solidFill>
                          <a:latin typeface="Verdana"/>
                          <a:ea typeface="DejaVu Sans"/>
                        </a:rPr>
                        <a:t>SP</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288000">
                <a:tc>
                  <a:txBody>
                    <a:bodyPr anchor="t">
                      <a:noAutofit/>
                    </a:bodyPr>
                    <a:p>
                      <a:pPr algn="ctr" defTabSz="457200">
                        <a:lnSpc>
                          <a:spcPct val="100000"/>
                        </a:lnSpc>
                      </a:pPr>
                      <a:r>
                        <a:rPr b="0" lang="pt-BR" sz="1300" spc="-1" strike="noStrike">
                          <a:solidFill>
                            <a:schemeClr val="dk1"/>
                          </a:solidFill>
                          <a:latin typeface="Verdana"/>
                          <a:ea typeface="DejaVu Sans"/>
                        </a:rPr>
                        <a:t>Total</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54</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41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288000">
                <a:tc>
                  <a:txBody>
                    <a:bodyPr anchor="t">
                      <a:noAutofit/>
                    </a:bodyPr>
                    <a:p>
                      <a:endParaRPr b="0" lang="pt-BR" sz="1300" spc="-1" strike="noStrike">
                        <a:solidFill>
                          <a:schemeClr val="dk1"/>
                        </a:solidFill>
                        <a:latin typeface="Verdana"/>
                        <a:ea typeface="DejaVu Sans"/>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gridSpan="2">
                  <a:txBody>
                    <a:bodyPr anchor="t">
                      <a:noAutofit/>
                    </a:bodyPr>
                    <a:p>
                      <a:pPr algn="ctr" defTabSz="457200">
                        <a:lnSpc>
                          <a:spcPct val="100000"/>
                        </a:lnSpc>
                      </a:pPr>
                      <a:r>
                        <a:rPr b="1" lang="pt-BR" sz="1300" spc="-1" strike="noStrike">
                          <a:solidFill>
                            <a:schemeClr val="dk1"/>
                          </a:solidFill>
                          <a:latin typeface="Verdana"/>
                          <a:ea typeface="DejaVu Sans"/>
                        </a:rPr>
                        <a:t>95 municípios</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hMerge="1">
                  <a:txBody>
                    <a:bodyPr lIns="90000" rIns="90000" tIns="45000" bIns="45000" anchor="t">
                      <a:noAutofit/>
                    </a:bodyPr>
                    <a:p>
                      <a:endParaRPr b="0" lang="pt-BR" sz="1800" spc="-1" strike="noStrike">
                        <a:solidFill>
                          <a:srgbClr val="000000"/>
                        </a:solidFill>
                        <a:latin typeface="Arial"/>
                      </a:endParaRPr>
                    </a:p>
                  </a:txBody>
                  <a:tcPr anchor="t" marL="90000" marR="90000">
                    <a:lnL>
                      <a:noFill/>
                    </a:lnL>
                    <a:lnR>
                      <a:noFill/>
                    </a:lnR>
                    <a:lnT>
                      <a:noFill/>
                    </a:lnT>
                    <a:lnB>
                      <a:noFill/>
                    </a:lnB>
                    <a:solidFill>
                      <a:srgbClr val="729fcf"/>
                    </a:solidFill>
                  </a:tcPr>
                </a:tc>
              </a:tr>
            </a:tbl>
          </a:graphicData>
        </a:graphic>
      </p:graphicFrame>
      <p:grpSp>
        <p:nvGrpSpPr>
          <p:cNvPr id="154" name="Agrupar 11"/>
          <p:cNvGrpSpPr/>
          <p:nvPr/>
        </p:nvGrpSpPr>
        <p:grpSpPr>
          <a:xfrm>
            <a:off x="4720320" y="4119480"/>
            <a:ext cx="2848320" cy="849240"/>
            <a:chOff x="4720320" y="4119480"/>
            <a:chExt cx="2848320" cy="849240"/>
          </a:xfrm>
        </p:grpSpPr>
        <p:sp>
          <p:nvSpPr>
            <p:cNvPr id="155" name="CaixaDeTexto 10"/>
            <p:cNvSpPr/>
            <p:nvPr/>
          </p:nvSpPr>
          <p:spPr>
            <a:xfrm>
              <a:off x="4720320" y="4119480"/>
              <a:ext cx="284832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pt-BR" sz="1800" spc="-1" strike="noStrike">
                  <a:solidFill>
                    <a:srgbClr val="000000"/>
                  </a:solidFill>
                  <a:latin typeface="Verdana"/>
                  <a:ea typeface="DejaVu Sans"/>
                </a:rPr>
                <a:t>Valor médio/município:</a:t>
              </a:r>
              <a:endParaRPr b="0" lang="pt-BR" sz="1800" spc="-1" strike="noStrike">
                <a:solidFill>
                  <a:srgbClr val="000000"/>
                </a:solidFill>
                <a:latin typeface="Arial"/>
              </a:endParaRPr>
            </a:p>
          </p:txBody>
        </p:sp>
        <p:sp>
          <p:nvSpPr>
            <p:cNvPr id="156" name="Retângulo 14"/>
            <p:cNvSpPr/>
            <p:nvPr/>
          </p:nvSpPr>
          <p:spPr>
            <a:xfrm>
              <a:off x="4960800" y="4574160"/>
              <a:ext cx="2554200" cy="3945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2000" spc="-1" strike="noStrike">
                  <a:solidFill>
                    <a:srgbClr val="000000"/>
                  </a:solidFill>
                  <a:latin typeface="Verdana"/>
                  <a:ea typeface="DejaVu Sans"/>
                </a:rPr>
                <a:t>R$ 1.256.210,35</a:t>
              </a:r>
              <a:endParaRPr b="0" lang="pt-BR" sz="2000" spc="-1" strike="noStrike">
                <a:solidFill>
                  <a:srgbClr val="000000"/>
                </a:solidFill>
                <a:latin typeface="Arial"/>
              </a:endParaRPr>
            </a:p>
          </p:txBody>
        </p:sp>
      </p:grpSp>
      <p:grpSp>
        <p:nvGrpSpPr>
          <p:cNvPr id="157" name="Agrupar 16"/>
          <p:cNvGrpSpPr/>
          <p:nvPr/>
        </p:nvGrpSpPr>
        <p:grpSpPr>
          <a:xfrm>
            <a:off x="3884760" y="5276520"/>
            <a:ext cx="4550400" cy="946800"/>
            <a:chOff x="3884760" y="5276520"/>
            <a:chExt cx="4550400" cy="946800"/>
          </a:xfrm>
        </p:grpSpPr>
        <p:sp>
          <p:nvSpPr>
            <p:cNvPr id="158" name="Retângulo 7"/>
            <p:cNvSpPr/>
            <p:nvPr/>
          </p:nvSpPr>
          <p:spPr>
            <a:xfrm>
              <a:off x="3884760" y="5645880"/>
              <a:ext cx="4550400" cy="5774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3200" spc="-1" strike="noStrike">
                  <a:solidFill>
                    <a:srgbClr val="c00000"/>
                  </a:solidFill>
                  <a:latin typeface="Verdana"/>
                  <a:ea typeface="DejaVu Sans"/>
                </a:rPr>
                <a:t>R$ 119.339.983,04</a:t>
              </a:r>
              <a:endParaRPr b="0" lang="pt-BR" sz="3200" spc="-1" strike="noStrike">
                <a:solidFill>
                  <a:srgbClr val="000000"/>
                </a:solidFill>
                <a:latin typeface="Arial"/>
              </a:endParaRPr>
            </a:p>
          </p:txBody>
        </p:sp>
        <p:sp>
          <p:nvSpPr>
            <p:cNvPr id="159" name="CaixaDeTexto 15"/>
            <p:cNvSpPr/>
            <p:nvPr/>
          </p:nvSpPr>
          <p:spPr>
            <a:xfrm>
              <a:off x="5329440" y="5276520"/>
              <a:ext cx="24807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pt-BR" sz="1800" spc="-1" strike="noStrike">
                  <a:solidFill>
                    <a:srgbClr val="000000"/>
                  </a:solidFill>
                  <a:latin typeface="Verdana"/>
                  <a:ea typeface="DejaVu Sans"/>
                </a:rPr>
                <a:t>Valor Total da Ação:</a:t>
              </a:r>
              <a:endParaRPr b="0" lang="pt-BR" sz="1800" spc="-1" strike="noStrike">
                <a:solidFill>
                  <a:srgbClr val="000000"/>
                </a:solidFill>
                <a:latin typeface="Arial"/>
              </a:endParaRPr>
            </a:p>
          </p:txBody>
        </p:sp>
      </p:grpSp>
      <p:sp>
        <p:nvSpPr>
          <p:cNvPr id="160" name="CaixaDeTexto 13"/>
          <p:cNvSpPr/>
          <p:nvPr/>
        </p:nvSpPr>
        <p:spPr>
          <a:xfrm>
            <a:off x="4532040" y="3384360"/>
            <a:ext cx="3034080" cy="45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2400" spc="-1" strike="noStrike">
                <a:solidFill>
                  <a:srgbClr val="c00000"/>
                </a:solidFill>
                <a:latin typeface="Verdana"/>
                <a:ea typeface="DejaVu Sans"/>
              </a:rPr>
              <a:t>3.024 MSD Rural</a:t>
            </a:r>
            <a:endParaRPr b="0" lang="pt-BR" sz="2400" spc="-1" strike="noStrike">
              <a:solidFill>
                <a:srgbClr val="000000"/>
              </a:solidFill>
              <a:latin typeface="Arial"/>
            </a:endParaRPr>
          </a:p>
        </p:txBody>
      </p:sp>
      <p:pic>
        <p:nvPicPr>
          <p:cNvPr id="161" name="Imagem 4" descr=""/>
          <p:cNvPicPr/>
          <p:nvPr/>
        </p:nvPicPr>
        <p:blipFill>
          <a:blip r:embed="rId1"/>
          <a:stretch/>
        </p:blipFill>
        <p:spPr>
          <a:xfrm>
            <a:off x="1800" y="723960"/>
            <a:ext cx="4246200" cy="613224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CaixaDeTexto 2"/>
          <p:cNvSpPr/>
          <p:nvPr/>
        </p:nvSpPr>
        <p:spPr>
          <a:xfrm>
            <a:off x="3807720" y="268560"/>
            <a:ext cx="53049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1800" spc="-1" strike="noStrike">
                <a:solidFill>
                  <a:srgbClr val="134163"/>
                </a:solidFill>
                <a:latin typeface="Verdana"/>
                <a:ea typeface="DejaVu Sans"/>
              </a:rPr>
              <a:t>AÇÕES EXECUTADAS – EXERCÍCIO 2024</a:t>
            </a:r>
            <a:endParaRPr b="0" lang="pt-BR" sz="1800" spc="-1" strike="noStrike">
              <a:solidFill>
                <a:srgbClr val="000000"/>
              </a:solidFill>
              <a:latin typeface="Arial"/>
            </a:endParaRPr>
          </a:p>
        </p:txBody>
      </p:sp>
      <p:sp>
        <p:nvSpPr>
          <p:cNvPr id="163" name="CaixaDeTexto 1"/>
          <p:cNvSpPr/>
          <p:nvPr/>
        </p:nvSpPr>
        <p:spPr>
          <a:xfrm>
            <a:off x="5160960" y="984240"/>
            <a:ext cx="2598120" cy="33336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tabLst>
                <a:tab algn="l" pos="0"/>
              </a:tabLst>
            </a:pPr>
            <a:r>
              <a:rPr b="1" lang="pt-BR" sz="1600" spc="-1" strike="noStrike">
                <a:solidFill>
                  <a:srgbClr val="000000"/>
                </a:solidFill>
                <a:latin typeface="Verdana"/>
                <a:ea typeface="DejaVu Sans"/>
              </a:rPr>
              <a:t>PROCESSO SELETIVO</a:t>
            </a:r>
            <a:endParaRPr b="0" lang="pt-BR" sz="1600" spc="-1" strike="noStrike">
              <a:solidFill>
                <a:srgbClr val="000000"/>
              </a:solidFill>
              <a:latin typeface="Arial"/>
            </a:endParaRPr>
          </a:p>
        </p:txBody>
      </p:sp>
      <p:sp>
        <p:nvSpPr>
          <p:cNvPr id="164" name="Retângulo 9"/>
          <p:cNvSpPr/>
          <p:nvPr/>
        </p:nvSpPr>
        <p:spPr>
          <a:xfrm>
            <a:off x="3855600" y="1668960"/>
            <a:ext cx="5209200" cy="5770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pt-BR" sz="1600" spc="-1" strike="noStrike">
                <a:solidFill>
                  <a:srgbClr val="000000"/>
                </a:solidFill>
                <a:latin typeface="Verdana"/>
                <a:ea typeface="DejaVu Sans"/>
              </a:rPr>
              <a:t>Portaria nº 936/2024 - </a:t>
            </a:r>
            <a:r>
              <a:rPr b="0" lang="pt-BR" sz="1600" spc="-1" strike="noStrike">
                <a:solidFill>
                  <a:srgbClr val="000000"/>
                </a:solidFill>
                <a:latin typeface="Verdana"/>
                <a:ea typeface="DejaVu Sans"/>
              </a:rPr>
              <a:t>Melhorias Sanitárias Domiciliares (MSD) em áreas urbanas</a:t>
            </a:r>
            <a:endParaRPr b="0" lang="pt-BR" sz="1600" spc="-1" strike="noStrike">
              <a:solidFill>
                <a:srgbClr val="000000"/>
              </a:solidFill>
              <a:latin typeface="Arial"/>
            </a:endParaRPr>
          </a:p>
        </p:txBody>
      </p:sp>
      <p:sp>
        <p:nvSpPr>
          <p:cNvPr id="165" name="CaixaDeTexto 8"/>
          <p:cNvSpPr/>
          <p:nvPr/>
        </p:nvSpPr>
        <p:spPr>
          <a:xfrm>
            <a:off x="4649040" y="2599920"/>
            <a:ext cx="362232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1600" spc="-1" strike="noStrike">
                <a:solidFill>
                  <a:srgbClr val="000000"/>
                </a:solidFill>
                <a:latin typeface="Verdana"/>
                <a:ea typeface="DejaVu Sans"/>
              </a:rPr>
              <a:t>AÇÃO ORÇAMENTÁRIA </a:t>
            </a:r>
            <a:r>
              <a:rPr b="1" lang="pt-BR" sz="1600" spc="-1" strike="noStrike">
                <a:solidFill>
                  <a:srgbClr val="000000"/>
                </a:solidFill>
                <a:latin typeface="Wingdings"/>
                <a:ea typeface="DejaVu Sans"/>
              </a:rPr>
              <a:t></a:t>
            </a:r>
            <a:r>
              <a:rPr b="1" lang="pt-BR" sz="1600" spc="-1" strike="noStrike">
                <a:solidFill>
                  <a:srgbClr val="000000"/>
                </a:solidFill>
                <a:latin typeface="Verdana"/>
                <a:ea typeface="DejaVu Sans"/>
              </a:rPr>
              <a:t> 21CI</a:t>
            </a:r>
            <a:endParaRPr b="0" lang="pt-BR" sz="1600" spc="-1" strike="noStrike">
              <a:solidFill>
                <a:srgbClr val="000000"/>
              </a:solidFill>
              <a:latin typeface="Arial"/>
            </a:endParaRPr>
          </a:p>
        </p:txBody>
      </p:sp>
      <p:graphicFrame>
        <p:nvGraphicFramePr>
          <p:cNvPr id="166" name="Tabela 3"/>
          <p:cNvGraphicFramePr/>
          <p:nvPr/>
        </p:nvGraphicFramePr>
        <p:xfrm>
          <a:off x="9255600" y="453240"/>
          <a:ext cx="2773080" cy="5241240"/>
        </p:xfrm>
        <a:graphic>
          <a:graphicData uri="http://schemas.openxmlformats.org/drawingml/2006/table">
            <a:tbl>
              <a:tblPr/>
              <a:tblGrid>
                <a:gridCol w="1361160"/>
                <a:gridCol w="1412280"/>
              </a:tblGrid>
              <a:tr h="484200">
                <a:tc>
                  <a:txBody>
                    <a:bodyPr anchor="ctr">
                      <a:noAutofit/>
                    </a:bodyPr>
                    <a:p>
                      <a:pPr algn="ctr" defTabSz="457200">
                        <a:lnSpc>
                          <a:spcPct val="100000"/>
                        </a:lnSpc>
                      </a:pPr>
                      <a:r>
                        <a:rPr b="1" lang="pt-BR" sz="1300" spc="-1" strike="noStrike">
                          <a:solidFill>
                            <a:schemeClr val="lt1"/>
                          </a:solidFill>
                          <a:latin typeface="Verdana"/>
                          <a:ea typeface="DejaVu Sans"/>
                        </a:rPr>
                        <a:t>Estado</a:t>
                      </a:r>
                      <a:endParaRPr b="0" lang="pt-BR" sz="13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84acb6"/>
                    </a:solidFill>
                  </a:tcPr>
                </a:tc>
                <a:tc>
                  <a:txBody>
                    <a:bodyPr anchor="ctr">
                      <a:noAutofit/>
                    </a:bodyPr>
                    <a:p>
                      <a:pPr algn="ctr" defTabSz="457200">
                        <a:lnSpc>
                          <a:spcPct val="100000"/>
                        </a:lnSpc>
                      </a:pPr>
                      <a:r>
                        <a:rPr b="1" lang="pt-BR" sz="1300" spc="-1" strike="noStrike">
                          <a:solidFill>
                            <a:schemeClr val="lt1"/>
                          </a:solidFill>
                          <a:latin typeface="Verdana"/>
                          <a:ea typeface="DejaVu Sans"/>
                        </a:rPr>
                        <a:t>Nº Municípios</a:t>
                      </a:r>
                      <a:endParaRPr b="0" lang="pt-BR" sz="13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84acb6"/>
                    </a:solidFill>
                  </a:tcPr>
                </a:tc>
              </a:tr>
              <a:tr h="339480">
                <a:tc>
                  <a:txBody>
                    <a:bodyPr anchor="t">
                      <a:noAutofit/>
                    </a:bodyPr>
                    <a:p>
                      <a:pPr algn="ctr" defTabSz="457200">
                        <a:lnSpc>
                          <a:spcPct val="100000"/>
                        </a:lnSpc>
                      </a:pPr>
                      <a:r>
                        <a:rPr b="0" lang="pt-BR" sz="1300" spc="-1" strike="noStrike">
                          <a:solidFill>
                            <a:schemeClr val="dk1"/>
                          </a:solidFill>
                          <a:latin typeface="Verdana"/>
                          <a:ea typeface="DejaVu Sans"/>
                        </a:rPr>
                        <a:t>BA</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4</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d8e2e5"/>
                    </a:solidFill>
                  </a:tcPr>
                </a:tc>
              </a:tr>
              <a:tr h="339480">
                <a:tc>
                  <a:txBody>
                    <a:bodyPr anchor="t">
                      <a:noAutofit/>
                    </a:bodyPr>
                    <a:p>
                      <a:pPr algn="ctr" defTabSz="457200">
                        <a:lnSpc>
                          <a:spcPct val="100000"/>
                        </a:lnSpc>
                      </a:pPr>
                      <a:r>
                        <a:rPr b="0" lang="pt-BR" sz="1300" spc="-1" strike="noStrike">
                          <a:solidFill>
                            <a:schemeClr val="dk1"/>
                          </a:solidFill>
                          <a:latin typeface="Verdana"/>
                          <a:ea typeface="DejaVu Sans"/>
                        </a:rPr>
                        <a:t>CE</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339480">
                <a:tc>
                  <a:txBody>
                    <a:bodyPr anchor="t">
                      <a:noAutofit/>
                    </a:bodyPr>
                    <a:p>
                      <a:pPr algn="ctr" defTabSz="457200">
                        <a:lnSpc>
                          <a:spcPct val="100000"/>
                        </a:lnSpc>
                      </a:pPr>
                      <a:r>
                        <a:rPr b="0" lang="pt-BR" sz="1300" spc="-1" strike="noStrike">
                          <a:solidFill>
                            <a:schemeClr val="dk1"/>
                          </a:solidFill>
                          <a:latin typeface="Verdana"/>
                          <a:ea typeface="DejaVu Sans"/>
                        </a:rPr>
                        <a:t>ES</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339480">
                <a:tc>
                  <a:txBody>
                    <a:bodyPr anchor="t">
                      <a:noAutofit/>
                    </a:bodyPr>
                    <a:p>
                      <a:pPr algn="ctr" defTabSz="457200">
                        <a:lnSpc>
                          <a:spcPct val="100000"/>
                        </a:lnSpc>
                      </a:pPr>
                      <a:r>
                        <a:rPr b="0" lang="pt-BR" sz="1300" spc="-1" strike="noStrike">
                          <a:solidFill>
                            <a:schemeClr val="dk1"/>
                          </a:solidFill>
                          <a:latin typeface="Verdana"/>
                          <a:ea typeface="DejaVu Sans"/>
                        </a:rPr>
                        <a:t>GO</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339480">
                <a:tc>
                  <a:txBody>
                    <a:bodyPr anchor="t">
                      <a:noAutofit/>
                    </a:bodyPr>
                    <a:p>
                      <a:pPr algn="ctr" defTabSz="457200">
                        <a:lnSpc>
                          <a:spcPct val="100000"/>
                        </a:lnSpc>
                      </a:pPr>
                      <a:r>
                        <a:rPr b="0" lang="pt-BR" sz="1300" spc="-1" strike="noStrike">
                          <a:solidFill>
                            <a:schemeClr val="dk1"/>
                          </a:solidFill>
                          <a:latin typeface="Verdana"/>
                          <a:ea typeface="DejaVu Sans"/>
                        </a:rPr>
                        <a:t>MA</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5</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339480">
                <a:tc>
                  <a:txBody>
                    <a:bodyPr anchor="t">
                      <a:noAutofit/>
                    </a:bodyPr>
                    <a:p>
                      <a:pPr algn="ctr" defTabSz="457200">
                        <a:lnSpc>
                          <a:spcPct val="100000"/>
                        </a:lnSpc>
                      </a:pPr>
                      <a:r>
                        <a:rPr b="0" lang="pt-BR" sz="1300" spc="-1" strike="noStrike">
                          <a:solidFill>
                            <a:schemeClr val="dk1"/>
                          </a:solidFill>
                          <a:latin typeface="Verdana"/>
                          <a:ea typeface="DejaVu Sans"/>
                        </a:rPr>
                        <a:t>MG</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3</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339480">
                <a:tc>
                  <a:txBody>
                    <a:bodyPr anchor="t">
                      <a:noAutofit/>
                    </a:bodyPr>
                    <a:p>
                      <a:pPr algn="ctr" defTabSz="457200">
                        <a:lnSpc>
                          <a:spcPct val="100000"/>
                        </a:lnSpc>
                      </a:pPr>
                      <a:r>
                        <a:rPr b="0" lang="pt-BR" sz="1300" spc="-1" strike="noStrike">
                          <a:solidFill>
                            <a:schemeClr val="dk1"/>
                          </a:solidFill>
                          <a:latin typeface="Verdana"/>
                          <a:ea typeface="DejaVu Sans"/>
                        </a:rPr>
                        <a:t>MS</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339480">
                <a:tc>
                  <a:txBody>
                    <a:bodyPr anchor="t">
                      <a:noAutofit/>
                    </a:bodyPr>
                    <a:p>
                      <a:pPr algn="ctr" defTabSz="457200">
                        <a:lnSpc>
                          <a:spcPct val="100000"/>
                        </a:lnSpc>
                      </a:pPr>
                      <a:r>
                        <a:rPr b="0" lang="pt-BR" sz="1300" spc="-1" strike="noStrike">
                          <a:solidFill>
                            <a:schemeClr val="dk1"/>
                          </a:solidFill>
                          <a:latin typeface="Verdana"/>
                          <a:ea typeface="DejaVu Sans"/>
                        </a:rPr>
                        <a:t>PA</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339480">
                <a:tc>
                  <a:txBody>
                    <a:bodyPr anchor="t">
                      <a:noAutofit/>
                    </a:bodyPr>
                    <a:p>
                      <a:pPr algn="ctr" defTabSz="457200">
                        <a:lnSpc>
                          <a:spcPct val="100000"/>
                        </a:lnSpc>
                      </a:pPr>
                      <a:r>
                        <a:rPr b="0" lang="pt-BR" sz="1300" spc="-1" strike="noStrike">
                          <a:solidFill>
                            <a:schemeClr val="dk1"/>
                          </a:solidFill>
                          <a:latin typeface="Verdana"/>
                          <a:ea typeface="DejaVu Sans"/>
                        </a:rPr>
                        <a:t>PB</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2</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339480">
                <a:tc>
                  <a:txBody>
                    <a:bodyPr anchor="t">
                      <a:noAutofit/>
                    </a:bodyPr>
                    <a:p>
                      <a:pPr algn="ctr" defTabSz="457200">
                        <a:lnSpc>
                          <a:spcPct val="100000"/>
                        </a:lnSpc>
                      </a:pPr>
                      <a:r>
                        <a:rPr b="0" lang="pt-BR" sz="1300" spc="-1" strike="noStrike">
                          <a:solidFill>
                            <a:schemeClr val="dk1"/>
                          </a:solidFill>
                          <a:latin typeface="Verdana"/>
                          <a:ea typeface="DejaVu Sans"/>
                        </a:rPr>
                        <a:t>PE</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339480">
                <a:tc>
                  <a:txBody>
                    <a:bodyPr anchor="t">
                      <a:noAutofit/>
                    </a:bodyPr>
                    <a:p>
                      <a:pPr algn="ctr" defTabSz="457200">
                        <a:lnSpc>
                          <a:spcPct val="100000"/>
                        </a:lnSpc>
                      </a:pPr>
                      <a:r>
                        <a:rPr b="0" lang="pt-BR" sz="1300" spc="-1" strike="noStrike">
                          <a:solidFill>
                            <a:schemeClr val="dk1"/>
                          </a:solidFill>
                          <a:latin typeface="Verdana"/>
                          <a:ea typeface="DejaVu Sans"/>
                        </a:rPr>
                        <a:t>PI</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8</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339480">
                <a:tc>
                  <a:txBody>
                    <a:bodyPr anchor="t">
                      <a:noAutofit/>
                    </a:bodyPr>
                    <a:p>
                      <a:pPr algn="ctr" defTabSz="457200">
                        <a:lnSpc>
                          <a:spcPct val="100000"/>
                        </a:lnSpc>
                      </a:pPr>
                      <a:r>
                        <a:rPr b="0" lang="pt-BR" sz="1300" spc="-1" strike="noStrike">
                          <a:solidFill>
                            <a:schemeClr val="dk1"/>
                          </a:solidFill>
                          <a:latin typeface="Verdana"/>
                          <a:ea typeface="DejaVu Sans"/>
                        </a:rPr>
                        <a:t>PR</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339480">
                <a:tc>
                  <a:txBody>
                    <a:bodyPr anchor="t">
                      <a:noAutofit/>
                    </a:bodyPr>
                    <a:p>
                      <a:pPr algn="ctr" defTabSz="457200">
                        <a:lnSpc>
                          <a:spcPct val="100000"/>
                        </a:lnSpc>
                      </a:pPr>
                      <a:r>
                        <a:rPr b="0" lang="pt-BR" sz="1300" spc="-1" strike="noStrike">
                          <a:solidFill>
                            <a:schemeClr val="dk1"/>
                          </a:solidFill>
                          <a:latin typeface="Verdana"/>
                          <a:ea typeface="DejaVu Sans"/>
                        </a:rPr>
                        <a:t>RN</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anchor="t">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339480">
                <a:tc>
                  <a:txBody>
                    <a:bodyPr anchor="t">
                      <a:noAutofit/>
                    </a:bodyPr>
                    <a:p>
                      <a:pPr algn="ctr" defTabSz="457200">
                        <a:lnSpc>
                          <a:spcPct val="100000"/>
                        </a:lnSpc>
                      </a:pPr>
                      <a:r>
                        <a:rPr b="1" lang="pt-BR" sz="1300" spc="-1" strike="noStrike">
                          <a:solidFill>
                            <a:schemeClr val="dk1"/>
                          </a:solidFill>
                          <a:latin typeface="Verdana"/>
                          <a:ea typeface="DejaVu Sans"/>
                        </a:rPr>
                        <a:t>Total</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anchor="t">
                      <a:noAutofit/>
                    </a:bodyPr>
                    <a:p>
                      <a:pPr algn="ctr" defTabSz="457200">
                        <a:lnSpc>
                          <a:spcPct val="100000"/>
                        </a:lnSpc>
                      </a:pPr>
                      <a:r>
                        <a:rPr b="1" lang="pt-BR" sz="1300" spc="-1" strike="noStrike">
                          <a:solidFill>
                            <a:schemeClr val="dk1"/>
                          </a:solidFill>
                          <a:latin typeface="Verdana"/>
                          <a:ea typeface="DejaVu Sans"/>
                        </a:rPr>
                        <a:t>30</a:t>
                      </a:r>
                      <a:endParaRPr b="0" lang="pt-BR" sz="13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bl>
          </a:graphicData>
        </a:graphic>
      </p:graphicFrame>
      <p:grpSp>
        <p:nvGrpSpPr>
          <p:cNvPr id="167" name="Agrupar 11"/>
          <p:cNvGrpSpPr/>
          <p:nvPr/>
        </p:nvGrpSpPr>
        <p:grpSpPr>
          <a:xfrm>
            <a:off x="5020920" y="4092480"/>
            <a:ext cx="2848320" cy="848880"/>
            <a:chOff x="5020920" y="4092480"/>
            <a:chExt cx="2848320" cy="848880"/>
          </a:xfrm>
        </p:grpSpPr>
        <p:sp>
          <p:nvSpPr>
            <p:cNvPr id="168" name="CaixaDeTexto 10"/>
            <p:cNvSpPr/>
            <p:nvPr/>
          </p:nvSpPr>
          <p:spPr>
            <a:xfrm>
              <a:off x="5020920" y="4092480"/>
              <a:ext cx="284832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pt-BR" sz="1800" spc="-1" strike="noStrike">
                  <a:solidFill>
                    <a:srgbClr val="000000"/>
                  </a:solidFill>
                  <a:latin typeface="Verdana"/>
                  <a:ea typeface="DejaVu Sans"/>
                </a:rPr>
                <a:t>Valor médio/município:</a:t>
              </a:r>
              <a:endParaRPr b="0" lang="pt-BR" sz="1800" spc="-1" strike="noStrike">
                <a:solidFill>
                  <a:srgbClr val="000000"/>
                </a:solidFill>
                <a:latin typeface="Arial"/>
              </a:endParaRPr>
            </a:p>
          </p:txBody>
        </p:sp>
        <p:sp>
          <p:nvSpPr>
            <p:cNvPr id="169" name="Retângulo 14"/>
            <p:cNvSpPr/>
            <p:nvPr/>
          </p:nvSpPr>
          <p:spPr>
            <a:xfrm>
              <a:off x="5261400" y="4546800"/>
              <a:ext cx="2554200" cy="3945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2000" spc="-1" strike="noStrike">
                  <a:solidFill>
                    <a:srgbClr val="000000"/>
                  </a:solidFill>
                  <a:latin typeface="Verdana"/>
                  <a:ea typeface="DejaVu Sans"/>
                </a:rPr>
                <a:t>R$ 1.248.427,33</a:t>
              </a:r>
              <a:endParaRPr b="0" lang="pt-BR" sz="2000" spc="-1" strike="noStrike">
                <a:solidFill>
                  <a:srgbClr val="000000"/>
                </a:solidFill>
                <a:latin typeface="Arial"/>
              </a:endParaRPr>
            </a:p>
          </p:txBody>
        </p:sp>
      </p:grpSp>
      <p:grpSp>
        <p:nvGrpSpPr>
          <p:cNvPr id="170" name="Agrupar 16"/>
          <p:cNvGrpSpPr/>
          <p:nvPr/>
        </p:nvGrpSpPr>
        <p:grpSpPr>
          <a:xfrm>
            <a:off x="4329360" y="5293080"/>
            <a:ext cx="4260960" cy="946800"/>
            <a:chOff x="4329360" y="5293080"/>
            <a:chExt cx="4260960" cy="946800"/>
          </a:xfrm>
        </p:grpSpPr>
        <p:sp>
          <p:nvSpPr>
            <p:cNvPr id="171" name="Retângulo 7"/>
            <p:cNvSpPr/>
            <p:nvPr/>
          </p:nvSpPr>
          <p:spPr>
            <a:xfrm>
              <a:off x="4329360" y="5662440"/>
              <a:ext cx="4260960" cy="5774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3200" spc="-1" strike="noStrike">
                  <a:solidFill>
                    <a:srgbClr val="c00000"/>
                  </a:solidFill>
                  <a:latin typeface="Verdana"/>
                  <a:ea typeface="DejaVu Sans"/>
                </a:rPr>
                <a:t>R$ 37.452.819,81</a:t>
              </a:r>
              <a:endParaRPr b="0" lang="pt-BR" sz="3200" spc="-1" strike="noStrike">
                <a:solidFill>
                  <a:srgbClr val="000000"/>
                </a:solidFill>
                <a:latin typeface="Arial"/>
              </a:endParaRPr>
            </a:p>
          </p:txBody>
        </p:sp>
        <p:sp>
          <p:nvSpPr>
            <p:cNvPr id="172" name="CaixaDeTexto 15"/>
            <p:cNvSpPr/>
            <p:nvPr/>
          </p:nvSpPr>
          <p:spPr>
            <a:xfrm>
              <a:off x="5771880" y="5293080"/>
              <a:ext cx="148860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pt-BR" sz="1800" spc="-1" strike="noStrike">
                  <a:solidFill>
                    <a:srgbClr val="000000"/>
                  </a:solidFill>
                  <a:latin typeface="Verdana"/>
                  <a:ea typeface="DejaVu Sans"/>
                </a:rPr>
                <a:t>Valor Total:</a:t>
              </a:r>
              <a:endParaRPr b="0" lang="pt-BR" sz="1800" spc="-1" strike="noStrike">
                <a:solidFill>
                  <a:srgbClr val="000000"/>
                </a:solidFill>
                <a:latin typeface="Arial"/>
              </a:endParaRPr>
            </a:p>
          </p:txBody>
        </p:sp>
      </p:grpSp>
      <p:sp>
        <p:nvSpPr>
          <p:cNvPr id="173" name="CaixaDeTexto 13"/>
          <p:cNvSpPr/>
          <p:nvPr/>
        </p:nvSpPr>
        <p:spPr>
          <a:xfrm>
            <a:off x="4779000" y="3307680"/>
            <a:ext cx="3361680" cy="45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2400" spc="-1" strike="noStrike">
                <a:solidFill>
                  <a:srgbClr val="c00000"/>
                </a:solidFill>
                <a:latin typeface="Verdana"/>
                <a:ea typeface="DejaVu Sans"/>
              </a:rPr>
              <a:t>1.869 MSD Urbano</a:t>
            </a:r>
            <a:endParaRPr b="0" lang="pt-BR" sz="2400" spc="-1" strike="noStrike">
              <a:solidFill>
                <a:srgbClr val="000000"/>
              </a:solidFill>
              <a:latin typeface="Arial"/>
            </a:endParaRPr>
          </a:p>
        </p:txBody>
      </p:sp>
      <p:pic>
        <p:nvPicPr>
          <p:cNvPr id="174" name="Imagem 12" descr=""/>
          <p:cNvPicPr/>
          <p:nvPr/>
        </p:nvPicPr>
        <p:blipFill>
          <a:blip r:embed="rId1"/>
          <a:srcRect l="0" t="0" r="0" b="8414"/>
          <a:stretch/>
        </p:blipFill>
        <p:spPr>
          <a:xfrm>
            <a:off x="0" y="172800"/>
            <a:ext cx="4605120" cy="667512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CaixaDeTexto 1"/>
          <p:cNvSpPr/>
          <p:nvPr/>
        </p:nvSpPr>
        <p:spPr>
          <a:xfrm>
            <a:off x="3442320" y="268560"/>
            <a:ext cx="53049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1800" spc="-1" strike="noStrike">
                <a:solidFill>
                  <a:srgbClr val="134163"/>
                </a:solidFill>
                <a:latin typeface="Verdana"/>
                <a:ea typeface="DejaVu Sans"/>
              </a:rPr>
              <a:t>AÇÕES EXECUTADAS – EXERCÍCIO 2024</a:t>
            </a:r>
            <a:endParaRPr b="0" lang="pt-BR" sz="1800" spc="-1" strike="noStrike">
              <a:solidFill>
                <a:srgbClr val="000000"/>
              </a:solidFill>
              <a:latin typeface="Arial"/>
            </a:endParaRPr>
          </a:p>
        </p:txBody>
      </p:sp>
      <p:grpSp>
        <p:nvGrpSpPr>
          <p:cNvPr id="176" name="Agrupar 14"/>
          <p:cNvGrpSpPr/>
          <p:nvPr/>
        </p:nvGrpSpPr>
        <p:grpSpPr>
          <a:xfrm>
            <a:off x="6300000" y="5362560"/>
            <a:ext cx="5406120" cy="577440"/>
            <a:chOff x="6300000" y="5362560"/>
            <a:chExt cx="5406120" cy="577440"/>
          </a:xfrm>
        </p:grpSpPr>
        <p:sp>
          <p:nvSpPr>
            <p:cNvPr id="177" name="Retângulo 15"/>
            <p:cNvSpPr/>
            <p:nvPr/>
          </p:nvSpPr>
          <p:spPr>
            <a:xfrm>
              <a:off x="7155720" y="5362560"/>
              <a:ext cx="4550400" cy="5774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3200" spc="-1" strike="noStrike">
                  <a:solidFill>
                    <a:srgbClr val="c00000"/>
                  </a:solidFill>
                  <a:latin typeface="Verdana"/>
                  <a:ea typeface="DejaVu Sans"/>
                </a:rPr>
                <a:t>R$ 165.188.859,54</a:t>
              </a:r>
              <a:endParaRPr b="0" lang="pt-BR" sz="3200" spc="-1" strike="noStrike">
                <a:solidFill>
                  <a:srgbClr val="000000"/>
                </a:solidFill>
                <a:latin typeface="Arial"/>
              </a:endParaRPr>
            </a:p>
          </p:txBody>
        </p:sp>
        <p:sp>
          <p:nvSpPr>
            <p:cNvPr id="178" name="CaixaDeTexto 16"/>
            <p:cNvSpPr/>
            <p:nvPr/>
          </p:nvSpPr>
          <p:spPr>
            <a:xfrm>
              <a:off x="6300000" y="5470200"/>
              <a:ext cx="82728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pt-BR" sz="1800" spc="-1" strike="noStrike">
                  <a:solidFill>
                    <a:srgbClr val="000000"/>
                  </a:solidFill>
                  <a:latin typeface="Verdana"/>
                  <a:ea typeface="DejaVu Sans"/>
                </a:rPr>
                <a:t>Total:</a:t>
              </a:r>
              <a:endParaRPr b="0" lang="pt-BR" sz="1800" spc="-1" strike="noStrike">
                <a:solidFill>
                  <a:srgbClr val="000000"/>
                </a:solidFill>
                <a:latin typeface="Arial"/>
              </a:endParaRPr>
            </a:p>
          </p:txBody>
        </p:sp>
      </p:grpSp>
      <p:sp>
        <p:nvSpPr>
          <p:cNvPr id="179" name="Seta para Baixo 22"/>
          <p:cNvSpPr/>
          <p:nvPr/>
        </p:nvSpPr>
        <p:spPr>
          <a:xfrm>
            <a:off x="9000000" y="3780000"/>
            <a:ext cx="598680" cy="441720"/>
          </a:xfrm>
          <a:prstGeom prst="downArrow">
            <a:avLst>
              <a:gd name="adj1" fmla="val 50000"/>
              <a:gd name="adj2" fmla="val 50000"/>
            </a:avLst>
          </a:prstGeom>
          <a:solidFill>
            <a:srgbClr val="3a5b63"/>
          </a:solidFill>
          <a:ln w="12700">
            <a:noFill/>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pt-BR" sz="1800" spc="-1" strike="noStrike">
              <a:solidFill>
                <a:srgbClr val="ffffff"/>
              </a:solidFill>
              <a:latin typeface="Verdana"/>
              <a:ea typeface="DejaVu Sans"/>
            </a:endParaRPr>
          </a:p>
        </p:txBody>
      </p:sp>
      <p:sp>
        <p:nvSpPr>
          <p:cNvPr id="180" name="Retângulo 23"/>
          <p:cNvSpPr/>
          <p:nvPr/>
        </p:nvSpPr>
        <p:spPr>
          <a:xfrm>
            <a:off x="7380000" y="4406040"/>
            <a:ext cx="4050720" cy="36396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tabLst>
                <a:tab algn="l" pos="0"/>
              </a:tabLst>
            </a:pPr>
            <a:r>
              <a:rPr b="1" lang="pt-BR" sz="1800" spc="-1" strike="noStrike">
                <a:solidFill>
                  <a:srgbClr val="000000"/>
                </a:solidFill>
                <a:latin typeface="Verdana"/>
                <a:ea typeface="DejaVu Sans"/>
              </a:rPr>
              <a:t>Complementação de empenho</a:t>
            </a:r>
            <a:endParaRPr b="0" lang="pt-BR" sz="1800" spc="-1" strike="noStrike">
              <a:solidFill>
                <a:srgbClr val="000000"/>
              </a:solidFill>
              <a:latin typeface="Arial"/>
            </a:endParaRPr>
          </a:p>
        </p:txBody>
      </p:sp>
      <p:graphicFrame>
        <p:nvGraphicFramePr>
          <p:cNvPr id="181" name="Tabela 2"/>
          <p:cNvGraphicFramePr/>
          <p:nvPr/>
        </p:nvGraphicFramePr>
        <p:xfrm>
          <a:off x="1457640" y="1208160"/>
          <a:ext cx="9276480" cy="2340000"/>
        </p:xfrm>
        <a:graphic>
          <a:graphicData uri="http://schemas.openxmlformats.org/drawingml/2006/table">
            <a:tbl>
              <a:tblPr/>
              <a:tblGrid>
                <a:gridCol w="6720840"/>
                <a:gridCol w="2556000"/>
              </a:tblGrid>
              <a:tr h="468000">
                <a:tc>
                  <a:txBody>
                    <a:bodyPr lIns="9360" rIns="9360" anchor="b">
                      <a:noAutofit/>
                    </a:bodyPr>
                    <a:p>
                      <a:pPr defTabSz="457200">
                        <a:lnSpc>
                          <a:spcPct val="100000"/>
                        </a:lnSpc>
                      </a:pPr>
                      <a:r>
                        <a:rPr b="1" lang="pt-BR" sz="1800" spc="-1" strike="noStrike">
                          <a:solidFill>
                            <a:schemeClr val="dk1"/>
                          </a:solidFill>
                          <a:latin typeface="Verdana"/>
                          <a:ea typeface="DejaVu Sans"/>
                        </a:rPr>
                        <a:t>ÁGUA URBANO (21CA)</a:t>
                      </a:r>
                      <a:endParaRPr b="0" lang="pt-BR" sz="1800" spc="-1" strike="noStrike">
                        <a:solidFill>
                          <a:srgbClr val="000000"/>
                        </a:solidFill>
                        <a:latin typeface="Arial"/>
                      </a:endParaRPr>
                    </a:p>
                  </a:txBody>
                  <a:tcPr anchor="b"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9360" rIns="9360" anchor="b">
                      <a:noAutofit/>
                    </a:bodyPr>
                    <a:p>
                      <a:pPr defTabSz="457200">
                        <a:lnSpc>
                          <a:spcPct val="100000"/>
                        </a:lnSpc>
                      </a:pPr>
                      <a:r>
                        <a:rPr b="1" lang="pt-BR" sz="1800" spc="-1" strike="noStrike">
                          <a:solidFill>
                            <a:srgbClr val="c00000"/>
                          </a:solidFill>
                          <a:latin typeface="Verdana"/>
                          <a:ea typeface="DejaVu Sans"/>
                        </a:rPr>
                        <a:t>R$ 35.242.144,32</a:t>
                      </a:r>
                      <a:endParaRPr b="0" lang="pt-BR" sz="1800" spc="-1" strike="noStrike">
                        <a:solidFill>
                          <a:srgbClr val="000000"/>
                        </a:solidFill>
                        <a:latin typeface="Arial"/>
                      </a:endParaRPr>
                    </a:p>
                  </a:txBody>
                  <a:tcPr anchor="b"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468000">
                <a:tc>
                  <a:txBody>
                    <a:bodyPr lIns="9360" rIns="9360" anchor="b">
                      <a:noAutofit/>
                    </a:bodyPr>
                    <a:p>
                      <a:pPr defTabSz="457200">
                        <a:lnSpc>
                          <a:spcPct val="100000"/>
                        </a:lnSpc>
                      </a:pPr>
                      <a:r>
                        <a:rPr b="1" lang="pt-BR" sz="1800" spc="-1" strike="noStrike">
                          <a:solidFill>
                            <a:schemeClr val="dk1"/>
                          </a:solidFill>
                          <a:latin typeface="Verdana"/>
                          <a:ea typeface="DejaVu Sans"/>
                        </a:rPr>
                        <a:t>CHAGAS (21CH)</a:t>
                      </a:r>
                      <a:endParaRPr b="0" lang="pt-BR" sz="1800" spc="-1" strike="noStrike">
                        <a:solidFill>
                          <a:srgbClr val="000000"/>
                        </a:solidFill>
                        <a:latin typeface="Arial"/>
                      </a:endParaRPr>
                    </a:p>
                  </a:txBody>
                  <a:tcPr anchor="b"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9360" rIns="9360" anchor="b">
                      <a:noAutofit/>
                    </a:bodyPr>
                    <a:p>
                      <a:pPr defTabSz="457200">
                        <a:lnSpc>
                          <a:spcPct val="100000"/>
                        </a:lnSpc>
                      </a:pPr>
                      <a:r>
                        <a:rPr b="1" lang="pt-BR" sz="1800" spc="-1" strike="noStrike">
                          <a:solidFill>
                            <a:srgbClr val="c00000"/>
                          </a:solidFill>
                          <a:latin typeface="Verdana"/>
                          <a:ea typeface="DejaVu Sans"/>
                        </a:rPr>
                        <a:t>R$ 9.987.297,55</a:t>
                      </a:r>
                      <a:endParaRPr b="0" lang="pt-BR" sz="1800" spc="-1" strike="noStrike">
                        <a:solidFill>
                          <a:srgbClr val="000000"/>
                        </a:solidFill>
                        <a:latin typeface="Arial"/>
                      </a:endParaRPr>
                    </a:p>
                  </a:txBody>
                  <a:tcPr anchor="b"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468000">
                <a:tc>
                  <a:txBody>
                    <a:bodyPr lIns="9360" rIns="9360" anchor="b">
                      <a:noAutofit/>
                    </a:bodyPr>
                    <a:p>
                      <a:pPr defTabSz="457200">
                        <a:lnSpc>
                          <a:spcPct val="100000"/>
                        </a:lnSpc>
                      </a:pPr>
                      <a:r>
                        <a:rPr b="1" lang="pt-BR" sz="1800" spc="-1" strike="noStrike">
                          <a:solidFill>
                            <a:schemeClr val="dk1"/>
                          </a:solidFill>
                          <a:latin typeface="Verdana"/>
                          <a:ea typeface="DejaVu Sans"/>
                        </a:rPr>
                        <a:t>ESGOTO URBANO (21CB)</a:t>
                      </a:r>
                      <a:endParaRPr b="0" lang="pt-BR" sz="1800" spc="-1" strike="noStrike">
                        <a:solidFill>
                          <a:srgbClr val="000000"/>
                        </a:solidFill>
                        <a:latin typeface="Arial"/>
                      </a:endParaRPr>
                    </a:p>
                  </a:txBody>
                  <a:tcPr anchor="b"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9360" rIns="9360" anchor="b">
                      <a:noAutofit/>
                    </a:bodyPr>
                    <a:p>
                      <a:pPr defTabSz="457200">
                        <a:lnSpc>
                          <a:spcPct val="100000"/>
                        </a:lnSpc>
                      </a:pPr>
                      <a:r>
                        <a:rPr b="1" lang="pt-BR" sz="1800" spc="-1" strike="noStrike">
                          <a:solidFill>
                            <a:srgbClr val="c00000"/>
                          </a:solidFill>
                          <a:latin typeface="Verdana"/>
                          <a:ea typeface="DejaVu Sans"/>
                        </a:rPr>
                        <a:t>R$ 35.935.501,51</a:t>
                      </a:r>
                      <a:endParaRPr b="0" lang="pt-BR" sz="1800" spc="-1" strike="noStrike">
                        <a:solidFill>
                          <a:srgbClr val="000000"/>
                        </a:solidFill>
                        <a:latin typeface="Arial"/>
                      </a:endParaRPr>
                    </a:p>
                  </a:txBody>
                  <a:tcPr anchor="b"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468000">
                <a:tc>
                  <a:txBody>
                    <a:bodyPr lIns="9360" rIns="9360" anchor="b">
                      <a:noAutofit/>
                    </a:bodyPr>
                    <a:p>
                      <a:pPr defTabSz="457200">
                        <a:lnSpc>
                          <a:spcPct val="100000"/>
                        </a:lnSpc>
                      </a:pPr>
                      <a:r>
                        <a:rPr b="1" lang="pt-BR" sz="1800" spc="-1" strike="noStrike">
                          <a:solidFill>
                            <a:schemeClr val="dk1"/>
                          </a:solidFill>
                          <a:latin typeface="Verdana"/>
                          <a:ea typeface="DejaVu Sans"/>
                        </a:rPr>
                        <a:t>MSD (21CI)</a:t>
                      </a:r>
                      <a:endParaRPr b="0" lang="pt-BR" sz="1800" spc="-1" strike="noStrike">
                        <a:solidFill>
                          <a:srgbClr val="000000"/>
                        </a:solidFill>
                        <a:latin typeface="Arial"/>
                      </a:endParaRPr>
                    </a:p>
                  </a:txBody>
                  <a:tcPr anchor="b"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9360" rIns="9360" anchor="b">
                      <a:noAutofit/>
                    </a:bodyPr>
                    <a:p>
                      <a:pPr defTabSz="457200">
                        <a:lnSpc>
                          <a:spcPct val="100000"/>
                        </a:lnSpc>
                      </a:pPr>
                      <a:r>
                        <a:rPr b="1" lang="pt-BR" sz="1800" spc="-1" strike="noStrike">
                          <a:solidFill>
                            <a:srgbClr val="c00000"/>
                          </a:solidFill>
                          <a:latin typeface="Verdana"/>
                          <a:ea typeface="DejaVu Sans"/>
                        </a:rPr>
                        <a:t>R$ 23.431.840,43</a:t>
                      </a:r>
                      <a:endParaRPr b="0" lang="pt-BR" sz="1800" spc="-1" strike="noStrike">
                        <a:solidFill>
                          <a:srgbClr val="000000"/>
                        </a:solidFill>
                        <a:latin typeface="Arial"/>
                      </a:endParaRPr>
                    </a:p>
                  </a:txBody>
                  <a:tcPr anchor="b"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468000">
                <a:tc>
                  <a:txBody>
                    <a:bodyPr lIns="9360" rIns="9360" anchor="b">
                      <a:noAutofit/>
                    </a:bodyPr>
                    <a:p>
                      <a:pPr defTabSz="457200">
                        <a:lnSpc>
                          <a:spcPct val="100000"/>
                        </a:lnSpc>
                      </a:pPr>
                      <a:r>
                        <a:rPr b="1" lang="pt-BR" sz="1800" spc="-1" strike="noStrike">
                          <a:solidFill>
                            <a:schemeClr val="dk1"/>
                          </a:solidFill>
                          <a:latin typeface="Verdana"/>
                          <a:ea typeface="DejaVu Sans"/>
                        </a:rPr>
                        <a:t>RURAL (21C9)</a:t>
                      </a:r>
                      <a:endParaRPr b="0" lang="pt-BR" sz="1800" spc="-1" strike="noStrike">
                        <a:solidFill>
                          <a:srgbClr val="000000"/>
                        </a:solidFill>
                        <a:latin typeface="Arial"/>
                      </a:endParaRPr>
                    </a:p>
                  </a:txBody>
                  <a:tcPr anchor="b"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9360" rIns="9360" anchor="b">
                      <a:noAutofit/>
                    </a:bodyPr>
                    <a:p>
                      <a:pPr defTabSz="457200">
                        <a:lnSpc>
                          <a:spcPct val="100000"/>
                        </a:lnSpc>
                      </a:pPr>
                      <a:r>
                        <a:rPr b="1" lang="pt-BR" sz="1800" spc="-1" strike="noStrike">
                          <a:solidFill>
                            <a:srgbClr val="c00000"/>
                          </a:solidFill>
                          <a:latin typeface="Verdana"/>
                          <a:ea typeface="DejaVu Sans"/>
                        </a:rPr>
                        <a:t>R$ 60.592.075,73</a:t>
                      </a:r>
                      <a:endParaRPr b="0" lang="pt-BR" sz="1800" spc="-1" strike="noStrike">
                        <a:solidFill>
                          <a:srgbClr val="000000"/>
                        </a:solidFill>
                        <a:latin typeface="Arial"/>
                      </a:endParaRPr>
                    </a:p>
                  </a:txBody>
                  <a:tcPr anchor="b"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bl>
          </a:graphicData>
        </a:graphic>
      </p:graphicFrame>
      <p:sp>
        <p:nvSpPr>
          <p:cNvPr id="182" name="Retângulo 29"/>
          <p:cNvSpPr/>
          <p:nvPr/>
        </p:nvSpPr>
        <p:spPr>
          <a:xfrm>
            <a:off x="360000" y="3780000"/>
            <a:ext cx="5758920" cy="2283120"/>
          </a:xfrm>
          <a:prstGeom prst="rect">
            <a:avLst/>
          </a:prstGeom>
          <a:solidFill>
            <a:srgbClr val="e6eef0"/>
          </a:solidFill>
          <a:ln w="0">
            <a:noFill/>
          </a:ln>
        </p:spPr>
        <p:style>
          <a:lnRef idx="0"/>
          <a:fillRef idx="0"/>
          <a:effectRef idx="0"/>
          <a:fontRef idx="minor"/>
        </p:style>
        <p:txBody>
          <a:bodyPr lIns="90000" rIns="90000" tIns="45000" bIns="45000" anchor="t">
            <a:spAutoFit/>
          </a:bodyPr>
          <a:p>
            <a:pPr algn="just" defTabSz="914400">
              <a:lnSpc>
                <a:spcPct val="100000"/>
              </a:lnSpc>
              <a:tabLst>
                <a:tab algn="l" pos="0"/>
              </a:tabLst>
            </a:pPr>
            <a:r>
              <a:rPr b="0" lang="pt-BR" sz="1600" spc="-1" strike="noStrike">
                <a:solidFill>
                  <a:srgbClr val="000000"/>
                </a:solidFill>
                <a:latin typeface="Verdana"/>
                <a:ea typeface="DejaVu Sans"/>
              </a:rPr>
              <a:t>Um importante passivo finalístico da FUNASA foi criado em 2017, quando centenas de novos convênios foram firmados com empenhos de frações muito inferiores ao necessário para a efetiva implementação do objeto. Parte do orçamento de 2024 foi utilizada para complementar os empenhos de 313 convênios, que segundo comissão técnica organizada pela fundação, teriam condições reais de serem retomados.</a:t>
            </a:r>
            <a:endParaRPr b="0" lang="pt-BR"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CaixaDeTexto 1"/>
          <p:cNvSpPr/>
          <p:nvPr/>
        </p:nvSpPr>
        <p:spPr>
          <a:xfrm>
            <a:off x="3442320" y="201960"/>
            <a:ext cx="53049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1800" spc="-1" strike="noStrike">
                <a:solidFill>
                  <a:srgbClr val="134163"/>
                </a:solidFill>
                <a:latin typeface="Verdana"/>
                <a:ea typeface="DejaVu Sans"/>
              </a:rPr>
              <a:t>AÇÕES EXECUTADAS – EXERCÍCIO 2024</a:t>
            </a:r>
            <a:endParaRPr b="0" lang="pt-BR" sz="1800" spc="-1" strike="noStrike">
              <a:solidFill>
                <a:srgbClr val="000000"/>
              </a:solidFill>
              <a:latin typeface="Arial"/>
            </a:endParaRPr>
          </a:p>
        </p:txBody>
      </p:sp>
      <p:sp>
        <p:nvSpPr>
          <p:cNvPr id="184" name="CaixaDeTexto 2"/>
          <p:cNvSpPr/>
          <p:nvPr/>
        </p:nvSpPr>
        <p:spPr>
          <a:xfrm>
            <a:off x="313920" y="2830320"/>
            <a:ext cx="8454960" cy="5770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tabLst>
                <a:tab algn="l" pos="0"/>
              </a:tabLst>
            </a:pPr>
            <a:r>
              <a:rPr b="1" lang="pt-BR" sz="1600" spc="-1" strike="noStrike">
                <a:solidFill>
                  <a:srgbClr val="000000"/>
                </a:solidFill>
                <a:latin typeface="Verdana"/>
                <a:ea typeface="DejaVu Sans"/>
              </a:rPr>
              <a:t>Ação Orçamentária 20AM</a:t>
            </a:r>
            <a:r>
              <a:rPr b="0" lang="pt-BR" sz="1600" spc="-1" strike="noStrike">
                <a:solidFill>
                  <a:srgbClr val="000000"/>
                </a:solidFill>
                <a:latin typeface="Verdana"/>
                <a:ea typeface="DejaVu Sans"/>
              </a:rPr>
              <a:t> - Apoio à Implementação de Projetos de Coleta, Triagem e Reciclagem de Resíduos Sólidos</a:t>
            </a:r>
            <a:endParaRPr b="0" lang="pt-BR" sz="1600" spc="-1" strike="noStrike">
              <a:solidFill>
                <a:srgbClr val="000000"/>
              </a:solidFill>
              <a:latin typeface="Arial"/>
            </a:endParaRPr>
          </a:p>
        </p:txBody>
      </p:sp>
      <p:sp>
        <p:nvSpPr>
          <p:cNvPr id="185" name="CaixaDeTexto 3"/>
          <p:cNvSpPr/>
          <p:nvPr/>
        </p:nvSpPr>
        <p:spPr>
          <a:xfrm>
            <a:off x="2406240" y="679320"/>
            <a:ext cx="737748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1800" spc="-1" strike="noStrike">
                <a:solidFill>
                  <a:srgbClr val="000000"/>
                </a:solidFill>
                <a:latin typeface="Verdana"/>
                <a:ea typeface="DejaVu Sans"/>
              </a:rPr>
              <a:t>Termo de Execução Descentralizada – TED nº 001/2024</a:t>
            </a:r>
            <a:endParaRPr b="0" lang="pt-BR" sz="1800" spc="-1" strike="noStrike">
              <a:solidFill>
                <a:srgbClr val="000000"/>
              </a:solidFill>
              <a:latin typeface="Arial"/>
            </a:endParaRPr>
          </a:p>
        </p:txBody>
      </p:sp>
      <p:sp>
        <p:nvSpPr>
          <p:cNvPr id="186" name="Retângulo 5"/>
          <p:cNvSpPr/>
          <p:nvPr/>
        </p:nvSpPr>
        <p:spPr>
          <a:xfrm>
            <a:off x="406080" y="1190520"/>
            <a:ext cx="10414080" cy="3333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tabLst>
                <a:tab algn="l" pos="0"/>
              </a:tabLst>
            </a:pPr>
            <a:r>
              <a:rPr b="0" lang="pt-BR" sz="1600" spc="-1" strike="noStrike">
                <a:solidFill>
                  <a:srgbClr val="000000"/>
                </a:solidFill>
                <a:latin typeface="Verdana"/>
                <a:ea typeface="DejaVu Sans"/>
              </a:rPr>
              <a:t>Instituição Descentralizada: </a:t>
            </a:r>
            <a:r>
              <a:rPr b="1" lang="pt-BR" sz="1600" spc="-1" strike="noStrike">
                <a:solidFill>
                  <a:srgbClr val="000000"/>
                </a:solidFill>
                <a:latin typeface="Verdana"/>
                <a:ea typeface="DejaVu Sans"/>
              </a:rPr>
              <a:t>Ministério do Meio Ambiente e Mudança do Clima - MMA</a:t>
            </a:r>
            <a:endParaRPr b="0" lang="pt-BR" sz="1600" spc="-1" strike="noStrike">
              <a:solidFill>
                <a:srgbClr val="000000"/>
              </a:solidFill>
              <a:latin typeface="Arial"/>
            </a:endParaRPr>
          </a:p>
        </p:txBody>
      </p:sp>
      <p:sp>
        <p:nvSpPr>
          <p:cNvPr id="187" name="Retângulo 6"/>
          <p:cNvSpPr/>
          <p:nvPr/>
        </p:nvSpPr>
        <p:spPr>
          <a:xfrm>
            <a:off x="406080" y="1635480"/>
            <a:ext cx="11378160" cy="1064520"/>
          </a:xfrm>
          <a:prstGeom prst="rect">
            <a:avLst/>
          </a:prstGeom>
          <a:solidFill>
            <a:srgbClr val="e6eef0"/>
          </a:solidFill>
          <a:ln w="0">
            <a:noFill/>
          </a:ln>
        </p:spPr>
        <p:style>
          <a:lnRef idx="0"/>
          <a:fillRef idx="0"/>
          <a:effectRef idx="0"/>
          <a:fontRef idx="minor"/>
        </p:style>
        <p:txBody>
          <a:bodyPr lIns="90000" rIns="90000" tIns="45000" bIns="45000" anchor="t">
            <a:spAutoFit/>
          </a:bodyPr>
          <a:p>
            <a:pPr algn="just" defTabSz="914400">
              <a:lnSpc>
                <a:spcPct val="100000"/>
              </a:lnSpc>
              <a:tabLst>
                <a:tab algn="l" pos="0"/>
              </a:tabLst>
            </a:pPr>
            <a:r>
              <a:rPr b="1" lang="pt-BR" sz="1600" spc="-1" strike="noStrike">
                <a:solidFill>
                  <a:srgbClr val="000000"/>
                </a:solidFill>
                <a:latin typeface="Verdana"/>
                <a:ea typeface="DejaVu Sans"/>
              </a:rPr>
              <a:t>OBJETO:</a:t>
            </a:r>
            <a:r>
              <a:rPr b="0" lang="pt-BR" sz="1600" spc="-1" strike="noStrike">
                <a:solidFill>
                  <a:srgbClr val="000000"/>
                </a:solidFill>
                <a:latin typeface="Verdana"/>
                <a:ea typeface="DejaVu Sans"/>
              </a:rPr>
              <a:t> Apoio financeiro, não reembolsável, a projetos que tenham por objeto a implantação, ampliação ou aperfeiçoamento dos sistemas de coleta seletiva, triagem e tratamento (beneficiamento) de resíduos recicláveis secos e orgânicos operados por cooperativas e associações de catadoras e catadores de materiais reutilizáveis e recicláveis.</a:t>
            </a:r>
            <a:endParaRPr b="0" lang="pt-BR" sz="1600" spc="-1" strike="noStrike">
              <a:solidFill>
                <a:srgbClr val="000000"/>
              </a:solidFill>
              <a:latin typeface="Arial"/>
            </a:endParaRPr>
          </a:p>
        </p:txBody>
      </p:sp>
      <p:grpSp>
        <p:nvGrpSpPr>
          <p:cNvPr id="188" name="Agrupar 7"/>
          <p:cNvGrpSpPr/>
          <p:nvPr/>
        </p:nvGrpSpPr>
        <p:grpSpPr>
          <a:xfrm>
            <a:off x="2486520" y="5005080"/>
            <a:ext cx="4110120" cy="946800"/>
            <a:chOff x="2486520" y="5005080"/>
            <a:chExt cx="4110120" cy="946800"/>
          </a:xfrm>
        </p:grpSpPr>
        <p:sp>
          <p:nvSpPr>
            <p:cNvPr id="189" name="Retângulo 8"/>
            <p:cNvSpPr/>
            <p:nvPr/>
          </p:nvSpPr>
          <p:spPr>
            <a:xfrm>
              <a:off x="2486520" y="5374440"/>
              <a:ext cx="4110120" cy="5774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3200" spc="-1" strike="noStrike">
                  <a:solidFill>
                    <a:srgbClr val="c00000"/>
                  </a:solidFill>
                  <a:latin typeface="Verdana"/>
                  <a:ea typeface="DejaVu Sans"/>
                </a:rPr>
                <a:t>R$ 9.678.919,00 </a:t>
              </a:r>
              <a:endParaRPr b="0" lang="pt-BR" sz="3200" spc="-1" strike="noStrike">
                <a:solidFill>
                  <a:srgbClr val="000000"/>
                </a:solidFill>
                <a:latin typeface="Arial"/>
              </a:endParaRPr>
            </a:p>
          </p:txBody>
        </p:sp>
        <p:sp>
          <p:nvSpPr>
            <p:cNvPr id="190" name="CaixaDeTexto 9"/>
            <p:cNvSpPr/>
            <p:nvPr/>
          </p:nvSpPr>
          <p:spPr>
            <a:xfrm>
              <a:off x="3928320" y="5005080"/>
              <a:ext cx="148860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pt-BR" sz="1800" spc="-1" strike="noStrike">
                  <a:solidFill>
                    <a:srgbClr val="000000"/>
                  </a:solidFill>
                  <a:latin typeface="Verdana"/>
                  <a:ea typeface="DejaVu Sans"/>
                </a:rPr>
                <a:t>Valor Total:</a:t>
              </a:r>
              <a:endParaRPr b="0" lang="pt-BR" sz="1800" spc="-1" strike="noStrike">
                <a:solidFill>
                  <a:srgbClr val="000000"/>
                </a:solidFill>
                <a:latin typeface="Arial"/>
              </a:endParaRPr>
            </a:p>
          </p:txBody>
        </p:sp>
      </p:grpSp>
      <p:sp>
        <p:nvSpPr>
          <p:cNvPr id="191" name="CaixaDeTexto 10"/>
          <p:cNvSpPr/>
          <p:nvPr/>
        </p:nvSpPr>
        <p:spPr>
          <a:xfrm>
            <a:off x="644400" y="3947040"/>
            <a:ext cx="7794000" cy="7603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0" lang="pt-BR" sz="2000" spc="-1" strike="noStrike">
                <a:solidFill>
                  <a:srgbClr val="000000"/>
                </a:solidFill>
                <a:latin typeface="Verdana"/>
                <a:ea typeface="DejaVu Sans"/>
              </a:rPr>
              <a:t>Apoio a</a:t>
            </a:r>
            <a:r>
              <a:rPr b="1" lang="pt-BR" sz="2000" spc="-1" strike="noStrike">
                <a:solidFill>
                  <a:srgbClr val="000000"/>
                </a:solidFill>
                <a:latin typeface="Verdana"/>
                <a:ea typeface="DejaVu Sans"/>
              </a:rPr>
              <a:t> </a:t>
            </a:r>
            <a:r>
              <a:rPr b="1" lang="pt-BR" sz="2400" spc="-1" strike="noStrike">
                <a:solidFill>
                  <a:srgbClr val="c00000"/>
                </a:solidFill>
                <a:latin typeface="Verdana"/>
                <a:ea typeface="DejaVu Sans"/>
              </a:rPr>
              <a:t>19</a:t>
            </a:r>
            <a:r>
              <a:rPr b="1" lang="pt-BR" sz="2000" spc="-1" strike="noStrike">
                <a:solidFill>
                  <a:srgbClr val="000000"/>
                </a:solidFill>
                <a:latin typeface="Verdana"/>
                <a:ea typeface="DejaVu Sans"/>
              </a:rPr>
              <a:t> </a:t>
            </a:r>
            <a:r>
              <a:rPr b="1" lang="pt-BR" sz="2000" spc="-1" strike="noStrike">
                <a:solidFill>
                  <a:srgbClr val="c00000"/>
                </a:solidFill>
                <a:latin typeface="Verdana"/>
                <a:ea typeface="DejaVu Sans"/>
              </a:rPr>
              <a:t>Associações/ Cooperativas de Catadores de Materiais Recicláveis</a:t>
            </a:r>
            <a:endParaRPr b="0" lang="pt-BR" sz="2000" spc="-1" strike="noStrike">
              <a:solidFill>
                <a:srgbClr val="000000"/>
              </a:solidFill>
              <a:latin typeface="Arial"/>
            </a:endParaRPr>
          </a:p>
        </p:txBody>
      </p:sp>
      <p:graphicFrame>
        <p:nvGraphicFramePr>
          <p:cNvPr id="192" name="Tabela 12"/>
          <p:cNvGraphicFramePr/>
          <p:nvPr/>
        </p:nvGraphicFramePr>
        <p:xfrm>
          <a:off x="8619480" y="2747520"/>
          <a:ext cx="2963880" cy="3395880"/>
        </p:xfrm>
        <a:graphic>
          <a:graphicData uri="http://schemas.openxmlformats.org/drawingml/2006/table">
            <a:tbl>
              <a:tblPr/>
              <a:tblGrid>
                <a:gridCol w="1533960"/>
                <a:gridCol w="1430280"/>
              </a:tblGrid>
              <a:tr h="494280">
                <a:tc>
                  <a:txBody>
                    <a:bodyPr anchor="ctr">
                      <a:noAutofit/>
                    </a:bodyPr>
                    <a:p>
                      <a:pPr algn="ctr" defTabSz="457200">
                        <a:lnSpc>
                          <a:spcPct val="100000"/>
                        </a:lnSpc>
                      </a:pPr>
                      <a:r>
                        <a:rPr b="1" lang="pt-BR" sz="1300" spc="-1" strike="noStrike">
                          <a:solidFill>
                            <a:schemeClr val="lt1"/>
                          </a:solidFill>
                          <a:latin typeface="Verdana"/>
                          <a:ea typeface="DejaVu Sans"/>
                        </a:rPr>
                        <a:t>Estado</a:t>
                      </a:r>
                      <a:endParaRPr b="0" lang="pt-BR" sz="13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84acb6"/>
                    </a:solidFill>
                  </a:tcPr>
                </a:tc>
                <a:tc>
                  <a:txBody>
                    <a:bodyPr anchor="ctr">
                      <a:noAutofit/>
                    </a:bodyPr>
                    <a:p>
                      <a:pPr algn="ctr" defTabSz="457200">
                        <a:lnSpc>
                          <a:spcPct val="100000"/>
                        </a:lnSpc>
                      </a:pPr>
                      <a:r>
                        <a:rPr b="1" lang="pt-BR" sz="1300" spc="-1" strike="noStrike">
                          <a:solidFill>
                            <a:schemeClr val="lt1"/>
                          </a:solidFill>
                          <a:latin typeface="Verdana"/>
                          <a:ea typeface="DejaVu Sans"/>
                        </a:rPr>
                        <a:t>Nº Assoc./Coop</a:t>
                      </a:r>
                      <a:endParaRPr b="0" lang="pt-BR" sz="13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84acb6"/>
                    </a:solidFill>
                  </a:tcPr>
                </a:tc>
              </a:tr>
              <a:tr h="271800">
                <a:tc>
                  <a:txBody>
                    <a:bodyPr lIns="9360" rIns="9360" anchor="ctr">
                      <a:noAutofit/>
                    </a:bodyPr>
                    <a:p>
                      <a:pPr algn="ctr" defTabSz="457200">
                        <a:lnSpc>
                          <a:spcPct val="100000"/>
                        </a:lnSpc>
                      </a:pPr>
                      <a:r>
                        <a:rPr b="0" lang="pt-BR" sz="1300" spc="-1" strike="noStrike">
                          <a:solidFill>
                            <a:schemeClr val="dk1"/>
                          </a:solidFill>
                          <a:latin typeface="Verdana"/>
                          <a:ea typeface="DejaVu Sans"/>
                        </a:rPr>
                        <a:t>BA</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d8e2e5"/>
                    </a:solidFill>
                  </a:tcPr>
                </a:tc>
                <a:tc>
                  <a:txBody>
                    <a:bodyPr lIns="9360" rIns="9360" anchor="ctr">
                      <a:noAutofit/>
                    </a:bodyPr>
                    <a:p>
                      <a:pPr algn="ctr" defTabSz="457200">
                        <a:lnSpc>
                          <a:spcPct val="100000"/>
                        </a:lnSpc>
                      </a:pPr>
                      <a:r>
                        <a:rPr b="0" lang="pt-BR" sz="1300" spc="-1" strike="noStrike">
                          <a:solidFill>
                            <a:schemeClr val="dk1"/>
                          </a:solidFill>
                          <a:latin typeface="Verdana"/>
                          <a:ea typeface="DejaVu Sans"/>
                        </a:rPr>
                        <a:t>3</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d8e2e5"/>
                    </a:solidFill>
                  </a:tcPr>
                </a:tc>
              </a:tr>
              <a:tr h="271800">
                <a:tc>
                  <a:txBody>
                    <a:bodyPr lIns="9360" rIns="9360" anchor="ctr">
                      <a:noAutofit/>
                    </a:bodyPr>
                    <a:p>
                      <a:pPr algn="ctr" defTabSz="457200">
                        <a:lnSpc>
                          <a:spcPct val="100000"/>
                        </a:lnSpc>
                      </a:pPr>
                      <a:r>
                        <a:rPr b="0" lang="pt-BR" sz="1300" spc="-1" strike="noStrike">
                          <a:solidFill>
                            <a:schemeClr val="dk1"/>
                          </a:solidFill>
                          <a:latin typeface="Verdana"/>
                          <a:ea typeface="DejaVu Sans"/>
                        </a:rPr>
                        <a:t>CE</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lIns="9360" rIns="9360" anchor="ctr">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271800">
                <a:tc>
                  <a:txBody>
                    <a:bodyPr lIns="9360" rIns="9360" anchor="ctr">
                      <a:noAutofit/>
                    </a:bodyPr>
                    <a:p>
                      <a:pPr algn="ctr" defTabSz="457200">
                        <a:lnSpc>
                          <a:spcPct val="100000"/>
                        </a:lnSpc>
                      </a:pPr>
                      <a:r>
                        <a:rPr b="0" lang="pt-BR" sz="1300" spc="-1" strike="noStrike">
                          <a:solidFill>
                            <a:schemeClr val="dk1"/>
                          </a:solidFill>
                          <a:latin typeface="Verdana"/>
                          <a:ea typeface="DejaVu Sans"/>
                        </a:rPr>
                        <a:t>MG</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lIns="9360" rIns="9360" anchor="ctr">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271800">
                <a:tc>
                  <a:txBody>
                    <a:bodyPr lIns="9360" rIns="9360" anchor="ctr">
                      <a:noAutofit/>
                    </a:bodyPr>
                    <a:p>
                      <a:pPr algn="ctr" defTabSz="457200">
                        <a:lnSpc>
                          <a:spcPct val="100000"/>
                        </a:lnSpc>
                      </a:pPr>
                      <a:r>
                        <a:rPr b="0" lang="pt-BR" sz="1300" spc="-1" strike="noStrike">
                          <a:solidFill>
                            <a:schemeClr val="dk1"/>
                          </a:solidFill>
                          <a:latin typeface="Verdana"/>
                          <a:ea typeface="DejaVu Sans"/>
                        </a:rPr>
                        <a:t>MT</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lIns="9360" rIns="9360" anchor="ctr">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271800">
                <a:tc>
                  <a:txBody>
                    <a:bodyPr lIns="9360" rIns="9360" anchor="ctr">
                      <a:noAutofit/>
                    </a:bodyPr>
                    <a:p>
                      <a:pPr algn="ctr" defTabSz="457200">
                        <a:lnSpc>
                          <a:spcPct val="100000"/>
                        </a:lnSpc>
                      </a:pPr>
                      <a:r>
                        <a:rPr b="0" lang="pt-BR" sz="1300" spc="-1" strike="noStrike">
                          <a:solidFill>
                            <a:schemeClr val="dk1"/>
                          </a:solidFill>
                          <a:latin typeface="Verdana"/>
                          <a:ea typeface="DejaVu Sans"/>
                        </a:rPr>
                        <a:t>PA</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lIns="9360" rIns="9360" anchor="ctr">
                      <a:noAutofit/>
                    </a:bodyPr>
                    <a:p>
                      <a:pPr algn="ctr" defTabSz="457200">
                        <a:lnSpc>
                          <a:spcPct val="100000"/>
                        </a:lnSpc>
                      </a:pPr>
                      <a:r>
                        <a:rPr b="0" lang="pt-BR" sz="1300" spc="-1" strike="noStrike">
                          <a:solidFill>
                            <a:schemeClr val="dk1"/>
                          </a:solidFill>
                          <a:latin typeface="Verdana"/>
                          <a:ea typeface="DejaVu Sans"/>
                        </a:rPr>
                        <a:t>2</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271800">
                <a:tc>
                  <a:txBody>
                    <a:bodyPr lIns="9360" rIns="9360" anchor="ctr">
                      <a:noAutofit/>
                    </a:bodyPr>
                    <a:p>
                      <a:pPr algn="ctr" defTabSz="457200">
                        <a:lnSpc>
                          <a:spcPct val="100000"/>
                        </a:lnSpc>
                      </a:pPr>
                      <a:r>
                        <a:rPr b="0" lang="pt-BR" sz="1300" spc="-1" strike="noStrike">
                          <a:solidFill>
                            <a:schemeClr val="dk1"/>
                          </a:solidFill>
                          <a:latin typeface="Verdana"/>
                          <a:ea typeface="DejaVu Sans"/>
                        </a:rPr>
                        <a:t>PE</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lIns="9360" rIns="9360" anchor="ctr">
                      <a:noAutofit/>
                    </a:bodyPr>
                    <a:p>
                      <a:pPr algn="ctr" defTabSz="457200">
                        <a:lnSpc>
                          <a:spcPct val="100000"/>
                        </a:lnSpc>
                      </a:pPr>
                      <a:r>
                        <a:rPr b="0" lang="pt-BR" sz="1300" spc="-1" strike="noStrike">
                          <a:solidFill>
                            <a:schemeClr val="dk1"/>
                          </a:solidFill>
                          <a:latin typeface="Verdana"/>
                          <a:ea typeface="DejaVu Sans"/>
                        </a:rPr>
                        <a:t>2</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271800">
                <a:tc>
                  <a:txBody>
                    <a:bodyPr lIns="9360" rIns="9360" anchor="ctr">
                      <a:noAutofit/>
                    </a:bodyPr>
                    <a:p>
                      <a:pPr algn="ctr" defTabSz="457200">
                        <a:lnSpc>
                          <a:spcPct val="100000"/>
                        </a:lnSpc>
                      </a:pPr>
                      <a:r>
                        <a:rPr b="0" lang="pt-BR" sz="1300" spc="-1" strike="noStrike">
                          <a:solidFill>
                            <a:schemeClr val="dk1"/>
                          </a:solidFill>
                          <a:latin typeface="Verdana"/>
                          <a:ea typeface="DejaVu Sans"/>
                        </a:rPr>
                        <a:t>RN</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lIns="9360" rIns="9360" anchor="ctr">
                      <a:noAutofit/>
                    </a:bodyPr>
                    <a:p>
                      <a:pPr algn="ctr" defTabSz="457200">
                        <a:lnSpc>
                          <a:spcPct val="100000"/>
                        </a:lnSpc>
                      </a:pPr>
                      <a:r>
                        <a:rPr b="0" lang="pt-BR" sz="1300" spc="-1" strike="noStrike">
                          <a:solidFill>
                            <a:schemeClr val="dk1"/>
                          </a:solidFill>
                          <a:latin typeface="Verdana"/>
                          <a:ea typeface="DejaVu Sans"/>
                        </a:rPr>
                        <a:t>1</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271800">
                <a:tc>
                  <a:txBody>
                    <a:bodyPr lIns="9360" rIns="9360" anchor="ctr">
                      <a:noAutofit/>
                    </a:bodyPr>
                    <a:p>
                      <a:pPr algn="ctr" defTabSz="457200">
                        <a:lnSpc>
                          <a:spcPct val="100000"/>
                        </a:lnSpc>
                      </a:pPr>
                      <a:r>
                        <a:rPr b="0" lang="pt-BR" sz="1300" spc="-1" strike="noStrike">
                          <a:solidFill>
                            <a:schemeClr val="dk1"/>
                          </a:solidFill>
                          <a:latin typeface="Verdana"/>
                          <a:ea typeface="DejaVu Sans"/>
                        </a:rPr>
                        <a:t>RS</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lIns="9360" rIns="9360" anchor="ctr">
                      <a:noAutofit/>
                    </a:bodyPr>
                    <a:p>
                      <a:pPr algn="ctr" defTabSz="457200">
                        <a:lnSpc>
                          <a:spcPct val="100000"/>
                        </a:lnSpc>
                      </a:pPr>
                      <a:r>
                        <a:rPr b="0" lang="pt-BR" sz="1300" spc="-1" strike="noStrike">
                          <a:solidFill>
                            <a:schemeClr val="dk1"/>
                          </a:solidFill>
                          <a:latin typeface="Verdana"/>
                          <a:ea typeface="DejaVu Sans"/>
                        </a:rPr>
                        <a:t>4</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r h="271800">
                <a:tc>
                  <a:txBody>
                    <a:bodyPr lIns="9360" rIns="9360" anchor="ctr">
                      <a:noAutofit/>
                    </a:bodyPr>
                    <a:p>
                      <a:pPr algn="ctr" defTabSz="457200">
                        <a:lnSpc>
                          <a:spcPct val="100000"/>
                        </a:lnSpc>
                      </a:pPr>
                      <a:r>
                        <a:rPr b="0" lang="pt-BR" sz="1300" spc="-1" strike="noStrike">
                          <a:solidFill>
                            <a:schemeClr val="dk1"/>
                          </a:solidFill>
                          <a:latin typeface="Verdana"/>
                          <a:ea typeface="DejaVu Sans"/>
                        </a:rPr>
                        <a:t>SP</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c>
                  <a:txBody>
                    <a:bodyPr lIns="9360" rIns="9360" anchor="ctr">
                      <a:noAutofit/>
                    </a:bodyPr>
                    <a:p>
                      <a:pPr algn="ctr" defTabSz="457200">
                        <a:lnSpc>
                          <a:spcPct val="100000"/>
                        </a:lnSpc>
                      </a:pPr>
                      <a:r>
                        <a:rPr b="0" lang="pt-BR" sz="1300" spc="-1" strike="noStrike">
                          <a:solidFill>
                            <a:schemeClr val="dk1"/>
                          </a:solidFill>
                          <a:latin typeface="Verdana"/>
                          <a:ea typeface="DejaVu Sans"/>
                        </a:rPr>
                        <a:t>4</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8e2e5"/>
                    </a:solidFill>
                  </a:tcPr>
                </a:tc>
              </a:tr>
              <a:tr h="269640">
                <a:tc>
                  <a:txBody>
                    <a:bodyPr lIns="9360" rIns="9360" anchor="ctr">
                      <a:noAutofit/>
                    </a:bodyPr>
                    <a:p>
                      <a:pPr algn="ctr" defTabSz="457200">
                        <a:lnSpc>
                          <a:spcPct val="100000"/>
                        </a:lnSpc>
                      </a:pPr>
                      <a:r>
                        <a:rPr b="1" lang="pt-BR" sz="1300" spc="-1" strike="noStrike">
                          <a:solidFill>
                            <a:schemeClr val="dk1"/>
                          </a:solidFill>
                          <a:latin typeface="Verdana"/>
                          <a:ea typeface="DejaVu Sans"/>
                        </a:rPr>
                        <a:t>Total</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c>
                  <a:txBody>
                    <a:bodyPr lIns="9360" rIns="9360" anchor="ctr">
                      <a:noAutofit/>
                    </a:bodyPr>
                    <a:p>
                      <a:pPr algn="ctr" defTabSz="457200">
                        <a:lnSpc>
                          <a:spcPct val="100000"/>
                        </a:lnSpc>
                      </a:pPr>
                      <a:r>
                        <a:rPr b="1" lang="pt-BR" sz="1300" spc="-1" strike="noStrike">
                          <a:solidFill>
                            <a:schemeClr val="dk1"/>
                          </a:solidFill>
                          <a:latin typeface="Verdana"/>
                          <a:ea typeface="DejaVu Sans"/>
                        </a:rPr>
                        <a:t>19</a:t>
                      </a:r>
                      <a:endParaRPr b="0" lang="pt-BR" sz="13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cf1f2"/>
                    </a:solidFill>
                  </a:tcPr>
                </a:tc>
              </a:tr>
            </a:tbl>
          </a:graphicData>
        </a:graphic>
      </p:graphicFrame>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Retângulo 35"/>
          <p:cNvSpPr/>
          <p:nvPr/>
        </p:nvSpPr>
        <p:spPr>
          <a:xfrm>
            <a:off x="1617840" y="540000"/>
            <a:ext cx="9107640" cy="42156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CONTRATOS PASSADOS RECUPERADOS 2024 – POSSÍVEL EXECUÇÃO EM 2025</a:t>
            </a:r>
            <a:endParaRPr b="0" lang="pt-BR" sz="1800" spc="-1" strike="noStrike">
              <a:solidFill>
                <a:srgbClr val="000000"/>
              </a:solidFill>
              <a:latin typeface="Arial"/>
            </a:endParaRPr>
          </a:p>
        </p:txBody>
      </p:sp>
      <p:sp>
        <p:nvSpPr>
          <p:cNvPr id="194" name="Retângulo 36"/>
          <p:cNvSpPr/>
          <p:nvPr/>
        </p:nvSpPr>
        <p:spPr>
          <a:xfrm>
            <a:off x="3060000" y="2520000"/>
            <a:ext cx="6478920" cy="3258000"/>
          </a:xfrm>
          <a:prstGeom prst="rect">
            <a:avLst/>
          </a:prstGeom>
          <a:solidFill>
            <a:srgbClr val="e6eef0"/>
          </a:solidFill>
          <a:ln w="0">
            <a:noFill/>
          </a:ln>
        </p:spPr>
        <p:style>
          <a:lnRef idx="0"/>
          <a:fillRef idx="0"/>
          <a:effectRef idx="0"/>
          <a:fontRef idx="minor"/>
        </p:style>
        <p:txBody>
          <a:bodyPr lIns="90000" rIns="90000" tIns="45000" bIns="45000" anchor="t">
            <a:spAutoFit/>
          </a:bodyPr>
          <a:p>
            <a:pPr algn="just" defTabSz="914400">
              <a:lnSpc>
                <a:spcPct val="100000"/>
              </a:lnSpc>
              <a:tabLst>
                <a:tab algn="l" pos="0"/>
              </a:tabLst>
            </a:pPr>
            <a:r>
              <a:rPr b="0" lang="pt-BR" sz="1600" spc="-1" strike="noStrike">
                <a:solidFill>
                  <a:srgbClr val="000000"/>
                </a:solidFill>
                <a:latin typeface="Verdana"/>
                <a:ea typeface="DejaVu Sans"/>
              </a:rPr>
              <a:t>A FUNASA, herdou vários grandes contratos de execução direta envolvendo centenas de milhões de reais, cujos objetos são poços tubulares para o semiárido nordestino e a </a:t>
            </a:r>
            <a:r>
              <a:rPr b="1" lang="pt-BR" sz="1600" spc="-1" strike="noStrike">
                <a:solidFill>
                  <a:srgbClr val="000000"/>
                </a:solidFill>
                <a:latin typeface="Verdana"/>
                <a:ea typeface="DejaVu Sans"/>
              </a:rPr>
              <a:t>implantação de cisternas</a:t>
            </a:r>
            <a:r>
              <a:rPr b="0" lang="pt-BR" sz="1600" spc="-1" strike="noStrike">
                <a:solidFill>
                  <a:srgbClr val="000000"/>
                </a:solidFill>
                <a:latin typeface="Verdana"/>
                <a:ea typeface="DejaVu Sans"/>
              </a:rPr>
              <a:t> em nove estados da região nordeste. Tais contratos envolviam questões delicadas sobre sua legitimidade, preços e execução. Ao longo de 2024, foram feitos levantamentos de informações e ajustes negociados com os fornecedores, tudo acompanhado pela área de integridade da fundação, seu jurídico e pelos órgãos de controle, de modo que pudéssemos retomar, com segurança, sua execução. Ainda estão sendo feitos os últimos ajustes, mas é provável que possamos lançar mão destes contratos ao longo do exercício de 2025. </a:t>
            </a:r>
            <a:endParaRPr b="0" lang="pt-BR" sz="1600" spc="-1" strike="noStrike">
              <a:solidFill>
                <a:srgbClr val="000000"/>
              </a:solidFill>
              <a:latin typeface="Arial"/>
            </a:endParaRPr>
          </a:p>
        </p:txBody>
      </p:sp>
      <p:sp>
        <p:nvSpPr>
          <p:cNvPr id="195" name="Retângulo 37"/>
          <p:cNvSpPr/>
          <p:nvPr/>
        </p:nvSpPr>
        <p:spPr>
          <a:xfrm>
            <a:off x="1080000" y="1012320"/>
            <a:ext cx="10078920" cy="204660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endParaRPr b="0" lang="pt-BR" sz="1800" spc="-1" strike="noStrike">
              <a:solidFill>
                <a:srgbClr val="000000"/>
              </a:solidFill>
              <a:latin typeface="Arial"/>
            </a:endParaRPr>
          </a:p>
          <a:p>
            <a:pPr algn="ctr" defTabSz="914400">
              <a:lnSpc>
                <a:spcPct val="100000"/>
              </a:lnSpc>
              <a:tabLst>
                <a:tab algn="l" pos="0"/>
              </a:tabLst>
            </a:pPr>
            <a:r>
              <a:rPr b="1" lang="pt-BR" sz="2800" spc="-1" strike="noStrike">
                <a:solidFill>
                  <a:srgbClr val="000000"/>
                </a:solidFill>
                <a:highlight>
                  <a:srgbClr val="ffbf00"/>
                </a:highlight>
                <a:latin typeface="Arial"/>
                <a:ea typeface="DejaVu Sans"/>
              </a:rPr>
              <a:t>CONTRATOS DE EXECUÇÃO DIRETA - FINALÍSTICOS (Convênios, TEDs, Outras Cooperações)</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CaixaDeTexto 1"/>
          <p:cNvSpPr/>
          <p:nvPr/>
        </p:nvSpPr>
        <p:spPr>
          <a:xfrm>
            <a:off x="3442320" y="268560"/>
            <a:ext cx="53049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1800" spc="-1" strike="noStrike">
                <a:solidFill>
                  <a:srgbClr val="134163"/>
                </a:solidFill>
                <a:latin typeface="Verdana"/>
                <a:ea typeface="DejaVu Sans"/>
              </a:rPr>
              <a:t>AÇÕES EXECUTADAS – EXERCÍCIO 2024</a:t>
            </a:r>
            <a:endParaRPr b="0" lang="pt-BR" sz="1800" spc="-1" strike="noStrike">
              <a:solidFill>
                <a:srgbClr val="000000"/>
              </a:solidFill>
              <a:latin typeface="Arial"/>
            </a:endParaRPr>
          </a:p>
        </p:txBody>
      </p:sp>
      <p:grpSp>
        <p:nvGrpSpPr>
          <p:cNvPr id="197" name="Agrupar 14"/>
          <p:cNvGrpSpPr/>
          <p:nvPr/>
        </p:nvGrpSpPr>
        <p:grpSpPr>
          <a:xfrm>
            <a:off x="4546440" y="4711680"/>
            <a:ext cx="6665760" cy="577440"/>
            <a:chOff x="4546440" y="4711680"/>
            <a:chExt cx="6665760" cy="577440"/>
          </a:xfrm>
        </p:grpSpPr>
        <p:sp>
          <p:nvSpPr>
            <p:cNvPr id="198" name="Retângulo 15"/>
            <p:cNvSpPr/>
            <p:nvPr/>
          </p:nvSpPr>
          <p:spPr>
            <a:xfrm>
              <a:off x="6384240" y="4711680"/>
              <a:ext cx="4827960" cy="5774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1" lang="pt-BR" sz="3200" spc="-1" strike="noStrike">
                  <a:solidFill>
                    <a:srgbClr val="c00000"/>
                  </a:solidFill>
                  <a:latin typeface="Verdana"/>
                  <a:ea typeface="DejaVu Sans"/>
                </a:rPr>
                <a:t>R$  251.506.870,35 </a:t>
              </a:r>
              <a:endParaRPr b="0" lang="pt-BR" sz="3200" spc="-1" strike="noStrike">
                <a:solidFill>
                  <a:srgbClr val="000000"/>
                </a:solidFill>
                <a:latin typeface="Arial"/>
              </a:endParaRPr>
            </a:p>
          </p:txBody>
        </p:sp>
        <p:sp>
          <p:nvSpPr>
            <p:cNvPr id="199" name="CaixaDeTexto 16"/>
            <p:cNvSpPr/>
            <p:nvPr/>
          </p:nvSpPr>
          <p:spPr>
            <a:xfrm>
              <a:off x="4546440" y="4819320"/>
              <a:ext cx="148860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pt-BR" sz="1800" spc="-1" strike="noStrike">
                  <a:solidFill>
                    <a:srgbClr val="000000"/>
                  </a:solidFill>
                  <a:latin typeface="Verdana"/>
                  <a:ea typeface="DejaVu Sans"/>
                </a:rPr>
                <a:t>Valor Total:</a:t>
              </a:r>
              <a:endParaRPr b="0" lang="pt-BR" sz="1800" spc="-1" strike="noStrike">
                <a:solidFill>
                  <a:srgbClr val="000000"/>
                </a:solidFill>
                <a:latin typeface="Arial"/>
              </a:endParaRPr>
            </a:p>
          </p:txBody>
        </p:sp>
      </p:grpSp>
      <p:sp>
        <p:nvSpPr>
          <p:cNvPr id="200" name="Retângulo 9"/>
          <p:cNvSpPr/>
          <p:nvPr/>
        </p:nvSpPr>
        <p:spPr>
          <a:xfrm>
            <a:off x="3490560" y="793080"/>
            <a:ext cx="5209200" cy="3333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pt-BR" sz="1600" spc="-1" strike="noStrike">
                <a:solidFill>
                  <a:srgbClr val="000000"/>
                </a:solidFill>
                <a:latin typeface="Verdana"/>
                <a:ea typeface="DejaVu Sans"/>
              </a:rPr>
              <a:t>Recuperação dos Contratos</a:t>
            </a:r>
            <a:endParaRPr b="0" lang="pt-BR" sz="1600" spc="-1" strike="noStrike">
              <a:solidFill>
                <a:srgbClr val="000000"/>
              </a:solidFill>
              <a:latin typeface="Arial"/>
            </a:endParaRPr>
          </a:p>
        </p:txBody>
      </p:sp>
      <p:sp>
        <p:nvSpPr>
          <p:cNvPr id="201" name="Retângulo 10"/>
          <p:cNvSpPr/>
          <p:nvPr/>
        </p:nvSpPr>
        <p:spPr>
          <a:xfrm>
            <a:off x="402120" y="1456560"/>
            <a:ext cx="7518240" cy="333360"/>
          </a:xfrm>
          <a:prstGeom prst="rect">
            <a:avLst/>
          </a:prstGeom>
          <a:noFill/>
          <a:ln w="0">
            <a:noFill/>
          </a:ln>
        </p:spPr>
        <p:style>
          <a:lnRef idx="0"/>
          <a:fillRef idx="0"/>
          <a:effectRef idx="0"/>
          <a:fontRef idx="minor"/>
        </p:style>
        <p:txBody>
          <a:bodyPr lIns="90000" rIns="90000" tIns="45000" bIns="45000" anchor="t">
            <a:spAutoFit/>
          </a:bodyPr>
          <a:p>
            <a:pPr algn="just" defTabSz="914400">
              <a:lnSpc>
                <a:spcPct val="100000"/>
              </a:lnSpc>
              <a:tabLst>
                <a:tab algn="l" pos="0"/>
              </a:tabLst>
            </a:pPr>
            <a:r>
              <a:rPr b="1" lang="pt-BR" sz="1600" spc="-1" strike="noStrike">
                <a:solidFill>
                  <a:srgbClr val="000000"/>
                </a:solidFill>
                <a:latin typeface="Verdana"/>
                <a:ea typeface="DejaVu Sans"/>
              </a:rPr>
              <a:t>Contratos nº 172/2022</a:t>
            </a:r>
            <a:r>
              <a:rPr b="0" lang="pt-BR" sz="1600" spc="-1" strike="noStrike">
                <a:solidFill>
                  <a:srgbClr val="000000"/>
                </a:solidFill>
                <a:latin typeface="Verdana"/>
                <a:ea typeface="DejaVu Sans"/>
              </a:rPr>
              <a:t>, </a:t>
            </a:r>
            <a:r>
              <a:rPr b="1" lang="pt-BR" sz="1600" spc="-1" strike="noStrike">
                <a:solidFill>
                  <a:srgbClr val="000000"/>
                </a:solidFill>
                <a:latin typeface="Verdana"/>
                <a:ea typeface="DejaVu Sans"/>
              </a:rPr>
              <a:t>173/2022</a:t>
            </a:r>
            <a:r>
              <a:rPr b="0" lang="pt-BR" sz="1600" spc="-1" strike="noStrike">
                <a:solidFill>
                  <a:srgbClr val="000000"/>
                </a:solidFill>
                <a:latin typeface="Verdana"/>
                <a:ea typeface="DejaVu Sans"/>
              </a:rPr>
              <a:t>, </a:t>
            </a:r>
            <a:r>
              <a:rPr b="1" lang="pt-BR" sz="1600" spc="-1" strike="noStrike">
                <a:solidFill>
                  <a:srgbClr val="000000"/>
                </a:solidFill>
                <a:latin typeface="Verdana"/>
                <a:ea typeface="DejaVu Sans"/>
              </a:rPr>
              <a:t>180/2022 e 181/2022</a:t>
            </a:r>
            <a:endParaRPr b="0" lang="pt-BR" sz="1600" spc="-1" strike="noStrike">
              <a:solidFill>
                <a:srgbClr val="000000"/>
              </a:solidFill>
              <a:latin typeface="Arial"/>
            </a:endParaRPr>
          </a:p>
        </p:txBody>
      </p:sp>
      <p:graphicFrame>
        <p:nvGraphicFramePr>
          <p:cNvPr id="202" name="Tabela 11"/>
          <p:cNvGraphicFramePr/>
          <p:nvPr/>
        </p:nvGraphicFramePr>
        <p:xfrm>
          <a:off x="360000" y="2418840"/>
          <a:ext cx="3599280" cy="3629520"/>
        </p:xfrm>
        <a:graphic>
          <a:graphicData uri="http://schemas.openxmlformats.org/drawingml/2006/table">
            <a:tbl>
              <a:tblPr/>
              <a:tblGrid>
                <a:gridCol w="2499120"/>
                <a:gridCol w="1100520"/>
              </a:tblGrid>
              <a:tr h="523080">
                <a:tc>
                  <a:txBody>
                    <a:bodyPr anchor="ctr">
                      <a:noAutofit/>
                    </a:bodyPr>
                    <a:p>
                      <a:pPr algn="ctr" defTabSz="457200">
                        <a:lnSpc>
                          <a:spcPct val="100000"/>
                        </a:lnSpc>
                      </a:pPr>
                      <a:r>
                        <a:rPr b="1" lang="pt-BR" sz="1600" spc="-1" strike="noStrike">
                          <a:solidFill>
                            <a:schemeClr val="dk1"/>
                          </a:solidFill>
                          <a:latin typeface="Verdana"/>
                          <a:ea typeface="DejaVu Sans"/>
                        </a:rPr>
                        <a:t>Descrição/</a:t>
                      </a:r>
                      <a:endParaRPr b="0" lang="pt-BR" sz="1600" spc="-1" strike="noStrike">
                        <a:solidFill>
                          <a:srgbClr val="000000"/>
                        </a:solidFill>
                        <a:latin typeface="Arial"/>
                      </a:endParaRPr>
                    </a:p>
                    <a:p>
                      <a:pPr algn="ctr" defTabSz="457200">
                        <a:lnSpc>
                          <a:spcPct val="100000"/>
                        </a:lnSpc>
                      </a:pPr>
                      <a:r>
                        <a:rPr b="1" lang="pt-BR" sz="1600" spc="-1" strike="noStrike">
                          <a:solidFill>
                            <a:schemeClr val="dk1"/>
                          </a:solidFill>
                          <a:latin typeface="Verdana"/>
                          <a:ea typeface="DejaVu Sans"/>
                        </a:rPr>
                        <a:t>especificação</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c>
                  <a:txBody>
                    <a:bodyPr anchor="ctr">
                      <a:noAutofit/>
                    </a:bodyPr>
                    <a:p>
                      <a:pPr algn="ctr" defTabSz="457200">
                        <a:lnSpc>
                          <a:spcPct val="100000"/>
                        </a:lnSpc>
                      </a:pPr>
                      <a:r>
                        <a:rPr b="1" lang="pt-BR" sz="1600" spc="-1" strike="noStrike">
                          <a:solidFill>
                            <a:schemeClr val="dk1"/>
                          </a:solidFill>
                          <a:latin typeface="Verdana"/>
                          <a:ea typeface="DejaVu Sans"/>
                        </a:rPr>
                        <a:t>Qtdade</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r>
              <a:tr h="261360">
                <a:tc>
                  <a:txBody>
                    <a:bodyPr anchor="ctr">
                      <a:noAutofit/>
                    </a:bodyPr>
                    <a:p>
                      <a:pPr defTabSz="457200">
                        <a:lnSpc>
                          <a:spcPct val="100000"/>
                        </a:lnSpc>
                      </a:pPr>
                      <a:r>
                        <a:rPr b="0" lang="pt-BR" sz="1600" spc="-1" strike="noStrike">
                          <a:solidFill>
                            <a:schemeClr val="dk1"/>
                          </a:solidFill>
                          <a:latin typeface="Verdana"/>
                          <a:ea typeface="DejaVu Sans"/>
                        </a:rPr>
                        <a:t>Cisternas </a:t>
                      </a:r>
                      <a:r>
                        <a:rPr b="1" lang="pt-BR" sz="1600" spc="-1" strike="noStrike">
                          <a:solidFill>
                            <a:schemeClr val="dk1"/>
                          </a:solidFill>
                          <a:latin typeface="Verdana"/>
                          <a:ea typeface="DejaVu Sans"/>
                        </a:rPr>
                        <a:t>BA</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c>
                  <a:txBody>
                    <a:bodyPr anchor="ctr">
                      <a:noAutofit/>
                    </a:bodyPr>
                    <a:p>
                      <a:pPr algn="ctr" defTabSz="457200">
                        <a:lnSpc>
                          <a:spcPct val="100000"/>
                        </a:lnSpc>
                      </a:pPr>
                      <a:r>
                        <a:rPr b="0" lang="pt-BR" sz="1600" spc="-1" strike="noStrike">
                          <a:solidFill>
                            <a:schemeClr val="dk1"/>
                          </a:solidFill>
                          <a:latin typeface="Verdana"/>
                          <a:ea typeface="DejaVu Sans"/>
                        </a:rPr>
                        <a:t>840</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r>
              <a:tr h="261360">
                <a:tc>
                  <a:txBody>
                    <a:bodyPr anchor="ctr">
                      <a:noAutofit/>
                    </a:bodyPr>
                    <a:p>
                      <a:pPr defTabSz="457200">
                        <a:lnSpc>
                          <a:spcPct val="100000"/>
                        </a:lnSpc>
                      </a:pPr>
                      <a:r>
                        <a:rPr b="0" lang="pt-BR" sz="1600" spc="-1" strike="noStrike">
                          <a:solidFill>
                            <a:schemeClr val="dk1"/>
                          </a:solidFill>
                          <a:latin typeface="Verdana"/>
                          <a:ea typeface="DejaVu Sans"/>
                        </a:rPr>
                        <a:t>Cisternas </a:t>
                      </a:r>
                      <a:r>
                        <a:rPr b="1" lang="pt-BR" sz="1600" spc="-1" strike="noStrike">
                          <a:solidFill>
                            <a:schemeClr val="dk1"/>
                          </a:solidFill>
                          <a:latin typeface="Verdana"/>
                          <a:ea typeface="DejaVu Sans"/>
                        </a:rPr>
                        <a:t>CE</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c>
                  <a:txBody>
                    <a:bodyPr anchor="ctr">
                      <a:noAutofit/>
                    </a:bodyPr>
                    <a:p>
                      <a:pPr algn="ctr" defTabSz="457200">
                        <a:lnSpc>
                          <a:spcPct val="100000"/>
                        </a:lnSpc>
                      </a:pPr>
                      <a:r>
                        <a:rPr b="0" lang="pt-BR" sz="1600" spc="-1" strike="noStrike">
                          <a:solidFill>
                            <a:schemeClr val="dk1"/>
                          </a:solidFill>
                          <a:latin typeface="Verdana"/>
                          <a:ea typeface="DejaVu Sans"/>
                        </a:rPr>
                        <a:t>3.488</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r>
              <a:tr h="261360">
                <a:tc>
                  <a:txBody>
                    <a:bodyPr anchor="ctr">
                      <a:noAutofit/>
                    </a:bodyPr>
                    <a:p>
                      <a:pPr defTabSz="457200">
                        <a:lnSpc>
                          <a:spcPct val="100000"/>
                        </a:lnSpc>
                      </a:pPr>
                      <a:r>
                        <a:rPr b="0" lang="pt-BR" sz="1600" spc="-1" strike="noStrike">
                          <a:solidFill>
                            <a:schemeClr val="dk1"/>
                          </a:solidFill>
                          <a:latin typeface="Verdana"/>
                          <a:ea typeface="DejaVu Sans"/>
                        </a:rPr>
                        <a:t>Cisternas </a:t>
                      </a:r>
                      <a:r>
                        <a:rPr b="1" lang="pt-BR" sz="1600" spc="-1" strike="noStrike">
                          <a:solidFill>
                            <a:schemeClr val="dk1"/>
                          </a:solidFill>
                          <a:latin typeface="Verdana"/>
                          <a:ea typeface="DejaVu Sans"/>
                        </a:rPr>
                        <a:t>MG</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c>
                  <a:txBody>
                    <a:bodyPr anchor="ctr">
                      <a:noAutofit/>
                    </a:bodyPr>
                    <a:p>
                      <a:pPr algn="ctr" defTabSz="457200">
                        <a:lnSpc>
                          <a:spcPct val="100000"/>
                        </a:lnSpc>
                      </a:pPr>
                      <a:r>
                        <a:rPr b="0" lang="pt-BR" sz="1600" spc="-1" strike="noStrike">
                          <a:solidFill>
                            <a:schemeClr val="dk1"/>
                          </a:solidFill>
                          <a:latin typeface="Verdana"/>
                          <a:ea typeface="DejaVu Sans"/>
                        </a:rPr>
                        <a:t>2.176</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r>
              <a:tr h="261360">
                <a:tc>
                  <a:txBody>
                    <a:bodyPr anchor="ctr">
                      <a:noAutofit/>
                    </a:bodyPr>
                    <a:p>
                      <a:pPr defTabSz="457200">
                        <a:lnSpc>
                          <a:spcPct val="100000"/>
                        </a:lnSpc>
                      </a:pPr>
                      <a:r>
                        <a:rPr b="0" lang="pt-BR" sz="1600" spc="-1" strike="noStrike">
                          <a:solidFill>
                            <a:schemeClr val="dk1"/>
                          </a:solidFill>
                          <a:latin typeface="Verdana"/>
                          <a:ea typeface="DejaVu Sans"/>
                        </a:rPr>
                        <a:t>Cisternas </a:t>
                      </a:r>
                      <a:r>
                        <a:rPr b="1" lang="pt-BR" sz="1600" spc="-1" strike="noStrike">
                          <a:solidFill>
                            <a:schemeClr val="dk1"/>
                          </a:solidFill>
                          <a:latin typeface="Verdana"/>
                          <a:ea typeface="DejaVu Sans"/>
                        </a:rPr>
                        <a:t>PE</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c>
                  <a:txBody>
                    <a:bodyPr anchor="ctr">
                      <a:noAutofit/>
                    </a:bodyPr>
                    <a:p>
                      <a:pPr algn="ctr" defTabSz="457200">
                        <a:lnSpc>
                          <a:spcPct val="100000"/>
                        </a:lnSpc>
                      </a:pPr>
                      <a:r>
                        <a:rPr b="0" lang="pt-BR" sz="1600" spc="-1" strike="noStrike">
                          <a:solidFill>
                            <a:schemeClr val="dk1"/>
                          </a:solidFill>
                          <a:latin typeface="Verdana"/>
                          <a:ea typeface="DejaVu Sans"/>
                        </a:rPr>
                        <a:t>5.895</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r>
              <a:tr h="261360">
                <a:tc>
                  <a:txBody>
                    <a:bodyPr anchor="ctr">
                      <a:noAutofit/>
                    </a:bodyPr>
                    <a:p>
                      <a:pPr defTabSz="457200">
                        <a:lnSpc>
                          <a:spcPct val="100000"/>
                        </a:lnSpc>
                      </a:pPr>
                      <a:r>
                        <a:rPr b="0" lang="pt-BR" sz="1600" spc="-1" strike="noStrike">
                          <a:solidFill>
                            <a:schemeClr val="dk1"/>
                          </a:solidFill>
                          <a:latin typeface="Verdana"/>
                          <a:ea typeface="DejaVu Sans"/>
                        </a:rPr>
                        <a:t>Cisternas </a:t>
                      </a:r>
                      <a:r>
                        <a:rPr b="1" lang="pt-BR" sz="1600" spc="-1" strike="noStrike">
                          <a:solidFill>
                            <a:schemeClr val="dk1"/>
                          </a:solidFill>
                          <a:latin typeface="Verdana"/>
                          <a:ea typeface="DejaVu Sans"/>
                        </a:rPr>
                        <a:t>PB</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c>
                  <a:txBody>
                    <a:bodyPr anchor="ctr">
                      <a:noAutofit/>
                    </a:bodyPr>
                    <a:p>
                      <a:pPr algn="ctr" defTabSz="457200">
                        <a:lnSpc>
                          <a:spcPct val="100000"/>
                        </a:lnSpc>
                      </a:pPr>
                      <a:r>
                        <a:rPr b="0" lang="pt-BR" sz="1600" spc="-1" strike="noStrike">
                          <a:solidFill>
                            <a:schemeClr val="dk1"/>
                          </a:solidFill>
                          <a:latin typeface="Verdana"/>
                          <a:ea typeface="DejaVu Sans"/>
                        </a:rPr>
                        <a:t>1.602</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r>
              <a:tr h="261360">
                <a:tc>
                  <a:txBody>
                    <a:bodyPr anchor="ctr">
                      <a:noAutofit/>
                    </a:bodyPr>
                    <a:p>
                      <a:pPr defTabSz="457200">
                        <a:lnSpc>
                          <a:spcPct val="100000"/>
                        </a:lnSpc>
                      </a:pPr>
                      <a:r>
                        <a:rPr b="0" lang="pt-BR" sz="1600" spc="-1" strike="noStrike">
                          <a:solidFill>
                            <a:schemeClr val="dk1"/>
                          </a:solidFill>
                          <a:latin typeface="Verdana"/>
                          <a:ea typeface="DejaVu Sans"/>
                        </a:rPr>
                        <a:t>Cisternas </a:t>
                      </a:r>
                      <a:r>
                        <a:rPr b="1" lang="pt-BR" sz="1600" spc="-1" strike="noStrike">
                          <a:solidFill>
                            <a:schemeClr val="dk1"/>
                          </a:solidFill>
                          <a:latin typeface="Verdana"/>
                          <a:ea typeface="DejaVu Sans"/>
                        </a:rPr>
                        <a:t>PI</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c>
                  <a:txBody>
                    <a:bodyPr anchor="ctr">
                      <a:noAutofit/>
                    </a:bodyPr>
                    <a:p>
                      <a:pPr algn="ctr" defTabSz="457200">
                        <a:lnSpc>
                          <a:spcPct val="100000"/>
                        </a:lnSpc>
                      </a:pPr>
                      <a:r>
                        <a:rPr b="0" lang="pt-BR" sz="1600" spc="-1" strike="noStrike">
                          <a:solidFill>
                            <a:schemeClr val="dk1"/>
                          </a:solidFill>
                          <a:latin typeface="Verdana"/>
                          <a:ea typeface="DejaVu Sans"/>
                        </a:rPr>
                        <a:t>3.710</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r>
              <a:tr h="261360">
                <a:tc>
                  <a:txBody>
                    <a:bodyPr anchor="ctr">
                      <a:noAutofit/>
                    </a:bodyPr>
                    <a:p>
                      <a:pPr defTabSz="457200">
                        <a:lnSpc>
                          <a:spcPct val="100000"/>
                        </a:lnSpc>
                      </a:pPr>
                      <a:r>
                        <a:rPr b="0" lang="pt-BR" sz="1600" spc="-1" strike="noStrike">
                          <a:solidFill>
                            <a:schemeClr val="dk1"/>
                          </a:solidFill>
                          <a:latin typeface="Verdana"/>
                          <a:ea typeface="DejaVu Sans"/>
                        </a:rPr>
                        <a:t>Cisternas </a:t>
                      </a:r>
                      <a:r>
                        <a:rPr b="1" lang="pt-BR" sz="1600" spc="-1" strike="noStrike">
                          <a:solidFill>
                            <a:schemeClr val="dk1"/>
                          </a:solidFill>
                          <a:latin typeface="Verdana"/>
                          <a:ea typeface="DejaVu Sans"/>
                        </a:rPr>
                        <a:t>RN</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c>
                  <a:txBody>
                    <a:bodyPr anchor="ctr">
                      <a:noAutofit/>
                    </a:bodyPr>
                    <a:p>
                      <a:pPr algn="ctr" defTabSz="457200">
                        <a:lnSpc>
                          <a:spcPct val="100000"/>
                        </a:lnSpc>
                      </a:pPr>
                      <a:r>
                        <a:rPr b="0" lang="pt-BR" sz="1600" spc="-1" strike="noStrike">
                          <a:solidFill>
                            <a:schemeClr val="dk1"/>
                          </a:solidFill>
                          <a:latin typeface="Verdana"/>
                          <a:ea typeface="DejaVu Sans"/>
                        </a:rPr>
                        <a:t>2.845</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r>
              <a:tr h="261360">
                <a:tc>
                  <a:txBody>
                    <a:bodyPr anchor="ctr">
                      <a:noAutofit/>
                    </a:bodyPr>
                    <a:p>
                      <a:pPr defTabSz="457200">
                        <a:lnSpc>
                          <a:spcPct val="100000"/>
                        </a:lnSpc>
                      </a:pPr>
                      <a:r>
                        <a:rPr b="0" lang="pt-BR" sz="1600" spc="-1" strike="noStrike">
                          <a:solidFill>
                            <a:schemeClr val="dk1"/>
                          </a:solidFill>
                          <a:latin typeface="Verdana"/>
                          <a:ea typeface="DejaVu Sans"/>
                        </a:rPr>
                        <a:t>Cisternas </a:t>
                      </a:r>
                      <a:r>
                        <a:rPr b="1" lang="pt-BR" sz="1600" spc="-1" strike="noStrike">
                          <a:solidFill>
                            <a:schemeClr val="dk1"/>
                          </a:solidFill>
                          <a:latin typeface="Verdana"/>
                          <a:ea typeface="DejaVu Sans"/>
                        </a:rPr>
                        <a:t>SE</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c>
                  <a:txBody>
                    <a:bodyPr anchor="ctr">
                      <a:noAutofit/>
                    </a:bodyPr>
                    <a:p>
                      <a:pPr algn="ctr" defTabSz="457200">
                        <a:lnSpc>
                          <a:spcPct val="100000"/>
                        </a:lnSpc>
                      </a:pPr>
                      <a:r>
                        <a:rPr b="0" lang="pt-BR" sz="1600" spc="-1" strike="noStrike">
                          <a:solidFill>
                            <a:schemeClr val="dk1"/>
                          </a:solidFill>
                          <a:latin typeface="Verdana"/>
                          <a:ea typeface="DejaVu Sans"/>
                        </a:rPr>
                        <a:t>420</a:t>
                      </a:r>
                      <a:endParaRPr b="0" lang="pt-BR" sz="16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r>
              <a:tr h="261360">
                <a:tc>
                  <a:txBody>
                    <a:bodyPr anchor="ctr">
                      <a:noAutofit/>
                    </a:bodyPr>
                    <a:p>
                      <a:pPr algn="ctr" defTabSz="457200">
                        <a:lnSpc>
                          <a:spcPct val="100000"/>
                        </a:lnSpc>
                      </a:pPr>
                      <a:r>
                        <a:rPr b="1" lang="pt-BR" sz="1800" spc="-1" strike="noStrike">
                          <a:solidFill>
                            <a:schemeClr val="dk1"/>
                          </a:solidFill>
                          <a:latin typeface="Verdana"/>
                          <a:ea typeface="DejaVu Sans"/>
                        </a:rPr>
                        <a:t>Total</a:t>
                      </a:r>
                      <a:endParaRPr b="0" lang="pt-BR" sz="18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c>
                  <a:txBody>
                    <a:bodyPr anchor="ctr">
                      <a:noAutofit/>
                    </a:bodyPr>
                    <a:p>
                      <a:pPr algn="ctr" defTabSz="457200">
                        <a:lnSpc>
                          <a:spcPct val="100000"/>
                        </a:lnSpc>
                      </a:pPr>
                      <a:r>
                        <a:rPr b="1" lang="pt-BR" sz="1800" spc="-1" strike="noStrike">
                          <a:solidFill>
                            <a:schemeClr val="dk1"/>
                          </a:solidFill>
                          <a:latin typeface="Verdana"/>
                          <a:ea typeface="DejaVu Sans"/>
                        </a:rPr>
                        <a:t>20.976</a:t>
                      </a:r>
                      <a:endParaRPr b="0" lang="pt-BR" sz="1800" spc="-1" strike="noStrike">
                        <a:solidFill>
                          <a:srgbClr val="000000"/>
                        </a:solidFill>
                        <a:latin typeface="Arial"/>
                      </a:endParaRPr>
                    </a:p>
                  </a:txBody>
                  <a:tcPr anchor="ctr" marL="91440" marR="91440">
                    <a:lnL w="12240">
                      <a:solidFill>
                        <a:srgbClr val="84acb6"/>
                      </a:solidFill>
                      <a:prstDash val="solid"/>
                    </a:lnL>
                    <a:lnR w="12240">
                      <a:solidFill>
                        <a:srgbClr val="84acb6"/>
                      </a:solidFill>
                      <a:prstDash val="solid"/>
                    </a:lnR>
                    <a:lnT w="12240">
                      <a:solidFill>
                        <a:srgbClr val="84acb6"/>
                      </a:solidFill>
                      <a:prstDash val="solid"/>
                    </a:lnT>
                    <a:lnB w="12240">
                      <a:solidFill>
                        <a:srgbClr val="84acb6"/>
                      </a:solidFill>
                      <a:prstDash val="solid"/>
                    </a:lnB>
                    <a:solidFill>
                      <a:srgbClr val="ecf1f2"/>
                    </a:solidFill>
                  </a:tcPr>
                </a:tc>
              </a:tr>
            </a:tbl>
          </a:graphicData>
        </a:graphic>
      </p:graphicFrame>
      <p:sp>
        <p:nvSpPr>
          <p:cNvPr id="203" name="Retângulo 2"/>
          <p:cNvSpPr/>
          <p:nvPr/>
        </p:nvSpPr>
        <p:spPr>
          <a:xfrm>
            <a:off x="4086000" y="2952000"/>
            <a:ext cx="7399440" cy="820800"/>
          </a:xfrm>
          <a:prstGeom prst="rect">
            <a:avLst/>
          </a:prstGeom>
          <a:noFill/>
          <a:ln w="0">
            <a:noFill/>
          </a:ln>
        </p:spPr>
        <p:style>
          <a:lnRef idx="0"/>
          <a:fillRef idx="0"/>
          <a:effectRef idx="0"/>
          <a:fontRef idx="minor"/>
        </p:style>
        <p:txBody>
          <a:bodyPr lIns="90000" rIns="90000" tIns="45000" bIns="45000" anchor="t">
            <a:spAutoFit/>
          </a:bodyPr>
          <a:p>
            <a:pPr algn="just" defTabSz="914400">
              <a:lnSpc>
                <a:spcPct val="100000"/>
              </a:lnSpc>
              <a:tabLst>
                <a:tab algn="l" pos="0"/>
              </a:tabLst>
            </a:pPr>
            <a:r>
              <a:rPr b="0" lang="pt-BR" sz="1600" spc="-1" strike="noStrike">
                <a:solidFill>
                  <a:srgbClr val="000000"/>
                </a:solidFill>
                <a:latin typeface="Verdana"/>
                <a:ea typeface="DejaVu Sans"/>
              </a:rPr>
              <a:t>Objeto: fornecimento, transporte e instalação de sistemas de captação e armazenamento de água da chuva (cisternas) para consumo humano, em domicílios localizados em áreas rurais </a:t>
            </a:r>
            <a:endParaRPr b="0" lang="pt-BR"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Retângulo 38"/>
          <p:cNvSpPr/>
          <p:nvPr/>
        </p:nvSpPr>
        <p:spPr>
          <a:xfrm>
            <a:off x="2160000" y="540000"/>
            <a:ext cx="7918920" cy="42156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OUTROS ELEMENTOS DE DESTAQUE - 2024</a:t>
            </a:r>
            <a:endParaRPr b="0" lang="pt-BR" sz="1800" spc="-1" strike="noStrike">
              <a:solidFill>
                <a:srgbClr val="000000"/>
              </a:solidFill>
              <a:latin typeface="Arial"/>
            </a:endParaRPr>
          </a:p>
        </p:txBody>
      </p:sp>
      <p:sp>
        <p:nvSpPr>
          <p:cNvPr id="205" name="Retângulo 40"/>
          <p:cNvSpPr/>
          <p:nvPr/>
        </p:nvSpPr>
        <p:spPr>
          <a:xfrm>
            <a:off x="3060000" y="2520000"/>
            <a:ext cx="6478920" cy="3014280"/>
          </a:xfrm>
          <a:prstGeom prst="rect">
            <a:avLst/>
          </a:prstGeom>
          <a:solidFill>
            <a:srgbClr val="e6eef0"/>
          </a:solidFill>
          <a:ln w="0">
            <a:noFill/>
          </a:ln>
        </p:spPr>
        <p:style>
          <a:lnRef idx="0"/>
          <a:fillRef idx="0"/>
          <a:effectRef idx="0"/>
          <a:fontRef idx="minor"/>
        </p:style>
        <p:txBody>
          <a:bodyPr lIns="90000" rIns="90000" tIns="45000" bIns="45000" anchor="t">
            <a:spAutoFit/>
          </a:bodyPr>
          <a:p>
            <a:pPr algn="just" defTabSz="914400">
              <a:lnSpc>
                <a:spcPct val="100000"/>
              </a:lnSpc>
              <a:tabLst>
                <a:tab algn="l" pos="0"/>
              </a:tabLst>
            </a:pPr>
            <a:r>
              <a:rPr b="0" lang="pt-BR" sz="1600" spc="-1" strike="noStrike">
                <a:solidFill>
                  <a:srgbClr val="000000"/>
                </a:solidFill>
                <a:latin typeface="Verdana"/>
                <a:ea typeface="DejaVu Sans"/>
              </a:rPr>
              <a:t>A FUNASA, além das ações de caráter orçamentário, desenvolveu inúmeras atividades pertinentes aos seus objetivos institucionais, além de se dedicar ao tratamentos dos vários temas advindos de sua extinção e posterior recriação. Destaque deve ser dado ao trabalho da Fundação no enfrentamento de dois eventos climáticos extremos que mobilizaram profundamente a sociedade brasileira: as </a:t>
            </a:r>
            <a:r>
              <a:rPr b="1" lang="pt-BR" sz="1600" spc="-1" strike="noStrike">
                <a:solidFill>
                  <a:srgbClr val="000000"/>
                </a:solidFill>
                <a:latin typeface="Verdana"/>
                <a:ea typeface="DejaVu Sans"/>
              </a:rPr>
              <a:t>enchentes no Rio Grande do Sul</a:t>
            </a:r>
            <a:r>
              <a:rPr b="0" lang="pt-BR" sz="1600" spc="-1" strike="noStrike">
                <a:solidFill>
                  <a:srgbClr val="000000"/>
                </a:solidFill>
                <a:latin typeface="Verdana"/>
                <a:ea typeface="DejaVu Sans"/>
              </a:rPr>
              <a:t> e a </a:t>
            </a:r>
            <a:r>
              <a:rPr b="1" lang="pt-BR" sz="1600" spc="-1" strike="noStrike">
                <a:solidFill>
                  <a:srgbClr val="000000"/>
                </a:solidFill>
                <a:latin typeface="Verdana"/>
                <a:ea typeface="DejaVu Sans"/>
              </a:rPr>
              <a:t>estiagem na Amazônia</a:t>
            </a:r>
            <a:r>
              <a:rPr b="0" lang="pt-BR" sz="1600" spc="-1" strike="noStrike">
                <a:solidFill>
                  <a:srgbClr val="000000"/>
                </a:solidFill>
                <a:latin typeface="Verdana"/>
                <a:ea typeface="DejaVu Sans"/>
              </a:rPr>
              <a:t>. Outra questão que tem mobilizado fortemente a instituição é a </a:t>
            </a:r>
            <a:r>
              <a:rPr b="1" lang="pt-BR" sz="1600" spc="-1" strike="noStrike">
                <a:solidFill>
                  <a:srgbClr val="000000"/>
                </a:solidFill>
                <a:latin typeface="Verdana"/>
                <a:ea typeface="DejaVu Sans"/>
              </a:rPr>
              <a:t>institucionalização do Programa Nacional de Saneamento Rural (PNSR)</a:t>
            </a:r>
            <a:r>
              <a:rPr b="0" lang="pt-BR" sz="1600" spc="-1" strike="noStrike">
                <a:solidFill>
                  <a:srgbClr val="000000"/>
                </a:solidFill>
                <a:latin typeface="Verdana"/>
                <a:ea typeface="DejaVu Sans"/>
              </a:rPr>
              <a:t>, instrumento chave para a organização da atuação estatal no setor. </a:t>
            </a:r>
            <a:endParaRPr b="0" lang="pt-BR" sz="1600" spc="-1" strike="noStrike">
              <a:solidFill>
                <a:srgbClr val="000000"/>
              </a:solidFill>
              <a:latin typeface="Arial"/>
            </a:endParaRPr>
          </a:p>
        </p:txBody>
      </p:sp>
      <p:sp>
        <p:nvSpPr>
          <p:cNvPr id="206" name="Retângulo 41"/>
          <p:cNvSpPr/>
          <p:nvPr/>
        </p:nvSpPr>
        <p:spPr>
          <a:xfrm>
            <a:off x="360000" y="1012320"/>
            <a:ext cx="11518920" cy="204660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endParaRPr b="0" lang="pt-BR" sz="1800" spc="-1" strike="noStrike">
              <a:solidFill>
                <a:srgbClr val="000000"/>
              </a:solidFill>
              <a:latin typeface="Arial"/>
            </a:endParaRPr>
          </a:p>
          <a:p>
            <a:pPr algn="ctr" defTabSz="914400">
              <a:lnSpc>
                <a:spcPct val="100000"/>
              </a:lnSpc>
              <a:tabLst>
                <a:tab algn="l" pos="0"/>
              </a:tabLst>
            </a:pPr>
            <a:r>
              <a:rPr b="1" lang="pt-BR" sz="2800" spc="-1" strike="noStrike">
                <a:solidFill>
                  <a:srgbClr val="000000"/>
                </a:solidFill>
                <a:highlight>
                  <a:srgbClr val="ffbf00"/>
                </a:highlight>
                <a:latin typeface="Arial"/>
                <a:ea typeface="DejaVu Sans"/>
              </a:rPr>
              <a:t>OUTROS ELEMENTOS DE DESTAQUE NA ATUAÇÃO DA FUNASA</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 name="PlaceHolder 8"/>
          <p:cNvSpPr/>
          <p:nvPr/>
        </p:nvSpPr>
        <p:spPr>
          <a:xfrm>
            <a:off x="540000" y="2700000"/>
            <a:ext cx="10513800" cy="777600"/>
          </a:xfrm>
          <a:prstGeom prst="rect">
            <a:avLst/>
          </a:prstGeom>
          <a:noFill/>
          <a:ln w="0">
            <a:noFill/>
          </a:ln>
        </p:spPr>
        <p:style>
          <a:lnRef idx="0"/>
          <a:fillRef idx="0"/>
          <a:effectRef idx="0"/>
          <a:fontRef idx="minor"/>
        </p:style>
        <p:txBody>
          <a:bodyPr lIns="0" rIns="0" tIns="0" bIns="0" anchor="ctr">
            <a:noAutofit/>
          </a:bodyPr>
          <a:p>
            <a:pPr algn="ctr" defTabSz="457200">
              <a:lnSpc>
                <a:spcPct val="90000"/>
              </a:lnSpc>
              <a:tabLst>
                <a:tab algn="l" pos="0"/>
              </a:tabLst>
            </a:pPr>
            <a:r>
              <a:rPr b="0" lang="pt-BR" sz="4400" spc="-1" strike="noStrike">
                <a:solidFill>
                  <a:srgbClr val="000000"/>
                </a:solidFill>
                <a:latin typeface="Arial"/>
              </a:rPr>
              <a:t>INTRODUÇÃO</a:t>
            </a:r>
            <a:endParaRPr b="0" lang="pt-BR" sz="4400" spc="-1" strike="noStrike">
              <a:solidFill>
                <a:srgbClr val="000000"/>
              </a:solidFill>
              <a:latin typeface="Arial"/>
            </a:endParaRPr>
          </a:p>
          <a:p>
            <a:pPr algn="ctr" defTabSz="457200">
              <a:lnSpc>
                <a:spcPct val="90000"/>
              </a:lnSpc>
              <a:tabLst>
                <a:tab algn="l" pos="0"/>
              </a:tabLst>
            </a:pPr>
            <a:r>
              <a:rPr b="0" lang="pt-BR" sz="3600" spc="-1" strike="noStrike">
                <a:solidFill>
                  <a:srgbClr val="000000"/>
                </a:solidFill>
                <a:latin typeface="Arial"/>
              </a:rPr>
              <a:t>ATUAÇÃO GERAL DA FUNASA</a:t>
            </a:r>
            <a:endParaRPr b="0" lang="pt-BR"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PlaceHolder 3"/>
          <p:cNvSpPr/>
          <p:nvPr/>
        </p:nvSpPr>
        <p:spPr>
          <a:xfrm>
            <a:off x="540000" y="2700000"/>
            <a:ext cx="10513800" cy="777600"/>
          </a:xfrm>
          <a:prstGeom prst="rect">
            <a:avLst/>
          </a:prstGeom>
          <a:noFill/>
          <a:ln w="0">
            <a:noFill/>
          </a:ln>
        </p:spPr>
        <p:style>
          <a:lnRef idx="0"/>
          <a:fillRef idx="0"/>
          <a:effectRef idx="0"/>
          <a:fontRef idx="minor"/>
        </p:style>
        <p:txBody>
          <a:bodyPr lIns="0" rIns="0" tIns="0" bIns="0" anchor="ctr">
            <a:noAutofit/>
          </a:bodyPr>
          <a:p>
            <a:pPr algn="ctr" defTabSz="457200">
              <a:lnSpc>
                <a:spcPct val="90000"/>
              </a:lnSpc>
              <a:tabLst>
                <a:tab algn="l" pos="0"/>
              </a:tabLst>
            </a:pPr>
            <a:r>
              <a:rPr b="0" lang="pt-BR" sz="4400" spc="-1" strike="noStrike">
                <a:solidFill>
                  <a:srgbClr val="000000"/>
                </a:solidFill>
                <a:latin typeface="Arial"/>
              </a:rPr>
              <a:t>EXERCÍCIO 2025</a:t>
            </a:r>
            <a:endParaRPr b="0" lang="pt-BR"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Retângulo 52"/>
          <p:cNvSpPr/>
          <p:nvPr/>
        </p:nvSpPr>
        <p:spPr>
          <a:xfrm>
            <a:off x="2160000" y="540000"/>
            <a:ext cx="7918920" cy="42156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1" lang="pt-BR" sz="1800" spc="-1" strike="noStrike">
                <a:solidFill>
                  <a:srgbClr val="000000"/>
                </a:solidFill>
                <a:latin typeface="Arial"/>
                <a:ea typeface="DejaVu Sans"/>
              </a:rPr>
              <a:t>POSSIBILIDADE DE ATUAÇÃO ORÇAMENTÁRIA 2025</a:t>
            </a:r>
            <a:endParaRPr b="0" lang="pt-BR" sz="1800" spc="-1" strike="noStrike">
              <a:solidFill>
                <a:srgbClr val="000000"/>
              </a:solidFill>
              <a:latin typeface="Arial"/>
            </a:endParaRPr>
          </a:p>
        </p:txBody>
      </p:sp>
      <p:sp>
        <p:nvSpPr>
          <p:cNvPr id="209" name="Retângulo Arredondado 24"/>
          <p:cNvSpPr/>
          <p:nvPr/>
        </p:nvSpPr>
        <p:spPr>
          <a:xfrm>
            <a:off x="3018960" y="1276560"/>
            <a:ext cx="2937960" cy="169884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LOA – Gestão + Finalístico </a:t>
            </a:r>
            <a:endParaRPr b="0" lang="pt-BR" sz="1800" spc="-1" strike="noStrike">
              <a:solidFill>
                <a:srgbClr val="000000"/>
              </a:solidFill>
              <a:latin typeface="Arial"/>
            </a:endParaRPr>
          </a:p>
          <a:p>
            <a:pPr algn="ctr" defTabSz="914400">
              <a:lnSpc>
                <a:spcPct val="100000"/>
              </a:lnSpc>
              <a:tabLst>
                <a:tab algn="l" pos="0"/>
              </a:tabLst>
            </a:pPr>
            <a:r>
              <a:rPr b="0" lang="pt-BR" sz="1400" spc="-1" strike="noStrike">
                <a:solidFill>
                  <a:srgbClr val="000000"/>
                </a:solidFill>
                <a:highlight>
                  <a:srgbClr val="ffff00"/>
                </a:highlight>
                <a:latin typeface="Arial"/>
                <a:ea typeface="DejaVu Sans"/>
              </a:rPr>
              <a:t>(sem contingenciamento)</a:t>
            </a:r>
            <a:endParaRPr b="0" lang="pt-BR" sz="14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R$ 667,7 milhões</a:t>
            </a:r>
            <a:endParaRPr b="0" lang="pt-BR" sz="2800" spc="-1" strike="noStrike">
              <a:solidFill>
                <a:srgbClr val="000000"/>
              </a:solidFill>
              <a:latin typeface="Arial"/>
            </a:endParaRPr>
          </a:p>
        </p:txBody>
      </p:sp>
      <p:sp>
        <p:nvSpPr>
          <p:cNvPr id="210" name="Retângulo Arredondado 27"/>
          <p:cNvSpPr/>
          <p:nvPr/>
        </p:nvSpPr>
        <p:spPr>
          <a:xfrm>
            <a:off x="6187680" y="1276560"/>
            <a:ext cx="2938680" cy="169884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bf00"/>
                </a:highlight>
                <a:latin typeface="Arial"/>
                <a:ea typeface="DejaVu Sans"/>
              </a:rPr>
              <a:t>LOA – Gestão + Finalístico </a:t>
            </a:r>
            <a:endParaRPr b="0" lang="pt-BR" sz="1800" spc="-1" strike="noStrike">
              <a:solidFill>
                <a:srgbClr val="000000"/>
              </a:solidFill>
              <a:latin typeface="Arial"/>
            </a:endParaRPr>
          </a:p>
          <a:p>
            <a:pPr algn="ctr" defTabSz="914400">
              <a:lnSpc>
                <a:spcPct val="100000"/>
              </a:lnSpc>
              <a:tabLst>
                <a:tab algn="l" pos="0"/>
              </a:tabLst>
            </a:pPr>
            <a:r>
              <a:rPr b="0" lang="pt-BR" sz="1400" spc="-1" strike="noStrike">
                <a:solidFill>
                  <a:srgbClr val="000000"/>
                </a:solidFill>
                <a:highlight>
                  <a:srgbClr val="ffbf00"/>
                </a:highlight>
                <a:latin typeface="Arial"/>
                <a:ea typeface="DejaVu Sans"/>
              </a:rPr>
              <a:t>(após contingenciamento)</a:t>
            </a:r>
            <a:endParaRPr b="0" lang="pt-BR" sz="14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R$ 503,9 milhões</a:t>
            </a:r>
            <a:endParaRPr b="0" lang="pt-BR" sz="2800" spc="-1" strike="noStrike">
              <a:solidFill>
                <a:srgbClr val="000000"/>
              </a:solidFill>
              <a:latin typeface="Arial"/>
            </a:endParaRPr>
          </a:p>
        </p:txBody>
      </p:sp>
      <p:sp>
        <p:nvSpPr>
          <p:cNvPr id="211" name="Retângulo Arredondado 28"/>
          <p:cNvSpPr/>
          <p:nvPr/>
        </p:nvSpPr>
        <p:spPr>
          <a:xfrm>
            <a:off x="3018960" y="3270600"/>
            <a:ext cx="2937960" cy="176832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RPs (conv &amp; cont)</a:t>
            </a:r>
            <a:endParaRPr b="0" lang="pt-BR" sz="18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~R$ 2,381 bilhões</a:t>
            </a:r>
            <a:endParaRPr b="0" lang="pt-BR" sz="2800" spc="-1" strike="noStrike">
              <a:solidFill>
                <a:srgbClr val="000000"/>
              </a:solidFill>
              <a:latin typeface="Arial"/>
            </a:endParaRPr>
          </a:p>
        </p:txBody>
      </p:sp>
      <p:sp>
        <p:nvSpPr>
          <p:cNvPr id="212" name="Retângulo Arredondado 29"/>
          <p:cNvSpPr/>
          <p:nvPr/>
        </p:nvSpPr>
        <p:spPr>
          <a:xfrm>
            <a:off x="6187680" y="3270600"/>
            <a:ext cx="2938680" cy="176832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RPs (PG 2025)</a:t>
            </a:r>
            <a:endParaRPr b="0" lang="pt-BR" sz="1800" spc="-1" strike="noStrike">
              <a:solidFill>
                <a:srgbClr val="000000"/>
              </a:solidFill>
              <a:latin typeface="Arial"/>
            </a:endParaRPr>
          </a:p>
          <a:p>
            <a:pPr algn="ctr" defTabSz="914400">
              <a:lnSpc>
                <a:spcPct val="100000"/>
              </a:lnSpc>
              <a:tabLst>
                <a:tab algn="l" pos="0"/>
              </a:tabLst>
            </a:pPr>
            <a:r>
              <a:rPr b="0" lang="pt-BR" sz="2800" spc="-1" strike="noStrike">
                <a:solidFill>
                  <a:srgbClr val="000000"/>
                </a:solidFill>
                <a:latin typeface="Arial"/>
                <a:ea typeface="DejaVu Sans"/>
              </a:rPr>
              <a:t>R$ 316,8 milhões</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3" name="Imagem 41" descr="Mapa&#10;&#10;O conteúdo gerado por IA pode estar incorreto."/>
          <p:cNvPicPr/>
          <p:nvPr/>
        </p:nvPicPr>
        <p:blipFill>
          <a:blip r:embed="rId1"/>
          <a:stretch/>
        </p:blipFill>
        <p:spPr>
          <a:xfrm>
            <a:off x="-678600" y="258120"/>
            <a:ext cx="9695880" cy="6855840"/>
          </a:xfrm>
          <a:prstGeom prst="rect">
            <a:avLst/>
          </a:prstGeom>
          <a:ln w="0">
            <a:noFill/>
          </a:ln>
        </p:spPr>
      </p:pic>
      <p:sp>
        <p:nvSpPr>
          <p:cNvPr id="214" name="CaixaDeTexto 31"/>
          <p:cNvSpPr/>
          <p:nvPr/>
        </p:nvSpPr>
        <p:spPr>
          <a:xfrm>
            <a:off x="0" y="220680"/>
            <a:ext cx="1218996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t-BR" sz="2400" spc="-1" strike="noStrike">
                <a:solidFill>
                  <a:schemeClr val="dk1"/>
                </a:solidFill>
                <a:latin typeface="Century Gothic"/>
                <a:ea typeface="DejaVu Sans"/>
              </a:rPr>
              <a:t>INSTRUMENTOS EM EXECUÇÃO</a:t>
            </a:r>
            <a:endParaRPr b="0" lang="pt-BR" sz="2400" spc="-1" strike="noStrike">
              <a:solidFill>
                <a:srgbClr val="000000"/>
              </a:solidFill>
              <a:latin typeface="Arial"/>
            </a:endParaRPr>
          </a:p>
        </p:txBody>
      </p:sp>
      <p:grpSp>
        <p:nvGrpSpPr>
          <p:cNvPr id="215" name="Agrupar 1"/>
          <p:cNvGrpSpPr/>
          <p:nvPr/>
        </p:nvGrpSpPr>
        <p:grpSpPr>
          <a:xfrm>
            <a:off x="407520" y="5639040"/>
            <a:ext cx="2906280" cy="455400"/>
            <a:chOff x="407520" y="5639040"/>
            <a:chExt cx="2906280" cy="455400"/>
          </a:xfrm>
        </p:grpSpPr>
        <p:sp>
          <p:nvSpPr>
            <p:cNvPr id="216" name="Retângulo 56"/>
            <p:cNvSpPr/>
            <p:nvPr/>
          </p:nvSpPr>
          <p:spPr>
            <a:xfrm>
              <a:off x="407520" y="5731200"/>
              <a:ext cx="501840" cy="274680"/>
            </a:xfrm>
            <a:prstGeom prst="rect">
              <a:avLst/>
            </a:prstGeom>
            <a:solidFill>
              <a:srgbClr val="d70f01"/>
            </a:solidFill>
            <a:ln>
              <a:solidFill>
                <a:srgbClr val="000000"/>
              </a:solidFill>
              <a:round/>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nSpc>
                  <a:spcPct val="100000"/>
                </a:lnSpc>
              </a:pPr>
              <a:endParaRPr b="0" lang="pt-BR" sz="1800" spc="-1" strike="noStrike">
                <a:solidFill>
                  <a:schemeClr val="lt1"/>
                </a:solidFill>
                <a:latin typeface="Century Gothic"/>
                <a:ea typeface="DejaVu Sans"/>
              </a:endParaRPr>
            </a:p>
          </p:txBody>
        </p:sp>
        <p:sp>
          <p:nvSpPr>
            <p:cNvPr id="217" name="CaixaDeTexto 35"/>
            <p:cNvSpPr/>
            <p:nvPr/>
          </p:nvSpPr>
          <p:spPr>
            <a:xfrm>
              <a:off x="886320" y="5639040"/>
              <a:ext cx="242748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pt-BR" sz="1200" spc="-1" strike="noStrike">
                  <a:solidFill>
                    <a:schemeClr val="dk1"/>
                  </a:solidFill>
                  <a:latin typeface="Century Gothic"/>
                  <a:ea typeface="DejaVu Sans"/>
                </a:rPr>
                <a:t>Munic. com CV em execução</a:t>
              </a:r>
              <a:endParaRPr b="0" lang="pt-BR" sz="1200" spc="-1" strike="noStrike">
                <a:solidFill>
                  <a:srgbClr val="000000"/>
                </a:solidFill>
                <a:latin typeface="Arial"/>
              </a:endParaRPr>
            </a:p>
            <a:p>
              <a:pPr>
                <a:lnSpc>
                  <a:spcPct val="100000"/>
                </a:lnSpc>
              </a:pPr>
              <a:r>
                <a:rPr b="0" lang="pt-BR" sz="1200" spc="-1" strike="noStrike">
                  <a:solidFill>
                    <a:schemeClr val="dk1"/>
                  </a:solidFill>
                  <a:latin typeface="Century Gothic"/>
                  <a:ea typeface="DejaVu Sans"/>
                </a:rPr>
                <a:t>com a </a:t>
              </a:r>
              <a:r>
                <a:rPr b="1" lang="pt-BR" sz="1200" spc="-1" strike="noStrike">
                  <a:solidFill>
                    <a:srgbClr val="c00000"/>
                  </a:solidFill>
                  <a:latin typeface="Century Gothic"/>
                  <a:ea typeface="DejaVu Sans"/>
                </a:rPr>
                <a:t>FUNASA</a:t>
              </a:r>
              <a:endParaRPr b="0" lang="pt-BR" sz="1200" spc="-1" strike="noStrike">
                <a:solidFill>
                  <a:srgbClr val="000000"/>
                </a:solidFill>
                <a:latin typeface="Arial"/>
              </a:endParaRPr>
            </a:p>
          </p:txBody>
        </p:sp>
      </p:grpSp>
      <p:sp>
        <p:nvSpPr>
          <p:cNvPr id="218" name="Retângulo Arredondado 30"/>
          <p:cNvSpPr/>
          <p:nvPr/>
        </p:nvSpPr>
        <p:spPr>
          <a:xfrm>
            <a:off x="7560000" y="2520000"/>
            <a:ext cx="2938680" cy="1768320"/>
          </a:xfrm>
          <a:prstGeom prst="roundRect">
            <a:avLst>
              <a:gd name="adj" fmla="val 16667"/>
            </a:avLst>
          </a:prstGeom>
          <a:noFill/>
          <a:ln w="0">
            <a:solidFill>
              <a:srgbClr val="254061"/>
            </a:solidFill>
          </a:ln>
        </p:spPr>
        <p:style>
          <a:lnRef idx="0"/>
          <a:fillRef idx="0"/>
          <a:effectRef idx="0"/>
          <a:fontRef idx="minor"/>
        </p:style>
        <p:txBody>
          <a:bodyPr lIns="90000" rIns="90000" tIns="45000" bIns="45000" anchor="ctr">
            <a:noAutofit/>
          </a:bodyPr>
          <a:p>
            <a:pPr algn="ctr" defTabSz="914400">
              <a:lnSpc>
                <a:spcPct val="100000"/>
              </a:lnSpc>
              <a:tabLst>
                <a:tab algn="l" pos="0"/>
              </a:tabLst>
            </a:pPr>
            <a:r>
              <a:rPr b="0" lang="pt-BR" sz="1800" spc="-1" strike="noStrike">
                <a:solidFill>
                  <a:srgbClr val="000000"/>
                </a:solidFill>
                <a:highlight>
                  <a:srgbClr val="ffff00"/>
                </a:highlight>
                <a:latin typeface="Arial"/>
                <a:ea typeface="DejaVu Sans"/>
              </a:rPr>
              <a:t>INSTRUMENTOS VIGENTES</a:t>
            </a:r>
            <a:endParaRPr b="0" lang="pt-BR" sz="1800" spc="-1" strike="noStrike">
              <a:solidFill>
                <a:srgbClr val="000000"/>
              </a:solidFill>
              <a:latin typeface="Arial"/>
            </a:endParaRPr>
          </a:p>
          <a:p>
            <a:pPr algn="ctr" defTabSz="914400">
              <a:lnSpc>
                <a:spcPct val="100000"/>
              </a:lnSpc>
              <a:tabLst>
                <a:tab algn="l" pos="0"/>
              </a:tabLst>
            </a:pPr>
            <a:r>
              <a:rPr b="1" lang="pt-BR" sz="2800" spc="-1" strike="noStrike">
                <a:solidFill>
                  <a:srgbClr val="000000"/>
                </a:solidFill>
                <a:latin typeface="Arial"/>
                <a:ea typeface="DejaVu Sans"/>
              </a:rPr>
              <a:t>2.497</a:t>
            </a:r>
            <a:endParaRPr b="0" lang="pt-B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9" name="Imagem 13" descr=""/>
          <p:cNvPicPr/>
          <p:nvPr/>
        </p:nvPicPr>
        <p:blipFill>
          <a:blip r:embed="rId1"/>
          <a:stretch/>
        </p:blipFill>
        <p:spPr>
          <a:xfrm>
            <a:off x="4141080" y="1066680"/>
            <a:ext cx="3992400" cy="1941480"/>
          </a:xfrm>
          <a:prstGeom prst="rect">
            <a:avLst/>
          </a:prstGeom>
          <a:ln w="0">
            <a:noFill/>
          </a:ln>
        </p:spPr>
      </p:pic>
      <p:sp>
        <p:nvSpPr>
          <p:cNvPr id="220" name="CaixaDeTexto 32"/>
          <p:cNvSpPr/>
          <p:nvPr/>
        </p:nvSpPr>
        <p:spPr>
          <a:xfrm>
            <a:off x="2592000" y="2729160"/>
            <a:ext cx="701676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pt-BR" sz="1800" spc="-1" strike="noStrike">
                <a:solidFill>
                  <a:schemeClr val="dk1"/>
                </a:solidFill>
                <a:latin typeface="Century Gothic"/>
                <a:ea typeface="DejaVu Sans"/>
              </a:rPr>
              <a:t>Trazendo qualidade de vida e saúde através do Saneamento</a:t>
            </a:r>
            <a:endParaRPr b="0" lang="pt-BR" sz="1800" spc="-1" strike="noStrike">
              <a:solidFill>
                <a:srgbClr val="000000"/>
              </a:solidFill>
              <a:latin typeface="Arial"/>
            </a:endParaRPr>
          </a:p>
        </p:txBody>
      </p:sp>
      <p:sp>
        <p:nvSpPr>
          <p:cNvPr id="221" name="CaixaDeTexto 33"/>
          <p:cNvSpPr/>
          <p:nvPr/>
        </p:nvSpPr>
        <p:spPr>
          <a:xfrm>
            <a:off x="181080" y="3551400"/>
            <a:ext cx="11878560" cy="130860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pt-BR" sz="4000" spc="-1" strike="noStrike">
                <a:solidFill>
                  <a:schemeClr val="dk1"/>
                </a:solidFill>
                <a:latin typeface="Century Gothic"/>
                <a:ea typeface="DejaVu Sans"/>
              </a:rPr>
              <a:t>COP 30</a:t>
            </a:r>
            <a:endParaRPr b="0" lang="pt-BR" sz="4000" spc="-1" strike="noStrike">
              <a:solidFill>
                <a:srgbClr val="000000"/>
              </a:solidFill>
              <a:latin typeface="Arial"/>
            </a:endParaRPr>
          </a:p>
          <a:p>
            <a:pPr algn="ctr" defTabSz="914400">
              <a:lnSpc>
                <a:spcPct val="100000"/>
              </a:lnSpc>
            </a:pPr>
            <a:r>
              <a:rPr b="1" lang="pt-BR" sz="4000" spc="-1" strike="noStrike">
                <a:solidFill>
                  <a:srgbClr val="c9211e"/>
                </a:solidFill>
                <a:latin typeface="Century Gothic"/>
                <a:ea typeface="DejaVu Sans"/>
              </a:rPr>
              <a:t>CRISE Climática</a:t>
            </a:r>
            <a:r>
              <a:rPr b="1" lang="pt-BR" sz="4000" spc="-1" strike="noStrike">
                <a:solidFill>
                  <a:schemeClr val="dk1"/>
                </a:solidFill>
                <a:latin typeface="Century Gothic"/>
                <a:ea typeface="DejaVu Sans"/>
              </a:rPr>
              <a:t> e Impactos no Saneamento</a:t>
            </a:r>
            <a:endParaRPr b="0" lang="pt-BR" sz="4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CaixaDeTexto 36"/>
          <p:cNvSpPr/>
          <p:nvPr/>
        </p:nvSpPr>
        <p:spPr>
          <a:xfrm>
            <a:off x="0" y="214200"/>
            <a:ext cx="12190320" cy="51660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tabLst>
                <a:tab algn="l" pos="0"/>
              </a:tabLst>
            </a:pPr>
            <a:r>
              <a:rPr b="1" lang="pt-BR" sz="2400" spc="-1" strike="noStrike">
                <a:solidFill>
                  <a:srgbClr val="c00000"/>
                </a:solidFill>
                <a:latin typeface="Arial"/>
                <a:ea typeface="DejaVu Sans"/>
              </a:rPr>
              <a:t> </a:t>
            </a:r>
            <a:r>
              <a:rPr b="1" lang="pt-BR" sz="2400" spc="-1" strike="noStrike">
                <a:solidFill>
                  <a:srgbClr val="000000"/>
                </a:solidFill>
                <a:latin typeface="Arial"/>
                <a:ea typeface="DejaVu Sans"/>
              </a:rPr>
              <a:t>A</a:t>
            </a:r>
            <a:r>
              <a:rPr b="1" lang="pt-BR" sz="2400" spc="-1" strike="noStrike">
                <a:solidFill>
                  <a:srgbClr val="c00000"/>
                </a:solidFill>
                <a:latin typeface="Arial"/>
                <a:ea typeface="DejaVu Sans"/>
              </a:rPr>
              <a:t> </a:t>
            </a:r>
            <a:r>
              <a:rPr b="1" lang="pt-BR" sz="2800" spc="-1" strike="noStrike">
                <a:solidFill>
                  <a:srgbClr val="c00000"/>
                </a:solidFill>
                <a:latin typeface="Arial"/>
                <a:ea typeface="DejaVu Sans"/>
              </a:rPr>
              <a:t>FUNASA</a:t>
            </a:r>
            <a:endParaRPr b="0" lang="pt-BR" sz="2800" spc="-1" strike="noStrike">
              <a:solidFill>
                <a:srgbClr val="000000"/>
              </a:solidFill>
              <a:latin typeface="Arial"/>
            </a:endParaRPr>
          </a:p>
        </p:txBody>
      </p:sp>
      <p:sp>
        <p:nvSpPr>
          <p:cNvPr id="223" name="CaixaDeTexto 37"/>
          <p:cNvSpPr/>
          <p:nvPr/>
        </p:nvSpPr>
        <p:spPr>
          <a:xfrm>
            <a:off x="1795320" y="1139760"/>
            <a:ext cx="9858600" cy="912600"/>
          </a:xfrm>
          <a:prstGeom prst="rect">
            <a:avLst/>
          </a:prstGeom>
          <a:noFill/>
          <a:ln w="0">
            <a:noFill/>
          </a:ln>
        </p:spPr>
        <p:style>
          <a:lnRef idx="0"/>
          <a:fillRef idx="0"/>
          <a:effectRef idx="0"/>
          <a:fontRef idx="minor"/>
        </p:style>
        <p:txBody>
          <a:bodyPr lIns="90000" rIns="90000" tIns="45000" bIns="45000" anchor="t">
            <a:spAutoFit/>
          </a:bodyPr>
          <a:p>
            <a:pPr marL="285840" indent="-285840" algn="just" defTabSz="457200">
              <a:lnSpc>
                <a:spcPct val="100000"/>
              </a:lnSpc>
              <a:buClr>
                <a:srgbClr val="000000"/>
              </a:buClr>
              <a:buFont typeface="Arial"/>
              <a:buChar char="•"/>
            </a:pPr>
            <a:r>
              <a:rPr b="0" lang="pt-BR" sz="1800" spc="-1" strike="noStrike">
                <a:solidFill>
                  <a:srgbClr val="000000"/>
                </a:solidFill>
                <a:latin typeface="Arial"/>
                <a:ea typeface="DejaVu Sans"/>
              </a:rPr>
              <a:t>Fundação pública vinculada ao Ministério da Saúde, que atende prioritariamente em </a:t>
            </a:r>
            <a:r>
              <a:rPr b="1" lang="pt-BR" sz="1800" spc="-1" strike="noStrike">
                <a:solidFill>
                  <a:srgbClr val="000000"/>
                </a:solidFill>
                <a:latin typeface="Arial"/>
                <a:ea typeface="DejaVu Sans"/>
              </a:rPr>
              <a:t>municípios com população inferior a cinquenta mil habitantes e em áreas rurais em todo território nacional.</a:t>
            </a:r>
            <a:endParaRPr b="0" lang="pt-BR" sz="1800" spc="-1" strike="noStrike">
              <a:solidFill>
                <a:srgbClr val="000000"/>
              </a:solidFill>
              <a:latin typeface="Arial"/>
            </a:endParaRPr>
          </a:p>
        </p:txBody>
      </p:sp>
      <p:pic>
        <p:nvPicPr>
          <p:cNvPr id="224" name="Picture 9" descr="Resultado de imagem para logomarca sucam"/>
          <p:cNvPicPr/>
          <p:nvPr/>
        </p:nvPicPr>
        <p:blipFill>
          <a:blip r:embed="rId1"/>
          <a:stretch/>
        </p:blipFill>
        <p:spPr>
          <a:xfrm>
            <a:off x="356760" y="219240"/>
            <a:ext cx="771120" cy="574200"/>
          </a:xfrm>
          <a:prstGeom prst="rect">
            <a:avLst/>
          </a:prstGeom>
          <a:ln w="0">
            <a:noFill/>
          </a:ln>
        </p:spPr>
      </p:pic>
      <p:pic>
        <p:nvPicPr>
          <p:cNvPr id="225" name="Picture 10" descr="Resultado de imagem para logomarca sucam"/>
          <p:cNvPicPr/>
          <p:nvPr/>
        </p:nvPicPr>
        <p:blipFill>
          <a:blip r:embed="rId2"/>
          <a:stretch/>
        </p:blipFill>
        <p:spPr>
          <a:xfrm>
            <a:off x="383040" y="1005120"/>
            <a:ext cx="718200" cy="718200"/>
          </a:xfrm>
          <a:prstGeom prst="rect">
            <a:avLst/>
          </a:prstGeom>
          <a:ln w="0">
            <a:noFill/>
          </a:ln>
        </p:spPr>
      </p:pic>
      <p:pic>
        <p:nvPicPr>
          <p:cNvPr id="226" name="Imagem 14" descr=""/>
          <p:cNvPicPr/>
          <p:nvPr/>
        </p:nvPicPr>
        <p:blipFill>
          <a:blip r:embed="rId3"/>
          <a:stretch/>
        </p:blipFill>
        <p:spPr>
          <a:xfrm>
            <a:off x="383040" y="1934640"/>
            <a:ext cx="718200" cy="718200"/>
          </a:xfrm>
          <a:prstGeom prst="rect">
            <a:avLst/>
          </a:prstGeom>
          <a:ln w="0">
            <a:noFill/>
          </a:ln>
        </p:spPr>
      </p:pic>
      <p:pic>
        <p:nvPicPr>
          <p:cNvPr id="227" name="Imagem 16" descr=""/>
          <p:cNvPicPr/>
          <p:nvPr/>
        </p:nvPicPr>
        <p:blipFill>
          <a:blip r:embed="rId4"/>
          <a:stretch/>
        </p:blipFill>
        <p:spPr>
          <a:xfrm>
            <a:off x="383040" y="2864520"/>
            <a:ext cx="718200" cy="718200"/>
          </a:xfrm>
          <a:prstGeom prst="rect">
            <a:avLst/>
          </a:prstGeom>
          <a:ln w="0">
            <a:noFill/>
          </a:ln>
        </p:spPr>
      </p:pic>
      <p:pic>
        <p:nvPicPr>
          <p:cNvPr id="228" name="Picture 11" descr="Resultado de imagem para logomarca funasa"/>
          <p:cNvPicPr/>
          <p:nvPr/>
        </p:nvPicPr>
        <p:blipFill>
          <a:blip r:embed="rId5"/>
          <a:stretch/>
        </p:blipFill>
        <p:spPr>
          <a:xfrm>
            <a:off x="383040" y="3794400"/>
            <a:ext cx="718200" cy="718200"/>
          </a:xfrm>
          <a:prstGeom prst="rect">
            <a:avLst/>
          </a:prstGeom>
          <a:ln w="0">
            <a:noFill/>
          </a:ln>
        </p:spPr>
      </p:pic>
      <p:cxnSp>
        <p:nvCxnSpPr>
          <p:cNvPr id="229" name="Conector reto 3"/>
          <p:cNvCxnSpPr/>
          <p:nvPr/>
        </p:nvCxnSpPr>
        <p:spPr>
          <a:xfrm>
            <a:off x="1487160" y="865800"/>
            <a:ext cx="1800" cy="5356440"/>
          </a:xfrm>
          <a:prstGeom prst="straightConnector1">
            <a:avLst/>
          </a:prstGeom>
          <a:ln w="38100">
            <a:solidFill>
              <a:srgbClr val="c00000"/>
            </a:solidFill>
            <a:round/>
          </a:ln>
        </p:spPr>
      </p:cxnSp>
      <p:pic>
        <p:nvPicPr>
          <p:cNvPr id="230" name="Imagem 17" descr=""/>
          <p:cNvPicPr/>
          <p:nvPr/>
        </p:nvPicPr>
        <p:blipFill>
          <a:blip r:embed="rId6"/>
          <a:stretch/>
        </p:blipFill>
        <p:spPr>
          <a:xfrm>
            <a:off x="75240" y="5694840"/>
            <a:ext cx="1334520" cy="648720"/>
          </a:xfrm>
          <a:prstGeom prst="rect">
            <a:avLst/>
          </a:prstGeom>
          <a:ln w="0">
            <a:noFill/>
          </a:ln>
        </p:spPr>
      </p:pic>
      <p:sp>
        <p:nvSpPr>
          <p:cNvPr id="231" name="CaixaDeTexto 39"/>
          <p:cNvSpPr/>
          <p:nvPr/>
        </p:nvSpPr>
        <p:spPr>
          <a:xfrm>
            <a:off x="1795320" y="2541600"/>
            <a:ext cx="9791280" cy="1131480"/>
          </a:xfrm>
          <a:prstGeom prst="rect">
            <a:avLst/>
          </a:prstGeom>
          <a:solidFill>
            <a:srgbClr val="dbeef4"/>
          </a:solidFill>
          <a:ln w="0">
            <a:solidFill>
              <a:srgbClr val="000000"/>
            </a:solidFill>
          </a:ln>
        </p:spPr>
        <p:style>
          <a:lnRef idx="0"/>
          <a:fillRef idx="0"/>
          <a:effectRef idx="0"/>
          <a:fontRef idx="minor"/>
        </p:style>
        <p:txBody>
          <a:bodyPr lIns="90000" rIns="90000" tIns="45000" bIns="45000" anchor="t">
            <a:spAutoFit/>
          </a:bodyPr>
          <a:p>
            <a:pPr algn="ctr" defTabSz="914400">
              <a:lnSpc>
                <a:spcPct val="114000"/>
              </a:lnSpc>
              <a:tabLst>
                <a:tab algn="l" pos="0"/>
              </a:tabLst>
            </a:pPr>
            <a:r>
              <a:rPr b="1" lang="pt-BR" sz="1800" spc="-1" strike="noStrike">
                <a:solidFill>
                  <a:srgbClr val="000000"/>
                </a:solidFill>
                <a:latin typeface="Century Gothic"/>
                <a:ea typeface="DejaVu Sans"/>
              </a:rPr>
              <a:t>Missão da </a:t>
            </a:r>
            <a:r>
              <a:rPr b="1" lang="pt-BR" sz="2400" spc="-1" strike="noStrike">
                <a:solidFill>
                  <a:srgbClr val="c00000"/>
                </a:solidFill>
                <a:latin typeface="Century Gothic"/>
                <a:ea typeface="DejaVu Sans"/>
              </a:rPr>
              <a:t>FUNASA:</a:t>
            </a:r>
            <a:endParaRPr b="0" lang="pt-BR" sz="2400" spc="-1" strike="noStrike">
              <a:solidFill>
                <a:srgbClr val="000000"/>
              </a:solidFill>
              <a:latin typeface="Arial"/>
            </a:endParaRPr>
          </a:p>
          <a:p>
            <a:pPr algn="ctr" defTabSz="914400">
              <a:lnSpc>
                <a:spcPct val="114000"/>
              </a:lnSpc>
              <a:tabLst>
                <a:tab algn="l" pos="0"/>
              </a:tabLst>
            </a:pPr>
            <a:r>
              <a:rPr b="1" lang="pt-BR" sz="1800" spc="-1" strike="noStrike">
                <a:solidFill>
                  <a:srgbClr val="000000"/>
                </a:solidFill>
                <a:latin typeface="Century Gothic"/>
                <a:ea typeface="DejaVu Sans"/>
              </a:rPr>
              <a:t>Promover a saúde pública e a inclusão social por meio de ações de saneamento e saúde ambiental.</a:t>
            </a:r>
            <a:endParaRPr b="0" lang="pt-BR" sz="1800" spc="-1" strike="noStrike">
              <a:solidFill>
                <a:srgbClr val="000000"/>
              </a:solidFill>
              <a:latin typeface="Arial"/>
            </a:endParaRPr>
          </a:p>
        </p:txBody>
      </p:sp>
      <p:sp>
        <p:nvSpPr>
          <p:cNvPr id="232" name="CaixaDeTexto 40"/>
          <p:cNvSpPr/>
          <p:nvPr/>
        </p:nvSpPr>
        <p:spPr>
          <a:xfrm>
            <a:off x="1795320" y="4136400"/>
            <a:ext cx="7389720" cy="638280"/>
          </a:xfrm>
          <a:prstGeom prst="rect">
            <a:avLst/>
          </a:prstGeom>
          <a:noFill/>
          <a:ln w="0">
            <a:noFill/>
          </a:ln>
        </p:spPr>
        <p:style>
          <a:lnRef idx="0"/>
          <a:fillRef idx="0"/>
          <a:effectRef idx="0"/>
          <a:fontRef idx="minor"/>
        </p:style>
        <p:txBody>
          <a:bodyPr lIns="90000" rIns="90000" tIns="45000" bIns="45000" anchor="t">
            <a:spAutoFit/>
          </a:bodyPr>
          <a:p>
            <a:pPr marL="285840" indent="-285840" algn="just" defTabSz="457200">
              <a:lnSpc>
                <a:spcPct val="100000"/>
              </a:lnSpc>
              <a:buClr>
                <a:srgbClr val="000000"/>
              </a:buClr>
              <a:buFont typeface="Arial"/>
              <a:buChar char="•"/>
            </a:pPr>
            <a:r>
              <a:rPr b="0" lang="pt-BR" sz="1800" spc="-1" strike="noStrike">
                <a:solidFill>
                  <a:srgbClr val="000000"/>
                </a:solidFill>
                <a:latin typeface="Arial"/>
                <a:ea typeface="DejaVu Sans"/>
              </a:rPr>
              <a:t>Possui estrutura </a:t>
            </a:r>
            <a:r>
              <a:rPr b="1" lang="pt-BR" sz="1800" spc="-1" strike="noStrike">
                <a:solidFill>
                  <a:srgbClr val="000000"/>
                </a:solidFill>
                <a:latin typeface="Arial"/>
                <a:ea typeface="DejaVu Sans"/>
              </a:rPr>
              <a:t>DESCENTRALIZADA</a:t>
            </a:r>
            <a:r>
              <a:rPr b="0" lang="pt-BR" sz="1800" spc="-1" strike="noStrike">
                <a:solidFill>
                  <a:srgbClr val="000000"/>
                </a:solidFill>
                <a:latin typeface="Arial"/>
                <a:ea typeface="DejaVu Sans"/>
              </a:rPr>
              <a:t> em todos os estados brasileiros, com equipe técnica e administrativa.</a:t>
            </a:r>
            <a:endParaRPr b="0" lang="pt-BR" sz="1800" spc="-1" strike="noStrike">
              <a:solidFill>
                <a:srgbClr val="000000"/>
              </a:solidFill>
              <a:latin typeface="Arial"/>
            </a:endParaRPr>
          </a:p>
        </p:txBody>
      </p:sp>
      <p:sp>
        <p:nvSpPr>
          <p:cNvPr id="233" name="CaixaDeTexto 41"/>
          <p:cNvSpPr/>
          <p:nvPr/>
        </p:nvSpPr>
        <p:spPr>
          <a:xfrm>
            <a:off x="1795320" y="5544000"/>
            <a:ext cx="7999560" cy="638280"/>
          </a:xfrm>
          <a:prstGeom prst="rect">
            <a:avLst/>
          </a:prstGeom>
          <a:noFill/>
          <a:ln w="0">
            <a:noFill/>
          </a:ln>
        </p:spPr>
        <p:style>
          <a:lnRef idx="0"/>
          <a:fillRef idx="0"/>
          <a:effectRef idx="0"/>
          <a:fontRef idx="minor"/>
        </p:style>
        <p:txBody>
          <a:bodyPr lIns="90000" rIns="90000" tIns="45000" bIns="45000" anchor="t">
            <a:spAutoFit/>
          </a:bodyPr>
          <a:p>
            <a:pPr marL="285840" indent="-285840" algn="just" defTabSz="457200">
              <a:lnSpc>
                <a:spcPct val="100000"/>
              </a:lnSpc>
              <a:buClr>
                <a:srgbClr val="000000"/>
              </a:buClr>
              <a:buFont typeface="Arial"/>
              <a:buChar char="•"/>
            </a:pPr>
            <a:r>
              <a:rPr b="0" lang="pt-BR" sz="1800" spc="-1" strike="noStrike">
                <a:solidFill>
                  <a:srgbClr val="000000"/>
                </a:solidFill>
                <a:latin typeface="Arial"/>
                <a:ea typeface="DejaVu Sans"/>
              </a:rPr>
              <a:t>Proporciona </a:t>
            </a:r>
            <a:r>
              <a:rPr b="1" lang="pt-BR" sz="1800" spc="-1" strike="noStrike">
                <a:solidFill>
                  <a:srgbClr val="000000"/>
                </a:solidFill>
                <a:latin typeface="Arial"/>
                <a:ea typeface="DejaVu Sans"/>
              </a:rPr>
              <a:t>CAPILARIDADE</a:t>
            </a:r>
            <a:r>
              <a:rPr b="0" lang="pt-BR" sz="1800" spc="-1" strike="noStrike">
                <a:solidFill>
                  <a:srgbClr val="000000"/>
                </a:solidFill>
                <a:latin typeface="Arial"/>
                <a:ea typeface="DejaVu Sans"/>
              </a:rPr>
              <a:t> para atender as áreas mais remotas do país.</a:t>
            </a:r>
            <a:endParaRPr b="0" lang="pt-BR" sz="1800" spc="-1" strike="noStrike">
              <a:solidFill>
                <a:srgbClr val="000000"/>
              </a:solidFill>
              <a:latin typeface="Arial"/>
            </a:endParaRPr>
          </a:p>
        </p:txBody>
      </p:sp>
      <p:sp>
        <p:nvSpPr>
          <p:cNvPr id="234" name="Seta: para Baixo 3"/>
          <p:cNvSpPr/>
          <p:nvPr/>
        </p:nvSpPr>
        <p:spPr>
          <a:xfrm>
            <a:off x="5603400" y="4912920"/>
            <a:ext cx="502200" cy="499320"/>
          </a:xfrm>
          <a:prstGeom prst="downArrow">
            <a:avLst>
              <a:gd name="adj1" fmla="val 50000"/>
              <a:gd name="adj2" fmla="val 50000"/>
            </a:avLst>
          </a:prstGeom>
          <a:solidFill>
            <a:srgbClr val="d70f01"/>
          </a:solidFill>
          <a:ln w="9525">
            <a:noFill/>
          </a:ln>
          <a:effectLst>
            <a:outerShdw blurRad="39960" dir="5400000" dist="23040" rotWithShape="0">
              <a:srgbClr val="000000">
                <a:alpha val="35000"/>
              </a:srgbClr>
            </a:outerShdw>
          </a:effectLst>
        </p:spPr>
        <p:style>
          <a:lnRef idx="0"/>
          <a:fillRef idx="0"/>
          <a:effectRef idx="0"/>
          <a:fontRef idx="minor"/>
        </p:style>
        <p:txBody>
          <a:bodyPr lIns="90000" rIns="90000" tIns="45000" bIns="45000" anchor="ctr">
            <a:noAutofit/>
          </a:bodyPr>
          <a:p>
            <a:pPr>
              <a:lnSpc>
                <a:spcPct val="100000"/>
              </a:lnSpc>
            </a:pPr>
            <a:endParaRPr b="0" lang="pt-BR" sz="1800" spc="-1" strike="noStrike">
              <a:solidFill>
                <a:srgbClr val="ffffff"/>
              </a:solidFill>
              <a:latin typeface="Century Gothic"/>
              <a:ea typeface="DejaVu Sans"/>
            </a:endParaRPr>
          </a:p>
        </p:txBody>
      </p:sp>
      <p:pic>
        <p:nvPicPr>
          <p:cNvPr id="235" name="Picture 12" descr="A Funasa - Fundação Nacional de Saúde"/>
          <p:cNvPicPr/>
          <p:nvPr/>
        </p:nvPicPr>
        <p:blipFill>
          <a:blip r:embed="rId7"/>
          <a:stretch/>
        </p:blipFill>
        <p:spPr>
          <a:xfrm>
            <a:off x="275400" y="4723920"/>
            <a:ext cx="933840" cy="758880"/>
          </a:xfrm>
          <a:prstGeom prst="rect">
            <a:avLst/>
          </a:prstGeom>
          <a:ln w="0">
            <a:noFill/>
          </a:ln>
        </p:spPr>
      </p:pic>
    </p:spTree>
  </p:cSld>
  <mc:AlternateContent>
    <mc:Choice Requires="p14">
      <p:transition spd="slow" p14:dur="2000"/>
    </mc:Choice>
    <mc:Fallback>
      <p:transition spd="slow"/>
    </mc:Fallback>
  </mc:AlternateContent>
  <p:timing>
    <p:tnLst>
      <p:par>
        <p:cTn id="27" dur="indefinite" restart="never" nodeType="tmRoot">
          <p:childTnLst>
            <p:seq>
              <p:cTn id="28" dur="indefinite" nodeType="mainSeq">
                <p:childTnLst>
                  <p:par>
                    <p:cTn id="29" fill="hold">
                      <p:stCondLst>
                        <p:cond delay="indefinite"/>
                      </p:stCondLst>
                      <p:childTnLst>
                        <p:par>
                          <p:cTn id="30" fill="hold">
                            <p:stCondLst>
                              <p:cond delay="0"/>
                            </p:stCondLst>
                            <p:childTnLst>
                              <p:par>
                                <p:cTn id="31" nodeType="clickEffect" fill="hold" presetClass="entr" presetID="1">
                                  <p:stCondLst>
                                    <p:cond delay="0"/>
                                  </p:stCondLst>
                                  <p:childTnLst>
                                    <p:set>
                                      <p:cBhvr>
                                        <p:cTn id="32" dur="1" fill="hold">
                                          <p:stCondLst>
                                            <p:cond delay="0"/>
                                          </p:stCondLst>
                                        </p:cTn>
                                        <p:tgtEl>
                                          <p:spTgt spid="2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fill="hold" presetClass="entr" presetID="1">
                                  <p:stCondLst>
                                    <p:cond delay="0"/>
                                  </p:stCondLst>
                                  <p:childTnLst>
                                    <p:set>
                                      <p:cBhvr>
                                        <p:cTn id="36" dur="1" fill="hold">
                                          <p:stCondLst>
                                            <p:cond delay="0"/>
                                          </p:stCondLst>
                                        </p:cTn>
                                        <p:tgtEl>
                                          <p:spTgt spid="2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nodeType="clickEffect" fill="hold" presetClass="entr" presetID="1">
                                  <p:stCondLst>
                                    <p:cond delay="0"/>
                                  </p:stCondLst>
                                  <p:childTnLst>
                                    <p:set>
                                      <p:cBhvr>
                                        <p:cTn id="40" dur="1" fill="hold">
                                          <p:stCondLst>
                                            <p:cond delay="0"/>
                                          </p:stCondLst>
                                        </p:cTn>
                                        <p:tgtEl>
                                          <p:spTgt spid="2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nodeType="clickEffect" fill="hold" presetClass="entr" presetID="1">
                                  <p:stCondLst>
                                    <p:cond delay="0"/>
                                  </p:stCondLst>
                                  <p:childTnLst>
                                    <p:set>
                                      <p:cBhvr>
                                        <p:cTn id="44" dur="1" fill="hold">
                                          <p:stCondLst>
                                            <p:cond delay="0"/>
                                          </p:stCondLst>
                                        </p:cTn>
                                        <p:tgtEl>
                                          <p:spTgt spid="234"/>
                                        </p:tgtEl>
                                        <p:attrNameLst>
                                          <p:attrName>style.visibility</p:attrName>
                                        </p:attrNameLst>
                                      </p:cBhvr>
                                      <p:to>
                                        <p:strVal val="visible"/>
                                      </p:to>
                                    </p:set>
                                  </p:childTnLst>
                                </p:cTn>
                              </p:par>
                              <p:par>
                                <p:cTn id="45" nodeType="withEffect" fill="hold" presetClass="entr" presetID="1">
                                  <p:stCondLst>
                                    <p:cond delay="0"/>
                                  </p:stCondLst>
                                  <p:childTnLst>
                                    <p:set>
                                      <p:cBhvr>
                                        <p:cTn id="46"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PlaceHolder 4"/>
          <p:cNvSpPr/>
          <p:nvPr/>
        </p:nvSpPr>
        <p:spPr>
          <a:xfrm>
            <a:off x="540000" y="2700000"/>
            <a:ext cx="10510560" cy="774360"/>
          </a:xfrm>
          <a:prstGeom prst="rect">
            <a:avLst/>
          </a:prstGeom>
          <a:noFill/>
          <a:ln w="0">
            <a:noFill/>
          </a:ln>
        </p:spPr>
        <p:style>
          <a:lnRef idx="0"/>
          <a:fillRef idx="0"/>
          <a:effectRef idx="0"/>
          <a:fontRef idx="minor"/>
        </p:style>
        <p:txBody>
          <a:bodyPr lIns="0" rIns="0" tIns="0" bIns="0" anchor="ctr">
            <a:noAutofit/>
          </a:bodyPr>
          <a:p>
            <a:pPr algn="ctr" defTabSz="914400">
              <a:lnSpc>
                <a:spcPct val="90000"/>
              </a:lnSpc>
              <a:tabLst>
                <a:tab algn="l" pos="0"/>
              </a:tabLst>
            </a:pPr>
            <a:r>
              <a:rPr b="0" lang="pt-BR" sz="4400" spc="-1" strike="noStrike">
                <a:solidFill>
                  <a:srgbClr val="000000"/>
                </a:solidFill>
                <a:latin typeface="Century Gothic"/>
                <a:ea typeface="DejaVu Sans"/>
              </a:rPr>
              <a:t>A PROBLEMÁTICA!!!</a:t>
            </a:r>
            <a:endParaRPr b="0" lang="pt-BR"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7" name="Imagem 18" descr=""/>
          <p:cNvPicPr/>
          <p:nvPr/>
        </p:nvPicPr>
        <p:blipFill>
          <a:blip r:embed="rId1"/>
          <a:stretch/>
        </p:blipFill>
        <p:spPr>
          <a:xfrm>
            <a:off x="1080000" y="3242160"/>
            <a:ext cx="3019320" cy="2696760"/>
          </a:xfrm>
          <a:prstGeom prst="rect">
            <a:avLst/>
          </a:prstGeom>
          <a:ln w="0">
            <a:noFill/>
          </a:ln>
        </p:spPr>
      </p:pic>
      <p:pic>
        <p:nvPicPr>
          <p:cNvPr id="238" name="Imagem 19" descr=""/>
          <p:cNvPicPr/>
          <p:nvPr/>
        </p:nvPicPr>
        <p:blipFill>
          <a:blip r:embed="rId2"/>
          <a:stretch/>
        </p:blipFill>
        <p:spPr>
          <a:xfrm>
            <a:off x="4576320" y="720000"/>
            <a:ext cx="3162600" cy="2111040"/>
          </a:xfrm>
          <a:prstGeom prst="rect">
            <a:avLst/>
          </a:prstGeom>
          <a:ln w="0">
            <a:noFill/>
          </a:ln>
        </p:spPr>
      </p:pic>
      <p:pic>
        <p:nvPicPr>
          <p:cNvPr id="239" name="Imagem 20" descr=""/>
          <p:cNvPicPr/>
          <p:nvPr/>
        </p:nvPicPr>
        <p:blipFill>
          <a:blip r:embed="rId3"/>
          <a:stretch/>
        </p:blipFill>
        <p:spPr>
          <a:xfrm>
            <a:off x="4698360" y="3677400"/>
            <a:ext cx="2957040" cy="2408040"/>
          </a:xfrm>
          <a:prstGeom prst="rect">
            <a:avLst/>
          </a:prstGeom>
          <a:ln w="0">
            <a:noFill/>
          </a:ln>
        </p:spPr>
      </p:pic>
      <p:pic>
        <p:nvPicPr>
          <p:cNvPr id="240" name="Imagem 21" descr=""/>
          <p:cNvPicPr/>
          <p:nvPr/>
        </p:nvPicPr>
        <p:blipFill>
          <a:blip r:embed="rId4"/>
          <a:stretch/>
        </p:blipFill>
        <p:spPr>
          <a:xfrm>
            <a:off x="1260000" y="540000"/>
            <a:ext cx="2653560" cy="2336760"/>
          </a:xfrm>
          <a:prstGeom prst="rect">
            <a:avLst/>
          </a:prstGeom>
          <a:ln w="0">
            <a:noFill/>
          </a:ln>
        </p:spPr>
      </p:pic>
      <p:pic>
        <p:nvPicPr>
          <p:cNvPr id="241" name="Imagem 22" descr="Mapa&#10;&#10;O conteúdo gerado por IA pode estar incorreto."/>
          <p:cNvPicPr/>
          <p:nvPr/>
        </p:nvPicPr>
        <p:blipFill>
          <a:blip r:embed="rId5"/>
          <a:stretch/>
        </p:blipFill>
        <p:spPr>
          <a:xfrm>
            <a:off x="6840000" y="-314640"/>
            <a:ext cx="6298920" cy="4453560"/>
          </a:xfrm>
          <a:prstGeom prst="rect">
            <a:avLst/>
          </a:prstGeom>
          <a:ln w="0">
            <a:noFill/>
          </a:ln>
        </p:spPr>
      </p:pic>
      <p:pic>
        <p:nvPicPr>
          <p:cNvPr id="242" name="" descr=""/>
          <p:cNvPicPr/>
          <p:nvPr/>
        </p:nvPicPr>
        <p:blipFill>
          <a:blip r:embed="rId6"/>
          <a:stretch/>
        </p:blipFill>
        <p:spPr>
          <a:xfrm>
            <a:off x="8480520" y="3780000"/>
            <a:ext cx="2858400" cy="197892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3" name="" descr=""/>
          <p:cNvPicPr/>
          <p:nvPr/>
        </p:nvPicPr>
        <p:blipFill>
          <a:blip r:embed="rId1"/>
          <a:stretch/>
        </p:blipFill>
        <p:spPr>
          <a:xfrm>
            <a:off x="720000" y="1082160"/>
            <a:ext cx="5581080" cy="4316760"/>
          </a:xfrm>
          <a:prstGeom prst="rect">
            <a:avLst/>
          </a:prstGeom>
          <a:ln w="0">
            <a:noFill/>
          </a:ln>
        </p:spPr>
      </p:pic>
      <p:pic>
        <p:nvPicPr>
          <p:cNvPr id="244" name="" descr=""/>
          <p:cNvPicPr/>
          <p:nvPr/>
        </p:nvPicPr>
        <p:blipFill>
          <a:blip r:embed="rId2"/>
          <a:stretch/>
        </p:blipFill>
        <p:spPr>
          <a:xfrm>
            <a:off x="6742800" y="900000"/>
            <a:ext cx="5136120" cy="4681800"/>
          </a:xfrm>
          <a:prstGeom prst="rect">
            <a:avLst/>
          </a:prstGeom>
          <a:ln w="0">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PlaceHolder 5"/>
          <p:cNvSpPr/>
          <p:nvPr/>
        </p:nvSpPr>
        <p:spPr>
          <a:xfrm>
            <a:off x="540000" y="2700000"/>
            <a:ext cx="10510560" cy="774360"/>
          </a:xfrm>
          <a:prstGeom prst="rect">
            <a:avLst/>
          </a:prstGeom>
          <a:noFill/>
          <a:ln w="0">
            <a:noFill/>
          </a:ln>
        </p:spPr>
        <p:style>
          <a:lnRef idx="0"/>
          <a:fillRef idx="0"/>
          <a:effectRef idx="0"/>
          <a:fontRef idx="minor"/>
        </p:style>
        <p:txBody>
          <a:bodyPr lIns="0" rIns="0" tIns="0" bIns="0" anchor="ctr">
            <a:noAutofit/>
          </a:bodyPr>
          <a:p>
            <a:pPr algn="ctr" defTabSz="914400">
              <a:lnSpc>
                <a:spcPct val="90000"/>
              </a:lnSpc>
              <a:tabLst>
                <a:tab algn="l" pos="0"/>
              </a:tabLst>
            </a:pPr>
            <a:r>
              <a:rPr b="0" lang="pt-BR" sz="4400" spc="-1" strike="noStrike">
                <a:solidFill>
                  <a:srgbClr val="000000"/>
                </a:solidFill>
                <a:latin typeface="Century Gothic"/>
                <a:ea typeface="DejaVu Sans"/>
              </a:rPr>
              <a:t>A “SOLUCIONÁTICA”???</a:t>
            </a:r>
            <a:endParaRPr b="0" lang="pt-BR"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6" name="" descr=""/>
          <p:cNvPicPr/>
          <p:nvPr/>
        </p:nvPicPr>
        <p:blipFill>
          <a:blip r:embed="rId1"/>
          <a:stretch/>
        </p:blipFill>
        <p:spPr>
          <a:xfrm>
            <a:off x="2880000" y="1080000"/>
            <a:ext cx="7198920" cy="39060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 name="CaixaDeTexto 5"/>
          <p:cNvSpPr/>
          <p:nvPr/>
        </p:nvSpPr>
        <p:spPr>
          <a:xfrm>
            <a:off x="0" y="214200"/>
            <a:ext cx="12190320" cy="51660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tabLst>
                <a:tab algn="l" pos="0"/>
              </a:tabLst>
            </a:pPr>
            <a:r>
              <a:rPr b="1" lang="pt-BR" sz="2400" spc="-1" strike="noStrike">
                <a:solidFill>
                  <a:srgbClr val="c00000"/>
                </a:solidFill>
                <a:latin typeface="Arial"/>
                <a:ea typeface="DejaVu Sans"/>
              </a:rPr>
              <a:t> </a:t>
            </a:r>
            <a:r>
              <a:rPr b="1" lang="pt-BR" sz="2400" spc="-1" strike="noStrike">
                <a:solidFill>
                  <a:srgbClr val="000000"/>
                </a:solidFill>
                <a:latin typeface="Arial"/>
                <a:ea typeface="DejaVu Sans"/>
              </a:rPr>
              <a:t>A</a:t>
            </a:r>
            <a:r>
              <a:rPr b="1" lang="pt-BR" sz="2400" spc="-1" strike="noStrike">
                <a:solidFill>
                  <a:srgbClr val="c00000"/>
                </a:solidFill>
                <a:latin typeface="Arial"/>
                <a:ea typeface="DejaVu Sans"/>
              </a:rPr>
              <a:t> </a:t>
            </a:r>
            <a:r>
              <a:rPr b="1" lang="pt-BR" sz="2800" spc="-1" strike="noStrike">
                <a:solidFill>
                  <a:srgbClr val="c00000"/>
                </a:solidFill>
                <a:latin typeface="Arial"/>
                <a:ea typeface="DejaVu Sans"/>
              </a:rPr>
              <a:t>FUNASA</a:t>
            </a:r>
            <a:endParaRPr b="0" lang="pt-BR" sz="2800" spc="-1" strike="noStrike">
              <a:solidFill>
                <a:srgbClr val="000000"/>
              </a:solidFill>
              <a:latin typeface="Arial"/>
            </a:endParaRPr>
          </a:p>
        </p:txBody>
      </p:sp>
      <p:sp>
        <p:nvSpPr>
          <p:cNvPr id="50" name="CaixaDeTexto 7"/>
          <p:cNvSpPr/>
          <p:nvPr/>
        </p:nvSpPr>
        <p:spPr>
          <a:xfrm>
            <a:off x="1795320" y="1139760"/>
            <a:ext cx="9858600" cy="912600"/>
          </a:xfrm>
          <a:prstGeom prst="rect">
            <a:avLst/>
          </a:prstGeom>
          <a:noFill/>
          <a:ln w="0">
            <a:noFill/>
          </a:ln>
        </p:spPr>
        <p:style>
          <a:lnRef idx="0"/>
          <a:fillRef idx="0"/>
          <a:effectRef idx="0"/>
          <a:fontRef idx="minor"/>
        </p:style>
        <p:txBody>
          <a:bodyPr lIns="90000" rIns="90000" tIns="45000" bIns="45000" anchor="t">
            <a:spAutoFit/>
          </a:bodyPr>
          <a:p>
            <a:pPr marL="285840" indent="-285840" algn="just" defTabSz="457200">
              <a:lnSpc>
                <a:spcPct val="100000"/>
              </a:lnSpc>
              <a:buClr>
                <a:srgbClr val="000000"/>
              </a:buClr>
              <a:buFont typeface="Arial"/>
              <a:buChar char="•"/>
            </a:pPr>
            <a:r>
              <a:rPr b="0" lang="pt-BR" sz="1800" spc="-1" strike="noStrike">
                <a:solidFill>
                  <a:srgbClr val="000000"/>
                </a:solidFill>
                <a:latin typeface="Arial"/>
                <a:ea typeface="DejaVu Sans"/>
              </a:rPr>
              <a:t>Fundação pública vinculada ao Ministério da Saúde, que atende prioritariamente em </a:t>
            </a:r>
            <a:r>
              <a:rPr b="1" lang="pt-BR" sz="1800" spc="-1" strike="noStrike">
                <a:solidFill>
                  <a:srgbClr val="000000"/>
                </a:solidFill>
                <a:latin typeface="Arial"/>
                <a:ea typeface="DejaVu Sans"/>
              </a:rPr>
              <a:t>municípios com população inferior a cinquenta mil habitantes e em áreas rurais em todo território nacional.</a:t>
            </a:r>
            <a:endParaRPr b="0" lang="pt-BR" sz="1800" spc="-1" strike="noStrike">
              <a:solidFill>
                <a:srgbClr val="000000"/>
              </a:solidFill>
              <a:latin typeface="Arial"/>
            </a:endParaRPr>
          </a:p>
        </p:txBody>
      </p:sp>
      <p:pic>
        <p:nvPicPr>
          <p:cNvPr id="51" name="Picture 2" descr="Resultado de imagem para logomarca sucam"/>
          <p:cNvPicPr/>
          <p:nvPr/>
        </p:nvPicPr>
        <p:blipFill>
          <a:blip r:embed="rId1"/>
          <a:stretch/>
        </p:blipFill>
        <p:spPr>
          <a:xfrm>
            <a:off x="356760" y="219240"/>
            <a:ext cx="771120" cy="574200"/>
          </a:xfrm>
          <a:prstGeom prst="rect">
            <a:avLst/>
          </a:prstGeom>
          <a:ln w="0">
            <a:noFill/>
          </a:ln>
        </p:spPr>
      </p:pic>
      <p:pic>
        <p:nvPicPr>
          <p:cNvPr id="52" name="Picture 4" descr="Resultado de imagem para logomarca sucam"/>
          <p:cNvPicPr/>
          <p:nvPr/>
        </p:nvPicPr>
        <p:blipFill>
          <a:blip r:embed="rId2"/>
          <a:stretch/>
        </p:blipFill>
        <p:spPr>
          <a:xfrm>
            <a:off x="383040" y="1005120"/>
            <a:ext cx="718200" cy="718200"/>
          </a:xfrm>
          <a:prstGeom prst="rect">
            <a:avLst/>
          </a:prstGeom>
          <a:ln w="0">
            <a:noFill/>
          </a:ln>
        </p:spPr>
      </p:pic>
      <p:pic>
        <p:nvPicPr>
          <p:cNvPr id="53" name="Imagem 5" descr=""/>
          <p:cNvPicPr/>
          <p:nvPr/>
        </p:nvPicPr>
        <p:blipFill>
          <a:blip r:embed="rId3"/>
          <a:stretch/>
        </p:blipFill>
        <p:spPr>
          <a:xfrm>
            <a:off x="383040" y="1934640"/>
            <a:ext cx="718200" cy="718200"/>
          </a:xfrm>
          <a:prstGeom prst="rect">
            <a:avLst/>
          </a:prstGeom>
          <a:ln w="0">
            <a:noFill/>
          </a:ln>
        </p:spPr>
      </p:pic>
      <p:pic>
        <p:nvPicPr>
          <p:cNvPr id="54" name="Imagem 7" descr=""/>
          <p:cNvPicPr/>
          <p:nvPr/>
        </p:nvPicPr>
        <p:blipFill>
          <a:blip r:embed="rId4"/>
          <a:stretch/>
        </p:blipFill>
        <p:spPr>
          <a:xfrm>
            <a:off x="383040" y="2864520"/>
            <a:ext cx="718200" cy="718200"/>
          </a:xfrm>
          <a:prstGeom prst="rect">
            <a:avLst/>
          </a:prstGeom>
          <a:ln w="0">
            <a:noFill/>
          </a:ln>
        </p:spPr>
      </p:pic>
      <p:pic>
        <p:nvPicPr>
          <p:cNvPr id="55" name="Picture 6" descr="Resultado de imagem para logomarca funasa"/>
          <p:cNvPicPr/>
          <p:nvPr/>
        </p:nvPicPr>
        <p:blipFill>
          <a:blip r:embed="rId5"/>
          <a:stretch/>
        </p:blipFill>
        <p:spPr>
          <a:xfrm>
            <a:off x="383040" y="3794400"/>
            <a:ext cx="718200" cy="718200"/>
          </a:xfrm>
          <a:prstGeom prst="rect">
            <a:avLst/>
          </a:prstGeom>
          <a:ln w="0">
            <a:noFill/>
          </a:ln>
        </p:spPr>
      </p:pic>
      <p:cxnSp>
        <p:nvCxnSpPr>
          <p:cNvPr id="56" name="Conector reto 2"/>
          <p:cNvCxnSpPr/>
          <p:nvPr/>
        </p:nvCxnSpPr>
        <p:spPr>
          <a:xfrm>
            <a:off x="1487160" y="865800"/>
            <a:ext cx="1800" cy="5356440"/>
          </a:xfrm>
          <a:prstGeom prst="straightConnector1">
            <a:avLst/>
          </a:prstGeom>
          <a:ln w="38100">
            <a:solidFill>
              <a:srgbClr val="c00000"/>
            </a:solidFill>
            <a:round/>
          </a:ln>
        </p:spPr>
      </p:cxnSp>
      <p:pic>
        <p:nvPicPr>
          <p:cNvPr id="57" name="Imagem 10" descr=""/>
          <p:cNvPicPr/>
          <p:nvPr/>
        </p:nvPicPr>
        <p:blipFill>
          <a:blip r:embed="rId6"/>
          <a:stretch/>
        </p:blipFill>
        <p:spPr>
          <a:xfrm>
            <a:off x="75240" y="5694840"/>
            <a:ext cx="1334520" cy="648720"/>
          </a:xfrm>
          <a:prstGeom prst="rect">
            <a:avLst/>
          </a:prstGeom>
          <a:ln w="0">
            <a:noFill/>
          </a:ln>
        </p:spPr>
      </p:pic>
      <p:sp>
        <p:nvSpPr>
          <p:cNvPr id="58" name="CaixaDeTexto 12"/>
          <p:cNvSpPr/>
          <p:nvPr/>
        </p:nvSpPr>
        <p:spPr>
          <a:xfrm>
            <a:off x="1795320" y="2541600"/>
            <a:ext cx="9791280" cy="1131480"/>
          </a:xfrm>
          <a:prstGeom prst="rect">
            <a:avLst/>
          </a:prstGeom>
          <a:solidFill>
            <a:srgbClr val="dbeef4"/>
          </a:solidFill>
          <a:ln w="0">
            <a:solidFill>
              <a:srgbClr val="000000"/>
            </a:solidFill>
          </a:ln>
        </p:spPr>
        <p:style>
          <a:lnRef idx="0"/>
          <a:fillRef idx="0"/>
          <a:effectRef idx="0"/>
          <a:fontRef idx="minor"/>
        </p:style>
        <p:txBody>
          <a:bodyPr lIns="90000" rIns="90000" tIns="45000" bIns="45000" anchor="t">
            <a:spAutoFit/>
          </a:bodyPr>
          <a:p>
            <a:pPr algn="ctr" defTabSz="914400">
              <a:lnSpc>
                <a:spcPct val="114000"/>
              </a:lnSpc>
              <a:tabLst>
                <a:tab algn="l" pos="0"/>
              </a:tabLst>
            </a:pPr>
            <a:r>
              <a:rPr b="1" lang="pt-BR" sz="1800" spc="-1" strike="noStrike">
                <a:solidFill>
                  <a:srgbClr val="000000"/>
                </a:solidFill>
                <a:latin typeface="Century Gothic"/>
                <a:ea typeface="DejaVu Sans"/>
              </a:rPr>
              <a:t>Missão da </a:t>
            </a:r>
            <a:r>
              <a:rPr b="1" lang="pt-BR" sz="2400" spc="-1" strike="noStrike">
                <a:solidFill>
                  <a:srgbClr val="c00000"/>
                </a:solidFill>
                <a:latin typeface="Century Gothic"/>
                <a:ea typeface="DejaVu Sans"/>
              </a:rPr>
              <a:t>FUNASA:</a:t>
            </a:r>
            <a:endParaRPr b="0" lang="pt-BR" sz="2400" spc="-1" strike="noStrike">
              <a:solidFill>
                <a:srgbClr val="000000"/>
              </a:solidFill>
              <a:latin typeface="Arial"/>
            </a:endParaRPr>
          </a:p>
          <a:p>
            <a:pPr algn="ctr" defTabSz="914400">
              <a:lnSpc>
                <a:spcPct val="114000"/>
              </a:lnSpc>
              <a:tabLst>
                <a:tab algn="l" pos="0"/>
              </a:tabLst>
            </a:pPr>
            <a:r>
              <a:rPr b="1" lang="pt-BR" sz="1800" spc="-1" strike="noStrike">
                <a:solidFill>
                  <a:srgbClr val="000000"/>
                </a:solidFill>
                <a:latin typeface="Century Gothic"/>
                <a:ea typeface="DejaVu Sans"/>
              </a:rPr>
              <a:t>Promover a saúde pública e a inclusão social por meio de ações sustentáveis de saneamento e saúde ambiental.</a:t>
            </a:r>
            <a:endParaRPr b="0" lang="pt-BR" sz="1800" spc="-1" strike="noStrike">
              <a:solidFill>
                <a:srgbClr val="000000"/>
              </a:solidFill>
              <a:latin typeface="Arial"/>
            </a:endParaRPr>
          </a:p>
        </p:txBody>
      </p:sp>
      <p:sp>
        <p:nvSpPr>
          <p:cNvPr id="59" name="CaixaDeTexto 14"/>
          <p:cNvSpPr/>
          <p:nvPr/>
        </p:nvSpPr>
        <p:spPr>
          <a:xfrm>
            <a:off x="1795320" y="4136400"/>
            <a:ext cx="7389720" cy="638280"/>
          </a:xfrm>
          <a:prstGeom prst="rect">
            <a:avLst/>
          </a:prstGeom>
          <a:noFill/>
          <a:ln w="0">
            <a:noFill/>
          </a:ln>
        </p:spPr>
        <p:style>
          <a:lnRef idx="0"/>
          <a:fillRef idx="0"/>
          <a:effectRef idx="0"/>
          <a:fontRef idx="minor"/>
        </p:style>
        <p:txBody>
          <a:bodyPr lIns="90000" rIns="90000" tIns="45000" bIns="45000" anchor="t">
            <a:spAutoFit/>
          </a:bodyPr>
          <a:p>
            <a:pPr marL="285840" indent="-285840" algn="just" defTabSz="457200">
              <a:lnSpc>
                <a:spcPct val="100000"/>
              </a:lnSpc>
              <a:buClr>
                <a:srgbClr val="000000"/>
              </a:buClr>
              <a:buFont typeface="Arial"/>
              <a:buChar char="•"/>
            </a:pPr>
            <a:r>
              <a:rPr b="0" lang="pt-BR" sz="1800" spc="-1" strike="noStrike">
                <a:solidFill>
                  <a:srgbClr val="000000"/>
                </a:solidFill>
                <a:latin typeface="Arial"/>
                <a:ea typeface="DejaVu Sans"/>
              </a:rPr>
              <a:t>Possui estrutura </a:t>
            </a:r>
            <a:r>
              <a:rPr b="1" lang="pt-BR" sz="1800" spc="-1" strike="noStrike">
                <a:solidFill>
                  <a:srgbClr val="000000"/>
                </a:solidFill>
                <a:latin typeface="Arial"/>
                <a:ea typeface="DejaVu Sans"/>
              </a:rPr>
              <a:t>DESCENTRALIZADA</a:t>
            </a:r>
            <a:r>
              <a:rPr b="0" lang="pt-BR" sz="1800" spc="-1" strike="noStrike">
                <a:solidFill>
                  <a:srgbClr val="000000"/>
                </a:solidFill>
                <a:latin typeface="Arial"/>
                <a:ea typeface="DejaVu Sans"/>
              </a:rPr>
              <a:t> em todos os estados brasileiros, com equipe técnica e administrativa.</a:t>
            </a:r>
            <a:endParaRPr b="0" lang="pt-BR" sz="1800" spc="-1" strike="noStrike">
              <a:solidFill>
                <a:srgbClr val="000000"/>
              </a:solidFill>
              <a:latin typeface="Arial"/>
            </a:endParaRPr>
          </a:p>
        </p:txBody>
      </p:sp>
      <p:sp>
        <p:nvSpPr>
          <p:cNvPr id="60" name="CaixaDeTexto 18"/>
          <p:cNvSpPr/>
          <p:nvPr/>
        </p:nvSpPr>
        <p:spPr>
          <a:xfrm>
            <a:off x="1795320" y="5544000"/>
            <a:ext cx="7999560" cy="638280"/>
          </a:xfrm>
          <a:prstGeom prst="rect">
            <a:avLst/>
          </a:prstGeom>
          <a:noFill/>
          <a:ln w="0">
            <a:noFill/>
          </a:ln>
        </p:spPr>
        <p:style>
          <a:lnRef idx="0"/>
          <a:fillRef idx="0"/>
          <a:effectRef idx="0"/>
          <a:fontRef idx="minor"/>
        </p:style>
        <p:txBody>
          <a:bodyPr lIns="90000" rIns="90000" tIns="45000" bIns="45000" anchor="t">
            <a:spAutoFit/>
          </a:bodyPr>
          <a:p>
            <a:pPr marL="285840" indent="-285840" algn="just" defTabSz="457200">
              <a:lnSpc>
                <a:spcPct val="100000"/>
              </a:lnSpc>
              <a:buClr>
                <a:srgbClr val="000000"/>
              </a:buClr>
              <a:buFont typeface="Arial"/>
              <a:buChar char="•"/>
            </a:pPr>
            <a:r>
              <a:rPr b="0" lang="pt-BR" sz="1800" spc="-1" strike="noStrike">
                <a:solidFill>
                  <a:srgbClr val="000000"/>
                </a:solidFill>
                <a:latin typeface="Arial"/>
                <a:ea typeface="DejaVu Sans"/>
              </a:rPr>
              <a:t>Proporciona </a:t>
            </a:r>
            <a:r>
              <a:rPr b="1" lang="pt-BR" sz="1800" spc="-1" strike="noStrike">
                <a:solidFill>
                  <a:srgbClr val="000000"/>
                </a:solidFill>
                <a:latin typeface="Arial"/>
                <a:ea typeface="DejaVu Sans"/>
              </a:rPr>
              <a:t>CAPILARIDADE</a:t>
            </a:r>
            <a:r>
              <a:rPr b="0" lang="pt-BR" sz="1800" spc="-1" strike="noStrike">
                <a:solidFill>
                  <a:srgbClr val="000000"/>
                </a:solidFill>
                <a:latin typeface="Arial"/>
                <a:ea typeface="DejaVu Sans"/>
              </a:rPr>
              <a:t> para atender as áreas mais remotas do país.</a:t>
            </a:r>
            <a:endParaRPr b="0" lang="pt-BR" sz="1800" spc="-1" strike="noStrike">
              <a:solidFill>
                <a:srgbClr val="000000"/>
              </a:solidFill>
              <a:latin typeface="Arial"/>
            </a:endParaRPr>
          </a:p>
        </p:txBody>
      </p:sp>
      <p:sp>
        <p:nvSpPr>
          <p:cNvPr id="61" name="Seta: para Baixo 2"/>
          <p:cNvSpPr/>
          <p:nvPr/>
        </p:nvSpPr>
        <p:spPr>
          <a:xfrm>
            <a:off x="5603400" y="4912920"/>
            <a:ext cx="502200" cy="499320"/>
          </a:xfrm>
          <a:prstGeom prst="downArrow">
            <a:avLst>
              <a:gd name="adj1" fmla="val 50000"/>
              <a:gd name="adj2" fmla="val 50000"/>
            </a:avLst>
          </a:prstGeom>
          <a:solidFill>
            <a:srgbClr val="d70f01"/>
          </a:solidFill>
          <a:ln w="9525">
            <a:noFill/>
          </a:ln>
          <a:effectLst>
            <a:outerShdw blurRad="39960" dir="5400000" dist="23040" rotWithShape="0">
              <a:srgbClr val="000000">
                <a:alpha val="35000"/>
              </a:srgbClr>
            </a:outerShdw>
          </a:effectLst>
        </p:spPr>
        <p:style>
          <a:lnRef idx="0"/>
          <a:fillRef idx="0"/>
          <a:effectRef idx="0"/>
          <a:fontRef idx="minor"/>
        </p:style>
        <p:txBody>
          <a:bodyPr lIns="90000" rIns="90000" tIns="45000" bIns="45000" anchor="ctr">
            <a:noAutofit/>
          </a:bodyPr>
          <a:p>
            <a:pPr>
              <a:lnSpc>
                <a:spcPct val="100000"/>
              </a:lnSpc>
            </a:pPr>
            <a:endParaRPr b="0" lang="pt-BR" sz="1800" spc="-1" strike="noStrike">
              <a:solidFill>
                <a:srgbClr val="ffffff"/>
              </a:solidFill>
              <a:latin typeface="Century Gothic"/>
              <a:ea typeface="DejaVu Sans"/>
            </a:endParaRPr>
          </a:p>
        </p:txBody>
      </p:sp>
      <p:pic>
        <p:nvPicPr>
          <p:cNvPr id="62" name="Picture 8" descr="A Funasa - Fundação Nacional de Saúde"/>
          <p:cNvPicPr/>
          <p:nvPr/>
        </p:nvPicPr>
        <p:blipFill>
          <a:blip r:embed="rId7"/>
          <a:stretch/>
        </p:blipFill>
        <p:spPr>
          <a:xfrm>
            <a:off x="275400" y="4723920"/>
            <a:ext cx="933840" cy="75888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fill="hold" presetClass="entr" presetID="1">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1">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nodeType="withEffect" fill="hold" presetClass="entr" presetID="1">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7" name="" descr=""/>
          <p:cNvPicPr/>
          <p:nvPr/>
        </p:nvPicPr>
        <p:blipFill>
          <a:blip r:embed="rId1"/>
          <a:stretch/>
        </p:blipFill>
        <p:spPr>
          <a:xfrm>
            <a:off x="1620000" y="180000"/>
            <a:ext cx="8998920" cy="5822640"/>
          </a:xfrm>
          <a:prstGeom prst="rect">
            <a:avLst/>
          </a:prstGeom>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8" name="" descr=""/>
          <p:cNvPicPr/>
          <p:nvPr/>
        </p:nvPicPr>
        <p:blipFill>
          <a:blip r:embed="rId1"/>
          <a:stretch/>
        </p:blipFill>
        <p:spPr>
          <a:xfrm>
            <a:off x="3101400" y="-2160"/>
            <a:ext cx="5903280" cy="5941440"/>
          </a:xfrm>
          <a:prstGeom prst="rect">
            <a:avLst/>
          </a:prstGeom>
          <a:ln w="0">
            <a:noFill/>
          </a:ln>
        </p:spPr>
      </p:pic>
      <p:sp>
        <p:nvSpPr>
          <p:cNvPr id="249" name=""/>
          <p:cNvSpPr/>
          <p:nvPr/>
        </p:nvSpPr>
        <p:spPr>
          <a:xfrm>
            <a:off x="1748880" y="5940000"/>
            <a:ext cx="8472240" cy="35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pt-BR" sz="1400" spc="-1" strike="noStrike">
                <a:solidFill>
                  <a:srgbClr val="000000"/>
                </a:solidFill>
                <a:highlight>
                  <a:srgbClr val="ffff00"/>
                </a:highlight>
                <a:latin typeface="Calibri"/>
                <a:ea typeface="DejaVu Sans"/>
              </a:rPr>
              <a:t>RAWORTH, Kate. </a:t>
            </a:r>
            <a:r>
              <a:rPr b="1" lang="pt-BR" sz="1400" spc="-1" strike="noStrike">
                <a:solidFill>
                  <a:srgbClr val="000000"/>
                </a:solidFill>
                <a:highlight>
                  <a:srgbClr val="ffff00"/>
                </a:highlight>
                <a:latin typeface="Calibri"/>
                <a:ea typeface="DejaVu Sans"/>
              </a:rPr>
              <a:t>Economia Donut: uma alternativa ao crescimento a qualquer custo</a:t>
            </a:r>
            <a:r>
              <a:rPr b="0" lang="pt-BR" sz="1400" spc="-1" strike="noStrike">
                <a:solidFill>
                  <a:srgbClr val="000000"/>
                </a:solidFill>
                <a:highlight>
                  <a:srgbClr val="ffff00"/>
                </a:highlight>
                <a:latin typeface="Calibri"/>
                <a:ea typeface="DejaVu Sans"/>
              </a:rPr>
              <a:t>. Rio de Janeiro: Zahar, 2019.</a:t>
            </a:r>
            <a:endParaRPr b="0" lang="pt-BR" sz="1400" spc="-1" strike="noStrike">
              <a:solidFill>
                <a:srgbClr val="000000"/>
              </a:solidFill>
              <a:latin typeface="Arial"/>
            </a:endParaRPr>
          </a:p>
          <a:p>
            <a:pPr>
              <a:lnSpc>
                <a:spcPct val="100000"/>
              </a:lnSpc>
            </a:pPr>
            <a:endParaRPr b="0" lang="pt-B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0" name="" descr=""/>
          <p:cNvPicPr/>
          <p:nvPr/>
        </p:nvPicPr>
        <p:blipFill>
          <a:blip r:embed="rId1"/>
          <a:stretch/>
        </p:blipFill>
        <p:spPr>
          <a:xfrm>
            <a:off x="2340000" y="673920"/>
            <a:ext cx="7918920" cy="5160600"/>
          </a:xfrm>
          <a:prstGeom prst="rect">
            <a:avLst/>
          </a:prstGeom>
          <a:ln w="0">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PlaceHolder 6"/>
          <p:cNvSpPr/>
          <p:nvPr/>
        </p:nvSpPr>
        <p:spPr>
          <a:xfrm>
            <a:off x="828360" y="534240"/>
            <a:ext cx="10330560" cy="774360"/>
          </a:xfrm>
          <a:prstGeom prst="rect">
            <a:avLst/>
          </a:prstGeom>
          <a:noFill/>
          <a:ln w="0">
            <a:noFill/>
          </a:ln>
        </p:spPr>
        <p:style>
          <a:lnRef idx="0"/>
          <a:fillRef idx="0"/>
          <a:effectRef idx="0"/>
          <a:fontRef idx="minor"/>
        </p:style>
        <p:txBody>
          <a:bodyPr lIns="0" rIns="0" tIns="0" bIns="0" anchor="ctr">
            <a:noAutofit/>
          </a:bodyPr>
          <a:p>
            <a:pPr algn="ctr" defTabSz="914400">
              <a:lnSpc>
                <a:spcPct val="90000"/>
              </a:lnSpc>
              <a:tabLst>
                <a:tab algn="l" pos="0"/>
              </a:tabLst>
            </a:pPr>
            <a:r>
              <a:rPr b="0" lang="pt-BR" sz="4400" spc="-1" strike="noStrike">
                <a:solidFill>
                  <a:srgbClr val="000000"/>
                </a:solidFill>
                <a:latin typeface="Century Gothic"/>
                <a:ea typeface="DejaVu Sans"/>
              </a:rPr>
              <a:t>PROPOSTA: CASA DO SANEAMENTO NA COP 30</a:t>
            </a:r>
            <a:endParaRPr b="0" lang="pt-BR" sz="4400" spc="-1" strike="noStrike">
              <a:solidFill>
                <a:srgbClr val="000000"/>
              </a:solidFill>
              <a:latin typeface="Arial"/>
            </a:endParaRPr>
          </a:p>
        </p:txBody>
      </p:sp>
      <p:sp>
        <p:nvSpPr>
          <p:cNvPr id="252" name="CaixaDeTexto 42"/>
          <p:cNvSpPr/>
          <p:nvPr/>
        </p:nvSpPr>
        <p:spPr>
          <a:xfrm>
            <a:off x="1080720" y="1440000"/>
            <a:ext cx="9898200" cy="484164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1" lang="pt-BR" sz="2600" spc="-1" strike="noStrike">
                <a:solidFill>
                  <a:srgbClr val="000000"/>
                </a:solidFill>
                <a:latin typeface="Verdana"/>
                <a:ea typeface="Verdana"/>
              </a:rPr>
              <a:t>	</a:t>
            </a:r>
            <a:r>
              <a:rPr b="1" lang="pt-BR" sz="2600" spc="-1" strike="noStrike">
                <a:solidFill>
                  <a:srgbClr val="000000"/>
                </a:solidFill>
                <a:latin typeface="Verdana"/>
                <a:ea typeface="Verdana"/>
              </a:rPr>
              <a:t>Propiciar </a:t>
            </a:r>
            <a:r>
              <a:rPr b="1" lang="pt-BR" sz="2600" spc="-1" strike="noStrike">
                <a:solidFill>
                  <a:srgbClr val="c9211e"/>
                </a:solidFill>
                <a:latin typeface="Verdana"/>
                <a:ea typeface="Verdana"/>
              </a:rPr>
              <a:t>espaço de acolhimento</a:t>
            </a:r>
            <a:r>
              <a:rPr b="1" lang="pt-BR" sz="2600" spc="-1" strike="noStrike">
                <a:solidFill>
                  <a:srgbClr val="000000"/>
                </a:solidFill>
                <a:latin typeface="Verdana"/>
                <a:ea typeface="Verdana"/>
              </a:rPr>
              <a:t> e de </a:t>
            </a:r>
            <a:r>
              <a:rPr b="1" lang="pt-BR" sz="2600" spc="-1" strike="noStrike">
                <a:solidFill>
                  <a:srgbClr val="c9211e"/>
                </a:solidFill>
                <a:latin typeface="Verdana"/>
                <a:ea typeface="Verdana"/>
              </a:rPr>
              <a:t>difusão de conhecimento</a:t>
            </a:r>
            <a:r>
              <a:rPr b="1" lang="pt-BR" sz="2600" spc="-1" strike="noStrike">
                <a:solidFill>
                  <a:srgbClr val="000000"/>
                </a:solidFill>
                <a:latin typeface="Verdana"/>
                <a:ea typeface="Verdana"/>
              </a:rPr>
              <a:t>, para pessoas e instituições ligadas ao tema do saneamento básico, urbano e rural, público e privado, as quais estejam participando da COP 30, em Belém, antes e durante o período do evento. Buscar, igualmente, através de exposições temporárias, a </a:t>
            </a:r>
            <a:r>
              <a:rPr b="1" lang="pt-BR" sz="2600" spc="-1" strike="noStrike">
                <a:solidFill>
                  <a:srgbClr val="c9211e"/>
                </a:solidFill>
                <a:latin typeface="Verdana"/>
                <a:ea typeface="Verdana"/>
              </a:rPr>
              <a:t>ampla divulgação</a:t>
            </a:r>
            <a:r>
              <a:rPr b="1" lang="pt-BR" sz="2600" spc="-1" strike="noStrike">
                <a:solidFill>
                  <a:srgbClr val="000000"/>
                </a:solidFill>
                <a:latin typeface="Verdana"/>
                <a:ea typeface="Verdana"/>
              </a:rPr>
              <a:t> dos </a:t>
            </a:r>
            <a:r>
              <a:rPr b="1" lang="pt-BR" sz="2600" spc="-1" strike="noStrike">
                <a:solidFill>
                  <a:srgbClr val="c9211e"/>
                </a:solidFill>
                <a:latin typeface="Verdana"/>
                <a:ea typeface="Verdana"/>
              </a:rPr>
              <a:t>temas</a:t>
            </a:r>
            <a:r>
              <a:rPr b="1" lang="pt-BR" sz="2600" spc="-1" strike="noStrike">
                <a:solidFill>
                  <a:srgbClr val="000000"/>
                </a:solidFill>
                <a:latin typeface="Verdana"/>
                <a:ea typeface="Verdana"/>
              </a:rPr>
              <a:t>, </a:t>
            </a:r>
            <a:r>
              <a:rPr b="1" lang="pt-BR" sz="2600" spc="-1" strike="noStrike">
                <a:solidFill>
                  <a:srgbClr val="c9211e"/>
                </a:solidFill>
                <a:latin typeface="Verdana"/>
                <a:ea typeface="Verdana"/>
              </a:rPr>
              <a:t>preocupações</a:t>
            </a:r>
            <a:r>
              <a:rPr b="1" lang="pt-BR" sz="2600" spc="-1" strike="noStrike">
                <a:solidFill>
                  <a:srgbClr val="000000"/>
                </a:solidFill>
                <a:latin typeface="Verdana"/>
                <a:ea typeface="Verdana"/>
              </a:rPr>
              <a:t> e </a:t>
            </a:r>
            <a:r>
              <a:rPr b="1" lang="pt-BR" sz="2600" spc="-1" strike="noStrike">
                <a:solidFill>
                  <a:srgbClr val="c9211e"/>
                </a:solidFill>
                <a:latin typeface="Verdana"/>
                <a:ea typeface="Verdana"/>
              </a:rPr>
              <a:t>desafios</a:t>
            </a:r>
            <a:r>
              <a:rPr b="1" lang="pt-BR" sz="2600" spc="-1" strike="noStrike">
                <a:solidFill>
                  <a:srgbClr val="000000"/>
                </a:solidFill>
                <a:latin typeface="Verdana"/>
                <a:ea typeface="Verdana"/>
              </a:rPr>
              <a:t> do setor, diante da Crise Climática presente, auxiliando no processo de </a:t>
            </a:r>
            <a:r>
              <a:rPr b="1" lang="pt-BR" sz="2600" spc="-1" strike="noStrike">
                <a:solidFill>
                  <a:srgbClr val="c9211e"/>
                </a:solidFill>
                <a:latin typeface="Verdana"/>
                <a:ea typeface="Verdana"/>
              </a:rPr>
              <a:t>conscientização da população</a:t>
            </a:r>
            <a:r>
              <a:rPr b="1" lang="pt-BR" sz="2600" spc="-1" strike="noStrike">
                <a:solidFill>
                  <a:srgbClr val="000000"/>
                </a:solidFill>
                <a:latin typeface="Verdana"/>
                <a:ea typeface="Verdana"/>
              </a:rPr>
              <a:t> em relação as importantes interações entre esta e o saneamento básico.</a:t>
            </a:r>
            <a:endParaRPr b="0" lang="pt-BR" sz="2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PlaceHolder 7"/>
          <p:cNvSpPr/>
          <p:nvPr/>
        </p:nvSpPr>
        <p:spPr>
          <a:xfrm>
            <a:off x="828360" y="534240"/>
            <a:ext cx="10330560" cy="774360"/>
          </a:xfrm>
          <a:prstGeom prst="rect">
            <a:avLst/>
          </a:prstGeom>
          <a:noFill/>
          <a:ln w="0">
            <a:noFill/>
          </a:ln>
        </p:spPr>
        <p:style>
          <a:lnRef idx="0"/>
          <a:fillRef idx="0"/>
          <a:effectRef idx="0"/>
          <a:fontRef idx="minor"/>
        </p:style>
        <p:txBody>
          <a:bodyPr lIns="0" rIns="0" tIns="0" bIns="0" anchor="ctr">
            <a:noAutofit/>
          </a:bodyPr>
          <a:p>
            <a:pPr algn="ctr" defTabSz="914400">
              <a:lnSpc>
                <a:spcPct val="90000"/>
              </a:lnSpc>
              <a:tabLst>
                <a:tab algn="l" pos="0"/>
              </a:tabLst>
            </a:pPr>
            <a:r>
              <a:rPr b="0" lang="pt-BR" sz="4400" spc="-1" strike="noStrike">
                <a:solidFill>
                  <a:srgbClr val="000000"/>
                </a:solidFill>
                <a:latin typeface="Century Gothic"/>
                <a:ea typeface="DejaVu Sans"/>
              </a:rPr>
              <a:t>PROPOSTA: CASA DO SANEAMENTO NA COP 30</a:t>
            </a:r>
            <a:endParaRPr b="0" lang="pt-BR" sz="4400" spc="-1" strike="noStrike">
              <a:solidFill>
                <a:srgbClr val="000000"/>
              </a:solidFill>
              <a:latin typeface="Arial"/>
            </a:endParaRPr>
          </a:p>
        </p:txBody>
      </p:sp>
      <p:sp>
        <p:nvSpPr>
          <p:cNvPr id="254" name="CaixaDeTexto 43"/>
          <p:cNvSpPr/>
          <p:nvPr/>
        </p:nvSpPr>
        <p:spPr>
          <a:xfrm>
            <a:off x="1080720" y="1440000"/>
            <a:ext cx="9898200" cy="206964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endParaRPr b="0" lang="pt-BR" sz="2600" spc="-1" strike="noStrike">
              <a:solidFill>
                <a:srgbClr val="000000"/>
              </a:solidFill>
              <a:latin typeface="Arial"/>
            </a:endParaRPr>
          </a:p>
          <a:p>
            <a:pPr algn="just">
              <a:lnSpc>
                <a:spcPct val="100000"/>
              </a:lnSpc>
            </a:pPr>
            <a:r>
              <a:rPr b="1" lang="pt-BR" sz="2600" spc="-1" strike="noStrike">
                <a:solidFill>
                  <a:srgbClr val="000000"/>
                </a:solidFill>
                <a:latin typeface="Verdana"/>
                <a:ea typeface="Verdana"/>
              </a:rPr>
              <a:t>	</a:t>
            </a:r>
            <a:r>
              <a:rPr b="1" lang="pt-BR" sz="2600" spc="-1" strike="noStrike">
                <a:solidFill>
                  <a:srgbClr val="c9211e"/>
                </a:solidFill>
                <a:latin typeface="Verdana"/>
                <a:ea typeface="Verdana"/>
              </a:rPr>
              <a:t>Subsidiariamente</a:t>
            </a:r>
            <a:r>
              <a:rPr b="1" lang="pt-BR" sz="2600" spc="-1" strike="noStrike">
                <a:solidFill>
                  <a:srgbClr val="000000"/>
                </a:solidFill>
                <a:latin typeface="Verdana"/>
                <a:ea typeface="Verdana"/>
              </a:rPr>
              <a:t>, servir como </a:t>
            </a:r>
            <a:r>
              <a:rPr b="1" lang="pt-BR" sz="2600" spc="-1" strike="noStrike">
                <a:solidFill>
                  <a:srgbClr val="c9211e"/>
                </a:solidFill>
                <a:latin typeface="Verdana"/>
                <a:ea typeface="Verdana"/>
              </a:rPr>
              <a:t>espaço auxiliar</a:t>
            </a:r>
            <a:r>
              <a:rPr b="1" lang="pt-BR" sz="2600" spc="-1" strike="noStrike">
                <a:solidFill>
                  <a:srgbClr val="000000"/>
                </a:solidFill>
                <a:latin typeface="Verdana"/>
                <a:ea typeface="Verdana"/>
              </a:rPr>
              <a:t> para a realização de reuniões entre partes interessadas no aprofundamento de negociações específicas sobre os temas do saneamento.</a:t>
            </a:r>
            <a:endParaRPr b="0" lang="pt-BR" sz="2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5" name="" descr=""/>
          <p:cNvPicPr/>
          <p:nvPr/>
        </p:nvPicPr>
        <p:blipFill>
          <a:blip r:embed="rId1"/>
          <a:stretch/>
        </p:blipFill>
        <p:spPr>
          <a:xfrm>
            <a:off x="880560" y="423720"/>
            <a:ext cx="3418920" cy="2563560"/>
          </a:xfrm>
          <a:prstGeom prst="rect">
            <a:avLst/>
          </a:prstGeom>
          <a:ln w="0">
            <a:noFill/>
          </a:ln>
        </p:spPr>
      </p:pic>
      <p:pic>
        <p:nvPicPr>
          <p:cNvPr id="256" name="" descr=""/>
          <p:cNvPicPr/>
          <p:nvPr/>
        </p:nvPicPr>
        <p:blipFill>
          <a:blip r:embed="rId2"/>
          <a:stretch/>
        </p:blipFill>
        <p:spPr>
          <a:xfrm>
            <a:off x="4808160" y="487800"/>
            <a:ext cx="3290760" cy="2467800"/>
          </a:xfrm>
          <a:prstGeom prst="rect">
            <a:avLst/>
          </a:prstGeom>
          <a:ln w="0">
            <a:noFill/>
          </a:ln>
        </p:spPr>
      </p:pic>
      <p:pic>
        <p:nvPicPr>
          <p:cNvPr id="257" name="" descr=""/>
          <p:cNvPicPr/>
          <p:nvPr/>
        </p:nvPicPr>
        <p:blipFill>
          <a:blip r:embed="rId3"/>
          <a:stretch/>
        </p:blipFill>
        <p:spPr>
          <a:xfrm>
            <a:off x="8460000" y="478440"/>
            <a:ext cx="3260880" cy="2445480"/>
          </a:xfrm>
          <a:prstGeom prst="rect">
            <a:avLst/>
          </a:prstGeom>
          <a:ln w="0">
            <a:noFill/>
          </a:ln>
        </p:spPr>
      </p:pic>
      <p:pic>
        <p:nvPicPr>
          <p:cNvPr id="258" name="" descr=""/>
          <p:cNvPicPr/>
          <p:nvPr/>
        </p:nvPicPr>
        <p:blipFill>
          <a:blip r:embed="rId4"/>
          <a:stretch/>
        </p:blipFill>
        <p:spPr>
          <a:xfrm>
            <a:off x="900000" y="3420000"/>
            <a:ext cx="3376800" cy="2532240"/>
          </a:xfrm>
          <a:prstGeom prst="rect">
            <a:avLst/>
          </a:prstGeom>
          <a:ln w="0">
            <a:noFill/>
          </a:ln>
        </p:spPr>
      </p:pic>
      <p:pic>
        <p:nvPicPr>
          <p:cNvPr id="259" name="" descr=""/>
          <p:cNvPicPr/>
          <p:nvPr/>
        </p:nvPicPr>
        <p:blipFill>
          <a:blip r:embed="rId5"/>
          <a:stretch/>
        </p:blipFill>
        <p:spPr>
          <a:xfrm>
            <a:off x="4680000" y="3420000"/>
            <a:ext cx="3418920" cy="2563920"/>
          </a:xfrm>
          <a:prstGeom prst="rect">
            <a:avLst/>
          </a:prstGeom>
          <a:ln w="0">
            <a:noFill/>
          </a:ln>
        </p:spPr>
      </p:pic>
      <p:pic>
        <p:nvPicPr>
          <p:cNvPr id="260" name="" descr=""/>
          <p:cNvPicPr/>
          <p:nvPr/>
        </p:nvPicPr>
        <p:blipFill>
          <a:blip r:embed="rId6"/>
          <a:stretch/>
        </p:blipFill>
        <p:spPr>
          <a:xfrm>
            <a:off x="8442000" y="3406680"/>
            <a:ext cx="3376800" cy="2532240"/>
          </a:xfrm>
          <a:prstGeom prst="rect">
            <a:avLst/>
          </a:prstGeom>
          <a:ln w="0">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1" name="" descr=""/>
          <p:cNvPicPr/>
          <p:nvPr/>
        </p:nvPicPr>
        <p:blipFill>
          <a:blip r:embed="rId1"/>
          <a:stretch/>
        </p:blipFill>
        <p:spPr>
          <a:xfrm>
            <a:off x="720000" y="1022400"/>
            <a:ext cx="5938920" cy="4453920"/>
          </a:xfrm>
          <a:prstGeom prst="rect">
            <a:avLst/>
          </a:prstGeom>
          <a:ln w="0">
            <a:noFill/>
          </a:ln>
        </p:spPr>
      </p:pic>
      <p:pic>
        <p:nvPicPr>
          <p:cNvPr id="262" name="" descr=""/>
          <p:cNvPicPr/>
          <p:nvPr/>
        </p:nvPicPr>
        <p:blipFill>
          <a:blip r:embed="rId2"/>
          <a:stretch/>
        </p:blipFill>
        <p:spPr>
          <a:xfrm>
            <a:off x="7200000" y="360000"/>
            <a:ext cx="4318920" cy="5758920"/>
          </a:xfrm>
          <a:prstGeom prst="rect">
            <a:avLst/>
          </a:prstGeom>
          <a:ln w="0">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3" name="Picture 1" descr=""/>
          <p:cNvPicPr/>
          <p:nvPr/>
        </p:nvPicPr>
        <p:blipFill>
          <a:blip r:embed="rId1"/>
          <a:stretch/>
        </p:blipFill>
        <p:spPr>
          <a:xfrm>
            <a:off x="6406920" y="758520"/>
            <a:ext cx="4932000" cy="1278360"/>
          </a:xfrm>
          <a:prstGeom prst="rect">
            <a:avLst/>
          </a:prstGeom>
          <a:ln w="0">
            <a:noFill/>
          </a:ln>
        </p:spPr>
      </p:pic>
      <p:sp>
        <p:nvSpPr>
          <p:cNvPr id="264" name="CaixaDeTexto 44"/>
          <p:cNvSpPr/>
          <p:nvPr/>
        </p:nvSpPr>
        <p:spPr>
          <a:xfrm>
            <a:off x="180000" y="2700000"/>
            <a:ext cx="11878560" cy="6991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pt-BR" sz="4000" spc="-1" strike="noStrike">
                <a:solidFill>
                  <a:schemeClr val="dk1"/>
                </a:solidFill>
                <a:latin typeface="Century Gothic"/>
                <a:ea typeface="DejaVu Sans"/>
              </a:rPr>
              <a:t>RETOMAR FORMAÇÃO/ASSISTÊNCIA TÉCNICA</a:t>
            </a:r>
            <a:endParaRPr b="0" lang="pt-BR" sz="4000" spc="-1" strike="noStrike">
              <a:solidFill>
                <a:srgbClr val="000000"/>
              </a:solidFill>
              <a:latin typeface="Arial"/>
            </a:endParaRPr>
          </a:p>
        </p:txBody>
      </p:sp>
      <p:sp>
        <p:nvSpPr>
          <p:cNvPr id="265" name="CaixaDeTexto 45"/>
          <p:cNvSpPr/>
          <p:nvPr/>
        </p:nvSpPr>
        <p:spPr>
          <a:xfrm>
            <a:off x="180000" y="4340160"/>
            <a:ext cx="11878560" cy="6991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pt-BR" sz="4000" spc="-1" strike="noStrike">
                <a:solidFill>
                  <a:schemeClr val="dk1"/>
                </a:solidFill>
                <a:latin typeface="Century Gothic"/>
                <a:ea typeface="DejaVu Sans"/>
              </a:rPr>
              <a:t>INTENSIFICAR A ATUAÇÃO NA REGIÃO NORTE</a:t>
            </a:r>
            <a:endParaRPr b="0" lang="pt-BR" sz="4000" spc="-1" strike="noStrike">
              <a:solidFill>
                <a:srgbClr val="000000"/>
              </a:solidFill>
              <a:latin typeface="Arial"/>
            </a:endParaRPr>
          </a:p>
        </p:txBody>
      </p:sp>
      <p:sp>
        <p:nvSpPr>
          <p:cNvPr id="266" name="CaixaDeTexto 46"/>
          <p:cNvSpPr/>
          <p:nvPr/>
        </p:nvSpPr>
        <p:spPr>
          <a:xfrm>
            <a:off x="900360" y="1100160"/>
            <a:ext cx="5578560" cy="6991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pt-BR" sz="4000" spc="-1" strike="noStrike">
                <a:solidFill>
                  <a:schemeClr val="dk1"/>
                </a:solidFill>
                <a:latin typeface="Century Gothic"/>
                <a:ea typeface="DejaVu Sans"/>
              </a:rPr>
              <a:t>INSTITUCIONALIZAR O</a:t>
            </a:r>
            <a:endParaRPr b="0" lang="pt-BR" sz="4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7" name="Imagem 40" descr=""/>
          <p:cNvPicPr/>
          <p:nvPr/>
        </p:nvPicPr>
        <p:blipFill>
          <a:blip r:embed="rId1"/>
          <a:stretch/>
        </p:blipFill>
        <p:spPr>
          <a:xfrm>
            <a:off x="4141080" y="1066680"/>
            <a:ext cx="3992400" cy="1941480"/>
          </a:xfrm>
          <a:prstGeom prst="rect">
            <a:avLst/>
          </a:prstGeom>
          <a:ln w="0">
            <a:noFill/>
          </a:ln>
        </p:spPr>
      </p:pic>
      <p:sp>
        <p:nvSpPr>
          <p:cNvPr id="268" name="CaixaDeTexto 60"/>
          <p:cNvSpPr/>
          <p:nvPr/>
        </p:nvSpPr>
        <p:spPr>
          <a:xfrm>
            <a:off x="2592000" y="2729160"/>
            <a:ext cx="701676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pt-BR" sz="1800" spc="-1" strike="noStrike">
                <a:solidFill>
                  <a:schemeClr val="dk1"/>
                </a:solidFill>
                <a:latin typeface="Century Gothic"/>
                <a:ea typeface="DejaVu Sans"/>
              </a:rPr>
              <a:t>Trazendo qualidade de vida e saúde através do Saneamento</a:t>
            </a:r>
            <a:endParaRPr b="0" lang="pt-BR" sz="1800" spc="-1" strike="noStrike">
              <a:solidFill>
                <a:srgbClr val="000000"/>
              </a:solidFill>
              <a:latin typeface="Arial"/>
            </a:endParaRPr>
          </a:p>
        </p:txBody>
      </p:sp>
      <p:sp>
        <p:nvSpPr>
          <p:cNvPr id="269" name="CaixaDeTexto 61"/>
          <p:cNvSpPr/>
          <p:nvPr/>
        </p:nvSpPr>
        <p:spPr>
          <a:xfrm>
            <a:off x="181080" y="3551400"/>
            <a:ext cx="11878560" cy="6991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pt-BR" sz="4000" spc="-1" strike="noStrike">
                <a:solidFill>
                  <a:schemeClr val="dk1"/>
                </a:solidFill>
                <a:latin typeface="Century Gothic"/>
                <a:ea typeface="DejaVu Sans"/>
              </a:rPr>
              <a:t>ELEMENTOS COMPLEMENTARES</a:t>
            </a:r>
            <a:endParaRPr b="0" lang="pt-BR" sz="4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PlaceHolder 9"/>
          <p:cNvSpPr/>
          <p:nvPr/>
        </p:nvSpPr>
        <p:spPr>
          <a:xfrm>
            <a:off x="540000" y="2700000"/>
            <a:ext cx="10510920" cy="774720"/>
          </a:xfrm>
          <a:prstGeom prst="rect">
            <a:avLst/>
          </a:prstGeom>
          <a:noFill/>
          <a:ln w="0">
            <a:noFill/>
          </a:ln>
        </p:spPr>
        <p:style>
          <a:lnRef idx="0"/>
          <a:fillRef idx="0"/>
          <a:effectRef idx="0"/>
          <a:fontRef idx="minor"/>
        </p:style>
        <p:txBody>
          <a:bodyPr lIns="0" rIns="0" tIns="0" bIns="0" anchor="ctr">
            <a:noAutofit/>
          </a:bodyPr>
          <a:p>
            <a:pPr algn="ctr">
              <a:lnSpc>
                <a:spcPct val="90000"/>
              </a:lnSpc>
              <a:tabLst>
                <a:tab algn="l" pos="0"/>
              </a:tabLst>
            </a:pPr>
            <a:r>
              <a:rPr b="0" lang="pt-BR" sz="4400" spc="-1" strike="noStrike">
                <a:solidFill>
                  <a:srgbClr val="000000"/>
                </a:solidFill>
                <a:latin typeface="Century Gothic"/>
                <a:ea typeface="DejaVu Sans"/>
              </a:rPr>
              <a:t>ATUAÇÃO DA FUNASA</a:t>
            </a:r>
            <a:endParaRPr b="0" lang="pt-BR" sz="4400" spc="-1" strike="noStrike">
              <a:solidFill>
                <a:srgbClr val="000000"/>
              </a:solidFill>
              <a:latin typeface="Arial"/>
            </a:endParaRPr>
          </a:p>
          <a:p>
            <a:pPr algn="ctr">
              <a:lnSpc>
                <a:spcPct val="90000"/>
              </a:lnSpc>
              <a:tabLst>
                <a:tab algn="l" pos="0"/>
              </a:tabLst>
            </a:pPr>
            <a:r>
              <a:rPr b="0" lang="pt-BR" sz="3600" spc="-1" strike="noStrike">
                <a:solidFill>
                  <a:srgbClr val="000000"/>
                </a:solidFill>
                <a:latin typeface="Century Gothic"/>
                <a:ea typeface="DejaVu Sans"/>
              </a:rPr>
              <a:t>INDICADORES HISTÓRICOS</a:t>
            </a:r>
            <a:endParaRPr b="0" lang="pt-BR"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 name="Imagem 15" descr=""/>
          <p:cNvPicPr/>
          <p:nvPr/>
        </p:nvPicPr>
        <p:blipFill>
          <a:blip r:embed="rId1"/>
          <a:stretch/>
        </p:blipFill>
        <p:spPr>
          <a:xfrm>
            <a:off x="1080000" y="790200"/>
            <a:ext cx="2444400" cy="1188720"/>
          </a:xfrm>
          <a:prstGeom prst="rect">
            <a:avLst/>
          </a:prstGeom>
          <a:ln w="0">
            <a:noFill/>
          </a:ln>
        </p:spPr>
      </p:pic>
      <p:pic>
        <p:nvPicPr>
          <p:cNvPr id="64" name="Imagem 1" descr=""/>
          <p:cNvPicPr/>
          <p:nvPr/>
        </p:nvPicPr>
        <p:blipFill>
          <a:blip r:embed="rId2"/>
          <a:stretch/>
        </p:blipFill>
        <p:spPr>
          <a:xfrm>
            <a:off x="3483720" y="0"/>
            <a:ext cx="7316640" cy="6298920"/>
          </a:xfrm>
          <a:prstGeom prst="rect">
            <a:avLst/>
          </a:prstGeom>
          <a:ln w="0">
            <a:noFill/>
          </a:ln>
        </p:spPr>
      </p:pic>
      <p:sp>
        <p:nvSpPr>
          <p:cNvPr id="65" name=""/>
          <p:cNvSpPr/>
          <p:nvPr/>
        </p:nvSpPr>
        <p:spPr>
          <a:xfrm>
            <a:off x="7740000" y="1080000"/>
            <a:ext cx="538920" cy="538920"/>
          </a:xfrm>
          <a:prstGeom prst="ellipse">
            <a:avLst/>
          </a:prstGeom>
          <a:solidFill>
            <a:srgbClr val="dd6854">
              <a:alpha val="53000"/>
            </a:srgbClr>
          </a:solidFill>
          <a:ln w="0">
            <a:solidFill>
              <a:srgbClr val="dd6854"/>
            </a:solidFill>
          </a:ln>
        </p:spPr>
        <p:style>
          <a:lnRef idx="0"/>
          <a:fillRef idx="0"/>
          <a:effectRef idx="0"/>
          <a:fontRef idx="minor"/>
        </p:style>
        <p:txBody>
          <a:bodyPr lIns="90000" rIns="90000" tIns="45000" bIns="45000" anchor="ctr">
            <a:noAutofit/>
          </a:bodyPr>
          <a:p>
            <a:pPr>
              <a:lnSpc>
                <a:spcPct val="100000"/>
              </a:lnSpc>
            </a:pPr>
            <a:endParaRPr b="0" lang="pt-BR" sz="1800" spc="-1" strike="noStrike">
              <a:solidFill>
                <a:srgbClr val="000000"/>
              </a:solidFill>
              <a:latin typeface="Arial"/>
              <a:ea typeface="DejaVu Sans"/>
            </a:endParaRPr>
          </a:p>
        </p:txBody>
      </p:sp>
    </p:spTree>
  </p:cSld>
  <mc:AlternateContent>
    <mc:Choice Requires="p14">
      <p:transition spd="slow" p14:dur="2000"/>
    </mc:Choice>
    <mc:Fallback>
      <p:transition spd="slow"/>
    </mc:Fallback>
  </mc:AlternateContent>
  <p:timing>
    <p:tnLst>
      <p:par>
        <p:cTn id="21" dur="indefinite" restart="never" nodeType="tmRoot">
          <p:childTnLst>
            <p:seq>
              <p:cTn id="22" dur="indefinite" nodeType="mainSeq">
                <p:childTnLst>
                  <p:par>
                    <p:cTn id="23" fill="hold">
                      <p:stCondLst>
                        <p:cond delay="0"/>
                      </p:stCondLst>
                      <p:childTnLst>
                        <p:par>
                          <p:cTn id="24" fill="hold">
                            <p:stCondLst>
                              <p:cond delay="0"/>
                            </p:stCondLst>
                            <p:childTnLst>
                              <p:par>
                                <p:cTn id="25" nodeType="withEffect" fill="hold" presetClass="entr" presetID="1">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1" name="Imagem 29" descr=""/>
          <p:cNvPicPr/>
          <p:nvPr/>
        </p:nvPicPr>
        <p:blipFill>
          <a:blip r:embed="rId1"/>
          <a:stretch/>
        </p:blipFill>
        <p:spPr>
          <a:xfrm>
            <a:off x="5572080" y="56880"/>
            <a:ext cx="6310800" cy="6052320"/>
          </a:xfrm>
          <a:prstGeom prst="rect">
            <a:avLst/>
          </a:prstGeom>
          <a:ln w="0">
            <a:noFill/>
          </a:ln>
        </p:spPr>
      </p:pic>
      <p:sp>
        <p:nvSpPr>
          <p:cNvPr id="272" name="CaixaDeTexto 34"/>
          <p:cNvSpPr/>
          <p:nvPr/>
        </p:nvSpPr>
        <p:spPr>
          <a:xfrm>
            <a:off x="1624320" y="2803320"/>
            <a:ext cx="4132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pt-BR" sz="1800" spc="-1" strike="noStrike">
                <a:solidFill>
                  <a:schemeClr val="dk1"/>
                </a:solidFill>
                <a:latin typeface="Calibri"/>
                <a:ea typeface="DejaVu Sans"/>
              </a:rPr>
              <a:t>Municípios com ações da Funasa </a:t>
            </a:r>
            <a:endParaRPr b="0" lang="pt-BR" sz="1800" spc="-1" strike="noStrike">
              <a:solidFill>
                <a:srgbClr val="000000"/>
              </a:solidFill>
              <a:latin typeface="Arial"/>
            </a:endParaRPr>
          </a:p>
        </p:txBody>
      </p:sp>
      <p:sp>
        <p:nvSpPr>
          <p:cNvPr id="273" name="Retângulo 59"/>
          <p:cNvSpPr/>
          <p:nvPr/>
        </p:nvSpPr>
        <p:spPr>
          <a:xfrm>
            <a:off x="1269000" y="2881080"/>
            <a:ext cx="304560" cy="210240"/>
          </a:xfrm>
          <a:prstGeom prst="rect">
            <a:avLst/>
          </a:prstGeom>
          <a:solidFill>
            <a:srgbClr val="0070c0"/>
          </a:solidFill>
          <a:ln>
            <a:solidFill>
              <a:srgbClr val="4472c4"/>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endParaRPr b="0" lang="pt-BR" sz="1800" spc="-1" strike="noStrike">
              <a:solidFill>
                <a:schemeClr val="lt1"/>
              </a:solidFill>
              <a:latin typeface="Calibri"/>
              <a:ea typeface="DejaVu Sans"/>
            </a:endParaRPr>
          </a:p>
        </p:txBody>
      </p:sp>
      <p:sp>
        <p:nvSpPr>
          <p:cNvPr id="274" name="CaixaDeTexto 48"/>
          <p:cNvSpPr/>
          <p:nvPr/>
        </p:nvSpPr>
        <p:spPr>
          <a:xfrm>
            <a:off x="1175040" y="3321720"/>
            <a:ext cx="345780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pt-BR" sz="1800" spc="-1" strike="noStrike">
                <a:solidFill>
                  <a:schemeClr val="dk1"/>
                </a:solidFill>
                <a:latin typeface="Calibri"/>
                <a:ea typeface="DejaVu Sans"/>
              </a:rPr>
              <a:t>Quantidade de municípios – 4.523</a:t>
            </a:r>
            <a:endParaRPr b="0" lang="pt-BR" sz="1800" spc="-1" strike="noStrike">
              <a:solidFill>
                <a:srgbClr val="000000"/>
              </a:solidFill>
              <a:latin typeface="Arial"/>
            </a:endParaRPr>
          </a:p>
          <a:p>
            <a:pPr>
              <a:lnSpc>
                <a:spcPct val="100000"/>
              </a:lnSpc>
            </a:pPr>
            <a:r>
              <a:rPr b="0" lang="pt-BR" sz="1800" spc="-1" strike="noStrike">
                <a:solidFill>
                  <a:schemeClr val="dk1"/>
                </a:solidFill>
                <a:latin typeface="Calibri"/>
                <a:ea typeface="DejaVu Sans"/>
              </a:rPr>
              <a:t>Quantidade de convênios – 15.153</a:t>
            </a:r>
            <a:endParaRPr b="0" lang="pt-BR" sz="1800" spc="-1" strike="noStrike">
              <a:solidFill>
                <a:srgbClr val="000000"/>
              </a:solidFill>
              <a:latin typeface="Arial"/>
            </a:endParaRPr>
          </a:p>
        </p:txBody>
      </p:sp>
      <p:sp>
        <p:nvSpPr>
          <p:cNvPr id="275" name="CaixaDeTexto 50"/>
          <p:cNvSpPr/>
          <p:nvPr/>
        </p:nvSpPr>
        <p:spPr>
          <a:xfrm>
            <a:off x="1175040" y="1556640"/>
            <a:ext cx="422208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t-BR" sz="1800" spc="-1" strike="noStrike">
                <a:solidFill>
                  <a:schemeClr val="dk1"/>
                </a:solidFill>
                <a:latin typeface="Century Gothic"/>
                <a:ea typeface="DejaVu Sans"/>
              </a:rPr>
              <a:t>Período – 2001 a 2021</a:t>
            </a:r>
            <a:endParaRPr b="0" lang="pt-BR" sz="1800" spc="-1" strike="noStrike">
              <a:solidFill>
                <a:srgbClr val="000000"/>
              </a:solidFill>
              <a:latin typeface="Arial"/>
            </a:endParaRPr>
          </a:p>
          <a:p>
            <a:pPr>
              <a:lnSpc>
                <a:spcPct val="100000"/>
              </a:lnSpc>
            </a:pPr>
            <a:r>
              <a:rPr b="0" lang="pt-BR" sz="1800" spc="-1" strike="noStrike">
                <a:solidFill>
                  <a:schemeClr val="dk1"/>
                </a:solidFill>
                <a:latin typeface="Century Gothic"/>
                <a:ea typeface="DejaVu Sans"/>
              </a:rPr>
              <a:t>Total de municípios Brasil – 5570 + DF</a:t>
            </a:r>
            <a:endParaRPr b="0" lang="pt-BR" sz="1800" spc="-1" strike="noStrike">
              <a:solidFill>
                <a:srgbClr val="000000"/>
              </a:solidFill>
              <a:latin typeface="Arial"/>
            </a:endParaRPr>
          </a:p>
        </p:txBody>
      </p:sp>
      <p:sp>
        <p:nvSpPr>
          <p:cNvPr id="276" name="CaixaDeTexto 51"/>
          <p:cNvSpPr/>
          <p:nvPr/>
        </p:nvSpPr>
        <p:spPr>
          <a:xfrm>
            <a:off x="53640" y="5976000"/>
            <a:ext cx="9162000" cy="303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pt-BR" sz="1400" spc="-1" strike="noStrike">
                <a:solidFill>
                  <a:srgbClr val="ff0000"/>
                </a:solidFill>
                <a:latin typeface="Century Gothic"/>
                <a:ea typeface="DejaVu Sans"/>
              </a:rPr>
              <a:t>Fonte: 2000 a 2021 – Estimativas preliminares elaboradas pelo Ministério da Saúde/SVSA/DAENT/CGIAE</a:t>
            </a:r>
            <a:endParaRPr b="0" lang="pt-B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Retângulo 60"/>
          <p:cNvSpPr/>
          <p:nvPr/>
        </p:nvSpPr>
        <p:spPr>
          <a:xfrm>
            <a:off x="360000" y="5996160"/>
            <a:ext cx="5217120" cy="303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pt-BR" sz="1400" spc="-1" strike="noStrike">
                <a:solidFill>
                  <a:srgbClr val="ff0000"/>
                </a:solidFill>
                <a:latin typeface="Calibri"/>
                <a:ea typeface="DejaVu Sans"/>
              </a:rPr>
              <a:t>Fonte: Funasa/Densp - 2000 a 2022 – Obras de Saneamento Básico</a:t>
            </a:r>
            <a:endParaRPr b="0" lang="pt-BR" sz="1400" spc="-1" strike="noStrike">
              <a:solidFill>
                <a:srgbClr val="000000"/>
              </a:solidFill>
              <a:latin typeface="Arial"/>
            </a:endParaRPr>
          </a:p>
        </p:txBody>
      </p:sp>
      <p:pic>
        <p:nvPicPr>
          <p:cNvPr id="278" name="Imagem 27" descr=""/>
          <p:cNvPicPr/>
          <p:nvPr/>
        </p:nvPicPr>
        <p:blipFill>
          <a:blip r:embed="rId1"/>
          <a:stretch/>
        </p:blipFill>
        <p:spPr>
          <a:xfrm>
            <a:off x="4140000" y="23760"/>
            <a:ext cx="6297120" cy="6093360"/>
          </a:xfrm>
          <a:prstGeom prst="rect">
            <a:avLst/>
          </a:prstGeom>
          <a:ln w="0">
            <a:noFill/>
          </a:ln>
        </p:spPr>
      </p:pic>
      <p:sp>
        <p:nvSpPr>
          <p:cNvPr id="279" name="CaixaDeTexto 52"/>
          <p:cNvSpPr/>
          <p:nvPr/>
        </p:nvSpPr>
        <p:spPr>
          <a:xfrm>
            <a:off x="360000" y="374040"/>
            <a:ext cx="4137120" cy="1065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t-BR" sz="3200" spc="-1" strike="noStrike">
                <a:solidFill>
                  <a:schemeClr val="dk1"/>
                </a:solidFill>
                <a:latin typeface="Century Gothic"/>
                <a:ea typeface="DejaVu Sans"/>
              </a:rPr>
              <a:t>Visão Geral </a:t>
            </a:r>
            <a:endParaRPr b="0" lang="pt-BR" sz="3200" spc="-1" strike="noStrike">
              <a:solidFill>
                <a:srgbClr val="000000"/>
              </a:solidFill>
              <a:latin typeface="Arial"/>
            </a:endParaRPr>
          </a:p>
          <a:p>
            <a:pPr algn="ctr">
              <a:lnSpc>
                <a:spcPct val="100000"/>
              </a:lnSpc>
            </a:pPr>
            <a:r>
              <a:rPr b="1" lang="pt-BR" sz="3200" spc="-1" strike="noStrike">
                <a:solidFill>
                  <a:schemeClr val="dk1"/>
                </a:solidFill>
                <a:latin typeface="Century Gothic"/>
                <a:ea typeface="DejaVu Sans"/>
              </a:rPr>
              <a:t>Saneamento Básico</a:t>
            </a:r>
            <a:endParaRPr b="0" lang="pt-B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CaixaDeTexto 74"/>
          <p:cNvSpPr/>
          <p:nvPr/>
        </p:nvSpPr>
        <p:spPr>
          <a:xfrm>
            <a:off x="720000" y="5220000"/>
            <a:ext cx="503712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t-BR" sz="1800" spc="-1" strike="noStrike">
                <a:solidFill>
                  <a:schemeClr val="dk1"/>
                </a:solidFill>
                <a:latin typeface="Century Gothic"/>
                <a:ea typeface="DejaVu Sans"/>
              </a:rPr>
              <a:t>SAA – Sistemas de Abastecimento de Água</a:t>
            </a:r>
            <a:endParaRPr b="0" lang="pt-BR" sz="1800" spc="-1" strike="noStrike">
              <a:solidFill>
                <a:srgbClr val="000000"/>
              </a:solidFill>
              <a:latin typeface="Arial"/>
            </a:endParaRPr>
          </a:p>
        </p:txBody>
      </p:sp>
      <p:sp>
        <p:nvSpPr>
          <p:cNvPr id="281" name="Retângulo 62"/>
          <p:cNvSpPr/>
          <p:nvPr/>
        </p:nvSpPr>
        <p:spPr>
          <a:xfrm>
            <a:off x="171720" y="6052680"/>
            <a:ext cx="5937120" cy="303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pt-BR" sz="1400" spc="-1" strike="noStrike">
                <a:solidFill>
                  <a:srgbClr val="ff0000"/>
                </a:solidFill>
                <a:latin typeface="Calibri"/>
                <a:ea typeface="DejaVu Sans"/>
              </a:rPr>
              <a:t>Fonte: Funasa/Densp - 2000 a 2022 – Obras de Saneamento Básico</a:t>
            </a:r>
            <a:endParaRPr b="0" lang="pt-BR" sz="1400" spc="-1" strike="noStrike">
              <a:solidFill>
                <a:srgbClr val="000000"/>
              </a:solidFill>
              <a:latin typeface="Arial"/>
            </a:endParaRPr>
          </a:p>
        </p:txBody>
      </p:sp>
      <p:pic>
        <p:nvPicPr>
          <p:cNvPr id="282" name="Imagem 28" descr=""/>
          <p:cNvPicPr/>
          <p:nvPr/>
        </p:nvPicPr>
        <p:blipFill>
          <a:blip r:embed="rId1"/>
          <a:stretch/>
        </p:blipFill>
        <p:spPr>
          <a:xfrm>
            <a:off x="720000" y="180000"/>
            <a:ext cx="4911840" cy="4857120"/>
          </a:xfrm>
          <a:prstGeom prst="rect">
            <a:avLst/>
          </a:prstGeom>
          <a:ln w="0">
            <a:noFill/>
          </a:ln>
        </p:spPr>
      </p:pic>
      <p:pic>
        <p:nvPicPr>
          <p:cNvPr id="283" name="Imagem 31" descr=""/>
          <p:cNvPicPr/>
          <p:nvPr/>
        </p:nvPicPr>
        <p:blipFill>
          <a:blip r:embed="rId2"/>
          <a:stretch/>
        </p:blipFill>
        <p:spPr>
          <a:xfrm>
            <a:off x="6044400" y="161280"/>
            <a:ext cx="5477760" cy="5037120"/>
          </a:xfrm>
          <a:prstGeom prst="rect">
            <a:avLst/>
          </a:prstGeom>
          <a:ln w="0">
            <a:noFill/>
          </a:ln>
        </p:spPr>
      </p:pic>
      <p:sp>
        <p:nvSpPr>
          <p:cNvPr id="284" name="CaixaDeTexto 54"/>
          <p:cNvSpPr/>
          <p:nvPr/>
        </p:nvSpPr>
        <p:spPr>
          <a:xfrm>
            <a:off x="6660000" y="5220000"/>
            <a:ext cx="539712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t-BR" sz="1800" spc="-1" strike="noStrike">
                <a:solidFill>
                  <a:schemeClr val="dk1"/>
                </a:solidFill>
                <a:latin typeface="Century Gothic"/>
                <a:ea typeface="DejaVu Sans"/>
              </a:rPr>
              <a:t>SES – Sistemas de Esgotamento Sanitário</a:t>
            </a:r>
            <a:endParaRPr b="0" lang="pt-B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5" name="Imagem 33" descr=""/>
          <p:cNvPicPr/>
          <p:nvPr/>
        </p:nvPicPr>
        <p:blipFill>
          <a:blip r:embed="rId1"/>
          <a:stretch/>
        </p:blipFill>
        <p:spPr>
          <a:xfrm>
            <a:off x="720000" y="180000"/>
            <a:ext cx="5561640" cy="5292360"/>
          </a:xfrm>
          <a:prstGeom prst="rect">
            <a:avLst/>
          </a:prstGeom>
          <a:ln w="0">
            <a:noFill/>
          </a:ln>
        </p:spPr>
      </p:pic>
      <p:sp>
        <p:nvSpPr>
          <p:cNvPr id="286" name="CaixaDeTexto 55"/>
          <p:cNvSpPr/>
          <p:nvPr/>
        </p:nvSpPr>
        <p:spPr>
          <a:xfrm>
            <a:off x="1980000" y="5576040"/>
            <a:ext cx="258624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t-BR" sz="1800" spc="-1" strike="noStrike">
                <a:solidFill>
                  <a:schemeClr val="dk1"/>
                </a:solidFill>
                <a:latin typeface="Century Gothic"/>
                <a:ea typeface="DejaVu Sans"/>
              </a:rPr>
              <a:t>RS – Resíduos Sólidos</a:t>
            </a:r>
            <a:endParaRPr b="0" lang="pt-BR" sz="1800" spc="-1" strike="noStrike">
              <a:solidFill>
                <a:srgbClr val="000000"/>
              </a:solidFill>
              <a:latin typeface="Arial"/>
            </a:endParaRPr>
          </a:p>
        </p:txBody>
      </p:sp>
      <p:pic>
        <p:nvPicPr>
          <p:cNvPr id="287" name="Imagem 32" descr=""/>
          <p:cNvPicPr/>
          <p:nvPr/>
        </p:nvPicPr>
        <p:blipFill>
          <a:blip r:embed="rId2"/>
          <a:stretch/>
        </p:blipFill>
        <p:spPr>
          <a:xfrm>
            <a:off x="6480000" y="180000"/>
            <a:ext cx="5524200" cy="5245920"/>
          </a:xfrm>
          <a:prstGeom prst="rect">
            <a:avLst/>
          </a:prstGeom>
          <a:ln w="0">
            <a:noFill/>
          </a:ln>
        </p:spPr>
      </p:pic>
      <p:sp>
        <p:nvSpPr>
          <p:cNvPr id="288" name="CaixaDeTexto 56"/>
          <p:cNvSpPr/>
          <p:nvPr/>
        </p:nvSpPr>
        <p:spPr>
          <a:xfrm>
            <a:off x="7200000" y="5580000"/>
            <a:ext cx="467712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t-BR" sz="1800" spc="-1" strike="noStrike">
                <a:solidFill>
                  <a:schemeClr val="dk1"/>
                </a:solidFill>
                <a:latin typeface="Century Gothic"/>
                <a:ea typeface="DejaVu Sans"/>
              </a:rPr>
              <a:t>MSD – Melhorias Sanitárias Domiciliares</a:t>
            </a:r>
            <a:endParaRPr b="0" lang="pt-BR" sz="1800" spc="-1" strike="noStrike">
              <a:solidFill>
                <a:srgbClr val="000000"/>
              </a:solidFill>
              <a:latin typeface="Arial"/>
            </a:endParaRPr>
          </a:p>
        </p:txBody>
      </p:sp>
      <p:sp>
        <p:nvSpPr>
          <p:cNvPr id="289" name="Retângulo 63"/>
          <p:cNvSpPr/>
          <p:nvPr/>
        </p:nvSpPr>
        <p:spPr>
          <a:xfrm>
            <a:off x="171720" y="6052680"/>
            <a:ext cx="5937120" cy="303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pt-BR" sz="1400" spc="-1" strike="noStrike">
                <a:solidFill>
                  <a:srgbClr val="ff0000"/>
                </a:solidFill>
                <a:latin typeface="Calibri"/>
                <a:ea typeface="DejaVu Sans"/>
              </a:rPr>
              <a:t>Fonte: Funasa/Densp - 2000 a 2022 – Obras de Saneamento Básico</a:t>
            </a:r>
            <a:endParaRPr b="0" lang="pt-B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0" name="Imagem 35" descr=""/>
          <p:cNvPicPr/>
          <p:nvPr/>
        </p:nvPicPr>
        <p:blipFill>
          <a:blip r:embed="rId1"/>
          <a:stretch/>
        </p:blipFill>
        <p:spPr>
          <a:xfrm>
            <a:off x="536040" y="172440"/>
            <a:ext cx="5497920" cy="5216760"/>
          </a:xfrm>
          <a:prstGeom prst="rect">
            <a:avLst/>
          </a:prstGeom>
          <a:ln w="0">
            <a:noFill/>
          </a:ln>
        </p:spPr>
      </p:pic>
      <p:sp>
        <p:nvSpPr>
          <p:cNvPr id="291" name="CaixaDeTexto 57"/>
          <p:cNvSpPr/>
          <p:nvPr/>
        </p:nvSpPr>
        <p:spPr>
          <a:xfrm>
            <a:off x="1800000" y="5400000"/>
            <a:ext cx="323712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t-BR" sz="1800" spc="-1" strike="noStrike">
                <a:solidFill>
                  <a:schemeClr val="dk1"/>
                </a:solidFill>
                <a:latin typeface="Century Gothic"/>
                <a:ea typeface="DejaVu Sans"/>
              </a:rPr>
              <a:t>Saneamento Rural - Água</a:t>
            </a:r>
            <a:endParaRPr b="0" lang="pt-BR" sz="1800" spc="-1" strike="noStrike">
              <a:solidFill>
                <a:srgbClr val="000000"/>
              </a:solidFill>
              <a:latin typeface="Arial"/>
            </a:endParaRPr>
          </a:p>
        </p:txBody>
      </p:sp>
      <p:pic>
        <p:nvPicPr>
          <p:cNvPr id="292" name="Imagem 34" descr=""/>
          <p:cNvPicPr/>
          <p:nvPr/>
        </p:nvPicPr>
        <p:blipFill>
          <a:blip r:embed="rId2"/>
          <a:stretch/>
        </p:blipFill>
        <p:spPr>
          <a:xfrm>
            <a:off x="6120000" y="180000"/>
            <a:ext cx="5273640" cy="4924080"/>
          </a:xfrm>
          <a:prstGeom prst="rect">
            <a:avLst/>
          </a:prstGeom>
          <a:ln w="0">
            <a:noFill/>
          </a:ln>
        </p:spPr>
      </p:pic>
      <p:sp>
        <p:nvSpPr>
          <p:cNvPr id="293" name="CaixaDeTexto 58"/>
          <p:cNvSpPr/>
          <p:nvPr/>
        </p:nvSpPr>
        <p:spPr>
          <a:xfrm>
            <a:off x="7740000" y="5396040"/>
            <a:ext cx="305712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t-BR" sz="1800" spc="-1" strike="noStrike">
                <a:solidFill>
                  <a:schemeClr val="dk1"/>
                </a:solidFill>
                <a:latin typeface="Century Gothic"/>
                <a:ea typeface="DejaVu Sans"/>
              </a:rPr>
              <a:t>Saneamento Rural - MSD</a:t>
            </a:r>
            <a:endParaRPr b="0" lang="pt-BR" sz="1800" spc="-1" strike="noStrike">
              <a:solidFill>
                <a:srgbClr val="000000"/>
              </a:solidFill>
              <a:latin typeface="Arial"/>
            </a:endParaRPr>
          </a:p>
        </p:txBody>
      </p:sp>
      <p:sp>
        <p:nvSpPr>
          <p:cNvPr id="294" name="Retângulo 64"/>
          <p:cNvSpPr/>
          <p:nvPr/>
        </p:nvSpPr>
        <p:spPr>
          <a:xfrm>
            <a:off x="171720" y="6052680"/>
            <a:ext cx="5937120" cy="303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pt-BR" sz="1400" spc="-1" strike="noStrike">
                <a:solidFill>
                  <a:srgbClr val="ff0000"/>
                </a:solidFill>
                <a:latin typeface="Calibri"/>
                <a:ea typeface="DejaVu Sans"/>
              </a:rPr>
              <a:t>Fonte: Funasa/Densp - 2000 a 2022 – Obras de Saneamento Básico</a:t>
            </a:r>
            <a:endParaRPr b="0" lang="pt-B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5" name="Imagem 37" descr=""/>
          <p:cNvPicPr/>
          <p:nvPr/>
        </p:nvPicPr>
        <p:blipFill>
          <a:blip r:embed="rId1"/>
          <a:stretch/>
        </p:blipFill>
        <p:spPr>
          <a:xfrm>
            <a:off x="4320000" y="360000"/>
            <a:ext cx="6249960" cy="5828040"/>
          </a:xfrm>
          <a:prstGeom prst="rect">
            <a:avLst/>
          </a:prstGeom>
          <a:ln w="0">
            <a:noFill/>
          </a:ln>
        </p:spPr>
      </p:pic>
      <p:sp>
        <p:nvSpPr>
          <p:cNvPr id="296" name="CaixaDeTexto 59"/>
          <p:cNvSpPr/>
          <p:nvPr/>
        </p:nvSpPr>
        <p:spPr>
          <a:xfrm>
            <a:off x="540000" y="2520000"/>
            <a:ext cx="3640320" cy="9126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t-BR" sz="1800" spc="-1" strike="noStrike">
                <a:solidFill>
                  <a:schemeClr val="dk1"/>
                </a:solidFill>
                <a:latin typeface="Century Gothic"/>
                <a:ea typeface="DejaVu Sans"/>
              </a:rPr>
              <a:t>MHCDC – Melhoria Habitacional para Controle da Doença de Chagas</a:t>
            </a:r>
            <a:endParaRPr b="0" lang="pt-BR" sz="1800" spc="-1" strike="noStrike">
              <a:solidFill>
                <a:srgbClr val="000000"/>
              </a:solidFill>
              <a:latin typeface="Arial"/>
            </a:endParaRPr>
          </a:p>
        </p:txBody>
      </p:sp>
      <p:sp>
        <p:nvSpPr>
          <p:cNvPr id="297" name="Retângulo 65"/>
          <p:cNvSpPr/>
          <p:nvPr/>
        </p:nvSpPr>
        <p:spPr>
          <a:xfrm>
            <a:off x="171720" y="6052680"/>
            <a:ext cx="5937120" cy="303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pt-BR" sz="1400" spc="-1" strike="noStrike">
                <a:solidFill>
                  <a:srgbClr val="ff0000"/>
                </a:solidFill>
                <a:latin typeface="Calibri"/>
                <a:ea typeface="DejaVu Sans"/>
              </a:rPr>
              <a:t>Fonte: Funasa/Densp - 2000 a 2022 – Obras de Saneamento Básico</a:t>
            </a:r>
            <a:endParaRPr b="0" lang="pt-B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8" name="Imagem 36" descr="Imagem em preto e branco&#10;&#10;Descrição gerada automaticamente"/>
          <p:cNvPicPr/>
          <p:nvPr/>
        </p:nvPicPr>
        <p:blipFill>
          <a:blip r:embed="rId1">
            <a:extLst>
              <a:ext uri="{BEBA8EAE-BF5A-486C-A8C5-ECC9F3942E4B}">
                <a14:imgProps xmlns:a14="http://schemas.microsoft.com/office/drawing/2010/main">
                  <a14:imgLayer r:embed="rId2">
                    <a14:imgEffect>
                      <a14:saturation sat="33000"/>
                    </a14:imgEffect>
                  </a14:imgLayer>
                </a14:imgProps>
              </a:ext>
            </a:extLst>
          </a:blip>
          <a:srcRect l="0" t="0" r="2965" b="0"/>
          <a:stretch/>
        </p:blipFill>
        <p:spPr>
          <a:xfrm>
            <a:off x="0" y="0"/>
            <a:ext cx="12188880" cy="6378120"/>
          </a:xfrm>
          <a:prstGeom prst="rect">
            <a:avLst/>
          </a:prstGeom>
          <a:ln w="0">
            <a:noFill/>
          </a:ln>
        </p:spPr>
      </p:pic>
      <p:sp>
        <p:nvSpPr>
          <p:cNvPr id="299" name="PlaceHolder 1"/>
          <p:cNvSpPr>
            <a:spLocks noGrp="1"/>
          </p:cNvSpPr>
          <p:nvPr>
            <p:ph type="title"/>
          </p:nvPr>
        </p:nvSpPr>
        <p:spPr>
          <a:xfrm>
            <a:off x="3628800" y="1800000"/>
            <a:ext cx="5368320" cy="806400"/>
          </a:xfrm>
          <a:prstGeom prst="rect">
            <a:avLst/>
          </a:prstGeom>
          <a:noFill/>
          <a:ln w="0">
            <a:noFill/>
          </a:ln>
        </p:spPr>
        <p:txBody>
          <a:bodyPr lIns="90000" rIns="90000" tIns="45000" bIns="45000" anchor="t">
            <a:noAutofit/>
          </a:bodyPr>
          <a:p>
            <a:pPr indent="0" algn="ctr">
              <a:lnSpc>
                <a:spcPct val="100000"/>
              </a:lnSpc>
              <a:buNone/>
              <a:tabLst>
                <a:tab algn="l" pos="0"/>
              </a:tabLst>
            </a:pPr>
            <a:r>
              <a:rPr b="1" lang="pt-BR" sz="4000" spc="-1" strike="noStrike">
                <a:solidFill>
                  <a:srgbClr val="98241e"/>
                </a:solidFill>
                <a:latin typeface="Verdana"/>
                <a:ea typeface="Verdana"/>
              </a:rPr>
              <a:t>O B R I G A D O PELA ATENÇÃO !</a:t>
            </a:r>
            <a:endParaRPr b="0" lang="pt-BR" sz="4000" spc="-1" strike="noStrike">
              <a:solidFill>
                <a:srgbClr val="000000"/>
              </a:solidFill>
              <a:latin typeface="Arial"/>
            </a:endParaRPr>
          </a:p>
        </p:txBody>
      </p:sp>
      <p:sp>
        <p:nvSpPr>
          <p:cNvPr id="300" name="Text Box 3"/>
          <p:cNvSpPr/>
          <p:nvPr/>
        </p:nvSpPr>
        <p:spPr>
          <a:xfrm>
            <a:off x="3009960" y="4012200"/>
            <a:ext cx="6168960" cy="1291320"/>
          </a:xfrm>
          <a:prstGeom prst="rect">
            <a:avLst/>
          </a:prstGeom>
          <a:noFill/>
          <a:ln w="0">
            <a:noFill/>
          </a:ln>
        </p:spPr>
        <p:style>
          <a:lnRef idx="0"/>
          <a:fillRef idx="0"/>
          <a:effectRef idx="0"/>
          <a:fontRef idx="minor"/>
        </p:style>
        <p:txBody>
          <a:bodyPr lIns="90000" rIns="90000" tIns="45000" bIns="45000" anchor="t">
            <a:noAutofit/>
          </a:bodyPr>
          <a:p>
            <a:pPr algn="ctr">
              <a:lnSpc>
                <a:spcPct val="150000"/>
              </a:lnSpc>
            </a:pPr>
            <a:r>
              <a:rPr b="1" lang="pt-BR" sz="1800" spc="-1" strike="noStrike">
                <a:solidFill>
                  <a:schemeClr val="dk1"/>
                </a:solidFill>
                <a:latin typeface="Century Gothic"/>
                <a:ea typeface="DejaVu Sans"/>
              </a:rPr>
              <a:t>CONTATOS</a:t>
            </a:r>
            <a:endParaRPr b="0" lang="pt-BR" sz="1800" spc="-1" strike="noStrike">
              <a:solidFill>
                <a:srgbClr val="000000"/>
              </a:solidFill>
              <a:latin typeface="Arial"/>
            </a:endParaRPr>
          </a:p>
          <a:p>
            <a:pPr algn="ctr">
              <a:lnSpc>
                <a:spcPct val="150000"/>
              </a:lnSpc>
            </a:pPr>
            <a:r>
              <a:rPr b="1" lang="pt-BR" sz="1600" spc="-1" strike="noStrike">
                <a:solidFill>
                  <a:schemeClr val="dk1"/>
                </a:solidFill>
                <a:latin typeface="Century Gothic"/>
                <a:ea typeface="DejaVu Sans"/>
              </a:rPr>
              <a:t>TEL.: (61) 3314-6222</a:t>
            </a:r>
            <a:endParaRPr b="0" lang="pt-BR" sz="1600" spc="-1" strike="noStrike">
              <a:solidFill>
                <a:srgbClr val="000000"/>
              </a:solidFill>
              <a:latin typeface="Arial"/>
            </a:endParaRPr>
          </a:p>
          <a:p>
            <a:pPr algn="ctr">
              <a:lnSpc>
                <a:spcPct val="150000"/>
              </a:lnSpc>
            </a:pPr>
            <a:r>
              <a:rPr b="1" lang="pt-BR" sz="1500" spc="-1" strike="noStrike">
                <a:solidFill>
                  <a:schemeClr val="dk1"/>
                </a:solidFill>
                <a:latin typeface="Century Gothic"/>
                <a:ea typeface="DejaVu Sans"/>
              </a:rPr>
              <a:t>presidencia@funasa.gov.br</a:t>
            </a:r>
            <a:endParaRPr b="0" lang="pt-BR" sz="1500" spc="-1" strike="noStrike">
              <a:solidFill>
                <a:srgbClr val="000000"/>
              </a:solidFill>
              <a:latin typeface="Arial"/>
            </a:endParaRPr>
          </a:p>
        </p:txBody>
      </p:sp>
      <p:pic>
        <p:nvPicPr>
          <p:cNvPr id="301" name="Imagem 38" descr="Imagem em preto e branco&#10;&#10;Descrição gerada automaticamente"/>
          <p:cNvPicPr/>
          <p:nvPr/>
        </p:nvPicPr>
        <p:blipFill>
          <a:blip r:embed="rId3"/>
          <a:srcRect l="97263" t="0" r="-650" b="81607"/>
          <a:stretch/>
        </p:blipFill>
        <p:spPr>
          <a:xfrm flipH="1" rot="16200000">
            <a:off x="6492240" y="2126160"/>
            <a:ext cx="68760" cy="6476760"/>
          </a:xfrm>
          <a:prstGeom prst="rect">
            <a:avLst/>
          </a:prstGeom>
          <a:ln w="0">
            <a:noFill/>
          </a:ln>
        </p:spPr>
      </p:pic>
      <p:pic>
        <p:nvPicPr>
          <p:cNvPr id="302" name="Imagem 39" descr="Imagem em preto e branco&#10;&#10;Descrição gerada automaticamente"/>
          <p:cNvPicPr/>
          <p:nvPr/>
        </p:nvPicPr>
        <p:blipFill>
          <a:blip r:embed="rId4"/>
          <a:srcRect l="97263" t="0" r="-650" b="81607"/>
          <a:stretch/>
        </p:blipFill>
        <p:spPr>
          <a:xfrm flipH="1" rot="16200000">
            <a:off x="6492240" y="720360"/>
            <a:ext cx="68760" cy="647676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 name="CaixaDeTexto 4"/>
          <p:cNvSpPr/>
          <p:nvPr/>
        </p:nvSpPr>
        <p:spPr>
          <a:xfrm>
            <a:off x="533880" y="2153160"/>
            <a:ext cx="5415120" cy="4082760"/>
          </a:xfrm>
          <a:prstGeom prst="rect">
            <a:avLst/>
          </a:prstGeom>
          <a:noFill/>
          <a:ln w="28575">
            <a:solidFill>
              <a:srgbClr val="c00000"/>
            </a:solidFill>
            <a:round/>
          </a:ln>
        </p:spPr>
        <p:style>
          <a:lnRef idx="0"/>
          <a:fillRef idx="0"/>
          <a:effectRef idx="0"/>
          <a:fontRef idx="minor"/>
        </p:style>
        <p:txBody>
          <a:bodyPr lIns="90000" rIns="90000" tIns="45000" bIns="45000" anchor="t">
            <a:spAutoFit/>
          </a:bodyPr>
          <a:p>
            <a:pPr algn="just">
              <a:lnSpc>
                <a:spcPct val="100000"/>
              </a:lnSpc>
              <a:spcBef>
                <a:spcPts val="601"/>
              </a:spcBef>
              <a:spcAft>
                <a:spcPts val="601"/>
              </a:spcAft>
            </a:pPr>
            <a:r>
              <a:rPr b="1" lang="pt-BR" sz="1600" spc="-1" strike="noStrike">
                <a:solidFill>
                  <a:srgbClr val="c00000"/>
                </a:solidFill>
                <a:latin typeface="Century Gothic"/>
                <a:ea typeface="DejaVu Sans"/>
              </a:rPr>
              <a:t>Eixo Saneamento Básico:</a:t>
            </a:r>
            <a:endParaRPr b="0" lang="pt-BR" sz="1600" spc="-1" strike="noStrike">
              <a:solidFill>
                <a:srgbClr val="000000"/>
              </a:solidFill>
              <a:latin typeface="Arial"/>
            </a:endParaRPr>
          </a:p>
          <a:p>
            <a:pPr marL="285840" indent="-285840" algn="just">
              <a:lnSpc>
                <a:spcPct val="100000"/>
              </a:lnSpc>
              <a:spcBef>
                <a:spcPts val="601"/>
              </a:spcBef>
              <a:spcAft>
                <a:spcPts val="601"/>
              </a:spcAft>
              <a:buClr>
                <a:srgbClr val="000000"/>
              </a:buClr>
              <a:buFont typeface="Wingdings" charset="2"/>
              <a:buChar char=""/>
            </a:pPr>
            <a:r>
              <a:rPr b="0" lang="pt-BR" sz="1600" spc="-1" strike="noStrike">
                <a:solidFill>
                  <a:schemeClr val="dk1"/>
                </a:solidFill>
                <a:latin typeface="Century Gothic"/>
                <a:ea typeface="DejaVu Sans"/>
              </a:rPr>
              <a:t>Implantação de sistemas e soluções de abastecimento de água potável ;</a:t>
            </a:r>
            <a:endParaRPr b="0" lang="pt-BR" sz="1600" spc="-1" strike="noStrike">
              <a:solidFill>
                <a:srgbClr val="000000"/>
              </a:solidFill>
              <a:latin typeface="Arial"/>
            </a:endParaRPr>
          </a:p>
          <a:p>
            <a:pPr marL="285840" indent="-285840" algn="just">
              <a:lnSpc>
                <a:spcPct val="100000"/>
              </a:lnSpc>
              <a:spcBef>
                <a:spcPts val="601"/>
              </a:spcBef>
              <a:spcAft>
                <a:spcPts val="601"/>
              </a:spcAft>
              <a:buClr>
                <a:srgbClr val="000000"/>
              </a:buClr>
              <a:buFont typeface="Wingdings" charset="2"/>
              <a:buChar char=""/>
            </a:pPr>
            <a:r>
              <a:rPr b="0" lang="pt-BR" sz="1600" spc="-1" strike="noStrike">
                <a:solidFill>
                  <a:schemeClr val="dk1"/>
                </a:solidFill>
                <a:latin typeface="Century Gothic"/>
                <a:ea typeface="DejaVu Sans"/>
              </a:rPr>
              <a:t>Implantação de sistemas e soluções de esgotamento sanitário;</a:t>
            </a:r>
            <a:endParaRPr b="0" lang="pt-BR" sz="1600" spc="-1" strike="noStrike">
              <a:solidFill>
                <a:srgbClr val="000000"/>
              </a:solidFill>
              <a:latin typeface="Arial"/>
            </a:endParaRPr>
          </a:p>
          <a:p>
            <a:pPr marL="285840" indent="-285840" algn="just">
              <a:lnSpc>
                <a:spcPct val="100000"/>
              </a:lnSpc>
              <a:spcBef>
                <a:spcPts val="601"/>
              </a:spcBef>
              <a:spcAft>
                <a:spcPts val="601"/>
              </a:spcAft>
              <a:buClr>
                <a:srgbClr val="000000"/>
              </a:buClr>
              <a:buFont typeface="Wingdings" charset="2"/>
              <a:buChar char=""/>
            </a:pPr>
            <a:r>
              <a:rPr b="0" lang="pt-BR" sz="1600" spc="-1" strike="noStrike">
                <a:solidFill>
                  <a:schemeClr val="dk1"/>
                </a:solidFill>
                <a:latin typeface="Century Gothic"/>
                <a:ea typeface="DejaVu Sans"/>
              </a:rPr>
              <a:t>Gestão de resíduos sólidos urbanos;</a:t>
            </a:r>
            <a:endParaRPr b="0" lang="pt-BR" sz="1600" spc="-1" strike="noStrike">
              <a:solidFill>
                <a:srgbClr val="000000"/>
              </a:solidFill>
              <a:latin typeface="Arial"/>
            </a:endParaRPr>
          </a:p>
          <a:p>
            <a:pPr marL="285840" indent="-285840" algn="just">
              <a:lnSpc>
                <a:spcPct val="100000"/>
              </a:lnSpc>
              <a:spcBef>
                <a:spcPts val="601"/>
              </a:spcBef>
              <a:spcAft>
                <a:spcPts val="601"/>
              </a:spcAft>
              <a:buClr>
                <a:srgbClr val="000000"/>
              </a:buClr>
              <a:buFont typeface="Wingdings" charset="2"/>
              <a:buChar char=""/>
            </a:pPr>
            <a:r>
              <a:rPr b="0" lang="pt-BR" sz="1600" spc="-1" strike="noStrike">
                <a:solidFill>
                  <a:schemeClr val="dk1"/>
                </a:solidFill>
                <a:latin typeface="Century Gothic"/>
                <a:ea typeface="DejaVu Sans"/>
              </a:rPr>
              <a:t>Drenagem e manejo ambiental;</a:t>
            </a:r>
            <a:endParaRPr b="0" lang="pt-BR" sz="1600" spc="-1" strike="noStrike">
              <a:solidFill>
                <a:srgbClr val="000000"/>
              </a:solidFill>
              <a:latin typeface="Arial"/>
            </a:endParaRPr>
          </a:p>
          <a:p>
            <a:pPr marL="285840" indent="-285840" algn="just">
              <a:lnSpc>
                <a:spcPct val="100000"/>
              </a:lnSpc>
              <a:spcBef>
                <a:spcPts val="601"/>
              </a:spcBef>
              <a:spcAft>
                <a:spcPts val="601"/>
              </a:spcAft>
              <a:buClr>
                <a:srgbClr val="000000"/>
              </a:buClr>
              <a:buFont typeface="Wingdings" charset="2"/>
              <a:buChar char=""/>
            </a:pPr>
            <a:r>
              <a:rPr b="0" lang="pt-BR" sz="1600" spc="-1" strike="noStrike">
                <a:solidFill>
                  <a:schemeClr val="dk1"/>
                </a:solidFill>
                <a:latin typeface="Century Gothic"/>
                <a:ea typeface="DejaVu Sans"/>
              </a:rPr>
              <a:t>Melhorias sanitárias domiciliares;</a:t>
            </a:r>
            <a:endParaRPr b="0" lang="pt-BR" sz="1600" spc="-1" strike="noStrike">
              <a:solidFill>
                <a:srgbClr val="000000"/>
              </a:solidFill>
              <a:latin typeface="Arial"/>
            </a:endParaRPr>
          </a:p>
          <a:p>
            <a:pPr marL="285840" indent="-285840" algn="just">
              <a:lnSpc>
                <a:spcPct val="100000"/>
              </a:lnSpc>
              <a:spcBef>
                <a:spcPts val="601"/>
              </a:spcBef>
              <a:spcAft>
                <a:spcPts val="601"/>
              </a:spcAft>
              <a:buClr>
                <a:srgbClr val="000000"/>
              </a:buClr>
              <a:buFont typeface="Wingdings" charset="2"/>
              <a:buChar char=""/>
            </a:pPr>
            <a:r>
              <a:rPr b="0" lang="pt-BR" sz="1600" spc="-1" strike="noStrike">
                <a:solidFill>
                  <a:schemeClr val="dk1"/>
                </a:solidFill>
                <a:latin typeface="Century Gothic"/>
                <a:ea typeface="DejaVu Sans"/>
              </a:rPr>
              <a:t>Melhorias habitacionais voltadas ao controle da doença de Chagas;</a:t>
            </a:r>
            <a:endParaRPr b="0" lang="pt-BR" sz="1600" spc="-1" strike="noStrike">
              <a:solidFill>
                <a:srgbClr val="000000"/>
              </a:solidFill>
              <a:latin typeface="Arial"/>
            </a:endParaRPr>
          </a:p>
          <a:p>
            <a:pPr marL="285840" indent="-285840" algn="just">
              <a:lnSpc>
                <a:spcPct val="100000"/>
              </a:lnSpc>
              <a:spcBef>
                <a:spcPts val="601"/>
              </a:spcBef>
              <a:spcAft>
                <a:spcPts val="601"/>
              </a:spcAft>
              <a:buClr>
                <a:srgbClr val="000000"/>
              </a:buClr>
              <a:buFont typeface="Wingdings" charset="2"/>
              <a:buChar char=""/>
            </a:pPr>
            <a:r>
              <a:rPr b="0" lang="pt-BR" sz="1600" spc="-1" strike="noStrike">
                <a:solidFill>
                  <a:schemeClr val="dk1"/>
                </a:solidFill>
                <a:latin typeface="Century Gothic"/>
                <a:ea typeface="DejaVu Sans"/>
              </a:rPr>
              <a:t>Apoio à elaboração de Planos Municipais de Saneamento Básico.</a:t>
            </a:r>
            <a:endParaRPr b="0" lang="pt-BR" sz="1600" spc="-1" strike="noStrike">
              <a:solidFill>
                <a:srgbClr val="000000"/>
              </a:solidFill>
              <a:latin typeface="Arial"/>
            </a:endParaRPr>
          </a:p>
        </p:txBody>
      </p:sp>
      <p:sp>
        <p:nvSpPr>
          <p:cNvPr id="67" name="CaixaDeTexto 20"/>
          <p:cNvSpPr/>
          <p:nvPr/>
        </p:nvSpPr>
        <p:spPr>
          <a:xfrm>
            <a:off x="533880" y="836640"/>
            <a:ext cx="11247480" cy="86652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spcBef>
                <a:spcPts val="799"/>
              </a:spcBef>
              <a:spcAft>
                <a:spcPts val="799"/>
              </a:spcAft>
            </a:pPr>
            <a:r>
              <a:rPr b="0" lang="pt-BR" sz="1600" spc="-1" strike="noStrike">
                <a:solidFill>
                  <a:schemeClr val="dk1"/>
                </a:solidFill>
                <a:latin typeface="Century Gothic"/>
                <a:ea typeface="DejaVu Sans"/>
              </a:rPr>
              <a:t>A </a:t>
            </a:r>
            <a:r>
              <a:rPr b="1" lang="pt-BR" sz="1800" spc="-1" strike="noStrike">
                <a:solidFill>
                  <a:srgbClr val="c00000"/>
                </a:solidFill>
                <a:latin typeface="Century Gothic"/>
                <a:ea typeface="DejaVu Sans"/>
              </a:rPr>
              <a:t>FUNASA</a:t>
            </a:r>
            <a:r>
              <a:rPr b="0" lang="pt-BR" sz="1600" spc="-1" strike="noStrike">
                <a:solidFill>
                  <a:schemeClr val="dk1"/>
                </a:solidFill>
                <a:latin typeface="Century Gothic"/>
                <a:ea typeface="DejaVu Sans"/>
              </a:rPr>
              <a:t> apoia a execução de ações de </a:t>
            </a:r>
            <a:r>
              <a:rPr b="1" lang="pt-BR" sz="1600" spc="-1" strike="noStrike">
                <a:solidFill>
                  <a:schemeClr val="dk1"/>
                </a:solidFill>
                <a:latin typeface="Century Gothic"/>
                <a:ea typeface="DejaVu Sans"/>
              </a:rPr>
              <a:t>saneamento básico</a:t>
            </a:r>
            <a:r>
              <a:rPr b="0" lang="pt-BR" sz="1600" spc="-1" strike="noStrike">
                <a:solidFill>
                  <a:schemeClr val="dk1"/>
                </a:solidFill>
                <a:latin typeface="Century Gothic"/>
                <a:ea typeface="DejaVu Sans"/>
              </a:rPr>
              <a:t> e de </a:t>
            </a:r>
            <a:r>
              <a:rPr b="1" lang="pt-BR" sz="1600" spc="-1" strike="noStrike">
                <a:solidFill>
                  <a:schemeClr val="dk1"/>
                </a:solidFill>
                <a:latin typeface="Century Gothic"/>
                <a:ea typeface="DejaVu Sans"/>
              </a:rPr>
              <a:t>saúde ambiental</a:t>
            </a:r>
            <a:r>
              <a:rPr b="0" lang="pt-BR" sz="1600" spc="-1" strike="noStrike">
                <a:solidFill>
                  <a:schemeClr val="dk1"/>
                </a:solidFill>
                <a:latin typeface="Century Gothic"/>
                <a:ea typeface="DejaVu Sans"/>
              </a:rPr>
              <a:t> com base em critérios epidemiológicos, socioeconômicos e ambientais. Sua atuação se dá em dois grandes eixos:</a:t>
            </a:r>
            <a:endParaRPr b="0" lang="pt-BR" sz="1600" spc="-1" strike="noStrike">
              <a:solidFill>
                <a:srgbClr val="000000"/>
              </a:solidFill>
              <a:latin typeface="Arial"/>
            </a:endParaRPr>
          </a:p>
        </p:txBody>
      </p:sp>
      <p:sp>
        <p:nvSpPr>
          <p:cNvPr id="68" name="CaixaDeTexto 21"/>
          <p:cNvSpPr/>
          <p:nvPr/>
        </p:nvSpPr>
        <p:spPr>
          <a:xfrm>
            <a:off x="6366600" y="2153160"/>
            <a:ext cx="5414760" cy="3930120"/>
          </a:xfrm>
          <a:prstGeom prst="rect">
            <a:avLst/>
          </a:prstGeom>
          <a:noFill/>
          <a:ln w="28575">
            <a:solidFill>
              <a:srgbClr val="008000"/>
            </a:solidFill>
            <a:round/>
          </a:ln>
        </p:spPr>
        <p:style>
          <a:lnRef idx="0"/>
          <a:fillRef idx="0"/>
          <a:effectRef idx="0"/>
          <a:fontRef idx="minor"/>
        </p:style>
        <p:txBody>
          <a:bodyPr lIns="90000" rIns="90000" tIns="45000" bIns="45000" anchor="t">
            <a:spAutoFit/>
          </a:bodyPr>
          <a:p>
            <a:pPr algn="just">
              <a:lnSpc>
                <a:spcPct val="100000"/>
              </a:lnSpc>
              <a:spcBef>
                <a:spcPts val="601"/>
              </a:spcBef>
              <a:spcAft>
                <a:spcPts val="601"/>
              </a:spcAft>
            </a:pPr>
            <a:r>
              <a:rPr b="1" lang="pt-BR" sz="1600" spc="-1" strike="noStrike">
                <a:solidFill>
                  <a:srgbClr val="008000"/>
                </a:solidFill>
                <a:latin typeface="Century Gothic"/>
                <a:ea typeface="DejaVu Sans"/>
              </a:rPr>
              <a:t>Eixo Saúde Ambiental:</a:t>
            </a:r>
            <a:endParaRPr b="0" lang="pt-BR" sz="1600" spc="-1" strike="noStrike">
              <a:solidFill>
                <a:srgbClr val="000000"/>
              </a:solidFill>
              <a:latin typeface="Arial"/>
            </a:endParaRPr>
          </a:p>
          <a:p>
            <a:pPr marL="285840" indent="-285840" algn="just">
              <a:lnSpc>
                <a:spcPct val="100000"/>
              </a:lnSpc>
              <a:spcBef>
                <a:spcPts val="601"/>
              </a:spcBef>
              <a:spcAft>
                <a:spcPts val="601"/>
              </a:spcAft>
              <a:buClr>
                <a:srgbClr val="000000"/>
              </a:buClr>
              <a:buFont typeface="Wingdings" charset="2"/>
              <a:buChar char=""/>
            </a:pPr>
            <a:r>
              <a:rPr b="0" lang="pt-BR" sz="1600" spc="-1" strike="noStrike">
                <a:solidFill>
                  <a:schemeClr val="dk1"/>
                </a:solidFill>
                <a:latin typeface="Century Gothic"/>
                <a:ea typeface="DejaVu Sans"/>
              </a:rPr>
              <a:t>Gestão e acompanhamento de Plano de Segurança da Água;</a:t>
            </a:r>
            <a:endParaRPr b="0" lang="pt-BR" sz="1600" spc="-1" strike="noStrike">
              <a:solidFill>
                <a:srgbClr val="000000"/>
              </a:solidFill>
              <a:latin typeface="Arial"/>
            </a:endParaRPr>
          </a:p>
          <a:p>
            <a:pPr marL="285840" indent="-285840" algn="just">
              <a:lnSpc>
                <a:spcPct val="100000"/>
              </a:lnSpc>
              <a:spcBef>
                <a:spcPts val="601"/>
              </a:spcBef>
              <a:spcAft>
                <a:spcPts val="601"/>
              </a:spcAft>
              <a:buClr>
                <a:srgbClr val="000000"/>
              </a:buClr>
              <a:buFont typeface="Wingdings" charset="2"/>
              <a:buChar char=""/>
            </a:pPr>
            <a:r>
              <a:rPr b="0" lang="pt-BR" sz="1600" spc="-1" strike="noStrike">
                <a:solidFill>
                  <a:schemeClr val="dk1"/>
                </a:solidFill>
                <a:latin typeface="Century Gothic"/>
                <a:ea typeface="DejaVu Sans"/>
              </a:rPr>
              <a:t>Apoio ao Controle da Qualidade da Água para Consumo Humano;</a:t>
            </a:r>
            <a:endParaRPr b="0" lang="pt-BR" sz="1600" spc="-1" strike="noStrike">
              <a:solidFill>
                <a:srgbClr val="000000"/>
              </a:solidFill>
              <a:latin typeface="Arial"/>
            </a:endParaRPr>
          </a:p>
          <a:p>
            <a:pPr marL="285840" indent="-285840" algn="just">
              <a:lnSpc>
                <a:spcPct val="100000"/>
              </a:lnSpc>
              <a:spcBef>
                <a:spcPts val="601"/>
              </a:spcBef>
              <a:spcAft>
                <a:spcPts val="601"/>
              </a:spcAft>
              <a:buClr>
                <a:srgbClr val="000000"/>
              </a:buClr>
              <a:buFont typeface="Wingdings" charset="2"/>
              <a:buChar char=""/>
            </a:pPr>
            <a:r>
              <a:rPr b="0" lang="pt-BR" sz="1600" spc="-1" strike="noStrike">
                <a:solidFill>
                  <a:schemeClr val="dk1"/>
                </a:solidFill>
                <a:latin typeface="Century Gothic"/>
                <a:ea typeface="DejaVu Sans"/>
              </a:rPr>
              <a:t>Ações de educação em saúde ambiental;</a:t>
            </a:r>
            <a:endParaRPr b="0" lang="pt-BR" sz="1600" spc="-1" strike="noStrike">
              <a:solidFill>
                <a:srgbClr val="000000"/>
              </a:solidFill>
              <a:latin typeface="Arial"/>
            </a:endParaRPr>
          </a:p>
          <a:p>
            <a:pPr marL="285840" indent="-285840" algn="just">
              <a:lnSpc>
                <a:spcPct val="100000"/>
              </a:lnSpc>
              <a:spcBef>
                <a:spcPts val="601"/>
              </a:spcBef>
              <a:spcAft>
                <a:spcPts val="601"/>
              </a:spcAft>
              <a:buClr>
                <a:srgbClr val="000000"/>
              </a:buClr>
              <a:buFont typeface="Wingdings" charset="2"/>
              <a:buChar char=""/>
            </a:pPr>
            <a:r>
              <a:rPr b="0" lang="pt-BR" sz="1600" spc="-1" strike="noStrike">
                <a:solidFill>
                  <a:schemeClr val="dk1"/>
                </a:solidFill>
                <a:latin typeface="Century Gothic"/>
                <a:ea typeface="DejaVu Sans"/>
              </a:rPr>
              <a:t>Preparação e resposta às situações de riscos e emergências climáticas;</a:t>
            </a:r>
            <a:endParaRPr b="0" lang="pt-BR" sz="1600" spc="-1" strike="noStrike">
              <a:solidFill>
                <a:srgbClr val="000000"/>
              </a:solidFill>
              <a:latin typeface="Arial"/>
            </a:endParaRPr>
          </a:p>
          <a:p>
            <a:pPr marL="285840" indent="-285840" algn="just">
              <a:lnSpc>
                <a:spcPct val="100000"/>
              </a:lnSpc>
              <a:spcBef>
                <a:spcPts val="601"/>
              </a:spcBef>
              <a:spcAft>
                <a:spcPts val="601"/>
              </a:spcAft>
              <a:buClr>
                <a:srgbClr val="000000"/>
              </a:buClr>
              <a:buFont typeface="Wingdings" charset="2"/>
              <a:buChar char=""/>
            </a:pPr>
            <a:r>
              <a:rPr b="0" lang="pt-BR" sz="1600" spc="-1" strike="noStrike">
                <a:solidFill>
                  <a:schemeClr val="dk1"/>
                </a:solidFill>
                <a:latin typeface="Century Gothic"/>
                <a:ea typeface="DejaVu Sans"/>
              </a:rPr>
              <a:t>Fomento à Pesquisa e Desenvolvimento Tecnológico;</a:t>
            </a:r>
            <a:endParaRPr b="0" lang="pt-BR" sz="1600" spc="-1" strike="noStrike">
              <a:solidFill>
                <a:srgbClr val="000000"/>
              </a:solidFill>
              <a:latin typeface="Arial"/>
            </a:endParaRPr>
          </a:p>
          <a:p>
            <a:pPr marL="285840" indent="-285840" algn="just">
              <a:lnSpc>
                <a:spcPct val="100000"/>
              </a:lnSpc>
              <a:spcBef>
                <a:spcPts val="601"/>
              </a:spcBef>
              <a:spcAft>
                <a:spcPts val="601"/>
              </a:spcAft>
              <a:buClr>
                <a:srgbClr val="000000"/>
              </a:buClr>
              <a:buFont typeface="Wingdings" charset="2"/>
              <a:buChar char=""/>
            </a:pPr>
            <a:r>
              <a:rPr b="0" lang="pt-BR" sz="1600" spc="-1" strike="noStrike">
                <a:solidFill>
                  <a:schemeClr val="dk1"/>
                </a:solidFill>
                <a:latin typeface="Century Gothic"/>
                <a:ea typeface="DejaVu Sans"/>
              </a:rPr>
              <a:t>Gestão e acompanhamento do Projeto Remediar.</a:t>
            </a:r>
            <a:endParaRPr b="0" lang="pt-BR" sz="1600" spc="-1" strike="noStrike">
              <a:solidFill>
                <a:srgbClr val="000000"/>
              </a:solidFill>
              <a:latin typeface="Arial"/>
            </a:endParaRPr>
          </a:p>
        </p:txBody>
      </p:sp>
      <p:sp>
        <p:nvSpPr>
          <p:cNvPr id="69" name="CaixaDeTexto 23"/>
          <p:cNvSpPr/>
          <p:nvPr/>
        </p:nvSpPr>
        <p:spPr>
          <a:xfrm>
            <a:off x="0" y="214200"/>
            <a:ext cx="1218888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t-BR" sz="2400" spc="-1" strike="noStrike">
                <a:solidFill>
                  <a:srgbClr val="c00000"/>
                </a:solidFill>
                <a:latin typeface="Century Gothic"/>
                <a:ea typeface="DejaVu Sans"/>
              </a:rPr>
              <a:t> </a:t>
            </a:r>
            <a:r>
              <a:rPr b="1" lang="pt-BR" sz="2400" spc="-1" strike="noStrike">
                <a:solidFill>
                  <a:schemeClr val="dk1"/>
                </a:solidFill>
                <a:latin typeface="Century Gothic"/>
                <a:ea typeface="DejaVu Sans"/>
              </a:rPr>
              <a:t>A</a:t>
            </a:r>
            <a:r>
              <a:rPr b="1" lang="pt-BR" sz="2400" spc="-1" strike="noStrike">
                <a:solidFill>
                  <a:srgbClr val="c00000"/>
                </a:solidFill>
                <a:latin typeface="Century Gothic"/>
                <a:ea typeface="DejaVu Sans"/>
              </a:rPr>
              <a:t> FUNASA</a:t>
            </a:r>
            <a:endParaRPr b="0" lang="pt-B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 name="CaixaDeTexto 24"/>
          <p:cNvSpPr/>
          <p:nvPr/>
        </p:nvSpPr>
        <p:spPr>
          <a:xfrm>
            <a:off x="983520" y="2925000"/>
            <a:ext cx="6765480" cy="2679480"/>
          </a:xfrm>
          <a:prstGeom prst="rect">
            <a:avLst/>
          </a:prstGeom>
          <a:noFill/>
          <a:ln w="0">
            <a:noFill/>
          </a:ln>
        </p:spPr>
        <p:style>
          <a:lnRef idx="0"/>
          <a:fillRef idx="0"/>
          <a:effectRef idx="0"/>
          <a:fontRef idx="minor"/>
        </p:style>
        <p:txBody>
          <a:bodyPr lIns="90000" rIns="90000" tIns="45000" bIns="45000" anchor="t">
            <a:spAutoFit/>
          </a:bodyPr>
          <a:p>
            <a:pPr lvl="1" marL="743040" indent="-285840" algn="just">
              <a:lnSpc>
                <a:spcPct val="100000"/>
              </a:lnSpc>
              <a:spcBef>
                <a:spcPts val="1199"/>
              </a:spcBef>
              <a:spcAft>
                <a:spcPts val="1199"/>
              </a:spcAft>
              <a:buClr>
                <a:srgbClr val="000000"/>
              </a:buClr>
              <a:buFont typeface="Wingdings" charset="2"/>
              <a:buChar char=""/>
            </a:pPr>
            <a:r>
              <a:rPr b="1" lang="pt-BR" sz="1800" spc="-1" strike="noStrike">
                <a:solidFill>
                  <a:schemeClr val="dk1"/>
                </a:solidFill>
                <a:latin typeface="Century Gothic"/>
                <a:ea typeface="DejaVu Sans"/>
              </a:rPr>
              <a:t>Convênios;</a:t>
            </a:r>
            <a:endParaRPr b="0" lang="pt-BR" sz="1800" spc="-1" strike="noStrike">
              <a:solidFill>
                <a:srgbClr val="000000"/>
              </a:solidFill>
              <a:latin typeface="Arial"/>
            </a:endParaRPr>
          </a:p>
          <a:p>
            <a:pPr lvl="1" marL="743040" indent="-285840" algn="just">
              <a:lnSpc>
                <a:spcPct val="100000"/>
              </a:lnSpc>
              <a:spcBef>
                <a:spcPts val="1199"/>
              </a:spcBef>
              <a:spcAft>
                <a:spcPts val="1199"/>
              </a:spcAft>
              <a:buClr>
                <a:srgbClr val="000000"/>
              </a:buClr>
              <a:buFont typeface="Wingdings" charset="2"/>
              <a:buChar char=""/>
            </a:pPr>
            <a:r>
              <a:rPr b="1" lang="pt-BR" sz="1800" spc="-1" strike="noStrike">
                <a:solidFill>
                  <a:schemeClr val="dk1"/>
                </a:solidFill>
                <a:latin typeface="Century Gothic"/>
                <a:ea typeface="DejaVu Sans"/>
              </a:rPr>
              <a:t>Termos de Execução Descentralizada (TED);</a:t>
            </a:r>
            <a:endParaRPr b="0" lang="pt-BR" sz="1800" spc="-1" strike="noStrike">
              <a:solidFill>
                <a:srgbClr val="000000"/>
              </a:solidFill>
              <a:latin typeface="Arial"/>
            </a:endParaRPr>
          </a:p>
          <a:p>
            <a:pPr lvl="1" marL="743040" indent="-285840" algn="just">
              <a:lnSpc>
                <a:spcPct val="100000"/>
              </a:lnSpc>
              <a:spcBef>
                <a:spcPts val="1199"/>
              </a:spcBef>
              <a:spcAft>
                <a:spcPts val="1199"/>
              </a:spcAft>
              <a:buClr>
                <a:srgbClr val="000000"/>
              </a:buClr>
              <a:buFont typeface="Wingdings" charset="2"/>
              <a:buChar char=""/>
            </a:pPr>
            <a:r>
              <a:rPr b="1" lang="pt-BR" sz="1800" spc="-1" strike="noStrike">
                <a:solidFill>
                  <a:schemeClr val="dk1"/>
                </a:solidFill>
                <a:latin typeface="Century Gothic"/>
                <a:ea typeface="DejaVu Sans"/>
              </a:rPr>
              <a:t>Termos de Fomento;</a:t>
            </a:r>
            <a:endParaRPr b="0" lang="pt-BR" sz="1800" spc="-1" strike="noStrike">
              <a:solidFill>
                <a:srgbClr val="000000"/>
              </a:solidFill>
              <a:latin typeface="Arial"/>
            </a:endParaRPr>
          </a:p>
          <a:p>
            <a:pPr lvl="1" marL="743040" indent="-285840" algn="just">
              <a:lnSpc>
                <a:spcPct val="100000"/>
              </a:lnSpc>
              <a:spcBef>
                <a:spcPts val="1199"/>
              </a:spcBef>
              <a:spcAft>
                <a:spcPts val="1199"/>
              </a:spcAft>
              <a:buClr>
                <a:srgbClr val="000000"/>
              </a:buClr>
              <a:buFont typeface="Wingdings" charset="2"/>
              <a:buChar char=""/>
            </a:pPr>
            <a:r>
              <a:rPr b="1" lang="pt-BR" sz="1800" spc="-1" strike="noStrike">
                <a:solidFill>
                  <a:schemeClr val="dk1"/>
                </a:solidFill>
                <a:latin typeface="Century Gothic"/>
                <a:ea typeface="DejaVu Sans"/>
              </a:rPr>
              <a:t>Termos de colaboração;</a:t>
            </a:r>
            <a:endParaRPr b="0" lang="pt-BR" sz="1800" spc="-1" strike="noStrike">
              <a:solidFill>
                <a:srgbClr val="000000"/>
              </a:solidFill>
              <a:latin typeface="Arial"/>
            </a:endParaRPr>
          </a:p>
          <a:p>
            <a:pPr lvl="1" marL="743040" indent="-285840" algn="just">
              <a:lnSpc>
                <a:spcPct val="100000"/>
              </a:lnSpc>
              <a:spcBef>
                <a:spcPts val="1199"/>
              </a:spcBef>
              <a:spcAft>
                <a:spcPts val="1199"/>
              </a:spcAft>
              <a:buClr>
                <a:srgbClr val="000000"/>
              </a:buClr>
              <a:buFont typeface="Wingdings" charset="2"/>
              <a:buChar char=""/>
            </a:pPr>
            <a:r>
              <a:rPr b="1" lang="pt-BR" sz="1800" spc="-1" strike="noStrike">
                <a:solidFill>
                  <a:schemeClr val="dk1"/>
                </a:solidFill>
                <a:latin typeface="Century Gothic"/>
                <a:ea typeface="DejaVu Sans"/>
              </a:rPr>
              <a:t>Outros instrumentos</a:t>
            </a:r>
            <a:endParaRPr b="0" lang="pt-BR" sz="1800" spc="-1" strike="noStrike">
              <a:solidFill>
                <a:srgbClr val="000000"/>
              </a:solidFill>
              <a:latin typeface="Arial"/>
            </a:endParaRPr>
          </a:p>
        </p:txBody>
      </p:sp>
      <p:sp>
        <p:nvSpPr>
          <p:cNvPr id="71" name="CaixaDeTexto 25"/>
          <p:cNvSpPr/>
          <p:nvPr/>
        </p:nvSpPr>
        <p:spPr>
          <a:xfrm>
            <a:off x="0" y="188640"/>
            <a:ext cx="1218888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t-BR" sz="2400" spc="-1" strike="noStrike">
                <a:solidFill>
                  <a:schemeClr val="dk1"/>
                </a:solidFill>
                <a:latin typeface="Century Gothic"/>
                <a:ea typeface="DejaVu Sans"/>
              </a:rPr>
              <a:t>INSTRUMENTOS DE REPASSE DE RECURSOS</a:t>
            </a:r>
            <a:endParaRPr b="0" lang="pt-BR" sz="2400" spc="-1" strike="noStrike">
              <a:solidFill>
                <a:srgbClr val="000000"/>
              </a:solidFill>
              <a:latin typeface="Arial"/>
            </a:endParaRPr>
          </a:p>
        </p:txBody>
      </p:sp>
      <p:sp>
        <p:nvSpPr>
          <p:cNvPr id="72" name="CaixaDeTexto 26"/>
          <p:cNvSpPr/>
          <p:nvPr/>
        </p:nvSpPr>
        <p:spPr>
          <a:xfrm>
            <a:off x="729360" y="1167840"/>
            <a:ext cx="11196000" cy="132408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spcBef>
                <a:spcPts val="1199"/>
              </a:spcBef>
              <a:spcAft>
                <a:spcPts val="1199"/>
              </a:spcAft>
            </a:pPr>
            <a:r>
              <a:rPr b="0" lang="pt-BR" sz="1800" spc="-1" strike="noStrike">
                <a:solidFill>
                  <a:schemeClr val="dk1"/>
                </a:solidFill>
                <a:latin typeface="Century Gothic"/>
                <a:ea typeface="DejaVu Sans"/>
              </a:rPr>
              <a:t>O apoio a essas ações ocorre prioritariamente por meio da celebração de instrumentos de repasse firmados com entidades públicas nas esferas federal, estadual e municipal, além de consórcios públicos e entidades privadas sem fins lucrativos, por meio de:</a:t>
            </a:r>
            <a:endParaRPr b="0" lang="pt-BR" sz="1800" spc="-1" strike="noStrike">
              <a:solidFill>
                <a:srgbClr val="000000"/>
              </a:solidFill>
              <a:latin typeface="Arial"/>
            </a:endParaRPr>
          </a:p>
        </p:txBody>
      </p:sp>
      <p:pic>
        <p:nvPicPr>
          <p:cNvPr id="73" name="Picture 3" descr="Termo de Execução Descentralizada (novo)"/>
          <p:cNvPicPr/>
          <p:nvPr/>
        </p:nvPicPr>
        <p:blipFill>
          <a:blip r:embed="rId1"/>
          <a:stretch/>
        </p:blipFill>
        <p:spPr>
          <a:xfrm>
            <a:off x="9912600" y="4186080"/>
            <a:ext cx="1846080" cy="184608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4" name="Imagem 116" descr=""/>
          <p:cNvPicPr/>
          <p:nvPr/>
        </p:nvPicPr>
        <p:blipFill>
          <a:blip r:embed="rId1"/>
          <a:stretch/>
        </p:blipFill>
        <p:spPr>
          <a:xfrm>
            <a:off x="2880000" y="180000"/>
            <a:ext cx="6853320" cy="58496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5" name="Imagem 11" descr="Mapa&#10;&#10;O conteúdo gerado por IA pode estar incorreto."/>
          <p:cNvPicPr/>
          <p:nvPr/>
        </p:nvPicPr>
        <p:blipFill>
          <a:blip r:embed="rId1"/>
          <a:stretch/>
        </p:blipFill>
        <p:spPr>
          <a:xfrm>
            <a:off x="-1800000" y="-201240"/>
            <a:ext cx="11226960" cy="7938360"/>
          </a:xfrm>
          <a:prstGeom prst="rect">
            <a:avLst/>
          </a:prstGeom>
          <a:ln w="0">
            <a:noFill/>
          </a:ln>
        </p:spPr>
      </p:pic>
      <p:sp>
        <p:nvSpPr>
          <p:cNvPr id="76" name="CaixaDeTexto 27"/>
          <p:cNvSpPr/>
          <p:nvPr/>
        </p:nvSpPr>
        <p:spPr>
          <a:xfrm>
            <a:off x="0" y="220680"/>
            <a:ext cx="1218888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t-BR" sz="2400" spc="-1" strike="noStrike">
                <a:solidFill>
                  <a:schemeClr val="dk1"/>
                </a:solidFill>
                <a:latin typeface="Century Gothic"/>
                <a:ea typeface="DejaVu Sans"/>
              </a:rPr>
              <a:t>ESPAÇO DE ATUAÇÃO DA FUNASA</a:t>
            </a:r>
            <a:endParaRPr b="0" lang="pt-BR" sz="2400" spc="-1" strike="noStrike">
              <a:solidFill>
                <a:srgbClr val="000000"/>
              </a:solidFill>
              <a:latin typeface="Arial"/>
            </a:endParaRPr>
          </a:p>
        </p:txBody>
      </p:sp>
      <p:sp>
        <p:nvSpPr>
          <p:cNvPr id="77" name="CaixaDeTexto 28"/>
          <p:cNvSpPr/>
          <p:nvPr/>
        </p:nvSpPr>
        <p:spPr>
          <a:xfrm>
            <a:off x="6300000" y="1260000"/>
            <a:ext cx="5397120" cy="303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t-BR" sz="1400" spc="-1" strike="noStrike">
                <a:solidFill>
                  <a:schemeClr val="dk1"/>
                </a:solidFill>
                <a:latin typeface="Century Gothic"/>
                <a:ea typeface="DejaVu Sans"/>
              </a:rPr>
              <a:t>4.914 MUNICÍPIOS COM POPULAÇÃO ATÉ 50 MIL HABITANTES</a:t>
            </a:r>
            <a:endParaRPr b="0" lang="pt-BR" sz="1400" spc="-1" strike="noStrike">
              <a:solidFill>
                <a:srgbClr val="000000"/>
              </a:solidFill>
              <a:latin typeface="Arial"/>
            </a:endParaRPr>
          </a:p>
        </p:txBody>
      </p:sp>
      <p:sp>
        <p:nvSpPr>
          <p:cNvPr id="78" name="CaixaDeTexto 29"/>
          <p:cNvSpPr/>
          <p:nvPr/>
        </p:nvSpPr>
        <p:spPr>
          <a:xfrm>
            <a:off x="7735320" y="1675440"/>
            <a:ext cx="2092320" cy="303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pt-BR" sz="1400" spc="-1" strike="noStrike">
                <a:solidFill>
                  <a:schemeClr val="dk1"/>
                </a:solidFill>
                <a:latin typeface="Century Gothic"/>
                <a:ea typeface="DejaVu Sans"/>
              </a:rPr>
              <a:t>88% DOS MUNICÍPIOS </a:t>
            </a:r>
            <a:endParaRPr b="0" lang="pt-BR" sz="1400" spc="-1" strike="noStrike">
              <a:solidFill>
                <a:srgbClr val="000000"/>
              </a:solidFill>
              <a:latin typeface="Arial"/>
            </a:endParaRPr>
          </a:p>
        </p:txBody>
      </p:sp>
      <p:grpSp>
        <p:nvGrpSpPr>
          <p:cNvPr id="79" name="Agrupar 2"/>
          <p:cNvGrpSpPr/>
          <p:nvPr/>
        </p:nvGrpSpPr>
        <p:grpSpPr>
          <a:xfrm>
            <a:off x="7731720" y="2240640"/>
            <a:ext cx="2682360" cy="273600"/>
            <a:chOff x="7731720" y="2240640"/>
            <a:chExt cx="2682360" cy="273600"/>
          </a:xfrm>
        </p:grpSpPr>
        <p:sp>
          <p:nvSpPr>
            <p:cNvPr id="80" name="Retângulo 53"/>
            <p:cNvSpPr/>
            <p:nvPr/>
          </p:nvSpPr>
          <p:spPr>
            <a:xfrm>
              <a:off x="7731720" y="2240640"/>
              <a:ext cx="500760" cy="273600"/>
            </a:xfrm>
            <a:prstGeom prst="rect">
              <a:avLst/>
            </a:prstGeom>
            <a:solidFill>
              <a:srgbClr val="1f78b4"/>
            </a:solidFill>
            <a:ln>
              <a:solidFill>
                <a:srgbClr val="000000"/>
              </a:solidFill>
              <a:round/>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nSpc>
                  <a:spcPct val="100000"/>
                </a:lnSpc>
              </a:pPr>
              <a:endParaRPr b="0" lang="pt-BR" sz="1800" spc="-1" strike="noStrike">
                <a:solidFill>
                  <a:schemeClr val="lt1"/>
                </a:solidFill>
                <a:latin typeface="Century Gothic"/>
                <a:ea typeface="DejaVu Sans"/>
              </a:endParaRPr>
            </a:p>
          </p:txBody>
        </p:sp>
        <p:sp>
          <p:nvSpPr>
            <p:cNvPr id="81" name="CaixaDeTexto 30"/>
            <p:cNvSpPr/>
            <p:nvPr/>
          </p:nvSpPr>
          <p:spPr>
            <a:xfrm>
              <a:off x="8211960" y="2240640"/>
              <a:ext cx="2202120" cy="2725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pt-BR" sz="1200" spc="-1" strike="noStrike">
                  <a:solidFill>
                    <a:schemeClr val="dk1"/>
                  </a:solidFill>
                  <a:latin typeface="Century Gothic"/>
                  <a:ea typeface="DejaVu Sans"/>
                </a:rPr>
                <a:t>Munic. com até 50 mil hab.</a:t>
              </a:r>
              <a:endParaRPr b="0" lang="pt-BR" sz="1200" spc="-1" strike="noStrike">
                <a:solidFill>
                  <a:srgbClr val="000000"/>
                </a:solidFill>
                <a:latin typeface="Arial"/>
              </a:endParaRPr>
            </a:p>
          </p:txBody>
        </p:sp>
      </p:grpSp>
      <p:sp>
        <p:nvSpPr>
          <p:cNvPr id="82" name="Retângulo 54"/>
          <p:cNvSpPr/>
          <p:nvPr/>
        </p:nvSpPr>
        <p:spPr>
          <a:xfrm>
            <a:off x="7020000" y="2880000"/>
            <a:ext cx="5036040" cy="1551960"/>
          </a:xfrm>
          <a:prstGeom prst="rect">
            <a:avLst/>
          </a:prstGeom>
          <a:solidFill>
            <a:srgbClr val="e6eef0"/>
          </a:solidFill>
          <a:ln w="0">
            <a:noFill/>
          </a:ln>
        </p:spPr>
        <p:style>
          <a:lnRef idx="0"/>
          <a:fillRef idx="0"/>
          <a:effectRef idx="0"/>
          <a:fontRef idx="minor"/>
        </p:style>
        <p:txBody>
          <a:bodyPr lIns="90000" rIns="90000" tIns="45000" bIns="45000" anchor="t">
            <a:spAutoFit/>
          </a:bodyPr>
          <a:p>
            <a:pPr algn="just">
              <a:lnSpc>
                <a:spcPct val="100000"/>
              </a:lnSpc>
              <a:tabLst>
                <a:tab algn="l" pos="0"/>
              </a:tabLst>
            </a:pPr>
            <a:r>
              <a:rPr b="0" lang="pt-BR" sz="1600" spc="-1" strike="noStrike">
                <a:solidFill>
                  <a:srgbClr val="000000"/>
                </a:solidFill>
                <a:latin typeface="Century Gothic"/>
                <a:ea typeface="DejaVu Sans"/>
              </a:rPr>
              <a:t>No </a:t>
            </a:r>
            <a:r>
              <a:rPr b="1" lang="pt-BR" sz="1600" spc="-1" strike="noStrike">
                <a:solidFill>
                  <a:srgbClr val="000000"/>
                </a:solidFill>
                <a:latin typeface="Century Gothic"/>
                <a:ea typeface="DejaVu Sans"/>
              </a:rPr>
              <a:t>Saneamento Urbano</a:t>
            </a:r>
            <a:r>
              <a:rPr b="0" lang="pt-BR" sz="1600" spc="-1" strike="noStrike">
                <a:solidFill>
                  <a:srgbClr val="000000"/>
                </a:solidFill>
                <a:latin typeface="Century Gothic"/>
                <a:ea typeface="DejaVu Sans"/>
              </a:rPr>
              <a:t>, a FUNASA pode atender todos os municípios até 50 mil habitantes, desde que não pertencentes a RM ou RIDE. Nesta faixa populacional, vivem aproximadamente um terço de toda população brasileira.</a:t>
            </a:r>
            <a:endParaRPr b="0" lang="pt-BR" sz="1600" spc="-1" strike="noStrike">
              <a:solidFill>
                <a:srgbClr val="000000"/>
              </a:solidFill>
              <a:latin typeface="Arial"/>
            </a:endParaRPr>
          </a:p>
        </p:txBody>
      </p:sp>
      <p:sp>
        <p:nvSpPr>
          <p:cNvPr id="83" name="Retângulo 55"/>
          <p:cNvSpPr/>
          <p:nvPr/>
        </p:nvSpPr>
        <p:spPr>
          <a:xfrm>
            <a:off x="7020000" y="4568040"/>
            <a:ext cx="5036040" cy="820800"/>
          </a:xfrm>
          <a:prstGeom prst="rect">
            <a:avLst/>
          </a:prstGeom>
          <a:solidFill>
            <a:srgbClr val="e6eef0"/>
          </a:solidFill>
          <a:ln w="0">
            <a:noFill/>
          </a:ln>
        </p:spPr>
        <p:style>
          <a:lnRef idx="0"/>
          <a:fillRef idx="0"/>
          <a:effectRef idx="0"/>
          <a:fontRef idx="minor"/>
        </p:style>
        <p:txBody>
          <a:bodyPr lIns="90000" rIns="90000" tIns="45000" bIns="45000" anchor="t">
            <a:spAutoFit/>
          </a:bodyPr>
          <a:p>
            <a:pPr algn="just">
              <a:lnSpc>
                <a:spcPct val="100000"/>
              </a:lnSpc>
              <a:tabLst>
                <a:tab algn="l" pos="0"/>
              </a:tabLst>
            </a:pPr>
            <a:r>
              <a:rPr b="0" lang="pt-BR" sz="1600" spc="-1" strike="noStrike">
                <a:solidFill>
                  <a:srgbClr val="000000"/>
                </a:solidFill>
                <a:latin typeface="Century Gothic"/>
                <a:ea typeface="DejaVu Sans"/>
              </a:rPr>
              <a:t>No </a:t>
            </a:r>
            <a:r>
              <a:rPr b="1" lang="pt-BR" sz="1600" spc="-1" strike="noStrike">
                <a:solidFill>
                  <a:srgbClr val="000000"/>
                </a:solidFill>
                <a:latin typeface="Century Gothic"/>
                <a:ea typeface="DejaVu Sans"/>
              </a:rPr>
              <a:t>Saneamento Rural</a:t>
            </a:r>
            <a:r>
              <a:rPr b="0" lang="pt-BR" sz="1600" spc="-1" strike="noStrike">
                <a:solidFill>
                  <a:srgbClr val="000000"/>
                </a:solidFill>
                <a:latin typeface="Century Gothic"/>
                <a:ea typeface="DejaVu Sans"/>
              </a:rPr>
              <a:t>, não há limitações para a FUNASA. O atendimento é possível para todos os municípios brasileiros.</a:t>
            </a:r>
            <a:endParaRPr b="0" lang="pt-BR"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1286</TotalTime>
  <Application>LibreOffice/7.6.4.1$Windows_X86_64 LibreOffice_project/e19e193f88cd6c0525a17fb7a176ed8e6a3e2aa1</Application>
  <AppVersion>15.0000</AppVersion>
  <Words>2912</Words>
  <Paragraphs>476</Paragraphs>
  <Company>Diedi</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2019-09-24T00:53:53Z</dcterms:created>
  <dc:creator>Diedi</dc:creator>
  <dc:description/>
  <dc:language>pt-BR</dc:language>
  <cp:lastModifiedBy/>
  <dcterms:modified xsi:type="dcterms:W3CDTF">2025-09-23T15:21:55Z</dcterms:modified>
  <cp:revision>206</cp:revision>
  <dc:subject/>
  <dc:title>Slide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29</vt:i4>
  </property>
</Properties>
</file>