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5" r:id="rId2"/>
    <p:sldId id="278" r:id="rId3"/>
    <p:sldId id="276" r:id="rId4"/>
    <p:sldId id="279" r:id="rId5"/>
    <p:sldId id="280" r:id="rId6"/>
    <p:sldId id="256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7F7"/>
    <a:srgbClr val="1E9E1E"/>
    <a:srgbClr val="FFC000"/>
    <a:srgbClr val="28D0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35C3C-F1B0-4186-A9C8-E8BA8019FE23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45151-7470-48F3-A3A4-4DFF8ABF4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88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45151-7470-48F3-A3A4-4DFF8ABF405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51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45151-7470-48F3-A3A4-4DFF8ABF405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66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95320-48A1-6007-14DC-D7BCDE4FA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9E4DD6-CC97-2F63-85C4-EB616F1AE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9FD5D9-0C59-573B-EB33-18FF20D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A31-D53B-442D-ABFF-BCFEBFA06D2F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BAA7CC-B91D-B375-7B3C-CCD5A101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719BCB-AF64-2E2A-3AB7-7A39D3A0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9308-885F-411F-AF3D-9CDF2D3C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88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342EE-3419-E4D0-E9FF-D5BA7D08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AAA30A-65D0-6DDF-9D2E-FFF0288AE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4E3CAD-D954-555C-08AB-1167B00E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A31-D53B-442D-ABFF-BCFEBFA06D2F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C68A06-4B6A-3FA1-886E-8EF258DA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F3A588-2956-6976-EA74-CBB35A0E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9308-885F-411F-AF3D-9CDF2D3C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0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32C8F1-2876-543E-7769-81F60AE11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B36B2C-5007-27D6-320C-3AF16F33F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C23412-F893-A9BC-41C1-F9A14799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A31-D53B-442D-ABFF-BCFEBFA06D2F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397BC3-C473-439E-B3EB-4E18CD53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A9BC49-5BEC-709E-A469-2C497F3E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9308-885F-411F-AF3D-9CDF2D3C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096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/>
          <p:cNvSpPr>
            <a:spLocks noGrp="1"/>
          </p:cNvSpPr>
          <p:nvPr>
            <p:ph sz="quarter" idx="10"/>
          </p:nvPr>
        </p:nvSpPr>
        <p:spPr>
          <a:xfrm>
            <a:off x="972185" y="1177290"/>
            <a:ext cx="5782945" cy="5292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1"/>
          </p:nvPr>
        </p:nvSpPr>
        <p:spPr>
          <a:xfrm>
            <a:off x="971550" y="640080"/>
            <a:ext cx="5783580" cy="399733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8816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9A569-E0C6-6C08-3308-E962F808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9732AD-6534-FD2C-761B-779C31F80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ABB641-FAC4-7FA5-A357-43F0E17F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A31-D53B-442D-ABFF-BCFEBFA06D2F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A2764A-C38C-A79E-BAA3-627AFDED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88EAAF-6176-A6E4-92B1-F27D8285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9308-885F-411F-AF3D-9CDF2D3C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5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AF165-C3FE-5498-26F1-FD96A624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937B09-B95A-B0B7-1261-2E14EDB3C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8BD346-899E-1E00-BE97-9A901F40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A31-D53B-442D-ABFF-BCFEBFA06D2F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B8CBA1-C2DA-9444-C537-F7235B69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353990-3EE6-83B1-45FB-80942C42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9308-885F-411F-AF3D-9CDF2D3C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04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61DBE-3CEC-EEF6-9BAB-B6146BC9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BD68F-85DB-BAD1-7F22-43835D38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2D1B92-887A-46EB-0618-933567262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593A43-ED82-99B5-2B91-CD6E45EF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A31-D53B-442D-ABFF-BCFEBFA06D2F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52B4B8-E97E-8FEA-3348-480FB503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B0A956-D2E9-5729-E3DA-247B7174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9308-885F-411F-AF3D-9CDF2D3C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79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9A5DF-B4F3-D005-68DE-43DC8CBF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9DAE5C-C21B-195D-195A-76146501B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3D2EE7-CF25-3047-8715-8FA599D94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61AD30-BCC0-B54D-FE6F-133870BB4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C7DD3DC-13D1-3BB7-73C1-212B89C94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4F69CD4-EA7A-EC61-4D59-3D05B5DD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A31-D53B-442D-ABFF-BCFEBFA06D2F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1968D1-792F-5E59-362D-12AC2F45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F87249-C116-792F-59BD-70D72B1D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9308-885F-411F-AF3D-9CDF2D3C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45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89C75-F1B4-E9CB-487C-D7079EFB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E08E73-4031-36A9-C948-C5B5400F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A31-D53B-442D-ABFF-BCFEBFA06D2F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2A4DD9-3867-D9DF-9CF9-7B93094B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37A0BC0-F345-8E25-9522-265CE6DC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9308-885F-411F-AF3D-9CDF2D3C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59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4DF9646-DF61-50B7-FC58-FBD30EAF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A31-D53B-442D-ABFF-BCFEBFA06D2F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0145FD-D604-2189-5A08-1E86AE51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0D5A6D-E288-2453-FB18-E48B523B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9308-885F-411F-AF3D-9CDF2D3C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40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45778-C165-36AF-388A-A55F5547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AFCE01-6CE4-5CD7-9F46-ADBAA412F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18CFF4-2363-BB1C-B9FF-57C0C5B1C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D1492C-DE4A-1E0F-A2DF-D3F21D05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A31-D53B-442D-ABFF-BCFEBFA06D2F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87FA70-6A09-0959-3EC8-EF92E1107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35B6A0-10EB-AA27-2705-097340F6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9308-885F-411F-AF3D-9CDF2D3C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75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47EB3-23CA-8ECD-6F5D-F2314C37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FF40F66-5A1D-B238-73EE-3481D932C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F3AD21-8550-0EA4-FCC8-28FC479B8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D9CB6F-34A8-E6ED-1618-C8F41703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A31-D53B-442D-ABFF-BCFEBFA06D2F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0BB01D-FA37-141A-023B-662ECC5E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AE9E0A-96C3-E7FA-A24A-461F73E4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9308-885F-411F-AF3D-9CDF2D3C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66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C9E2181-5297-660E-4AA2-DCA2E947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C5E69B-B869-79E8-50B4-6338B91A5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318F37-1FD4-30CA-1F2A-A4DD029E8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87A31-D53B-442D-ABFF-BCFEBFA06D2F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5E77A4-ECA7-E85E-6FD4-EFDEC92D3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B7D558-2433-52A6-26E8-283874648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0C9308-885F-411F-AF3D-9CDF2D3C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51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jpg"/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12" Type="http://schemas.openxmlformats.org/officeDocument/2006/relationships/image" Target="../media/image19.sv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5557042-D676-258C-9C8F-033EA5DEF0A7}"/>
              </a:ext>
            </a:extLst>
          </p:cNvPr>
          <p:cNvSpPr txBox="1"/>
          <p:nvPr/>
        </p:nvSpPr>
        <p:spPr>
          <a:xfrm>
            <a:off x="933817" y="4079665"/>
            <a:ext cx="563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Segoe UI Bold"/>
              </a:rPr>
              <a:t>SECRETARIA DE TELECOMUNICAÇÕES</a:t>
            </a:r>
            <a:br>
              <a:rPr lang="pt-BR" b="1" dirty="0">
                <a:solidFill>
                  <a:schemeClr val="bg1"/>
                </a:solidFill>
                <a:latin typeface="Segoe UI Bold"/>
              </a:rPr>
            </a:br>
            <a:br>
              <a:rPr lang="pt-BR" dirty="0">
                <a:solidFill>
                  <a:schemeClr val="bg1"/>
                </a:solidFill>
                <a:latin typeface="Segoe UI Bold"/>
              </a:rPr>
            </a:br>
            <a:r>
              <a:rPr lang="pt-BR" dirty="0">
                <a:solidFill>
                  <a:schemeClr val="bg1"/>
                </a:solidFill>
                <a:latin typeface="Segoe UI Bold"/>
              </a:rPr>
              <a:t>CÂMARA DOS DEPUTADOS 17/06/2025</a:t>
            </a:r>
          </a:p>
        </p:txBody>
      </p:sp>
    </p:spTree>
    <p:extLst>
      <p:ext uri="{BB962C8B-B14F-4D97-AF65-F5344CB8AC3E}">
        <p14:creationId xmlns:p14="http://schemas.microsoft.com/office/powerpoint/2010/main" val="399515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671015-D302-7FDA-AAE5-836F6EA5D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56" descr="Diagrama, Desenho técnico&#10;&#10;O conteúdo gerado por IA pode estar incorreto.">
            <a:extLst>
              <a:ext uri="{FF2B5EF4-FFF2-40B4-BE49-F238E27FC236}">
                <a16:creationId xmlns:a16="http://schemas.microsoft.com/office/drawing/2014/main" id="{BCDBBB76-E070-B87D-85F7-BE219FB8A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r="52130" b="4771"/>
          <a:stretch>
            <a:fillRect/>
          </a:stretch>
        </p:blipFill>
        <p:spPr>
          <a:xfrm flipH="1">
            <a:off x="8531919" y="197242"/>
            <a:ext cx="3474710" cy="5346044"/>
          </a:xfrm>
          <a:prstGeom prst="rect">
            <a:avLst/>
          </a:prstGeom>
        </p:spPr>
      </p:pic>
      <p:sp>
        <p:nvSpPr>
          <p:cNvPr id="4" name="object 57">
            <a:extLst>
              <a:ext uri="{FF2B5EF4-FFF2-40B4-BE49-F238E27FC236}">
                <a16:creationId xmlns:a16="http://schemas.microsoft.com/office/drawing/2014/main" id="{736B72D0-C6E3-E0DD-E0C7-05E39A3B5A8C}"/>
              </a:ext>
            </a:extLst>
          </p:cNvPr>
          <p:cNvSpPr txBox="1">
            <a:spLocks/>
          </p:cNvSpPr>
          <p:nvPr/>
        </p:nvSpPr>
        <p:spPr>
          <a:xfrm>
            <a:off x="0" y="449610"/>
            <a:ext cx="4515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pt-BR" sz="4000" u="sng" spc="-100" dirty="0">
                <a:solidFill>
                  <a:srgbClr val="E94B56"/>
                </a:solidFill>
                <a:uFill>
                  <a:solidFill>
                    <a:srgbClr val="E94B56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</a:rPr>
              <a:t>          CONTEXTO</a:t>
            </a:r>
            <a:endParaRPr lang="pt-BR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3" name="object 41">
            <a:extLst>
              <a:ext uri="{FF2B5EF4-FFF2-40B4-BE49-F238E27FC236}">
                <a16:creationId xmlns:a16="http://schemas.microsoft.com/office/drawing/2014/main" id="{97EB4450-CAF3-B6BF-643F-163C109FA43A}"/>
              </a:ext>
            </a:extLst>
          </p:cNvPr>
          <p:cNvSpPr txBox="1"/>
          <p:nvPr/>
        </p:nvSpPr>
        <p:spPr>
          <a:xfrm>
            <a:off x="652081" y="1482834"/>
            <a:ext cx="3965640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2000" b="1" spc="5" dirty="0">
                <a:latin typeface="Arial"/>
                <a:cs typeface="Arial"/>
              </a:rPr>
              <a:t>Quase </a:t>
            </a:r>
            <a:r>
              <a:rPr lang="pt-BR" sz="2800" b="1" spc="105" dirty="0">
                <a:solidFill>
                  <a:srgbClr val="94E068"/>
                </a:solidFill>
                <a:latin typeface="Arial"/>
                <a:cs typeface="Arial"/>
              </a:rPr>
              <a:t>1 em cada 5 </a:t>
            </a:r>
            <a:r>
              <a:rPr lang="pt-BR" sz="2000" b="1" spc="85" dirty="0">
                <a:latin typeface="Arial"/>
                <a:cs typeface="Arial"/>
              </a:rPr>
              <a:t>dos 60 milhões de postes do país está</a:t>
            </a:r>
            <a:r>
              <a:rPr lang="pt-BR" sz="2800" b="1" spc="105" dirty="0">
                <a:solidFill>
                  <a:srgbClr val="94E068"/>
                </a:solidFill>
                <a:latin typeface="Arial"/>
                <a:cs typeface="Arial"/>
              </a:rPr>
              <a:t> fora do padrão </a:t>
            </a:r>
            <a:r>
              <a:rPr lang="pt-BR" sz="2000" b="1" spc="85" dirty="0">
                <a:latin typeface="Arial"/>
                <a:cs typeface="Arial"/>
              </a:rPr>
              <a:t>(cabos soltos, mal fixados).</a:t>
            </a:r>
            <a:endParaRPr sz="2000" dirty="0">
              <a:latin typeface="Arial"/>
              <a:cs typeface="Arial"/>
            </a:endParaRPr>
          </a:p>
          <a:p>
            <a:pPr marL="617220">
              <a:lnSpc>
                <a:spcPct val="100000"/>
              </a:lnSpc>
              <a:spcBef>
                <a:spcPts val="1355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6593C0D1-EF19-FF0A-AB30-4E16DFBF13B2}"/>
              </a:ext>
            </a:extLst>
          </p:cNvPr>
          <p:cNvSpPr txBox="1"/>
          <p:nvPr/>
        </p:nvSpPr>
        <p:spPr>
          <a:xfrm>
            <a:off x="5732170" y="2240807"/>
            <a:ext cx="3547110" cy="33455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955" algn="just">
              <a:lnSpc>
                <a:spcPct val="101699"/>
              </a:lnSpc>
              <a:spcBef>
                <a:spcPts val="95"/>
              </a:spcBef>
            </a:pPr>
            <a:r>
              <a:rPr lang="pt-BR" sz="1400" b="1" spc="-40" dirty="0">
                <a:solidFill>
                  <a:srgbClr val="2855A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Segurança pública:</a:t>
            </a:r>
            <a:r>
              <a:rPr sz="1400" b="1" spc="-70" dirty="0">
                <a:solidFill>
                  <a:srgbClr val="2855A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1400" spc="-40" dirty="0">
                <a:latin typeface="Segoe UI" panose="020B0502040204020203" pitchFamily="34" charset="0"/>
                <a:cs typeface="Segoe UI" panose="020B0502040204020203" pitchFamily="34" charset="0"/>
              </a:rPr>
              <a:t>cabos soltos ou sobrecarregados deixam trechos energizados expostos, elevando risco de choques, incêndios e acidentes de trabalho.</a:t>
            </a:r>
          </a:p>
          <a:p>
            <a:pPr marL="12700" marR="20955">
              <a:lnSpc>
                <a:spcPct val="101699"/>
              </a:lnSpc>
              <a:spcBef>
                <a:spcPts val="95"/>
              </a:spcBef>
            </a:pPr>
            <a:endParaRPr lang="pt-BR" sz="1400" b="1" spc="-40" dirty="0">
              <a:solidFill>
                <a:srgbClr val="2855A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 marR="20955" algn="just">
              <a:lnSpc>
                <a:spcPct val="101699"/>
              </a:lnSpc>
              <a:spcBef>
                <a:spcPts val="95"/>
              </a:spcBef>
            </a:pPr>
            <a:r>
              <a:rPr lang="pt-BR" sz="1400" b="1" spc="5" dirty="0">
                <a:solidFill>
                  <a:srgbClr val="2855A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Qualidade dos serviços</a:t>
            </a:r>
            <a:r>
              <a:rPr sz="1400" b="1" spc="5" dirty="0">
                <a:solidFill>
                  <a:srgbClr val="2855A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pt-BR" sz="1400" spc="-40" dirty="0">
                <a:latin typeface="Segoe UI" panose="020B0502040204020203" pitchFamily="34" charset="0"/>
                <a:cs typeface="Segoe UI" panose="020B0502040204020203" pitchFamily="34" charset="0"/>
              </a:rPr>
              <a:t>postes congestionados dificultam reparos; falhas demoram mais a ser resolvidas, afetando tanto afetos energia elétrica quanto à banda larga, sobretudo em chuvas e ventos fortes.</a:t>
            </a:r>
          </a:p>
          <a:p>
            <a:pPr marL="12700" marR="20955">
              <a:lnSpc>
                <a:spcPct val="101699"/>
              </a:lnSpc>
              <a:spcBef>
                <a:spcPts val="95"/>
              </a:spcBef>
            </a:pPr>
            <a:endParaRPr lang="pt-BR" sz="1400" b="1" spc="-15" dirty="0">
              <a:solidFill>
                <a:srgbClr val="2855A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 marR="20955" algn="just">
              <a:lnSpc>
                <a:spcPct val="101699"/>
              </a:lnSpc>
              <a:spcBef>
                <a:spcPts val="95"/>
              </a:spcBef>
            </a:pPr>
            <a:r>
              <a:rPr lang="pt-BR" sz="1400" b="1" spc="20" dirty="0">
                <a:solidFill>
                  <a:srgbClr val="2855A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Paisagem e valor imobiliário</a:t>
            </a:r>
            <a:r>
              <a:rPr sz="1400" b="1" spc="20" dirty="0">
                <a:solidFill>
                  <a:srgbClr val="2855A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pt-BR" sz="1400" spc="-40" dirty="0">
                <a:latin typeface="Segoe UI" panose="020B0502040204020203" pitchFamily="34" charset="0"/>
                <a:cs typeface="Segoe UI" panose="020B0502040204020203" pitchFamily="34" charset="0"/>
              </a:rPr>
              <a:t>Emaranhados degradam a aparência urbana, afugentam turismo e comércio e podem desvalorizar imóveis nas áreas mais afetadas.</a:t>
            </a:r>
            <a:endParaRPr sz="1400" spc="-4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6B4A3DA2-B4AE-28D1-4203-5F3A19489B1C}"/>
              </a:ext>
            </a:extLst>
          </p:cNvPr>
          <p:cNvSpPr txBox="1"/>
          <p:nvPr/>
        </p:nvSpPr>
        <p:spPr>
          <a:xfrm>
            <a:off x="5480224" y="1560493"/>
            <a:ext cx="322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 emaranhado afeta:</a:t>
            </a:r>
          </a:p>
        </p:txBody>
      </p: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734F870F-67E4-D163-8062-F9945A1F9F3D}"/>
              </a:ext>
            </a:extLst>
          </p:cNvPr>
          <p:cNvGrpSpPr/>
          <p:nvPr/>
        </p:nvGrpSpPr>
        <p:grpSpPr>
          <a:xfrm>
            <a:off x="471685" y="3694176"/>
            <a:ext cx="4146036" cy="1623240"/>
            <a:chOff x="585071" y="2942361"/>
            <a:chExt cx="3938310" cy="1623240"/>
          </a:xfrm>
        </p:grpSpPr>
        <p:sp>
          <p:nvSpPr>
            <p:cNvPr id="33" name="object 51">
              <a:extLst>
                <a:ext uri="{FF2B5EF4-FFF2-40B4-BE49-F238E27FC236}">
                  <a16:creationId xmlns:a16="http://schemas.microsoft.com/office/drawing/2014/main" id="{66AFF815-F7C5-17E2-F8FA-AABEBB9E9BD1}"/>
                </a:ext>
              </a:extLst>
            </p:cNvPr>
            <p:cNvSpPr/>
            <p:nvPr/>
          </p:nvSpPr>
          <p:spPr>
            <a:xfrm>
              <a:off x="585071" y="2958372"/>
              <a:ext cx="644594" cy="1555407"/>
            </a:xfrm>
            <a:custGeom>
              <a:avLst/>
              <a:gdLst/>
              <a:ahLst/>
              <a:cxnLst/>
              <a:rect l="l" t="t" r="r" b="b"/>
              <a:pathLst>
                <a:path w="443230" h="1167764">
                  <a:moveTo>
                    <a:pt x="442798" y="796645"/>
                  </a:moveTo>
                  <a:lnTo>
                    <a:pt x="437134" y="768616"/>
                  </a:lnTo>
                  <a:lnTo>
                    <a:pt x="421703" y="745731"/>
                  </a:lnTo>
                  <a:lnTo>
                    <a:pt x="398818" y="730300"/>
                  </a:lnTo>
                  <a:lnTo>
                    <a:pt x="370801" y="724649"/>
                  </a:lnTo>
                  <a:lnTo>
                    <a:pt x="71996" y="724649"/>
                  </a:lnTo>
                  <a:lnTo>
                    <a:pt x="43967" y="730300"/>
                  </a:lnTo>
                  <a:lnTo>
                    <a:pt x="21082" y="745731"/>
                  </a:lnTo>
                  <a:lnTo>
                    <a:pt x="5651" y="768616"/>
                  </a:lnTo>
                  <a:lnTo>
                    <a:pt x="0" y="796645"/>
                  </a:lnTo>
                  <a:lnTo>
                    <a:pt x="0" y="1095438"/>
                  </a:lnTo>
                  <a:lnTo>
                    <a:pt x="5651" y="1123467"/>
                  </a:lnTo>
                  <a:lnTo>
                    <a:pt x="21082" y="1146352"/>
                  </a:lnTo>
                  <a:lnTo>
                    <a:pt x="43967" y="1161783"/>
                  </a:lnTo>
                  <a:lnTo>
                    <a:pt x="71996" y="1167447"/>
                  </a:lnTo>
                  <a:lnTo>
                    <a:pt x="370801" y="1167447"/>
                  </a:lnTo>
                  <a:lnTo>
                    <a:pt x="398818" y="1161783"/>
                  </a:lnTo>
                  <a:lnTo>
                    <a:pt x="421703" y="1146352"/>
                  </a:lnTo>
                  <a:lnTo>
                    <a:pt x="437134" y="1123467"/>
                  </a:lnTo>
                  <a:lnTo>
                    <a:pt x="442798" y="1095438"/>
                  </a:lnTo>
                  <a:lnTo>
                    <a:pt x="442798" y="796645"/>
                  </a:lnTo>
                  <a:close/>
                </a:path>
                <a:path w="443230" h="1167764">
                  <a:moveTo>
                    <a:pt x="442798" y="71996"/>
                  </a:moveTo>
                  <a:lnTo>
                    <a:pt x="437134" y="43967"/>
                  </a:lnTo>
                  <a:lnTo>
                    <a:pt x="421703" y="21082"/>
                  </a:lnTo>
                  <a:lnTo>
                    <a:pt x="398818" y="5664"/>
                  </a:lnTo>
                  <a:lnTo>
                    <a:pt x="370801" y="0"/>
                  </a:lnTo>
                  <a:lnTo>
                    <a:pt x="71996" y="0"/>
                  </a:lnTo>
                  <a:lnTo>
                    <a:pt x="43967" y="5664"/>
                  </a:lnTo>
                  <a:lnTo>
                    <a:pt x="21082" y="21082"/>
                  </a:lnTo>
                  <a:lnTo>
                    <a:pt x="5651" y="43967"/>
                  </a:lnTo>
                  <a:lnTo>
                    <a:pt x="0" y="71996"/>
                  </a:lnTo>
                  <a:lnTo>
                    <a:pt x="0" y="370789"/>
                  </a:lnTo>
                  <a:lnTo>
                    <a:pt x="5651" y="398818"/>
                  </a:lnTo>
                  <a:lnTo>
                    <a:pt x="21082" y="421716"/>
                  </a:lnTo>
                  <a:lnTo>
                    <a:pt x="43967" y="437146"/>
                  </a:lnTo>
                  <a:lnTo>
                    <a:pt x="71996" y="442798"/>
                  </a:lnTo>
                  <a:lnTo>
                    <a:pt x="370801" y="442798"/>
                  </a:lnTo>
                  <a:lnTo>
                    <a:pt x="398818" y="437146"/>
                  </a:lnTo>
                  <a:lnTo>
                    <a:pt x="421703" y="421716"/>
                  </a:lnTo>
                  <a:lnTo>
                    <a:pt x="437134" y="398818"/>
                  </a:lnTo>
                  <a:lnTo>
                    <a:pt x="442798" y="370789"/>
                  </a:lnTo>
                  <a:lnTo>
                    <a:pt x="442798" y="71996"/>
                  </a:lnTo>
                  <a:close/>
                </a:path>
              </a:pathLst>
            </a:custGeom>
            <a:solidFill>
              <a:srgbClr val="94E06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D80E4099-DA0A-1EDD-CB9C-19B29C2F0478}"/>
                </a:ext>
              </a:extLst>
            </p:cNvPr>
            <p:cNvSpPr txBox="1"/>
            <p:nvPr/>
          </p:nvSpPr>
          <p:spPr>
            <a:xfrm>
              <a:off x="1299060" y="2942361"/>
              <a:ext cx="32243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≈ 60 milhões de postes, sendo que ≈ 12 milhões estão irregulares </a:t>
              </a:r>
              <a:r>
                <a:rPr lang="pt-BR" sz="1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(Anatel/Aneel)</a:t>
              </a:r>
            </a:p>
          </p:txBody>
        </p:sp>
        <p:pic>
          <p:nvPicPr>
            <p:cNvPr id="60" name="Gráfico 59" descr="Torre de Celular com preenchimento sólido">
              <a:extLst>
                <a:ext uri="{FF2B5EF4-FFF2-40B4-BE49-F238E27FC236}">
                  <a16:creationId xmlns:a16="http://schemas.microsoft.com/office/drawing/2014/main" id="{182E2CDE-8B2D-01AF-BBFE-A8BC6391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2814" y="3010194"/>
              <a:ext cx="449110" cy="449110"/>
            </a:xfrm>
            <a:prstGeom prst="rect">
              <a:avLst/>
            </a:prstGeom>
          </p:spPr>
        </p:pic>
        <p:pic>
          <p:nvPicPr>
            <p:cNvPr id="62" name="Gráfico 61" descr="Ambulância com preenchimento sólido">
              <a:extLst>
                <a:ext uri="{FF2B5EF4-FFF2-40B4-BE49-F238E27FC236}">
                  <a16:creationId xmlns:a16="http://schemas.microsoft.com/office/drawing/2014/main" id="{2BD97647-BF31-5490-C765-D0351BEEB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6716" y="3995583"/>
              <a:ext cx="510208" cy="510208"/>
            </a:xfrm>
            <a:prstGeom prst="rect">
              <a:avLst/>
            </a:prstGeom>
          </p:spPr>
        </p:pic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9DAD47B5-04FD-E6DA-F6DA-B38AB06143F4}"/>
                </a:ext>
              </a:extLst>
            </p:cNvPr>
            <p:cNvSpPr txBox="1"/>
            <p:nvPr/>
          </p:nvSpPr>
          <p:spPr>
            <a:xfrm>
              <a:off x="1299060" y="3980826"/>
              <a:ext cx="3224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685 ocorrências de acidentes</a:t>
              </a:r>
              <a:r>
                <a:rPr lang="pt-BR" sz="1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e </a:t>
              </a:r>
              <a:r>
                <a:rPr lang="pt-BR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257 vítimas fatais </a:t>
              </a:r>
              <a:r>
                <a:rPr lang="pt-BR" sz="1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(2024)</a:t>
              </a:r>
            </a:p>
          </p:txBody>
        </p:sp>
      </p:grpSp>
      <p:pic>
        <p:nvPicPr>
          <p:cNvPr id="74" name="object 49">
            <a:extLst>
              <a:ext uri="{FF2B5EF4-FFF2-40B4-BE49-F238E27FC236}">
                <a16:creationId xmlns:a16="http://schemas.microsoft.com/office/drawing/2014/main" id="{DFB32952-4F2B-7E04-A5FD-141FCDDF028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0223" y="2240807"/>
            <a:ext cx="185047" cy="216000"/>
          </a:xfrm>
          <a:prstGeom prst="rect">
            <a:avLst/>
          </a:prstGeom>
        </p:spPr>
      </p:pic>
      <p:pic>
        <p:nvPicPr>
          <p:cNvPr id="75" name="object 49">
            <a:extLst>
              <a:ext uri="{FF2B5EF4-FFF2-40B4-BE49-F238E27FC236}">
                <a16:creationId xmlns:a16="http://schemas.microsoft.com/office/drawing/2014/main" id="{2793D9CE-2685-182A-3847-81021CE5950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1150" y="3377652"/>
            <a:ext cx="185047" cy="216000"/>
          </a:xfrm>
          <a:prstGeom prst="rect">
            <a:avLst/>
          </a:prstGeom>
        </p:spPr>
      </p:pic>
      <p:pic>
        <p:nvPicPr>
          <p:cNvPr id="76" name="object 49">
            <a:extLst>
              <a:ext uri="{FF2B5EF4-FFF2-40B4-BE49-F238E27FC236}">
                <a16:creationId xmlns:a16="http://schemas.microsoft.com/office/drawing/2014/main" id="{6CE68F5A-EEBC-87CD-DBA4-474E848711C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5715" y="4668692"/>
            <a:ext cx="18504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6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uxograma: Conector fora de Página 14">
            <a:extLst>
              <a:ext uri="{FF2B5EF4-FFF2-40B4-BE49-F238E27FC236}">
                <a16:creationId xmlns:a16="http://schemas.microsoft.com/office/drawing/2014/main" id="{DCAE830D-5B5D-50DC-705D-03F343AF3A97}"/>
              </a:ext>
            </a:extLst>
          </p:cNvPr>
          <p:cNvSpPr/>
          <p:nvPr/>
        </p:nvSpPr>
        <p:spPr>
          <a:xfrm rot="5400000">
            <a:off x="6151936" y="1531913"/>
            <a:ext cx="6929022" cy="50917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864"/>
              <a:gd name="connsiteX1" fmla="*/ 10000 w 10000"/>
              <a:gd name="connsiteY1" fmla="*/ 0 h 9864"/>
              <a:gd name="connsiteX2" fmla="*/ 10000 w 10000"/>
              <a:gd name="connsiteY2" fmla="*/ 8000 h 9864"/>
              <a:gd name="connsiteX3" fmla="*/ 4974 w 10000"/>
              <a:gd name="connsiteY3" fmla="*/ 9864 h 9864"/>
              <a:gd name="connsiteX4" fmla="*/ 0 w 10000"/>
              <a:gd name="connsiteY4" fmla="*/ 8000 h 9864"/>
              <a:gd name="connsiteX5" fmla="*/ 0 w 10000"/>
              <a:gd name="connsiteY5" fmla="*/ 0 h 9864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110 h 10000"/>
              <a:gd name="connsiteX3" fmla="*/ 4974 w 10000"/>
              <a:gd name="connsiteY3" fmla="*/ 10000 h 10000"/>
              <a:gd name="connsiteX4" fmla="*/ 52 w 10000"/>
              <a:gd name="connsiteY4" fmla="*/ 7989 h 10000"/>
              <a:gd name="connsiteX5" fmla="*/ 0 w 10000"/>
              <a:gd name="connsiteY5" fmla="*/ 0 h 10000"/>
              <a:gd name="connsiteX0" fmla="*/ 0 w 10000"/>
              <a:gd name="connsiteY0" fmla="*/ 0 h 9914"/>
              <a:gd name="connsiteX1" fmla="*/ 10000 w 10000"/>
              <a:gd name="connsiteY1" fmla="*/ 0 h 9914"/>
              <a:gd name="connsiteX2" fmla="*/ 10000 w 10000"/>
              <a:gd name="connsiteY2" fmla="*/ 8110 h 9914"/>
              <a:gd name="connsiteX3" fmla="*/ 4948 w 10000"/>
              <a:gd name="connsiteY3" fmla="*/ 9914 h 9914"/>
              <a:gd name="connsiteX4" fmla="*/ 52 w 10000"/>
              <a:gd name="connsiteY4" fmla="*/ 7989 h 9914"/>
              <a:gd name="connsiteX5" fmla="*/ 0 w 10000"/>
              <a:gd name="connsiteY5" fmla="*/ 0 h 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914">
                <a:moveTo>
                  <a:pt x="0" y="0"/>
                </a:moveTo>
                <a:lnTo>
                  <a:pt x="10000" y="0"/>
                </a:lnTo>
                <a:lnTo>
                  <a:pt x="10000" y="8110"/>
                </a:lnTo>
                <a:lnTo>
                  <a:pt x="4948" y="9914"/>
                </a:lnTo>
                <a:lnTo>
                  <a:pt x="52" y="7989"/>
                </a:lnTo>
                <a:cubicBezTo>
                  <a:pt x="35" y="5326"/>
                  <a:pt x="17" y="2663"/>
                  <a:pt x="0" y="0"/>
                </a:cubicBezTo>
                <a:close/>
              </a:path>
            </a:pathLst>
          </a:custGeom>
          <a:solidFill>
            <a:srgbClr val="016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Fluxograma: Conector fora de Página 14">
            <a:extLst>
              <a:ext uri="{FF2B5EF4-FFF2-40B4-BE49-F238E27FC236}">
                <a16:creationId xmlns:a16="http://schemas.microsoft.com/office/drawing/2014/main" id="{2C75F729-6586-399B-B5E4-373446E7DC12}"/>
              </a:ext>
            </a:extLst>
          </p:cNvPr>
          <p:cNvSpPr/>
          <p:nvPr/>
        </p:nvSpPr>
        <p:spPr>
          <a:xfrm rot="5400000">
            <a:off x="6166770" y="345843"/>
            <a:ext cx="6929022" cy="50917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864"/>
              <a:gd name="connsiteX1" fmla="*/ 10000 w 10000"/>
              <a:gd name="connsiteY1" fmla="*/ 0 h 9864"/>
              <a:gd name="connsiteX2" fmla="*/ 10000 w 10000"/>
              <a:gd name="connsiteY2" fmla="*/ 8000 h 9864"/>
              <a:gd name="connsiteX3" fmla="*/ 4974 w 10000"/>
              <a:gd name="connsiteY3" fmla="*/ 9864 h 9864"/>
              <a:gd name="connsiteX4" fmla="*/ 0 w 10000"/>
              <a:gd name="connsiteY4" fmla="*/ 8000 h 9864"/>
              <a:gd name="connsiteX5" fmla="*/ 0 w 10000"/>
              <a:gd name="connsiteY5" fmla="*/ 0 h 9864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110 h 10000"/>
              <a:gd name="connsiteX3" fmla="*/ 4974 w 10000"/>
              <a:gd name="connsiteY3" fmla="*/ 10000 h 10000"/>
              <a:gd name="connsiteX4" fmla="*/ 52 w 10000"/>
              <a:gd name="connsiteY4" fmla="*/ 7989 h 10000"/>
              <a:gd name="connsiteX5" fmla="*/ 0 w 10000"/>
              <a:gd name="connsiteY5" fmla="*/ 0 h 10000"/>
              <a:gd name="connsiteX0" fmla="*/ 0 w 10000"/>
              <a:gd name="connsiteY0" fmla="*/ 0 h 9914"/>
              <a:gd name="connsiteX1" fmla="*/ 10000 w 10000"/>
              <a:gd name="connsiteY1" fmla="*/ 0 h 9914"/>
              <a:gd name="connsiteX2" fmla="*/ 10000 w 10000"/>
              <a:gd name="connsiteY2" fmla="*/ 8110 h 9914"/>
              <a:gd name="connsiteX3" fmla="*/ 4948 w 10000"/>
              <a:gd name="connsiteY3" fmla="*/ 9914 h 9914"/>
              <a:gd name="connsiteX4" fmla="*/ 52 w 10000"/>
              <a:gd name="connsiteY4" fmla="*/ 7989 h 9914"/>
              <a:gd name="connsiteX5" fmla="*/ 0 w 10000"/>
              <a:gd name="connsiteY5" fmla="*/ 0 h 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914">
                <a:moveTo>
                  <a:pt x="0" y="0"/>
                </a:moveTo>
                <a:lnTo>
                  <a:pt x="10000" y="0"/>
                </a:lnTo>
                <a:lnTo>
                  <a:pt x="10000" y="8110"/>
                </a:lnTo>
                <a:lnTo>
                  <a:pt x="4948" y="9914"/>
                </a:lnTo>
                <a:lnTo>
                  <a:pt x="52" y="7989"/>
                </a:lnTo>
                <a:cubicBezTo>
                  <a:pt x="35" y="5326"/>
                  <a:pt x="17" y="266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Fluxograma: Conector fora de Página 14">
            <a:extLst>
              <a:ext uri="{FF2B5EF4-FFF2-40B4-BE49-F238E27FC236}">
                <a16:creationId xmlns:a16="http://schemas.microsoft.com/office/drawing/2014/main" id="{0FA15FAE-4154-4424-6FB5-C5DB243F3D07}"/>
              </a:ext>
            </a:extLst>
          </p:cNvPr>
          <p:cNvSpPr/>
          <p:nvPr/>
        </p:nvSpPr>
        <p:spPr>
          <a:xfrm rot="5400000">
            <a:off x="6181603" y="847603"/>
            <a:ext cx="6929022" cy="50917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864"/>
              <a:gd name="connsiteX1" fmla="*/ 10000 w 10000"/>
              <a:gd name="connsiteY1" fmla="*/ 0 h 9864"/>
              <a:gd name="connsiteX2" fmla="*/ 10000 w 10000"/>
              <a:gd name="connsiteY2" fmla="*/ 8000 h 9864"/>
              <a:gd name="connsiteX3" fmla="*/ 4974 w 10000"/>
              <a:gd name="connsiteY3" fmla="*/ 9864 h 9864"/>
              <a:gd name="connsiteX4" fmla="*/ 0 w 10000"/>
              <a:gd name="connsiteY4" fmla="*/ 8000 h 9864"/>
              <a:gd name="connsiteX5" fmla="*/ 0 w 10000"/>
              <a:gd name="connsiteY5" fmla="*/ 0 h 9864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110 h 10000"/>
              <a:gd name="connsiteX3" fmla="*/ 4974 w 10000"/>
              <a:gd name="connsiteY3" fmla="*/ 10000 h 10000"/>
              <a:gd name="connsiteX4" fmla="*/ 52 w 10000"/>
              <a:gd name="connsiteY4" fmla="*/ 7989 h 10000"/>
              <a:gd name="connsiteX5" fmla="*/ 0 w 10000"/>
              <a:gd name="connsiteY5" fmla="*/ 0 h 10000"/>
              <a:gd name="connsiteX0" fmla="*/ 0 w 10000"/>
              <a:gd name="connsiteY0" fmla="*/ 0 h 9914"/>
              <a:gd name="connsiteX1" fmla="*/ 10000 w 10000"/>
              <a:gd name="connsiteY1" fmla="*/ 0 h 9914"/>
              <a:gd name="connsiteX2" fmla="*/ 10000 w 10000"/>
              <a:gd name="connsiteY2" fmla="*/ 8110 h 9914"/>
              <a:gd name="connsiteX3" fmla="*/ 4948 w 10000"/>
              <a:gd name="connsiteY3" fmla="*/ 9914 h 9914"/>
              <a:gd name="connsiteX4" fmla="*/ 52 w 10000"/>
              <a:gd name="connsiteY4" fmla="*/ 7989 h 9914"/>
              <a:gd name="connsiteX5" fmla="*/ 0 w 10000"/>
              <a:gd name="connsiteY5" fmla="*/ 0 h 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914">
                <a:moveTo>
                  <a:pt x="0" y="0"/>
                </a:moveTo>
                <a:lnTo>
                  <a:pt x="10000" y="0"/>
                </a:lnTo>
                <a:lnTo>
                  <a:pt x="10000" y="8110"/>
                </a:lnTo>
                <a:lnTo>
                  <a:pt x="4948" y="9914"/>
                </a:lnTo>
                <a:lnTo>
                  <a:pt x="52" y="7989"/>
                </a:lnTo>
                <a:cubicBezTo>
                  <a:pt x="35" y="5326"/>
                  <a:pt x="17" y="266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4E5A7D-6866-5A5F-E40F-DC7F599293CF}"/>
              </a:ext>
            </a:extLst>
          </p:cNvPr>
          <p:cNvSpPr txBox="1"/>
          <p:nvPr/>
        </p:nvSpPr>
        <p:spPr>
          <a:xfrm>
            <a:off x="7228121" y="4938274"/>
            <a:ext cx="559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POLÍTICA NACIONAL DE COMPARTILHAMENTO </a:t>
            </a:r>
            <a:br>
              <a:rPr lang="pt-BR" sz="2000" b="1" dirty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DE POSTES</a:t>
            </a:r>
          </a:p>
        </p:txBody>
      </p:sp>
      <p:pic>
        <p:nvPicPr>
          <p:cNvPr id="10" name="Imagem 9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5CF32F5-A086-178A-8AC7-5AE966CFC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78" y="1554231"/>
            <a:ext cx="3856736" cy="29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8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BFD302-1CFF-9EA7-95AD-7B384FD19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7">
            <a:extLst>
              <a:ext uri="{FF2B5EF4-FFF2-40B4-BE49-F238E27FC236}">
                <a16:creationId xmlns:a16="http://schemas.microsoft.com/office/drawing/2014/main" id="{1115A36E-E55B-7194-529D-662F2C0374A3}"/>
              </a:ext>
            </a:extLst>
          </p:cNvPr>
          <p:cNvSpPr txBox="1">
            <a:spLocks/>
          </p:cNvSpPr>
          <p:nvPr/>
        </p:nvSpPr>
        <p:spPr>
          <a:xfrm>
            <a:off x="-1" y="449610"/>
            <a:ext cx="12192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pt-BR" sz="4000" u="sng" spc="-1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167F7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</a:rPr>
              <a:t>      PORTARIA MCOM/MME nº 10.563/23 </a:t>
            </a:r>
            <a:endParaRPr lang="pt-BR" sz="4000" u="sng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0167F7"/>
                </a:solidFill>
              </a:u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1AC7E2E9-FECD-5365-13C8-DC50D6784BF8}"/>
              </a:ext>
            </a:extLst>
          </p:cNvPr>
          <p:cNvGrpSpPr/>
          <p:nvPr/>
        </p:nvGrpSpPr>
        <p:grpSpPr>
          <a:xfrm>
            <a:off x="610573" y="4711392"/>
            <a:ext cx="3088322" cy="1610139"/>
            <a:chOff x="544032" y="1368312"/>
            <a:chExt cx="2825334" cy="1610139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3EB14677-2235-A01D-880F-D5A0AB7CA4B6}"/>
                </a:ext>
              </a:extLst>
            </p:cNvPr>
            <p:cNvSpPr/>
            <p:nvPr/>
          </p:nvSpPr>
          <p:spPr>
            <a:xfrm>
              <a:off x="544032" y="1368312"/>
              <a:ext cx="2825334" cy="16101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9E1F7968-A791-1E4B-6A26-43FCFC286687}"/>
                </a:ext>
              </a:extLst>
            </p:cNvPr>
            <p:cNvSpPr/>
            <p:nvPr/>
          </p:nvSpPr>
          <p:spPr>
            <a:xfrm>
              <a:off x="746745" y="1451676"/>
              <a:ext cx="2290282" cy="6574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9352D898-BFDB-EF4B-A640-4AB5B086BC52}"/>
                </a:ext>
              </a:extLst>
            </p:cNvPr>
            <p:cNvSpPr txBox="1"/>
            <p:nvPr/>
          </p:nvSpPr>
          <p:spPr>
            <a:xfrm>
              <a:off x="1647722" y="1553040"/>
              <a:ext cx="1311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accent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PEDIDO</a:t>
              </a:r>
            </a:p>
          </p:txBody>
        </p:sp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BAEA8018-94C3-52B9-AD7B-7353FC2E156E}"/>
                </a:ext>
              </a:extLst>
            </p:cNvPr>
            <p:cNvSpPr/>
            <p:nvPr/>
          </p:nvSpPr>
          <p:spPr>
            <a:xfrm>
              <a:off x="702120" y="1451384"/>
              <a:ext cx="662472" cy="6574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Gráfico 13" descr="Caneta com preenchimento sólido">
              <a:extLst>
                <a:ext uri="{FF2B5EF4-FFF2-40B4-BE49-F238E27FC236}">
                  <a16:creationId xmlns:a16="http://schemas.microsoft.com/office/drawing/2014/main" id="{439B7AC8-C3A1-FC01-BFE2-F9CA37EB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6424" y="1584676"/>
              <a:ext cx="418334" cy="418334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55CCBE81-6D52-BF73-2202-3F1D47D3FEE0}"/>
                </a:ext>
              </a:extLst>
            </p:cNvPr>
            <p:cNvSpPr txBox="1"/>
            <p:nvPr/>
          </p:nvSpPr>
          <p:spPr>
            <a:xfrm>
              <a:off x="604977" y="2136710"/>
              <a:ext cx="2625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Empresas de internet, telefonia e televisão por assinatura solicitaram o compartilhamento às distribuidoras de energia elétrica. 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E2743E0-818F-D160-083C-154196B967BA}"/>
              </a:ext>
            </a:extLst>
          </p:cNvPr>
          <p:cNvGrpSpPr/>
          <p:nvPr/>
        </p:nvGrpSpPr>
        <p:grpSpPr>
          <a:xfrm>
            <a:off x="4359506" y="4700648"/>
            <a:ext cx="3250810" cy="1610139"/>
            <a:chOff x="544032" y="1368312"/>
            <a:chExt cx="2825334" cy="1610139"/>
          </a:xfrm>
        </p:grpSpPr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0068FF5E-449D-1916-2209-269217204577}"/>
                </a:ext>
              </a:extLst>
            </p:cNvPr>
            <p:cNvSpPr/>
            <p:nvPr/>
          </p:nvSpPr>
          <p:spPr>
            <a:xfrm>
              <a:off x="544032" y="1368312"/>
              <a:ext cx="2825334" cy="16101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55B710E1-3FD2-8A01-AE8E-591EC34B94B8}"/>
                </a:ext>
              </a:extLst>
            </p:cNvPr>
            <p:cNvSpPr/>
            <p:nvPr/>
          </p:nvSpPr>
          <p:spPr>
            <a:xfrm>
              <a:off x="746745" y="1451676"/>
              <a:ext cx="2483472" cy="6574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E8D25545-A901-CD06-CD55-FC1ACB7E80B0}"/>
                </a:ext>
              </a:extLst>
            </p:cNvPr>
            <p:cNvSpPr txBox="1"/>
            <p:nvPr/>
          </p:nvSpPr>
          <p:spPr>
            <a:xfrm>
              <a:off x="1523963" y="1576965"/>
              <a:ext cx="17825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rgbClr val="1E9E1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INSTALAÇÃO</a:t>
              </a:r>
            </a:p>
          </p:txBody>
        </p:sp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BADE165A-C307-91D6-F1B8-FAB2EF4CD6D5}"/>
                </a:ext>
              </a:extLst>
            </p:cNvPr>
            <p:cNvSpPr/>
            <p:nvPr/>
          </p:nvSpPr>
          <p:spPr>
            <a:xfrm>
              <a:off x="702120" y="1451384"/>
              <a:ext cx="759030" cy="657460"/>
            </a:xfrm>
            <a:prstGeom prst="roundRect">
              <a:avLst/>
            </a:prstGeom>
            <a:solidFill>
              <a:srgbClr val="1E9E1E"/>
            </a:solidFill>
            <a:ln>
              <a:solidFill>
                <a:srgbClr val="1E9E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6" name="Gráfico 35" descr="Trabalhador de construção com preenchimento sólido">
              <a:extLst>
                <a:ext uri="{FF2B5EF4-FFF2-40B4-BE49-F238E27FC236}">
                  <a16:creationId xmlns:a16="http://schemas.microsoft.com/office/drawing/2014/main" id="{1B0134DD-2EFD-F163-0B34-62622FC17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839460" y="1523297"/>
              <a:ext cx="513634" cy="513634"/>
            </a:xfrm>
            <a:prstGeom prst="rect">
              <a:avLst/>
            </a:prstGeom>
          </p:spPr>
        </p:pic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BCDCFD3B-B426-6829-6D02-22CFFA990064}"/>
                </a:ext>
              </a:extLst>
            </p:cNvPr>
            <p:cNvSpPr txBox="1"/>
            <p:nvPr/>
          </p:nvSpPr>
          <p:spPr>
            <a:xfrm>
              <a:off x="604977" y="2136710"/>
              <a:ext cx="2625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Caso o pedido seja aceito, as empresas de telecomunicações fazem a instalação, seguindo os parâmetros da ANATEL e ANEEL.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74095603-EB0B-809B-782E-3F69DDD5373A}"/>
              </a:ext>
            </a:extLst>
          </p:cNvPr>
          <p:cNvGrpSpPr/>
          <p:nvPr/>
        </p:nvGrpSpPr>
        <p:grpSpPr>
          <a:xfrm>
            <a:off x="8108440" y="4708119"/>
            <a:ext cx="3543872" cy="1610139"/>
            <a:chOff x="544032" y="1368312"/>
            <a:chExt cx="2844273" cy="1610139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497896A8-AE40-B0EF-AD07-F609421E903B}"/>
                </a:ext>
              </a:extLst>
            </p:cNvPr>
            <p:cNvSpPr/>
            <p:nvPr/>
          </p:nvSpPr>
          <p:spPr>
            <a:xfrm>
              <a:off x="544032" y="1368312"/>
              <a:ext cx="2825334" cy="16101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Retângulo: Cantos Arredondados 54">
              <a:extLst>
                <a:ext uri="{FF2B5EF4-FFF2-40B4-BE49-F238E27FC236}">
                  <a16:creationId xmlns:a16="http://schemas.microsoft.com/office/drawing/2014/main" id="{896C74BA-90A4-3DE8-AB51-A66938C87F36}"/>
                </a:ext>
              </a:extLst>
            </p:cNvPr>
            <p:cNvSpPr/>
            <p:nvPr/>
          </p:nvSpPr>
          <p:spPr>
            <a:xfrm>
              <a:off x="746745" y="1451676"/>
              <a:ext cx="2483472" cy="6571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E6178E03-09DF-6631-2862-EC7D5F55FF38}"/>
                </a:ext>
              </a:extLst>
            </p:cNvPr>
            <p:cNvSpPr txBox="1"/>
            <p:nvPr/>
          </p:nvSpPr>
          <p:spPr>
            <a:xfrm>
              <a:off x="1523963" y="1576965"/>
              <a:ext cx="1864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rgbClr val="C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REMUNERAÇÃO</a:t>
              </a:r>
            </a:p>
          </p:txBody>
        </p:sp>
        <p:sp>
          <p:nvSpPr>
            <p:cNvPr id="57" name="Retângulo: Cantos Arredondados 56">
              <a:extLst>
                <a:ext uri="{FF2B5EF4-FFF2-40B4-BE49-F238E27FC236}">
                  <a16:creationId xmlns:a16="http://schemas.microsoft.com/office/drawing/2014/main" id="{736A7F11-BA5E-FC4E-7B22-1B301637BC5A}"/>
                </a:ext>
              </a:extLst>
            </p:cNvPr>
            <p:cNvSpPr/>
            <p:nvPr/>
          </p:nvSpPr>
          <p:spPr>
            <a:xfrm>
              <a:off x="702120" y="1451384"/>
              <a:ext cx="759030" cy="65746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8" name="Gráfico 57" descr="Dinheiro com preenchimento sólido">
              <a:extLst>
                <a:ext uri="{FF2B5EF4-FFF2-40B4-BE49-F238E27FC236}">
                  <a16:creationId xmlns:a16="http://schemas.microsoft.com/office/drawing/2014/main" id="{C37230F7-465C-2330-B244-7979999C9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90158" y="1523297"/>
              <a:ext cx="412237" cy="513634"/>
            </a:xfrm>
            <a:prstGeom prst="rect">
              <a:avLst/>
            </a:prstGeom>
          </p:spPr>
        </p:pic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B6AD3DA4-1493-D9D2-9AB3-1F300F0F6D14}"/>
                </a:ext>
              </a:extLst>
            </p:cNvPr>
            <p:cNvSpPr txBox="1"/>
            <p:nvPr/>
          </p:nvSpPr>
          <p:spPr>
            <a:xfrm>
              <a:off x="604977" y="2226161"/>
              <a:ext cx="2625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Empresas de telecomunicações pagam o serviço à distribuidora de energia elétrica.</a:t>
              </a:r>
            </a:p>
          </p:txBody>
        </p:sp>
      </p:grp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2167C995-ECFB-CC24-23D1-A4FD94D965E9}"/>
              </a:ext>
            </a:extLst>
          </p:cNvPr>
          <p:cNvGrpSpPr/>
          <p:nvPr/>
        </p:nvGrpSpPr>
        <p:grpSpPr>
          <a:xfrm>
            <a:off x="410705" y="1360838"/>
            <a:ext cx="4694740" cy="2388250"/>
            <a:chOff x="382555" y="3904559"/>
            <a:chExt cx="4694740" cy="2388250"/>
          </a:xfrm>
        </p:grpSpPr>
        <p:sp>
          <p:nvSpPr>
            <p:cNvPr id="93" name="object 23">
              <a:extLst>
                <a:ext uri="{FF2B5EF4-FFF2-40B4-BE49-F238E27FC236}">
                  <a16:creationId xmlns:a16="http://schemas.microsoft.com/office/drawing/2014/main" id="{0FD506FB-2DFB-A8A3-E573-FDB332D9AF59}"/>
                </a:ext>
              </a:extLst>
            </p:cNvPr>
            <p:cNvSpPr/>
            <p:nvPr/>
          </p:nvSpPr>
          <p:spPr>
            <a:xfrm>
              <a:off x="382555" y="4087718"/>
              <a:ext cx="3456304" cy="277495"/>
            </a:xfrm>
            <a:custGeom>
              <a:avLst/>
              <a:gdLst/>
              <a:ahLst/>
              <a:cxnLst/>
              <a:rect l="l" t="t" r="r" b="b"/>
              <a:pathLst>
                <a:path w="3456304" h="277495">
                  <a:moveTo>
                    <a:pt x="3455987" y="0"/>
                  </a:moveTo>
                  <a:lnTo>
                    <a:pt x="0" y="0"/>
                  </a:lnTo>
                  <a:lnTo>
                    <a:pt x="0" y="107911"/>
                  </a:lnTo>
                  <a:lnTo>
                    <a:pt x="0" y="136182"/>
                  </a:lnTo>
                  <a:lnTo>
                    <a:pt x="0" y="277406"/>
                  </a:lnTo>
                  <a:lnTo>
                    <a:pt x="3455987" y="277406"/>
                  </a:lnTo>
                  <a:lnTo>
                    <a:pt x="3455987" y="136182"/>
                  </a:lnTo>
                  <a:lnTo>
                    <a:pt x="3455987" y="107911"/>
                  </a:lnTo>
                  <a:lnTo>
                    <a:pt x="3455987" y="0"/>
                  </a:lnTo>
                  <a:close/>
                </a:path>
              </a:pathLst>
            </a:custGeom>
            <a:solidFill>
              <a:srgbClr val="285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42">
              <a:extLst>
                <a:ext uri="{FF2B5EF4-FFF2-40B4-BE49-F238E27FC236}">
                  <a16:creationId xmlns:a16="http://schemas.microsoft.com/office/drawing/2014/main" id="{968E7A9F-EF7A-202B-2EDE-F44A8A328EC6}"/>
                </a:ext>
              </a:extLst>
            </p:cNvPr>
            <p:cNvSpPr/>
            <p:nvPr/>
          </p:nvSpPr>
          <p:spPr>
            <a:xfrm>
              <a:off x="798506" y="3965061"/>
              <a:ext cx="2164080" cy="259079"/>
            </a:xfrm>
            <a:custGeom>
              <a:avLst/>
              <a:gdLst/>
              <a:ahLst/>
              <a:cxnLst/>
              <a:rect l="l" t="t" r="r" b="b"/>
              <a:pathLst>
                <a:path w="2164080" h="259079">
                  <a:moveTo>
                    <a:pt x="2163521" y="0"/>
                  </a:moveTo>
                  <a:lnTo>
                    <a:pt x="0" y="0"/>
                  </a:lnTo>
                  <a:lnTo>
                    <a:pt x="0" y="230568"/>
                  </a:lnTo>
                  <a:lnTo>
                    <a:pt x="0" y="258838"/>
                  </a:lnTo>
                  <a:lnTo>
                    <a:pt x="2163521" y="258838"/>
                  </a:lnTo>
                  <a:lnTo>
                    <a:pt x="2163521" y="230568"/>
                  </a:lnTo>
                  <a:lnTo>
                    <a:pt x="2163521" y="0"/>
                  </a:lnTo>
                  <a:close/>
                </a:path>
              </a:pathLst>
            </a:custGeom>
            <a:solidFill>
              <a:srgbClr val="7D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44">
              <a:extLst>
                <a:ext uri="{FF2B5EF4-FFF2-40B4-BE49-F238E27FC236}">
                  <a16:creationId xmlns:a16="http://schemas.microsoft.com/office/drawing/2014/main" id="{F8B83F57-913A-AC4F-203A-CA20F1874D18}"/>
                </a:ext>
              </a:extLst>
            </p:cNvPr>
            <p:cNvSpPr/>
            <p:nvPr/>
          </p:nvSpPr>
          <p:spPr>
            <a:xfrm>
              <a:off x="469590" y="3904559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60">
                  <a:moveTo>
                    <a:pt x="189052" y="0"/>
                  </a:moveTo>
                  <a:lnTo>
                    <a:pt x="138796" y="6753"/>
                  </a:lnTo>
                  <a:lnTo>
                    <a:pt x="93635" y="25812"/>
                  </a:lnTo>
                  <a:lnTo>
                    <a:pt x="55373" y="55373"/>
                  </a:lnTo>
                  <a:lnTo>
                    <a:pt x="25812" y="93635"/>
                  </a:lnTo>
                  <a:lnTo>
                    <a:pt x="6753" y="138796"/>
                  </a:lnTo>
                  <a:lnTo>
                    <a:pt x="0" y="189052"/>
                  </a:lnTo>
                  <a:lnTo>
                    <a:pt x="6753" y="239308"/>
                  </a:lnTo>
                  <a:lnTo>
                    <a:pt x="25812" y="284468"/>
                  </a:lnTo>
                  <a:lnTo>
                    <a:pt x="55373" y="322730"/>
                  </a:lnTo>
                  <a:lnTo>
                    <a:pt x="93635" y="352292"/>
                  </a:lnTo>
                  <a:lnTo>
                    <a:pt x="138796" y="371350"/>
                  </a:lnTo>
                  <a:lnTo>
                    <a:pt x="189052" y="378104"/>
                  </a:lnTo>
                  <a:lnTo>
                    <a:pt x="239308" y="371350"/>
                  </a:lnTo>
                  <a:lnTo>
                    <a:pt x="284468" y="352292"/>
                  </a:lnTo>
                  <a:lnTo>
                    <a:pt x="322730" y="322730"/>
                  </a:lnTo>
                  <a:lnTo>
                    <a:pt x="352292" y="284468"/>
                  </a:lnTo>
                  <a:lnTo>
                    <a:pt x="371350" y="239308"/>
                  </a:lnTo>
                  <a:lnTo>
                    <a:pt x="378104" y="189052"/>
                  </a:lnTo>
                  <a:lnTo>
                    <a:pt x="371350" y="138796"/>
                  </a:lnTo>
                  <a:lnTo>
                    <a:pt x="352292" y="93635"/>
                  </a:lnTo>
                  <a:lnTo>
                    <a:pt x="322730" y="55373"/>
                  </a:lnTo>
                  <a:lnTo>
                    <a:pt x="284468" y="25812"/>
                  </a:lnTo>
                  <a:lnTo>
                    <a:pt x="239308" y="6753"/>
                  </a:lnTo>
                  <a:lnTo>
                    <a:pt x="189052" y="0"/>
                  </a:lnTo>
                  <a:close/>
                </a:path>
              </a:pathLst>
            </a:custGeom>
            <a:solidFill>
              <a:srgbClr val="ED4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45">
              <a:extLst>
                <a:ext uri="{FF2B5EF4-FFF2-40B4-BE49-F238E27FC236}">
                  <a16:creationId xmlns:a16="http://schemas.microsoft.com/office/drawing/2014/main" id="{3AF85734-1BA0-D6C1-DF81-AA150796EF64}"/>
                </a:ext>
              </a:extLst>
            </p:cNvPr>
            <p:cNvSpPr txBox="1"/>
            <p:nvPr/>
          </p:nvSpPr>
          <p:spPr>
            <a:xfrm>
              <a:off x="871816" y="3949406"/>
              <a:ext cx="2007870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pt-BR" b="1" i="1" spc="45" dirty="0">
                  <a:solidFill>
                    <a:srgbClr val="FFFFFF"/>
                  </a:solidFill>
                  <a:latin typeface="Trebuchet MS"/>
                  <a:cs typeface="Trebuchet MS"/>
                </a:rPr>
                <a:t>OBJETIVOS</a:t>
              </a:r>
              <a:endParaRPr dirty="0">
                <a:latin typeface="Trebuchet MS"/>
                <a:cs typeface="Trebuchet MS"/>
              </a:endParaRPr>
            </a:p>
          </p:txBody>
        </p:sp>
        <p:grpSp>
          <p:nvGrpSpPr>
            <p:cNvPr id="97" name="object 46">
              <a:extLst>
                <a:ext uri="{FF2B5EF4-FFF2-40B4-BE49-F238E27FC236}">
                  <a16:creationId xmlns:a16="http://schemas.microsoft.com/office/drawing/2014/main" id="{9B9AD934-FCC7-6157-9757-3CDB939F6BE9}"/>
                </a:ext>
              </a:extLst>
            </p:cNvPr>
            <p:cNvGrpSpPr/>
            <p:nvPr/>
          </p:nvGrpSpPr>
          <p:grpSpPr>
            <a:xfrm>
              <a:off x="504094" y="3939064"/>
              <a:ext cx="309245" cy="309245"/>
              <a:chOff x="578535" y="5549556"/>
              <a:chExt cx="309245" cy="309245"/>
            </a:xfrm>
          </p:grpSpPr>
          <p:pic>
            <p:nvPicPr>
              <p:cNvPr id="98" name="object 47">
                <a:extLst>
                  <a:ext uri="{FF2B5EF4-FFF2-40B4-BE49-F238E27FC236}">
                    <a16:creationId xmlns:a16="http://schemas.microsoft.com/office/drawing/2014/main" id="{73E352DA-C1A5-C82C-6E9E-70C9F0F847A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39359" y="5610377"/>
                <a:ext cx="187439" cy="187452"/>
              </a:xfrm>
              <a:prstGeom prst="rect">
                <a:avLst/>
              </a:prstGeom>
            </p:spPr>
          </p:pic>
          <p:sp>
            <p:nvSpPr>
              <p:cNvPr id="99" name="object 48">
                <a:extLst>
                  <a:ext uri="{FF2B5EF4-FFF2-40B4-BE49-F238E27FC236}">
                    <a16:creationId xmlns:a16="http://schemas.microsoft.com/office/drawing/2014/main" id="{707D332C-8DA1-C4E3-2F96-DBF5C1663841}"/>
                  </a:ext>
                </a:extLst>
              </p:cNvPr>
              <p:cNvSpPr/>
              <p:nvPr/>
            </p:nvSpPr>
            <p:spPr>
              <a:xfrm>
                <a:off x="592251" y="5563272"/>
                <a:ext cx="281940" cy="281940"/>
              </a:xfrm>
              <a:custGeom>
                <a:avLst/>
                <a:gdLst/>
                <a:ahLst/>
                <a:cxnLst/>
                <a:rect l="l" t="t" r="r" b="b"/>
                <a:pathLst>
                  <a:path w="281940" h="281939">
                    <a:moveTo>
                      <a:pt x="0" y="140830"/>
                    </a:moveTo>
                    <a:lnTo>
                      <a:pt x="7179" y="96318"/>
                    </a:lnTo>
                    <a:lnTo>
                      <a:pt x="27173" y="57659"/>
                    </a:lnTo>
                    <a:lnTo>
                      <a:pt x="57659" y="27173"/>
                    </a:lnTo>
                    <a:lnTo>
                      <a:pt x="96318" y="7179"/>
                    </a:lnTo>
                    <a:lnTo>
                      <a:pt x="140830" y="0"/>
                    </a:lnTo>
                    <a:lnTo>
                      <a:pt x="185342" y="7179"/>
                    </a:lnTo>
                    <a:lnTo>
                      <a:pt x="224001" y="27173"/>
                    </a:lnTo>
                    <a:lnTo>
                      <a:pt x="254487" y="57659"/>
                    </a:lnTo>
                    <a:lnTo>
                      <a:pt x="274480" y="96318"/>
                    </a:lnTo>
                    <a:lnTo>
                      <a:pt x="281660" y="140830"/>
                    </a:lnTo>
                    <a:lnTo>
                      <a:pt x="274480" y="185342"/>
                    </a:lnTo>
                    <a:lnTo>
                      <a:pt x="254487" y="224001"/>
                    </a:lnTo>
                    <a:lnTo>
                      <a:pt x="224001" y="254487"/>
                    </a:lnTo>
                    <a:lnTo>
                      <a:pt x="185342" y="274480"/>
                    </a:lnTo>
                    <a:lnTo>
                      <a:pt x="140830" y="281660"/>
                    </a:lnTo>
                    <a:lnTo>
                      <a:pt x="96318" y="274480"/>
                    </a:lnTo>
                    <a:lnTo>
                      <a:pt x="57659" y="254487"/>
                    </a:lnTo>
                    <a:lnTo>
                      <a:pt x="27173" y="224001"/>
                    </a:lnTo>
                    <a:lnTo>
                      <a:pt x="7179" y="185342"/>
                    </a:lnTo>
                    <a:lnTo>
                      <a:pt x="0" y="140830"/>
                    </a:lnTo>
                    <a:close/>
                  </a:path>
                </a:pathLst>
              </a:custGeom>
              <a:ln w="2743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01" name="Gráfico 100" descr="Selo Tick1 com preenchimento sólido">
              <a:extLst>
                <a:ext uri="{FF2B5EF4-FFF2-40B4-BE49-F238E27FC236}">
                  <a16:creationId xmlns:a16="http://schemas.microsoft.com/office/drawing/2014/main" id="{B26250E5-9D31-276C-4113-F7CA303F5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414092" y="4460436"/>
              <a:ext cx="360000" cy="360000"/>
            </a:xfrm>
            <a:prstGeom prst="rect">
              <a:avLst/>
            </a:prstGeom>
          </p:spPr>
        </p:pic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9561DBD2-B29D-0067-2A00-90E6BDF873E3}"/>
                </a:ext>
              </a:extLst>
            </p:cNvPr>
            <p:cNvSpPr txBox="1"/>
            <p:nvPr/>
          </p:nvSpPr>
          <p:spPr>
            <a:xfrm>
              <a:off x="754870" y="4482219"/>
              <a:ext cx="4322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REDUZIR RISCOS DE ACIDENTES</a:t>
              </a:r>
            </a:p>
          </p:txBody>
        </p: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id="{FED7479F-1664-2090-9629-8C5BE5E51ACE}"/>
                </a:ext>
              </a:extLst>
            </p:cNvPr>
            <p:cNvSpPr txBox="1"/>
            <p:nvPr/>
          </p:nvSpPr>
          <p:spPr>
            <a:xfrm>
              <a:off x="798506" y="4946670"/>
              <a:ext cx="4016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REDUZIR CUSTOS OPERACIONAIS</a:t>
              </a:r>
            </a:p>
            <a:p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CaixaDeTexto 105">
              <a:extLst>
                <a:ext uri="{FF2B5EF4-FFF2-40B4-BE49-F238E27FC236}">
                  <a16:creationId xmlns:a16="http://schemas.microsoft.com/office/drawing/2014/main" id="{AD5B357A-8B44-62D1-7AE7-0C32D5C870A0}"/>
                </a:ext>
              </a:extLst>
            </p:cNvPr>
            <p:cNvSpPr txBox="1"/>
            <p:nvPr/>
          </p:nvSpPr>
          <p:spPr>
            <a:xfrm>
              <a:off x="798506" y="5438167"/>
              <a:ext cx="3394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SERVIÇOS  DE QUALIDADE</a:t>
              </a:r>
            </a:p>
          </p:txBody>
        </p:sp>
        <p:sp>
          <p:nvSpPr>
            <p:cNvPr id="108" name="CaixaDeTexto 107">
              <a:extLst>
                <a:ext uri="{FF2B5EF4-FFF2-40B4-BE49-F238E27FC236}">
                  <a16:creationId xmlns:a16="http://schemas.microsoft.com/office/drawing/2014/main" id="{102D8C91-5A3D-1D2D-11B0-CB8B8B9BC79C}"/>
                </a:ext>
              </a:extLst>
            </p:cNvPr>
            <p:cNvSpPr txBox="1"/>
            <p:nvPr/>
          </p:nvSpPr>
          <p:spPr>
            <a:xfrm>
              <a:off x="807421" y="5923477"/>
              <a:ext cx="366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AMPLIAÇÃO DA CONECTIVIDADE</a:t>
              </a:r>
            </a:p>
          </p:txBody>
        </p:sp>
      </p:grpSp>
      <p:pic>
        <p:nvPicPr>
          <p:cNvPr id="118" name="Imagem 117" descr="Diagrama, Desenho técnico&#10;&#10;O conteúdo gerado por IA pode estar incorreto.">
            <a:extLst>
              <a:ext uri="{FF2B5EF4-FFF2-40B4-BE49-F238E27FC236}">
                <a16:creationId xmlns:a16="http://schemas.microsoft.com/office/drawing/2014/main" id="{A80E65DD-74B9-73A1-0B6D-90EAC94D97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5" t="3410" r="6586" b="3876"/>
          <a:stretch>
            <a:fillRect/>
          </a:stretch>
        </p:blipFill>
        <p:spPr>
          <a:xfrm>
            <a:off x="9995969" y="830337"/>
            <a:ext cx="1853171" cy="2992484"/>
          </a:xfrm>
          <a:prstGeom prst="rect">
            <a:avLst/>
          </a:prstGeom>
        </p:spPr>
      </p:pic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220D9912-56A9-0091-7BEB-6E7677257201}"/>
              </a:ext>
            </a:extLst>
          </p:cNvPr>
          <p:cNvGrpSpPr/>
          <p:nvPr/>
        </p:nvGrpSpPr>
        <p:grpSpPr>
          <a:xfrm>
            <a:off x="5414120" y="1578406"/>
            <a:ext cx="4692975" cy="2082866"/>
            <a:chOff x="5399683" y="3536148"/>
            <a:chExt cx="4121905" cy="2082836"/>
          </a:xfrm>
        </p:grpSpPr>
        <p:sp>
          <p:nvSpPr>
            <p:cNvPr id="109" name="object 23">
              <a:extLst>
                <a:ext uri="{FF2B5EF4-FFF2-40B4-BE49-F238E27FC236}">
                  <a16:creationId xmlns:a16="http://schemas.microsoft.com/office/drawing/2014/main" id="{0EB78E96-149D-C991-3FFE-8F13C3095FF2}"/>
                </a:ext>
              </a:extLst>
            </p:cNvPr>
            <p:cNvSpPr/>
            <p:nvPr/>
          </p:nvSpPr>
          <p:spPr>
            <a:xfrm>
              <a:off x="5399683" y="3686746"/>
              <a:ext cx="3456304" cy="277495"/>
            </a:xfrm>
            <a:custGeom>
              <a:avLst/>
              <a:gdLst/>
              <a:ahLst/>
              <a:cxnLst/>
              <a:rect l="l" t="t" r="r" b="b"/>
              <a:pathLst>
                <a:path w="3456304" h="277495">
                  <a:moveTo>
                    <a:pt x="3455987" y="0"/>
                  </a:moveTo>
                  <a:lnTo>
                    <a:pt x="0" y="0"/>
                  </a:lnTo>
                  <a:lnTo>
                    <a:pt x="0" y="107911"/>
                  </a:lnTo>
                  <a:lnTo>
                    <a:pt x="0" y="136182"/>
                  </a:lnTo>
                  <a:lnTo>
                    <a:pt x="0" y="277406"/>
                  </a:lnTo>
                  <a:lnTo>
                    <a:pt x="3455987" y="277406"/>
                  </a:lnTo>
                  <a:lnTo>
                    <a:pt x="3455987" y="136182"/>
                  </a:lnTo>
                  <a:lnTo>
                    <a:pt x="3455987" y="107911"/>
                  </a:lnTo>
                  <a:lnTo>
                    <a:pt x="3455987" y="0"/>
                  </a:lnTo>
                  <a:close/>
                </a:path>
              </a:pathLst>
            </a:custGeom>
            <a:solidFill>
              <a:srgbClr val="285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42">
              <a:extLst>
                <a:ext uri="{FF2B5EF4-FFF2-40B4-BE49-F238E27FC236}">
                  <a16:creationId xmlns:a16="http://schemas.microsoft.com/office/drawing/2014/main" id="{5CC2A6EF-05C3-8BF9-FBCD-329E2ABA867F}"/>
                </a:ext>
              </a:extLst>
            </p:cNvPr>
            <p:cNvSpPr/>
            <p:nvPr/>
          </p:nvSpPr>
          <p:spPr>
            <a:xfrm>
              <a:off x="5815634" y="3595988"/>
              <a:ext cx="2164080" cy="259079"/>
            </a:xfrm>
            <a:custGeom>
              <a:avLst/>
              <a:gdLst/>
              <a:ahLst/>
              <a:cxnLst/>
              <a:rect l="l" t="t" r="r" b="b"/>
              <a:pathLst>
                <a:path w="2164080" h="259079">
                  <a:moveTo>
                    <a:pt x="2163521" y="0"/>
                  </a:moveTo>
                  <a:lnTo>
                    <a:pt x="0" y="0"/>
                  </a:lnTo>
                  <a:lnTo>
                    <a:pt x="0" y="230568"/>
                  </a:lnTo>
                  <a:lnTo>
                    <a:pt x="0" y="258838"/>
                  </a:lnTo>
                  <a:lnTo>
                    <a:pt x="2163521" y="258838"/>
                  </a:lnTo>
                  <a:lnTo>
                    <a:pt x="2163521" y="230568"/>
                  </a:lnTo>
                  <a:lnTo>
                    <a:pt x="2163521" y="0"/>
                  </a:lnTo>
                  <a:close/>
                </a:path>
              </a:pathLst>
            </a:custGeom>
            <a:solidFill>
              <a:srgbClr val="7DC1FF"/>
            </a:solidFill>
          </p:spPr>
          <p:txBody>
            <a:bodyPr wrap="square" lIns="0" tIns="0" rIns="0" bIns="0" rtlCol="0"/>
            <a:lstStyle/>
            <a:p>
              <a:r>
                <a:rPr lang="pt-BR" b="1" i="1" dirty="0">
                  <a:solidFill>
                    <a:schemeClr val="bg1"/>
                  </a:solidFill>
                </a:rPr>
                <a:t>  PRINCIPIOS</a:t>
              </a:r>
              <a:endParaRPr b="1" i="1" dirty="0">
                <a:solidFill>
                  <a:schemeClr val="bg1"/>
                </a:solidFill>
              </a:endParaRPr>
            </a:p>
          </p:txBody>
        </p:sp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F1DF5130-06A8-4AAE-8113-AD1ECC3DC589}"/>
                </a:ext>
              </a:extLst>
            </p:cNvPr>
            <p:cNvSpPr/>
            <p:nvPr/>
          </p:nvSpPr>
          <p:spPr>
            <a:xfrm>
              <a:off x="5498166" y="3540054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5" name="Gráfico 114" descr="Raio com preenchimento sólido">
              <a:extLst>
                <a:ext uri="{FF2B5EF4-FFF2-40B4-BE49-F238E27FC236}">
                  <a16:creationId xmlns:a16="http://schemas.microsoft.com/office/drawing/2014/main" id="{38C8C229-B1BD-F7C1-3EB0-F7467AD5A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93867" y="3536148"/>
              <a:ext cx="396000" cy="396000"/>
            </a:xfrm>
            <a:prstGeom prst="rect">
              <a:avLst/>
            </a:prstGeom>
          </p:spPr>
        </p:pic>
        <p:sp>
          <p:nvSpPr>
            <p:cNvPr id="116" name="CaixaDeTexto 115">
              <a:extLst>
                <a:ext uri="{FF2B5EF4-FFF2-40B4-BE49-F238E27FC236}">
                  <a16:creationId xmlns:a16="http://schemas.microsoft.com/office/drawing/2014/main" id="{1D3BFD59-F51F-C2CD-4FD2-6D744891E680}"/>
                </a:ext>
              </a:extLst>
            </p:cNvPr>
            <p:cNvSpPr txBox="1"/>
            <p:nvPr/>
          </p:nvSpPr>
          <p:spPr>
            <a:xfrm>
              <a:off x="5843082" y="4036429"/>
              <a:ext cx="3163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GESTÃO TRANSPARENTE</a:t>
              </a:r>
            </a:p>
          </p:txBody>
        </p:sp>
        <p:pic>
          <p:nvPicPr>
            <p:cNvPr id="120" name="Gráfico 119" descr="Selo Tick1 com preenchimento sólido">
              <a:extLst>
                <a:ext uri="{FF2B5EF4-FFF2-40B4-BE49-F238E27FC236}">
                  <a16:creationId xmlns:a16="http://schemas.microsoft.com/office/drawing/2014/main" id="{12CAF3A0-59A4-F45D-F6E0-689E41E1F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67415" y="4018665"/>
              <a:ext cx="360000" cy="360000"/>
            </a:xfrm>
            <a:prstGeom prst="rect">
              <a:avLst/>
            </a:prstGeom>
          </p:spPr>
        </p:pic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id="{A6C9D6DE-78E6-8A30-6B0E-62C97B2A875D}"/>
                </a:ext>
              </a:extLst>
            </p:cNvPr>
            <p:cNvSpPr txBox="1"/>
            <p:nvPr/>
          </p:nvSpPr>
          <p:spPr>
            <a:xfrm>
              <a:off x="5872728" y="4474801"/>
              <a:ext cx="3163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REMUNERAÇÃO A CUSTO</a:t>
              </a:r>
            </a:p>
          </p:txBody>
        </p:sp>
        <p:pic>
          <p:nvPicPr>
            <p:cNvPr id="122" name="Gráfico 121" descr="Selo Tick1 com preenchimento sólido">
              <a:extLst>
                <a:ext uri="{FF2B5EF4-FFF2-40B4-BE49-F238E27FC236}">
                  <a16:creationId xmlns:a16="http://schemas.microsoft.com/office/drawing/2014/main" id="{2ECA79A5-9FB0-7CA1-2D25-2916DEDC1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81590" y="4468782"/>
              <a:ext cx="360000" cy="360000"/>
            </a:xfrm>
            <a:prstGeom prst="rect">
              <a:avLst/>
            </a:prstGeom>
          </p:spPr>
        </p:pic>
        <p:pic>
          <p:nvPicPr>
            <p:cNvPr id="123" name="Gráfico 122" descr="Selo Tick1 com preenchimento sólido">
              <a:extLst>
                <a:ext uri="{FF2B5EF4-FFF2-40B4-BE49-F238E27FC236}">
                  <a16:creationId xmlns:a16="http://schemas.microsoft.com/office/drawing/2014/main" id="{A2C92AFB-D218-3DE5-EEC4-A70C574C9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01234" y="4969811"/>
              <a:ext cx="360000" cy="360000"/>
            </a:xfrm>
            <a:prstGeom prst="rect">
              <a:avLst/>
            </a:prstGeom>
          </p:spPr>
        </p:pic>
        <p:sp>
          <p:nvSpPr>
            <p:cNvPr id="126" name="CaixaDeTexto 125">
              <a:extLst>
                <a:ext uri="{FF2B5EF4-FFF2-40B4-BE49-F238E27FC236}">
                  <a16:creationId xmlns:a16="http://schemas.microsoft.com/office/drawing/2014/main" id="{755DBDE6-F43B-7004-7FD3-A6C3B6FCD032}"/>
                </a:ext>
              </a:extLst>
            </p:cNvPr>
            <p:cNvSpPr txBox="1"/>
            <p:nvPr/>
          </p:nvSpPr>
          <p:spPr>
            <a:xfrm>
              <a:off x="5856814" y="4972653"/>
              <a:ext cx="3664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REDUÇÃO DE CUSTOS AOS USUÁRIOS</a:t>
              </a:r>
            </a:p>
          </p:txBody>
        </p:sp>
      </p:grpSp>
      <p:pic>
        <p:nvPicPr>
          <p:cNvPr id="3" name="Gráfico 2" descr="Selo Tick1 com preenchimento sólido">
            <a:extLst>
              <a:ext uri="{FF2B5EF4-FFF2-40B4-BE49-F238E27FC236}">
                <a16:creationId xmlns:a16="http://schemas.microsoft.com/office/drawing/2014/main" id="{B91F25A7-CA61-E3AD-33B2-213FBCF4C1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54424" y="2401451"/>
            <a:ext cx="360000" cy="360000"/>
          </a:xfrm>
          <a:prstGeom prst="rect">
            <a:avLst/>
          </a:prstGeom>
        </p:spPr>
      </p:pic>
      <p:pic>
        <p:nvPicPr>
          <p:cNvPr id="4" name="Gráfico 3" descr="Selo Tick1 com preenchimento sólido">
            <a:extLst>
              <a:ext uri="{FF2B5EF4-FFF2-40B4-BE49-F238E27FC236}">
                <a16:creationId xmlns:a16="http://schemas.microsoft.com/office/drawing/2014/main" id="{F77B6FAC-40CC-929D-9A25-19B23575F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50776" y="3406455"/>
            <a:ext cx="360000" cy="360000"/>
          </a:xfrm>
          <a:prstGeom prst="rect">
            <a:avLst/>
          </a:prstGeom>
        </p:spPr>
      </p:pic>
      <p:pic>
        <p:nvPicPr>
          <p:cNvPr id="5" name="Gráfico 4" descr="Selo Tick1 com preenchimento sólido">
            <a:extLst>
              <a:ext uri="{FF2B5EF4-FFF2-40B4-BE49-F238E27FC236}">
                <a16:creationId xmlns:a16="http://schemas.microsoft.com/office/drawing/2014/main" id="{A5E5AC37-B98A-8169-7F7A-056A5BF80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41632" y="2913455"/>
            <a:ext cx="360000" cy="36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4BF7BC2-7F5A-1EB8-3F48-C555DCFF27ED}"/>
              </a:ext>
            </a:extLst>
          </p:cNvPr>
          <p:cNvSpPr txBox="1"/>
          <p:nvPr/>
        </p:nvSpPr>
        <p:spPr>
          <a:xfrm>
            <a:off x="0" y="40898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accent1"/>
                </a:solidFill>
                <a:highlight>
                  <a:srgbClr val="FFFFFF"/>
                </a:highlight>
                <a:latin typeface="Segoe UI Black" panose="020B0A02040204020203" pitchFamily="34" charset="0"/>
                <a:ea typeface="Segoe UI Black" panose="020B0A02040204020203" pitchFamily="34" charset="0"/>
                <a:sym typeface="Raleway Light"/>
              </a:rPr>
              <a:t>FUNCIONAMENTO</a:t>
            </a:r>
            <a:endParaRPr lang="pt-BR" sz="2800" dirty="0">
              <a:solidFill>
                <a:schemeClr val="accent1"/>
              </a:solidFill>
            </a:endParaRPr>
          </a:p>
        </p:txBody>
      </p:sp>
      <p:pic>
        <p:nvPicPr>
          <p:cNvPr id="9" name="Gráfico 8" descr="Na mosca com preenchimento sólido">
            <a:extLst>
              <a:ext uri="{FF2B5EF4-FFF2-40B4-BE49-F238E27FC236}">
                <a16:creationId xmlns:a16="http://schemas.microsoft.com/office/drawing/2014/main" id="{4812E43B-02E5-A9F8-5C1C-34DDAC1857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37839" y="4033903"/>
            <a:ext cx="601863" cy="601863"/>
          </a:xfrm>
          <a:prstGeom prst="rect">
            <a:avLst/>
          </a:prstGeom>
        </p:spPr>
      </p:pic>
      <p:pic>
        <p:nvPicPr>
          <p:cNvPr id="10" name="Gráfico 9" descr="Na mosca com preenchimento sólido">
            <a:extLst>
              <a:ext uri="{FF2B5EF4-FFF2-40B4-BE49-F238E27FC236}">
                <a16:creationId xmlns:a16="http://schemas.microsoft.com/office/drawing/2014/main" id="{DF6AB60D-36B8-78E2-9314-1C6B0C929C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52299" y="4041259"/>
            <a:ext cx="601863" cy="6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1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3;p63">
            <a:extLst>
              <a:ext uri="{FF2B5EF4-FFF2-40B4-BE49-F238E27FC236}">
                <a16:creationId xmlns:a16="http://schemas.microsoft.com/office/drawing/2014/main" id="{22007D16-39BD-F396-6DCB-3C8219C5A907}"/>
              </a:ext>
            </a:extLst>
          </p:cNvPr>
          <p:cNvSpPr txBox="1">
            <a:spLocks/>
          </p:cNvSpPr>
          <p:nvPr/>
        </p:nvSpPr>
        <p:spPr>
          <a:xfrm>
            <a:off x="4014265" y="690348"/>
            <a:ext cx="9021817" cy="97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960"/>
              <a:buFont typeface="Play"/>
              <a:buNone/>
            </a:pPr>
            <a:r>
              <a:rPr lang="pt-BR" sz="2800" b="1" dirty="0">
                <a:solidFill>
                  <a:schemeClr val="bg1"/>
                </a:solidFill>
                <a:highlight>
                  <a:srgbClr val="28D028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aleway Light"/>
                <a:sym typeface="Raleway Light"/>
              </a:rPr>
              <a:t>O QUE FOI FEITO</a:t>
            </a:r>
            <a:endParaRPr lang="pt-BR" sz="2800" b="1" i="1" dirty="0">
              <a:solidFill>
                <a:schemeClr val="bg1"/>
              </a:solidFill>
              <a:highlight>
                <a:srgbClr val="FFFFFF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aleway Light"/>
              <a:sym typeface="Raleway Light"/>
            </a:endParaRPr>
          </a:p>
        </p:txBody>
      </p:sp>
      <p:sp>
        <p:nvSpPr>
          <p:cNvPr id="5" name="Google Shape;677;p63">
            <a:extLst>
              <a:ext uri="{FF2B5EF4-FFF2-40B4-BE49-F238E27FC236}">
                <a16:creationId xmlns:a16="http://schemas.microsoft.com/office/drawing/2014/main" id="{48A2EFB3-6183-0DA3-C540-E33DBD690E09}"/>
              </a:ext>
            </a:extLst>
          </p:cNvPr>
          <p:cNvSpPr txBox="1"/>
          <p:nvPr/>
        </p:nvSpPr>
        <p:spPr>
          <a:xfrm>
            <a:off x="4858348" y="1352043"/>
            <a:ext cx="7333652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PORTARIA INTERMINISTERIAL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APROVAÇÃO DA MINUTA DA RESOLUÇÃO CONJUNTA NO CONSELHO DIRETOR DA ANATEL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Fluxograma: Documento 30">
            <a:extLst>
              <a:ext uri="{FF2B5EF4-FFF2-40B4-BE49-F238E27FC236}">
                <a16:creationId xmlns:a16="http://schemas.microsoft.com/office/drawing/2014/main" id="{8BF1C2EC-14BE-5168-31A5-642768F0D0DA}"/>
              </a:ext>
            </a:extLst>
          </p:cNvPr>
          <p:cNvSpPr/>
          <p:nvPr/>
        </p:nvSpPr>
        <p:spPr>
          <a:xfrm rot="16200000">
            <a:off x="-1141951" y="1141947"/>
            <a:ext cx="6858001" cy="4574100"/>
          </a:xfrm>
          <a:prstGeom prst="flowChartDocumen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653695-D7DC-C39C-CD28-D4D2FCFA4317}"/>
              </a:ext>
            </a:extLst>
          </p:cNvPr>
          <p:cNvSpPr txBox="1"/>
          <p:nvPr/>
        </p:nvSpPr>
        <p:spPr>
          <a:xfrm>
            <a:off x="4574100" y="3424202"/>
            <a:ext cx="6432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highlight>
                  <a:srgbClr val="FF00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aleway Light"/>
                <a:sym typeface="Raleway Light"/>
              </a:rPr>
              <a:t>E PRÓXIMOS PASSOS</a:t>
            </a:r>
            <a:endParaRPr lang="pt-BR" sz="2800" dirty="0">
              <a:highlight>
                <a:srgbClr val="FF0000"/>
              </a:highlight>
            </a:endParaRPr>
          </a:p>
        </p:txBody>
      </p:sp>
      <p:sp>
        <p:nvSpPr>
          <p:cNvPr id="6" name="Google Shape;677;p63">
            <a:extLst>
              <a:ext uri="{FF2B5EF4-FFF2-40B4-BE49-F238E27FC236}">
                <a16:creationId xmlns:a16="http://schemas.microsoft.com/office/drawing/2014/main" id="{3E07C794-D180-1B0D-1B65-5F9F68D9EF0F}"/>
              </a:ext>
            </a:extLst>
          </p:cNvPr>
          <p:cNvSpPr txBox="1"/>
          <p:nvPr/>
        </p:nvSpPr>
        <p:spPr>
          <a:xfrm>
            <a:off x="4995508" y="4296063"/>
            <a:ext cx="7333652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APROVAÇÃO DA MINUTA DA RESOLUÇÃO CONJUNTA NO CONSELHO DIRETOR DA ANEEL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PUBLICAÇÃO DA RESOLUÇÃO CONJUNTA</a:t>
            </a:r>
            <a:endParaRPr lang="pt-BR" sz="1600" b="1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 dirty="0">
              <a:solidFill>
                <a:srgbClr val="C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70583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928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281</Words>
  <Application>Microsoft Office PowerPoint</Application>
  <PresentationFormat>Widescreen</PresentationFormat>
  <Paragraphs>40</Paragraphs>
  <Slides>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8" baseType="lpstr">
      <vt:lpstr>Aptos</vt:lpstr>
      <vt:lpstr>Aptos Display</vt:lpstr>
      <vt:lpstr>Arial</vt:lpstr>
      <vt:lpstr>Play</vt:lpstr>
      <vt:lpstr>Raleway</vt:lpstr>
      <vt:lpstr>Segoe UI</vt:lpstr>
      <vt:lpstr>Segoe UI Black</vt:lpstr>
      <vt:lpstr>Segoe UI Bold</vt:lpstr>
      <vt:lpstr>Segoe UI Semibold</vt:lpstr>
      <vt:lpstr>Trebuchet MS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Raposo Marques</dc:creator>
  <cp:lastModifiedBy>William Ivo Koshevnikoff Zambelli</cp:lastModifiedBy>
  <cp:revision>2</cp:revision>
  <dcterms:created xsi:type="dcterms:W3CDTF">2025-06-16T16:10:07Z</dcterms:created>
  <dcterms:modified xsi:type="dcterms:W3CDTF">2025-06-17T18:23:56Z</dcterms:modified>
</cp:coreProperties>
</file>