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  <p:sldMasterId id="2147483648" r:id="rId6"/>
  </p:sldMasterIdLst>
  <p:notesMasterIdLst>
    <p:notesMasterId r:id="rId19"/>
  </p:notesMasterIdLst>
  <p:sldIdLst>
    <p:sldId id="259" r:id="rId7"/>
    <p:sldId id="266" r:id="rId8"/>
    <p:sldId id="256" r:id="rId9"/>
    <p:sldId id="267" r:id="rId10"/>
    <p:sldId id="278" r:id="rId11"/>
    <p:sldId id="286" r:id="rId12"/>
    <p:sldId id="288" r:id="rId13"/>
    <p:sldId id="262" r:id="rId14"/>
    <p:sldId id="265" r:id="rId15"/>
    <p:sldId id="263" r:id="rId16"/>
    <p:sldId id="264" r:id="rId17"/>
    <p:sldId id="257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44"/>
    <a:srgbClr val="2B7C3C"/>
    <a:srgbClr val="005F71"/>
    <a:srgbClr val="DFC920"/>
    <a:srgbClr val="ECD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9D137C-4731-2A40-18DC-6B425E844DA3}" v="5" dt="2025-06-16T20:32:32.1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brintcombr.sharepoint.com/sites/GERIG/Shared%20Documents/General/1.%20RIG/3.%20Reuni&#245;es/2.%20Apresenta&#231;&#245;es/1.%20Dados%20para%20gr&#225;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'Nº Provedores'!$B$2</c:f>
              <c:strCache>
                <c:ptCount val="1"/>
                <c:pt idx="0">
                  <c:v>Provedores (SCM + Dispensa)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003A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4-454A-87C6-5D2E17CE7409}"/>
              </c:ext>
            </c:extLst>
          </c:dPt>
          <c:cat>
            <c:numRef>
              <c:f>'Nº Provedores'!$A$10:$A$20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'Nº Provedores'!$B$10:$B$20</c:f>
              <c:numCache>
                <c:formatCode>#,##0</c:formatCode>
                <c:ptCount val="11"/>
                <c:pt idx="0">
                  <c:v>5384</c:v>
                </c:pt>
                <c:pt idx="1">
                  <c:v>6977</c:v>
                </c:pt>
                <c:pt idx="2">
                  <c:v>8540</c:v>
                </c:pt>
                <c:pt idx="3">
                  <c:v>9429</c:v>
                </c:pt>
                <c:pt idx="4">
                  <c:v>12297</c:v>
                </c:pt>
                <c:pt idx="5">
                  <c:v>15135</c:v>
                </c:pt>
                <c:pt idx="6">
                  <c:v>17625</c:v>
                </c:pt>
                <c:pt idx="7">
                  <c:v>20161</c:v>
                </c:pt>
                <c:pt idx="8">
                  <c:v>20557</c:v>
                </c:pt>
                <c:pt idx="9">
                  <c:v>20782</c:v>
                </c:pt>
                <c:pt idx="10">
                  <c:v>22343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38-4B1D-8CCC-D8DDD7EE9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3910895"/>
        <c:axId val="1833913775"/>
      </c:barChart>
      <c:catAx>
        <c:axId val="1833910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ncord-ExtraLight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1833913775"/>
        <c:crosses val="autoZero"/>
        <c:auto val="1"/>
        <c:lblAlgn val="ctr"/>
        <c:lblOffset val="100"/>
        <c:noMultiLvlLbl val="0"/>
      </c:catAx>
      <c:valAx>
        <c:axId val="1833913775"/>
        <c:scaling>
          <c:orientation val="minMax"/>
          <c:max val="2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ncord-ExtraLight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1833910895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0749162454038867E-2"/>
                <c:y val="6.538011695906433E-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oncord-ExtraLight" panose="02000000000000000000" pitchFamily="50" charset="0"/>
                      <a:ea typeface="+mn-ea"/>
                      <a:cs typeface="+mn-cs"/>
                    </a:defRPr>
                  </a:pPr>
                  <a:r>
                    <a:rPr lang="pt-BR"/>
                    <a:t>Mil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ncord-ExtraLight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oncord-ExtraLight" panose="02000000000000000000" pitchFamily="50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03DA1-9CC2-43CD-B498-7DC25303DA42}" type="datetimeFigureOut">
              <a:t>16/06/2025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B5355-EEB7-4BD1-BDCC-60D9BC0E7289}" type="slidenum"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257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7C798-93F0-29A2-A747-F19C22D35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F00C24-6006-0596-F103-AD3265454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6D18BA-34F5-BDA5-1831-0CCB846C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458C-3652-4694-B167-7B8A57CFD548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6CE651-B434-2A7F-DA09-1AFE0DC3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60AF16-8478-7B0F-AA63-25655650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025C-F83B-4082-96F7-5E07E58095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73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AAE8C4-B44F-ECAB-4181-6A28BA4A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458C-3652-4694-B167-7B8A57CFD548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5C12E7A-2864-DCED-5558-1373281D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4090E60-A1A1-D02F-91A7-5C0EE0B6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025C-F83B-4082-96F7-5E07E5809543}" type="slidenum">
              <a:rPr lang="pt-BR" smtClean="0"/>
              <a:t>‹#›</a:t>
            </a:fld>
            <a:endParaRPr lang="pt-BR"/>
          </a:p>
        </p:txBody>
      </p:sp>
      <p:pic>
        <p:nvPicPr>
          <p:cNvPr id="8" name="Imagem 7" descr="Forma&#10;&#10;Descrição gerada automaticamente">
            <a:extLst>
              <a:ext uri="{FF2B5EF4-FFF2-40B4-BE49-F238E27FC236}">
                <a16:creationId xmlns:a16="http://schemas.microsoft.com/office/drawing/2014/main" id="{706DECD3-E4C5-FDDD-5F64-0ABA0F0CE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5" y="6109475"/>
            <a:ext cx="563865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15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m Br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AAE8C4-B44F-ECAB-4181-6A28BA4A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458C-3652-4694-B167-7B8A57CFD548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5C12E7A-2864-DCED-5558-1373281D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4090E60-A1A1-D02F-91A7-5C0EE0B6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025C-F83B-4082-96F7-5E07E5809543}" type="slidenum">
              <a:rPr lang="pt-BR" smtClean="0"/>
              <a:t>‹#›</a:t>
            </a:fld>
            <a:endParaRPr lang="pt-BR"/>
          </a:p>
        </p:txBody>
      </p:sp>
      <p:pic>
        <p:nvPicPr>
          <p:cNvPr id="8" name="Imagem 7" descr="Forma&#10;&#10;Descrição gerada automaticamente">
            <a:extLst>
              <a:ext uri="{FF2B5EF4-FFF2-40B4-BE49-F238E27FC236}">
                <a16:creationId xmlns:a16="http://schemas.microsoft.com/office/drawing/2014/main" id="{706DECD3-E4C5-FDDD-5F64-0ABA0F0CE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109475"/>
            <a:ext cx="563865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10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F74EE-600E-56AD-6B74-07811E631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73466A-4ADA-3501-9134-BA83F86F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7D0AD8-EFF7-AA05-D501-FF23941F3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161D5D1-EE1F-CC55-22C6-8B4C9E147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458C-3652-4694-B167-7B8A57CFD548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3AE803-AC8E-1CAA-4604-FD75FFD82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712E5B-CF61-1F1C-81DE-4BEB37ED1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025C-F83B-4082-96F7-5E07E58095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132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61784-58B2-EAB6-3125-883CB4F2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618ADA-C7ED-4D3A-214A-38609BA25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54FB1E-8886-26EF-E450-02A879C14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0F39AF-4668-48C7-0863-2794C0C82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458C-3652-4694-B167-7B8A57CFD548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5C8F5E6-5748-1DE8-403A-E64F7B605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C6F274-98FF-2ED1-D3F5-0184FA42F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025C-F83B-4082-96F7-5E07E58095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312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292F7-703D-6308-F325-4C2F7881F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210D41-B8B7-43FF-5128-445C577AE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F5B33E-6CC8-F671-6052-057FE575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458C-3652-4694-B167-7B8A57CFD548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F1C4E5-B69F-C696-0A35-7FD89058B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39DE42-ABC0-0AB0-D3DF-9EF4BDE64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025C-F83B-4082-96F7-5E07E58095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159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44DE89-5812-AB77-49DE-DA48E5846B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362DFD-BD92-FCEE-5B72-EFE357B88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AB3DEB-2CF2-37D5-641D-7F5CC36BA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458C-3652-4694-B167-7B8A57CFD548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0A8E58-CE1A-EEEC-E5B8-A3EC5C636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7CE868-8587-D767-39DB-CD54B8962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025C-F83B-4082-96F7-5E07E58095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388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0A3B7-D056-338A-0790-775771DC6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B8DF0D-396F-C2F4-17D0-81596D033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1A1F9C-60C3-B277-539A-9660B294D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458C-3652-4694-B167-7B8A57CFD548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A1E42F-4D7A-039F-508F-8200EFC8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7B82FF-793B-3F26-4A8B-C80EAD9B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025C-F83B-4082-96F7-5E07E58095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591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235FB-471D-2F2F-AE17-BD8354D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201F79-5F12-99D8-73A5-6DEB63D57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914512-DCB3-650B-D215-489587CA6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458C-3652-4694-B167-7B8A57CFD548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EBE189-4D98-EF6B-C9A5-ECAFCE907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4A12A9-A7F5-DE6F-98DD-868E2253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025C-F83B-4082-96F7-5E07E58095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348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BF624-6DA3-4162-3B5D-4FB7964F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D42AA2-3238-B0F4-7E73-50634D5DB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E137D5-996F-1E56-2BCF-30EC3D908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458C-3652-4694-B167-7B8A57CFD548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4618A9-5300-49EE-5092-460C38A3E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BA871C-00D8-1297-AB67-9041CBDE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025C-F83B-4082-96F7-5E07E58095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1628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AFE2A-E62B-1D63-3657-0483F62DB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F72801-9980-32ED-848F-DADD094DD5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490A616-FD24-7E6B-8EAB-564BF4CFF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07B1F0-2D71-1426-E77F-B731F32E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458C-3652-4694-B167-7B8A57CFD548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BE4C810-B042-48A0-0ED4-E6CCC5DE6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6D3C306-D8A6-BBEC-41E6-50953EC4F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025C-F83B-4082-96F7-5E07E58095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88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FD2FE-F984-7664-4C5D-8FD16EEF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D7A4AF-A314-0E49-4F33-BEA9D914B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60B8EC-880B-A856-D538-BB8EBD8A8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458C-3652-4694-B167-7B8A57CFD548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DCE49B-DD96-B1CA-7D9F-9F18E5F28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83E58E-2B11-B684-E10A-53D83C70D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025C-F83B-4082-96F7-5E07E58095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124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EF57D-674B-46BB-C7EC-23E05222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12F29A-508F-62B1-3DA5-6731661AB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0E29FD-DE8C-2883-EEB5-92066C484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7EDB721-45D9-D1EB-E008-3BC0F51B7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4B88E71-82EA-B8C3-1896-FC8585AA1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16A7D7C-286C-F638-3066-116F9849D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458C-3652-4694-B167-7B8A57CFD548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E5E08B7-7E53-2113-AAEE-2021372A8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B904BFF-6E28-0426-FA7E-FBDFD02F9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025C-F83B-4082-96F7-5E07E58095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576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9A6E89-A86A-2A8B-835C-30BE996C0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452424B-BCA0-D041-0209-A636B3841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458C-3652-4694-B167-7B8A57CFD548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69F4768-3157-50D6-C626-7C3CB4B2F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17F1A7C-1328-988F-4E38-AD527093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025C-F83B-4082-96F7-5E07E58095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58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B02AE4E-F543-90CC-21C5-BF379FFD5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458C-3652-4694-B167-7B8A57CFD548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554D108-6445-B2A0-2D2F-3E19787F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945AFA3-CE69-8824-69D9-13F481EC3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025C-F83B-4082-96F7-5E07E5809543}" type="slidenum">
              <a:rPr lang="pt-BR" smtClean="0"/>
              <a:t>‹#›</a:t>
            </a:fld>
            <a:endParaRPr lang="pt-BR"/>
          </a:p>
        </p:txBody>
      </p:sp>
      <p:pic>
        <p:nvPicPr>
          <p:cNvPr id="5" name="Imagem 4" descr="Forma&#10;&#10;Descrição gerada automaticamente">
            <a:extLst>
              <a:ext uri="{FF2B5EF4-FFF2-40B4-BE49-F238E27FC236}">
                <a16:creationId xmlns:a16="http://schemas.microsoft.com/office/drawing/2014/main" id="{29741585-7BE0-8762-55DC-BF790B4DFB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090" y="311944"/>
            <a:ext cx="563865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82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15D475-3787-FF50-8FEB-4D033214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1FA248-A037-353B-93FA-88A0E2F76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673B88-A690-1DA8-E9FC-744A96639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CA3074-84A6-6CE8-A17F-56145539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458C-3652-4694-B167-7B8A57CFD548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C3184F7-82B3-BB67-4D36-8DA62AD3D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D1EC6D-13DF-0B69-54A6-2AFAB7A54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025C-F83B-4082-96F7-5E07E58095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276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D81EFF-A0F4-429E-5A5A-8DDB4AB8B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B9F0266-5534-6CF9-A993-D9BD28D71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4447F6-7FE7-234F-06E1-47DF61D76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E4A1451-23FA-7850-0239-E3A2B51E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458C-3652-4694-B167-7B8A57CFD548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DE4CE5-40D8-AEB8-1CC8-8934669F1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DD488EF-C169-EAA3-65E4-5CF3D901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025C-F83B-4082-96F7-5E07E58095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626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C705FB-A271-EDFB-B878-A224E2A9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CBB1379-B978-1372-6BE8-0C025E73F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10AC40-8D06-6D00-D4BE-CD883068A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458C-3652-4694-B167-7B8A57CFD548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3D0711-AB0F-81BF-68FC-424F8C1A5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903C60-D937-BD80-3396-D57B4743C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025C-F83B-4082-96F7-5E07E58095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105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8E3ED4-D596-19B4-6EF4-568DC81E0F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8F50ED5-9BF4-5092-64BE-4090DBACC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A9B73D-9A02-8716-ABD0-E08920694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458C-3652-4694-B167-7B8A57CFD548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C52911-DF3F-43B1-6F0A-6DBF7103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52CE85-5A92-C96F-09E0-75EB5054A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025C-F83B-4082-96F7-5E07E58095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4137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DD8518-3A2C-2A75-ADB3-887619AD7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442142-E9DE-926F-D7ED-8E7AA3C13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138346-05BE-20DF-DF60-06A61C0D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458C-3652-4694-B167-7B8A57CFD548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44BB02-81E7-649D-52FD-F73DE62C7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00F9D9-4786-8603-1D89-C26CDE301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025C-F83B-4082-96F7-5E07E58095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18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41663-9315-2A9E-5C6E-5E867B3EF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756888-C2FF-6D6C-8787-AA5428820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910682-DD6E-C3A9-0CE7-2719BFE6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458C-3652-4694-B167-7B8A57CFD548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B300CD-2D48-DA25-390E-FD0D7892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AF229F-96FE-3C92-BDE8-922C2D9A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025C-F83B-4082-96F7-5E07E58095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91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15700-C478-4C63-7050-C693EF64C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7A81D9-1A80-844B-D4F5-929185C7A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3B3049-BBC2-6E05-BFF3-811D29AB6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458C-3652-4694-B167-7B8A57CFD548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6A554A-3A63-BEA7-4EA5-EBFF1EA15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2B3230-9F0F-620C-4670-BAB923119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025C-F83B-4082-96F7-5E07E58095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15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52FAD-9AAF-5E0E-4040-85B66C16C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3C4896-F796-DCBA-C20B-418B34DA1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8340EF-FAAB-7E1E-AD4D-9A0DF3418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3CC865-E262-C3FE-71D5-CF8C12CA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458C-3652-4694-B167-7B8A57CFD548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F9D75C-4F3F-DF2C-94A7-4E2C00B99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F3DF13A-DAE8-F9E8-EF0A-DFD2B68C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025C-F83B-4082-96F7-5E07E58095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2BCCD2-E64D-AC3D-003E-750CAB5C0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D32975-2296-FE83-1A54-3890CE033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7E5ABA6-96EE-5320-363C-94BB592C3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1EB8EB1-44B8-C693-50EF-1004245B7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B288D70-CC4F-9007-ED08-82E51CBF7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11921D8-45EE-61A9-A859-BBFA062A0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458C-3652-4694-B167-7B8A57CFD548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AF154E4-25B9-5298-DA35-6B887A1F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D337C61-C601-4AB7-168A-D2C0F66C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025C-F83B-4082-96F7-5E07E58095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65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02869-BAA5-411E-AA55-9219F5E55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2212422-2306-7E1F-2519-A41CC110F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458C-3652-4694-B167-7B8A57CFD548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09F7042-5612-9C0E-1E9D-C8E0CB050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89D746B-EBED-07EC-99D8-21092F42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025C-F83B-4082-96F7-5E07E58095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70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AAE8C4-B44F-ECAB-4181-6A28BA4A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458C-3652-4694-B167-7B8A57CFD548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5C12E7A-2864-DCED-5558-1373281D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4090E60-A1A1-D02F-91A7-5C0EE0B6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025C-F83B-4082-96F7-5E07E58095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599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Em Br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AAE8C4-B44F-ECAB-4181-6A28BA4A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458C-3652-4694-B167-7B8A57CFD548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5C12E7A-2864-DCED-5558-1373281D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4090E60-A1A1-D02F-91A7-5C0EE0B6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025C-F83B-4082-96F7-5E07E5809543}" type="slidenum">
              <a:rPr lang="pt-BR" smtClean="0"/>
              <a:t>‹#›</a:t>
            </a:fld>
            <a:endParaRPr lang="pt-BR"/>
          </a:p>
        </p:txBody>
      </p:sp>
      <p:pic>
        <p:nvPicPr>
          <p:cNvPr id="8" name="Imagem 7" descr="Forma&#10;&#10;Descrição gerada automaticamente">
            <a:extLst>
              <a:ext uri="{FF2B5EF4-FFF2-40B4-BE49-F238E27FC236}">
                <a16:creationId xmlns:a16="http://schemas.microsoft.com/office/drawing/2014/main" id="{706DECD3-E4C5-FDDD-5F64-0ABA0F0CE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6525"/>
            <a:ext cx="563865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25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Em Br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AAE8C4-B44F-ECAB-4181-6A28BA4A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458C-3652-4694-B167-7B8A57CFD548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5C12E7A-2864-DCED-5558-1373281D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4090E60-A1A1-D02F-91A7-5C0EE0B6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025C-F83B-4082-96F7-5E07E5809543}" type="slidenum">
              <a:rPr lang="pt-BR" smtClean="0"/>
              <a:t>‹#›</a:t>
            </a:fld>
            <a:endParaRPr lang="pt-BR"/>
          </a:p>
        </p:txBody>
      </p:sp>
      <p:pic>
        <p:nvPicPr>
          <p:cNvPr id="8" name="Imagem 7" descr="Forma&#10;&#10;Descrição gerada automaticamente">
            <a:extLst>
              <a:ext uri="{FF2B5EF4-FFF2-40B4-BE49-F238E27FC236}">
                <a16:creationId xmlns:a16="http://schemas.microsoft.com/office/drawing/2014/main" id="{706DECD3-E4C5-FDDD-5F64-0ABA0F0CE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5" y="136525"/>
            <a:ext cx="563865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93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4E266EC-2277-E1A6-B6C5-2C794DD4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ED0764-5818-0F16-7820-E4A4FC8C3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F6189-E5D0-73B5-17ED-2FDA0F2F5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4458C-3652-4694-B167-7B8A57CFD548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49D9DC-6EA7-B352-154A-7672D5588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26DD94-3409-F396-0664-18A886813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2025C-F83B-4082-96F7-5E07E58095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633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7" r:id="rId8"/>
    <p:sldLayoutId id="2147483686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BE14FB-F94E-54DA-219C-938F79C9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67B576-9572-D5B2-7B05-3EF366959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CFE5A9-3213-33DA-E5AA-A19272A990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4458C-3652-4694-B167-7B8A57CFD548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FE538D-C401-C434-E474-9558B8617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92891D-D666-9C6D-52F0-8F06A9F0A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2025C-F83B-4082-96F7-5E07E58095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15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E089788-C153-A398-E9C5-D4C7BCC0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646440-5FC8-5F9F-1F01-F219D38A6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CF4296-EDD9-81ED-3A05-0C99C06BB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4458C-3652-4694-B167-7B8A57CFD548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A8AEC5-BB9A-B152-73E0-B0206CFCF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CF544E-5830-3538-4503-E84D97EA5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2025C-F83B-4082-96F7-5E07E58095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027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7C7B2DC-BDB5-F19F-2BF8-2E5DF6039022}"/>
              </a:ext>
            </a:extLst>
          </p:cNvPr>
          <p:cNvSpPr txBox="1"/>
          <p:nvPr/>
        </p:nvSpPr>
        <p:spPr>
          <a:xfrm>
            <a:off x="128903" y="1081500"/>
            <a:ext cx="676097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>
                <a:solidFill>
                  <a:srgbClr val="2B7C3C"/>
                </a:solidFill>
                <a:ea typeface="+mn-lt"/>
                <a:cs typeface="+mn-lt"/>
              </a:rPr>
              <a:t>Comissão de Desenvolvimento Urbano</a:t>
            </a:r>
            <a:endParaRPr lang="pt-BR" b="1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pt-BR" sz="2800" b="1">
                <a:solidFill>
                  <a:srgbClr val="2B7C3C"/>
                </a:solidFill>
                <a:ea typeface="+mn-lt"/>
                <a:cs typeface="+mn-lt"/>
              </a:rPr>
              <a:t>(CDU) da Câmara dos Deputados</a:t>
            </a:r>
            <a:endParaRPr lang="pt-BR" b="1">
              <a:cs typeface="Segoe U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3DEE721-21BF-B4C0-8F7B-2C07218883C1}"/>
              </a:ext>
            </a:extLst>
          </p:cNvPr>
          <p:cNvSpPr txBox="1"/>
          <p:nvPr/>
        </p:nvSpPr>
        <p:spPr>
          <a:xfrm>
            <a:off x="128904" y="2050417"/>
            <a:ext cx="488633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>
                <a:solidFill>
                  <a:srgbClr val="2B7C3C"/>
                </a:solidFill>
                <a:ea typeface="+mn-lt"/>
                <a:cs typeface="+mn-lt"/>
              </a:rPr>
              <a:t>Compartilhamento da infraestrutura de postes</a:t>
            </a:r>
            <a:endParaRPr lang="pt-BR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A3B746C-DF52-A6AE-ADB5-A0475760958B}"/>
              </a:ext>
            </a:extLst>
          </p:cNvPr>
          <p:cNvSpPr txBox="1"/>
          <p:nvPr/>
        </p:nvSpPr>
        <p:spPr>
          <a:xfrm>
            <a:off x="128903" y="2625511"/>
            <a:ext cx="1364476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dirty="0">
                <a:solidFill>
                  <a:srgbClr val="2B7C3C"/>
                </a:solidFill>
                <a:ea typeface="+mn-lt"/>
                <a:cs typeface="+mn-lt"/>
              </a:rPr>
              <a:t>17/06/2025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120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83CC7A-57D4-9F66-4AF1-C9A0F5154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E216147-76B6-C5AD-7B55-A9352C15187A}"/>
              </a:ext>
            </a:extLst>
          </p:cNvPr>
          <p:cNvSpPr txBox="1"/>
          <p:nvPr/>
        </p:nvSpPr>
        <p:spPr>
          <a:xfrm>
            <a:off x="5257487" y="2905780"/>
            <a:ext cx="1677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>
                <a:solidFill>
                  <a:srgbClr val="2B7C3C"/>
                </a:solidFill>
                <a:latin typeface="Concord-Medium" panose="02000000000000000000" pitchFamily="2" charset="0"/>
              </a:rPr>
              <a:t>E agora?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07DE46-43E7-8716-5066-10869F132EA7}"/>
              </a:ext>
            </a:extLst>
          </p:cNvPr>
          <p:cNvSpPr txBox="1"/>
          <p:nvPr/>
        </p:nvSpPr>
        <p:spPr>
          <a:xfrm>
            <a:off x="3889328" y="3429000"/>
            <a:ext cx="4413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>
                <a:solidFill>
                  <a:srgbClr val="2B7C3C"/>
                </a:solidFill>
                <a:latin typeface="Concord-ExtraLight" panose="02000000000000000000" pitchFamily="2" charset="0"/>
              </a:rPr>
              <a:t>Proposta aprovada ainda traz preocupações</a:t>
            </a:r>
          </a:p>
        </p:txBody>
      </p:sp>
    </p:spTree>
    <p:extLst>
      <p:ext uri="{BB962C8B-B14F-4D97-AF65-F5344CB8AC3E}">
        <p14:creationId xmlns:p14="http://schemas.microsoft.com/office/powerpoint/2010/main" val="306309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FFBE64C-FB3A-37D0-859D-7754AB655D18}"/>
              </a:ext>
            </a:extLst>
          </p:cNvPr>
          <p:cNvSpPr txBox="1"/>
          <p:nvPr/>
        </p:nvSpPr>
        <p:spPr>
          <a:xfrm>
            <a:off x="862149" y="613948"/>
            <a:ext cx="5848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>
                <a:solidFill>
                  <a:srgbClr val="2B7C3C"/>
                </a:solidFill>
                <a:latin typeface="Concord-Medium" panose="02000000000000000000" pitchFamily="2" charset="0"/>
              </a:rPr>
              <a:t>Pontos de preocupação das PPP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1C7960C-E5EF-6ADF-7A25-E3DCA12B7AC3}"/>
              </a:ext>
            </a:extLst>
          </p:cNvPr>
          <p:cNvSpPr txBox="1"/>
          <p:nvPr/>
        </p:nvSpPr>
        <p:spPr>
          <a:xfrm>
            <a:off x="862148" y="1137168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>
                <a:solidFill>
                  <a:srgbClr val="2B7C3C"/>
                </a:solidFill>
                <a:latin typeface="Concord-ExtraLight" panose="02000000000000000000" pitchFamily="2" charset="0"/>
              </a:rPr>
              <a:t>3 pontos principais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0A07FFE-145F-4F57-A67D-CC825AF0C907}"/>
              </a:ext>
            </a:extLst>
          </p:cNvPr>
          <p:cNvSpPr/>
          <p:nvPr/>
        </p:nvSpPr>
        <p:spPr>
          <a:xfrm>
            <a:off x="998806" y="1716258"/>
            <a:ext cx="3096000" cy="4206240"/>
          </a:xfrm>
          <a:prstGeom prst="roundRect">
            <a:avLst/>
          </a:prstGeom>
          <a:noFill/>
          <a:ln w="38100">
            <a:solidFill>
              <a:srgbClr val="2B7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835E2A29-3608-5D42-9309-DB2C740403C6}"/>
              </a:ext>
            </a:extLst>
          </p:cNvPr>
          <p:cNvSpPr/>
          <p:nvPr/>
        </p:nvSpPr>
        <p:spPr>
          <a:xfrm>
            <a:off x="4548000" y="1716258"/>
            <a:ext cx="3096000" cy="420624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C1FB4BB-C7F9-A3B3-65E6-F7C9CA316123}"/>
              </a:ext>
            </a:extLst>
          </p:cNvPr>
          <p:cNvSpPr/>
          <p:nvPr/>
        </p:nvSpPr>
        <p:spPr>
          <a:xfrm>
            <a:off x="8097194" y="1716258"/>
            <a:ext cx="3096000" cy="420624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C6D0C16-7222-EB9F-979D-85F44DC7FD58}"/>
              </a:ext>
            </a:extLst>
          </p:cNvPr>
          <p:cNvSpPr txBox="1"/>
          <p:nvPr/>
        </p:nvSpPr>
        <p:spPr>
          <a:xfrm>
            <a:off x="998806" y="2110154"/>
            <a:ext cx="3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>
                <a:latin typeface="Concord" panose="02000000000000000000" pitchFamily="50" charset="0"/>
              </a:rPr>
              <a:t>Preço</a:t>
            </a:r>
            <a:endParaRPr lang="pt-BR">
              <a:latin typeface="Concord" panose="02000000000000000000" pitchFamily="50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743855E-09DB-ECE3-B821-8BBBE8872645}"/>
              </a:ext>
            </a:extLst>
          </p:cNvPr>
          <p:cNvSpPr txBox="1"/>
          <p:nvPr/>
        </p:nvSpPr>
        <p:spPr>
          <a:xfrm>
            <a:off x="998806" y="2721105"/>
            <a:ext cx="309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Concord-ExtraLight" panose="02000000000000000000" pitchFamily="50" charset="0"/>
              </a:rPr>
              <a:t>Preço do ponto de fixação é uma das </a:t>
            </a:r>
            <a:r>
              <a:rPr lang="pt-BR" sz="1600" b="1">
                <a:solidFill>
                  <a:schemeClr val="tx1">
                    <a:lumMod val="85000"/>
                    <a:lumOff val="15000"/>
                  </a:schemeClr>
                </a:solidFill>
                <a:latin typeface="Concord-Light" panose="02000000000000000000" pitchFamily="50" charset="0"/>
              </a:rPr>
              <a:t>maiores barreiras </a:t>
            </a: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Concord-ExtraLight" panose="02000000000000000000" pitchFamily="50" charset="0"/>
              </a:rPr>
              <a:t>para regularização total de pequenos provedores;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Concord-ExtraLight" panose="02000000000000000000" pitchFamily="50" charset="0"/>
              </a:rPr>
              <a:t>É necessário definir </a:t>
            </a:r>
            <a:r>
              <a:rPr lang="pt-BR" sz="1600" b="1">
                <a:solidFill>
                  <a:schemeClr val="tx1">
                    <a:lumMod val="85000"/>
                    <a:lumOff val="15000"/>
                  </a:schemeClr>
                </a:solidFill>
                <a:latin typeface="Concord-Light" panose="02000000000000000000" pitchFamily="50" charset="0"/>
              </a:rPr>
              <a:t>preço máximo</a:t>
            </a:r>
            <a:r>
              <a:rPr lang="pt-BR" sz="1600" b="1">
                <a:solidFill>
                  <a:schemeClr val="tx1">
                    <a:lumMod val="85000"/>
                    <a:lumOff val="15000"/>
                  </a:schemeClr>
                </a:solidFill>
                <a:latin typeface="Concord-ExtraLight" panose="02000000000000000000" pitchFamily="50" charset="0"/>
              </a:rPr>
              <a:t> </a:t>
            </a: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Concord-ExtraLight" panose="02000000000000000000" pitchFamily="50" charset="0"/>
              </a:rPr>
              <a:t>para o período de transição (até Regulamento de Metodologia);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Concord-ExtraLight" panose="02000000000000000000" pitchFamily="50" charset="0"/>
              </a:rPr>
              <a:t>É necessário definir </a:t>
            </a:r>
            <a:r>
              <a:rPr lang="pt-BR" sz="1600" b="1">
                <a:solidFill>
                  <a:schemeClr val="tx1">
                    <a:lumMod val="85000"/>
                    <a:lumOff val="15000"/>
                  </a:schemeClr>
                </a:solidFill>
                <a:latin typeface="Concord-Light" panose="02000000000000000000" pitchFamily="50" charset="0"/>
              </a:rPr>
              <a:t>preço regulado</a:t>
            </a: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Concord-ExtraLight" panose="02000000000000000000" pitchFamily="50" charset="0"/>
              </a:rPr>
              <a:t> também para a Exploradora de Infraestrutura.</a:t>
            </a:r>
          </a:p>
          <a:p>
            <a:endParaRPr lang="pt-BR" sz="1600">
              <a:latin typeface="Concord-ExtraLight" panose="02000000000000000000" pitchFamily="50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C8F0FA9-CCBE-5114-F6F7-5FC80AA631BB}"/>
              </a:ext>
            </a:extLst>
          </p:cNvPr>
          <p:cNvSpPr txBox="1"/>
          <p:nvPr/>
        </p:nvSpPr>
        <p:spPr>
          <a:xfrm>
            <a:off x="4548000" y="2110154"/>
            <a:ext cx="3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>
                <a:latin typeface="Concord" panose="02000000000000000000" pitchFamily="50" charset="0"/>
              </a:rPr>
              <a:t>Regularização</a:t>
            </a:r>
            <a:endParaRPr lang="pt-BR">
              <a:latin typeface="Concord" panose="02000000000000000000" pitchFamily="50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F4906DE-0501-2933-D741-BD708E992E5B}"/>
              </a:ext>
            </a:extLst>
          </p:cNvPr>
          <p:cNvSpPr txBox="1"/>
          <p:nvPr/>
        </p:nvSpPr>
        <p:spPr>
          <a:xfrm>
            <a:off x="4548000" y="2721105"/>
            <a:ext cx="309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Concord-ExtraLight" panose="02000000000000000000" pitchFamily="50" charset="0"/>
              </a:rPr>
              <a:t>É preciso encontrar um</a:t>
            </a:r>
            <a:r>
              <a:rPr lang="pt-BR" sz="1600" b="1">
                <a:solidFill>
                  <a:schemeClr val="tx1">
                    <a:lumMod val="85000"/>
                    <a:lumOff val="15000"/>
                  </a:schemeClr>
                </a:solidFill>
                <a:latin typeface="Concord-Light" panose="02000000000000000000" pitchFamily="50" charset="0"/>
              </a:rPr>
              <a:t> rito consensual e equilibrado </a:t>
            </a: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Concord-ExtraLight" panose="02000000000000000000" pitchFamily="50" charset="0"/>
              </a:rPr>
              <a:t>entre os dois setores;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Concord-ExtraLight" panose="02000000000000000000" pitchFamily="50" charset="0"/>
              </a:rPr>
              <a:t>Experiências anteriores geram preocupação com capacidade das distribuidoras para identificar e remover redes de telecom.</a:t>
            </a:r>
            <a:endParaRPr lang="pt-BR">
              <a:solidFill>
                <a:schemeClr val="tx1">
                  <a:lumMod val="85000"/>
                  <a:lumOff val="15000"/>
                </a:schemeClr>
              </a:solidFill>
              <a:latin typeface="Concord-ExtraLight" panose="02000000000000000000" pitchFamily="50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26C58F6-CE12-A025-EC8D-5CAF44C9C5DD}"/>
              </a:ext>
            </a:extLst>
          </p:cNvPr>
          <p:cNvSpPr txBox="1"/>
          <p:nvPr/>
        </p:nvSpPr>
        <p:spPr>
          <a:xfrm>
            <a:off x="8097194" y="2110154"/>
            <a:ext cx="309600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>
                <a:latin typeface="Concord"/>
                <a:ea typeface="+mn-lt"/>
                <a:cs typeface="+mn-lt"/>
              </a:rPr>
              <a:t>Figura do Posteiro</a:t>
            </a:r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355520A-139F-FE4C-7B0C-F76AE9CC0B60}"/>
              </a:ext>
            </a:extLst>
          </p:cNvPr>
          <p:cNvSpPr txBox="1"/>
          <p:nvPr/>
        </p:nvSpPr>
        <p:spPr>
          <a:xfrm>
            <a:off x="8169081" y="2721104"/>
            <a:ext cx="2923472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Concord-ExtraLight" panose="02000000000000000000" pitchFamily="50" charset="0"/>
              </a:rPr>
              <a:t>Instância técnica e neutra, dedicada exclusivamente à organização da ocupação dos postes.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Concord-ExtraLight" panose="02000000000000000000" pitchFamily="50" charset="0"/>
              </a:rPr>
              <a:t>Entidade independente, dotada de capacidade técnica, legitimidade regulatória e foco operacional.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>
                <a:solidFill>
                  <a:schemeClr val="tx1">
                    <a:lumMod val="85000"/>
                    <a:lumOff val="15000"/>
                  </a:schemeClr>
                </a:solidFill>
                <a:latin typeface="Concord-ExtraLight" panose="02000000000000000000" pitchFamily="50" charset="0"/>
              </a:rPr>
              <a:t>Mediar a relação entre distribuidoras e prestadoras de telecomunicações.</a:t>
            </a:r>
          </a:p>
        </p:txBody>
      </p:sp>
    </p:spTree>
    <p:extLst>
      <p:ext uri="{BB962C8B-B14F-4D97-AF65-F5344CB8AC3E}">
        <p14:creationId xmlns:p14="http://schemas.microsoft.com/office/powerpoint/2010/main" val="4118681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56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8B906CA-551A-C600-12F8-80B9FDF7D2AB}"/>
              </a:ext>
            </a:extLst>
          </p:cNvPr>
          <p:cNvSpPr txBox="1"/>
          <p:nvPr/>
        </p:nvSpPr>
        <p:spPr>
          <a:xfrm>
            <a:off x="5445023" y="2905780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>
                <a:solidFill>
                  <a:srgbClr val="2B7C3C"/>
                </a:solidFill>
                <a:latin typeface="Concord-Medium" panose="02000000000000000000" pitchFamily="2" charset="0"/>
              </a:rPr>
              <a:t>Abrint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5F4984A-2399-8FD2-9695-A252969B7A9B}"/>
              </a:ext>
            </a:extLst>
          </p:cNvPr>
          <p:cNvSpPr txBox="1"/>
          <p:nvPr/>
        </p:nvSpPr>
        <p:spPr>
          <a:xfrm>
            <a:off x="5104383" y="3429000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>
                <a:solidFill>
                  <a:srgbClr val="2B7C3C"/>
                </a:solidFill>
                <a:latin typeface="Concord-ExtraLight" panose="02000000000000000000" pitchFamily="2" charset="0"/>
              </a:rPr>
              <a:t>Quem somos nós?</a:t>
            </a:r>
          </a:p>
        </p:txBody>
      </p:sp>
    </p:spTree>
    <p:extLst>
      <p:ext uri="{BB962C8B-B14F-4D97-AF65-F5344CB8AC3E}">
        <p14:creationId xmlns:p14="http://schemas.microsoft.com/office/powerpoint/2010/main" val="9406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FFBE64C-FB3A-37D0-859D-7754AB655D18}"/>
              </a:ext>
            </a:extLst>
          </p:cNvPr>
          <p:cNvSpPr txBox="1"/>
          <p:nvPr/>
        </p:nvSpPr>
        <p:spPr>
          <a:xfrm>
            <a:off x="862149" y="613948"/>
            <a:ext cx="3244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>
                <a:solidFill>
                  <a:srgbClr val="2B7C3C"/>
                </a:solidFill>
                <a:latin typeface="Concord-Medium" panose="02000000000000000000" pitchFamily="2" charset="0"/>
              </a:rPr>
              <a:t>Quem é a Abrint?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1C7960C-E5EF-6ADF-7A25-E3DCA12B7AC3}"/>
              </a:ext>
            </a:extLst>
          </p:cNvPr>
          <p:cNvSpPr txBox="1"/>
          <p:nvPr/>
        </p:nvSpPr>
        <p:spPr>
          <a:xfrm>
            <a:off x="862148" y="1137168"/>
            <a:ext cx="6752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>
                <a:solidFill>
                  <a:srgbClr val="2B7C3C"/>
                </a:solidFill>
                <a:latin typeface="Concord-ExtraLight" panose="02000000000000000000" pitchFamily="2" charset="0"/>
              </a:rPr>
              <a:t>Associação Brasileira de Provedores de Internet e Telecomunicações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771EFFC-F6B1-9367-94F2-76A0BB52BD15}"/>
              </a:ext>
            </a:extLst>
          </p:cNvPr>
          <p:cNvSpPr txBox="1"/>
          <p:nvPr/>
        </p:nvSpPr>
        <p:spPr>
          <a:xfrm>
            <a:off x="862148" y="1778397"/>
            <a:ext cx="10854892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1600">
                <a:solidFill>
                  <a:srgbClr val="003A44"/>
                </a:solidFill>
                <a:latin typeface="Concord-ExtraLight"/>
              </a:rPr>
              <a:t>Somos uma associação civil sem fins econômicos que atua na representação institucional dos provedores regionais de internet. Desde </a:t>
            </a:r>
            <a:r>
              <a:rPr lang="pt-BR" sz="1600" b="1">
                <a:solidFill>
                  <a:srgbClr val="003A44"/>
                </a:solidFill>
                <a:latin typeface="Concord-ExtraLight"/>
              </a:rPr>
              <a:t>2009</a:t>
            </a:r>
            <a:r>
              <a:rPr lang="pt-BR" sz="1600">
                <a:solidFill>
                  <a:srgbClr val="003A44"/>
                </a:solidFill>
                <a:latin typeface="Concord-ExtraLight"/>
              </a:rPr>
              <a:t>, participamos ativamente do ambiente político e regulatório no Brasil, apresentando casos concretos, dados, estudos e sugestões que contribuem para a formulação de políticas públicas e setoriais em prol do desenvolvimento e do fortalecimento dos provedores de internet.</a:t>
            </a:r>
          </a:p>
        </p:txBody>
      </p:sp>
      <p:sp>
        <p:nvSpPr>
          <p:cNvPr id="9" name="Google Shape;1088;p37">
            <a:extLst>
              <a:ext uri="{FF2B5EF4-FFF2-40B4-BE49-F238E27FC236}">
                <a16:creationId xmlns:a16="http://schemas.microsoft.com/office/drawing/2014/main" id="{0B3F47A8-72DA-F47B-E202-D807DC7AB64C}"/>
              </a:ext>
            </a:extLst>
          </p:cNvPr>
          <p:cNvSpPr txBox="1">
            <a:spLocks/>
          </p:cNvSpPr>
          <p:nvPr/>
        </p:nvSpPr>
        <p:spPr>
          <a:xfrm>
            <a:off x="1071237" y="3514721"/>
            <a:ext cx="2648000" cy="4847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>
                <a:solidFill>
                  <a:srgbClr val="2B7C3C"/>
                </a:solidFill>
                <a:latin typeface="Concord-ExtraLight" panose="02000000000000000000"/>
              </a:rPr>
              <a:t>Missão</a:t>
            </a:r>
          </a:p>
        </p:txBody>
      </p:sp>
      <p:sp>
        <p:nvSpPr>
          <p:cNvPr id="10" name="Google Shape;1088;p37">
            <a:extLst>
              <a:ext uri="{FF2B5EF4-FFF2-40B4-BE49-F238E27FC236}">
                <a16:creationId xmlns:a16="http://schemas.microsoft.com/office/drawing/2014/main" id="{D49E41AA-57B9-5867-861F-0F76776C93FB}"/>
              </a:ext>
            </a:extLst>
          </p:cNvPr>
          <p:cNvSpPr txBox="1">
            <a:spLocks/>
          </p:cNvSpPr>
          <p:nvPr/>
        </p:nvSpPr>
        <p:spPr>
          <a:xfrm>
            <a:off x="8567420" y="3541182"/>
            <a:ext cx="2648000" cy="4847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>
                <a:solidFill>
                  <a:srgbClr val="2B7C3C"/>
                </a:solidFill>
                <a:latin typeface="Concord-ExtraLight" panose="02000000000000000000"/>
              </a:rPr>
              <a:t>Valores</a:t>
            </a:r>
          </a:p>
        </p:txBody>
      </p:sp>
      <p:sp>
        <p:nvSpPr>
          <p:cNvPr id="11" name="Google Shape;1088;p37">
            <a:extLst>
              <a:ext uri="{FF2B5EF4-FFF2-40B4-BE49-F238E27FC236}">
                <a16:creationId xmlns:a16="http://schemas.microsoft.com/office/drawing/2014/main" id="{DEA7DFB1-C7C1-4B66-9A50-34C296787C8B}"/>
              </a:ext>
            </a:extLst>
          </p:cNvPr>
          <p:cNvSpPr txBox="1">
            <a:spLocks/>
          </p:cNvSpPr>
          <p:nvPr/>
        </p:nvSpPr>
        <p:spPr>
          <a:xfrm>
            <a:off x="4772000" y="3517611"/>
            <a:ext cx="2648000" cy="4847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>
                <a:solidFill>
                  <a:srgbClr val="2B7C3C"/>
                </a:solidFill>
                <a:latin typeface="Concord-ExtraLight" panose="02000000000000000000"/>
              </a:rPr>
              <a:t>Visão</a:t>
            </a:r>
          </a:p>
        </p:txBody>
      </p:sp>
      <p:sp>
        <p:nvSpPr>
          <p:cNvPr id="40" name="Google Shape;1089;p37">
            <a:extLst>
              <a:ext uri="{FF2B5EF4-FFF2-40B4-BE49-F238E27FC236}">
                <a16:creationId xmlns:a16="http://schemas.microsoft.com/office/drawing/2014/main" id="{DB97FADD-A85D-C3C8-E27B-6E8EBF25220C}"/>
              </a:ext>
            </a:extLst>
          </p:cNvPr>
          <p:cNvSpPr txBox="1">
            <a:spLocks/>
          </p:cNvSpPr>
          <p:nvPr/>
        </p:nvSpPr>
        <p:spPr>
          <a:xfrm>
            <a:off x="8343067" y="4000731"/>
            <a:ext cx="3098903" cy="142363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600">
                <a:solidFill>
                  <a:srgbClr val="003A44"/>
                </a:solidFill>
                <a:latin typeface="Concord-ExtraLight" panose="02000000000000000000"/>
              </a:rPr>
              <a:t>Trabalhamos unidos, de forma </a:t>
            </a:r>
            <a:r>
              <a:rPr lang="pt-BR" sz="1600" b="1">
                <a:solidFill>
                  <a:srgbClr val="003A44"/>
                </a:solidFill>
                <a:latin typeface="Concord-ExtraLight" panose="02000000000000000000"/>
              </a:rPr>
              <a:t>proativa </a:t>
            </a:r>
            <a:r>
              <a:rPr lang="pt-BR" sz="1600">
                <a:solidFill>
                  <a:srgbClr val="003A44"/>
                </a:solidFill>
                <a:latin typeface="Concord-ExtraLight" panose="02000000000000000000"/>
              </a:rPr>
              <a:t>e com </a:t>
            </a:r>
            <a:r>
              <a:rPr lang="pt-BR" sz="1600" b="1">
                <a:solidFill>
                  <a:srgbClr val="003A44"/>
                </a:solidFill>
                <a:latin typeface="Concord-ExtraLight" panose="02000000000000000000"/>
              </a:rPr>
              <a:t>confiança. </a:t>
            </a:r>
            <a:r>
              <a:rPr lang="pt-BR" sz="1600">
                <a:solidFill>
                  <a:srgbClr val="003A44"/>
                </a:solidFill>
                <a:latin typeface="Concord-ExtraLight" panose="02000000000000000000"/>
              </a:rPr>
              <a:t>Entregamos o que prometemos com</a:t>
            </a:r>
            <a:r>
              <a:rPr lang="pt-BR" sz="1600" b="1">
                <a:solidFill>
                  <a:srgbClr val="003A44"/>
                </a:solidFill>
                <a:latin typeface="Concord-ExtraLight" panose="02000000000000000000"/>
              </a:rPr>
              <a:t> transparência, objetividade e inovação.</a:t>
            </a:r>
            <a:endParaRPr lang="pt-BR" sz="2000">
              <a:latin typeface="Concord-ExtraLight" panose="02000000000000000000"/>
            </a:endParaRPr>
          </a:p>
        </p:txBody>
      </p:sp>
      <p:sp>
        <p:nvSpPr>
          <p:cNvPr id="41" name="Google Shape;1089;p37">
            <a:extLst>
              <a:ext uri="{FF2B5EF4-FFF2-40B4-BE49-F238E27FC236}">
                <a16:creationId xmlns:a16="http://schemas.microsoft.com/office/drawing/2014/main" id="{D47E4A64-A22A-33FE-3347-C53D9CCCB60E}"/>
              </a:ext>
            </a:extLst>
          </p:cNvPr>
          <p:cNvSpPr txBox="1">
            <a:spLocks/>
          </p:cNvSpPr>
          <p:nvPr/>
        </p:nvSpPr>
        <p:spPr>
          <a:xfrm>
            <a:off x="4553915" y="3976037"/>
            <a:ext cx="3098903" cy="142363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600">
                <a:solidFill>
                  <a:srgbClr val="003A44"/>
                </a:solidFill>
                <a:latin typeface="Concord-ExtraLight" panose="02000000000000000000"/>
              </a:rPr>
              <a:t>Ser o </a:t>
            </a:r>
            <a:r>
              <a:rPr lang="pt-BR" sz="1600" b="1">
                <a:solidFill>
                  <a:srgbClr val="003A44"/>
                </a:solidFill>
                <a:latin typeface="Concord-ExtraLight" panose="02000000000000000000"/>
              </a:rPr>
              <a:t>agente transformador da internet</a:t>
            </a:r>
            <a:r>
              <a:rPr lang="pt-BR" sz="1600">
                <a:solidFill>
                  <a:srgbClr val="003A44"/>
                </a:solidFill>
                <a:latin typeface="Concord-ExtraLight" panose="02000000000000000000"/>
              </a:rPr>
              <a:t> Brasileira. </a:t>
            </a:r>
            <a:endParaRPr lang="pt-BR" sz="2000">
              <a:solidFill>
                <a:prstClr val="black"/>
              </a:solidFill>
              <a:latin typeface="Concord-ExtraLight" panose="02000000000000000000"/>
            </a:endParaRPr>
          </a:p>
        </p:txBody>
      </p:sp>
      <p:sp>
        <p:nvSpPr>
          <p:cNvPr id="42" name="Google Shape;1089;p37">
            <a:extLst>
              <a:ext uri="{FF2B5EF4-FFF2-40B4-BE49-F238E27FC236}">
                <a16:creationId xmlns:a16="http://schemas.microsoft.com/office/drawing/2014/main" id="{894B3EA5-EF93-294A-36B0-03AD904A9F15}"/>
              </a:ext>
            </a:extLst>
          </p:cNvPr>
          <p:cNvSpPr txBox="1">
            <a:spLocks/>
          </p:cNvSpPr>
          <p:nvPr/>
        </p:nvSpPr>
        <p:spPr>
          <a:xfrm>
            <a:off x="845785" y="4008661"/>
            <a:ext cx="3098903" cy="142363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600" b="1">
                <a:solidFill>
                  <a:srgbClr val="003A44"/>
                </a:solidFill>
                <a:latin typeface="Concord-ExtraLight" panose="02000000000000000000"/>
              </a:rPr>
              <a:t>Representar</a:t>
            </a:r>
            <a:r>
              <a:rPr lang="pt-BR" sz="1600">
                <a:solidFill>
                  <a:srgbClr val="003A44"/>
                </a:solidFill>
                <a:latin typeface="Concord-ExtraLight" panose="02000000000000000000"/>
              </a:rPr>
              <a:t> e </a:t>
            </a:r>
            <a:r>
              <a:rPr lang="pt-BR" sz="1600" b="1">
                <a:solidFill>
                  <a:srgbClr val="003A44"/>
                </a:solidFill>
                <a:latin typeface="Concord-ExtraLight" panose="02000000000000000000"/>
              </a:rPr>
              <a:t>desenvolver</a:t>
            </a:r>
            <a:r>
              <a:rPr lang="pt-BR" sz="1600">
                <a:solidFill>
                  <a:srgbClr val="003A44"/>
                </a:solidFill>
                <a:latin typeface="Concord-ExtraLight" panose="02000000000000000000"/>
              </a:rPr>
              <a:t> os provedores de internet no Brasil.</a:t>
            </a:r>
          </a:p>
        </p:txBody>
      </p:sp>
    </p:spTree>
    <p:extLst>
      <p:ext uri="{BB962C8B-B14F-4D97-AF65-F5344CB8AC3E}">
        <p14:creationId xmlns:p14="http://schemas.microsoft.com/office/powerpoint/2010/main" val="289706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8B906CA-551A-C600-12F8-80B9FDF7D2AB}"/>
              </a:ext>
            </a:extLst>
          </p:cNvPr>
          <p:cNvSpPr txBox="1"/>
          <p:nvPr/>
        </p:nvSpPr>
        <p:spPr>
          <a:xfrm>
            <a:off x="4089689" y="2905780"/>
            <a:ext cx="4012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>
                <a:solidFill>
                  <a:srgbClr val="2B7C3C"/>
                </a:solidFill>
                <a:latin typeface="Concord-Medium" panose="02000000000000000000" pitchFamily="2" charset="0"/>
              </a:rPr>
              <a:t>Provedores Regionais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5F4984A-2399-8FD2-9695-A252969B7A9B}"/>
              </a:ext>
            </a:extLst>
          </p:cNvPr>
          <p:cNvSpPr txBox="1"/>
          <p:nvPr/>
        </p:nvSpPr>
        <p:spPr>
          <a:xfrm>
            <a:off x="4318922" y="3429000"/>
            <a:ext cx="3554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>
                <a:solidFill>
                  <a:srgbClr val="2B7C3C"/>
                </a:solidFill>
                <a:latin typeface="Concord-ExtraLight" panose="02000000000000000000" pitchFamily="2" charset="0"/>
              </a:rPr>
              <a:t>Conectividade ampla e significativa</a:t>
            </a:r>
          </a:p>
        </p:txBody>
      </p:sp>
    </p:spTree>
    <p:extLst>
      <p:ext uri="{BB962C8B-B14F-4D97-AF65-F5344CB8AC3E}">
        <p14:creationId xmlns:p14="http://schemas.microsoft.com/office/powerpoint/2010/main" val="364936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268C9A0-7C15-4CA5-0623-0FA6288182D5}"/>
              </a:ext>
            </a:extLst>
          </p:cNvPr>
          <p:cNvSpPr txBox="1"/>
          <p:nvPr/>
        </p:nvSpPr>
        <p:spPr>
          <a:xfrm>
            <a:off x="862149" y="613948"/>
            <a:ext cx="4006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>
                <a:solidFill>
                  <a:srgbClr val="2B7C3C"/>
                </a:solidFill>
                <a:latin typeface="Concord-Medium" panose="02000000000000000000" pitchFamily="2" charset="0"/>
              </a:rPr>
              <a:t>Provedores regionais: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07DE9-B85C-9E36-C08A-4D9FAAC3E675}"/>
              </a:ext>
            </a:extLst>
          </p:cNvPr>
          <p:cNvSpPr txBox="1"/>
          <p:nvPr/>
        </p:nvSpPr>
        <p:spPr>
          <a:xfrm>
            <a:off x="862148" y="1137168"/>
            <a:ext cx="457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>
                <a:solidFill>
                  <a:srgbClr val="2B7C3C"/>
                </a:solidFill>
                <a:latin typeface="Concord-ExtraLight" panose="02000000000000000000" pitchFamily="2" charset="0"/>
              </a:rPr>
              <a:t>Expansão das redes e inclusão digital no Brasil</a:t>
            </a:r>
          </a:p>
        </p:txBody>
      </p:sp>
      <p:sp>
        <p:nvSpPr>
          <p:cNvPr id="6" name="CaixaDeTexto 6">
            <a:extLst>
              <a:ext uri="{FF2B5EF4-FFF2-40B4-BE49-F238E27FC236}">
                <a16:creationId xmlns:a16="http://schemas.microsoft.com/office/drawing/2014/main" id="{C3A98035-B9F5-32C7-3BB7-4D0B015A2CE8}"/>
              </a:ext>
            </a:extLst>
          </p:cNvPr>
          <p:cNvSpPr txBox="1"/>
          <p:nvPr/>
        </p:nvSpPr>
        <p:spPr>
          <a:xfrm>
            <a:off x="862148" y="1935180"/>
            <a:ext cx="5459139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600">
                <a:solidFill>
                  <a:srgbClr val="003A44"/>
                </a:solidFill>
                <a:latin typeface="Concord-ExtraLight"/>
              </a:rPr>
              <a:t>Nossas associadas são, em sua maioria, </a:t>
            </a:r>
            <a:r>
              <a:rPr lang="pt-BR" sz="1600" b="1">
                <a:solidFill>
                  <a:srgbClr val="003A44"/>
                </a:solidFill>
                <a:latin typeface="Concord-ExtraLight"/>
              </a:rPr>
              <a:t>pequenas e médias empresas</a:t>
            </a:r>
            <a:r>
              <a:rPr lang="pt-BR" sz="1600">
                <a:solidFill>
                  <a:srgbClr val="003A44"/>
                </a:solidFill>
                <a:latin typeface="Concord-ExtraLight"/>
              </a:rPr>
              <a:t> de capital nacional que, com recursos próprios e empreendedorismo, levam conectividade em fibra óptica para o interior do Brasil e zonas rurais, locais em que, muitas vezes, as grandes operadoras sequer tem interesse de atuar. </a:t>
            </a:r>
          </a:p>
          <a:p>
            <a:pPr algn="just"/>
            <a:endParaRPr lang="pt-BR" sz="1600">
              <a:solidFill>
                <a:srgbClr val="003A44"/>
              </a:solidFill>
              <a:latin typeface="Concord-ExtraLight" panose="02000000000000000000" pitchFamily="2" charset="0"/>
            </a:endParaRPr>
          </a:p>
          <a:p>
            <a:pPr algn="just"/>
            <a:r>
              <a:rPr lang="pt-BR" sz="1600">
                <a:solidFill>
                  <a:srgbClr val="003A44"/>
                </a:solidFill>
                <a:latin typeface="Concord-ExtraLight"/>
              </a:rPr>
              <a:t>O Brasil conta com um </a:t>
            </a:r>
            <a:r>
              <a:rPr lang="pt-BR" sz="1600" b="1">
                <a:solidFill>
                  <a:srgbClr val="003A44"/>
                </a:solidFill>
                <a:latin typeface="Concord-ExtraLight"/>
              </a:rPr>
              <a:t>modelo único no mundo</a:t>
            </a:r>
            <a:r>
              <a:rPr lang="pt-BR" sz="1600">
                <a:solidFill>
                  <a:srgbClr val="003A44"/>
                </a:solidFill>
                <a:latin typeface="Concord-ExtraLight"/>
              </a:rPr>
              <a:t>, com altíssima competitividade na banda larga, grande presença de pequenas empresas e forte interiorização de redes ópticas:</a:t>
            </a:r>
          </a:p>
          <a:p>
            <a:pPr algn="just"/>
            <a:endParaRPr lang="pt-BR" sz="1600">
              <a:solidFill>
                <a:srgbClr val="003A44"/>
              </a:solidFill>
              <a:latin typeface="Concord-ExtraLight" panose="02000000000000000000" pitchFamily="2" charset="0"/>
            </a:endParaRPr>
          </a:p>
          <a:p>
            <a:pPr algn="just"/>
            <a:r>
              <a:rPr lang="pt-BR" sz="1600">
                <a:solidFill>
                  <a:srgbClr val="003A44"/>
                </a:solidFill>
                <a:latin typeface="Concord-ExtraLight"/>
              </a:rPr>
              <a:t>Atualmente, os Provedores Regionais somam cerca de </a:t>
            </a:r>
            <a:r>
              <a:rPr lang="pt-BR" sz="1600" b="1">
                <a:solidFill>
                  <a:srgbClr val="003A44"/>
                </a:solidFill>
                <a:latin typeface="Concord-ExtraLight"/>
              </a:rPr>
              <a:t>22.000 empresas</a:t>
            </a:r>
            <a:r>
              <a:rPr lang="pt-BR" sz="1600">
                <a:solidFill>
                  <a:srgbClr val="003A44"/>
                </a:solidFill>
                <a:latin typeface="Concord-ExtraLight"/>
              </a:rPr>
              <a:t>, alcançando mais de </a:t>
            </a:r>
            <a:r>
              <a:rPr lang="pt-BR" sz="1600" b="1">
                <a:solidFill>
                  <a:srgbClr val="003A44"/>
                </a:solidFill>
                <a:latin typeface="Concord-ExtraLight"/>
              </a:rPr>
              <a:t>33,7 milhões de acessos </a:t>
            </a:r>
            <a:r>
              <a:rPr lang="pt-BR" sz="1600">
                <a:solidFill>
                  <a:srgbClr val="003A44"/>
                </a:solidFill>
                <a:latin typeface="Concord-ExtraLight"/>
              </a:rPr>
              <a:t>de banda larga fixa em todo o território nacional e respondendo por 64,7% do total do Serviço de Comunicação Multimídia (SCM), a internet banda larga fixa.</a:t>
            </a:r>
          </a:p>
        </p:txBody>
      </p:sp>
      <p:pic>
        <p:nvPicPr>
          <p:cNvPr id="8" name="Imagem 7" descr="Gráfico, Gráfico de linhas&#10;&#10;O conteúdo gerado por IA pode estar incorreto.">
            <a:extLst>
              <a:ext uri="{FF2B5EF4-FFF2-40B4-BE49-F238E27FC236}">
                <a16:creationId xmlns:a16="http://schemas.microsoft.com/office/drawing/2014/main" id="{8BFE8A3A-BB22-91D9-D3D3-F6CD2C586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413" y="1250156"/>
            <a:ext cx="522208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31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FFBE64C-FB3A-37D0-859D-7754AB655D18}"/>
              </a:ext>
            </a:extLst>
          </p:cNvPr>
          <p:cNvSpPr txBox="1"/>
          <p:nvPr/>
        </p:nvSpPr>
        <p:spPr>
          <a:xfrm>
            <a:off x="862149" y="613948"/>
            <a:ext cx="4017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>
                <a:solidFill>
                  <a:srgbClr val="2B7C3C"/>
                </a:solidFill>
                <a:latin typeface="Concord-Medium" panose="02000000000000000000" pitchFamily="2" charset="0"/>
              </a:rPr>
              <a:t>Provedores regionais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1C7960C-E5EF-6ADF-7A25-E3DCA12B7AC3}"/>
              </a:ext>
            </a:extLst>
          </p:cNvPr>
          <p:cNvSpPr txBox="1"/>
          <p:nvPr/>
        </p:nvSpPr>
        <p:spPr>
          <a:xfrm>
            <a:off x="862148" y="1137168"/>
            <a:ext cx="25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>
                <a:solidFill>
                  <a:srgbClr val="2B7C3C"/>
                </a:solidFill>
                <a:latin typeface="Concord-ExtraLight" panose="02000000000000000000" pitchFamily="2" charset="0"/>
              </a:rPr>
              <a:t>Inclusão digital no Brasil</a:t>
            </a: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ADAB4EFF-6DD0-0585-F1D2-616187C482BF}"/>
              </a:ext>
            </a:extLst>
          </p:cNvPr>
          <p:cNvGrpSpPr>
            <a:grpSpLocks noChangeAspect="1"/>
          </p:cNvGrpSpPr>
          <p:nvPr/>
        </p:nvGrpSpPr>
        <p:grpSpPr>
          <a:xfrm>
            <a:off x="98474" y="1660389"/>
            <a:ext cx="4519119" cy="4752002"/>
            <a:chOff x="862148" y="1701432"/>
            <a:chExt cx="4320000" cy="4542621"/>
          </a:xfrm>
        </p:grpSpPr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BE22E33E-E0CD-E9DF-914A-CDA63A8E1DED}"/>
                </a:ext>
              </a:extLst>
            </p:cNvPr>
            <p:cNvSpPr/>
            <p:nvPr/>
          </p:nvSpPr>
          <p:spPr>
            <a:xfrm>
              <a:off x="862148" y="1701432"/>
              <a:ext cx="4320000" cy="864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1C217F5D-3716-5E70-1D23-C630EAC5B9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83651" y="6215930"/>
              <a:ext cx="14067" cy="28123"/>
            </a:xfrm>
            <a:custGeom>
              <a:avLst/>
              <a:gdLst>
                <a:gd name="connsiteX0" fmla="*/ 14067 w 14067"/>
                <a:gd name="connsiteY0" fmla="*/ 0 h 28123"/>
                <a:gd name="connsiteX1" fmla="*/ 14067 w 14067"/>
                <a:gd name="connsiteY1" fmla="*/ 28123 h 28123"/>
                <a:gd name="connsiteX2" fmla="*/ 0 w 14067"/>
                <a:gd name="connsiteY2" fmla="*/ 28123 h 28123"/>
                <a:gd name="connsiteX3" fmla="*/ 14067 w 14067"/>
                <a:gd name="connsiteY3" fmla="*/ 0 h 28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7" h="28123">
                  <a:moveTo>
                    <a:pt x="14067" y="0"/>
                  </a:moveTo>
                  <a:lnTo>
                    <a:pt x="14067" y="28123"/>
                  </a:lnTo>
                  <a:lnTo>
                    <a:pt x="0" y="28123"/>
                  </a:lnTo>
                  <a:lnTo>
                    <a:pt x="1406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30423751-7DAE-D209-AA4C-E49F96707C72}"/>
                </a:ext>
              </a:extLst>
            </p:cNvPr>
            <p:cNvSpPr/>
            <p:nvPr/>
          </p:nvSpPr>
          <p:spPr>
            <a:xfrm>
              <a:off x="862148" y="5156784"/>
              <a:ext cx="4320000" cy="864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D49C0171-2432-8E8A-3B82-31C7DB1E6426}"/>
                </a:ext>
              </a:extLst>
            </p:cNvPr>
            <p:cNvSpPr/>
            <p:nvPr/>
          </p:nvSpPr>
          <p:spPr>
            <a:xfrm>
              <a:off x="862148" y="4292353"/>
              <a:ext cx="4320000" cy="864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2FC5B6DE-5C31-982B-A5DD-A768CFE44C1E}"/>
                </a:ext>
              </a:extLst>
            </p:cNvPr>
            <p:cNvSpPr/>
            <p:nvPr/>
          </p:nvSpPr>
          <p:spPr>
            <a:xfrm>
              <a:off x="862148" y="3429000"/>
              <a:ext cx="4320000" cy="86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2431D6F6-79D8-C919-5801-906CB9D72865}"/>
                </a:ext>
              </a:extLst>
            </p:cNvPr>
            <p:cNvSpPr/>
            <p:nvPr/>
          </p:nvSpPr>
          <p:spPr>
            <a:xfrm>
              <a:off x="862148" y="2565647"/>
              <a:ext cx="4320000" cy="864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D0BF123E-DADD-130B-A186-C4FA68A9AB6D}"/>
                </a:ext>
              </a:extLst>
            </p:cNvPr>
            <p:cNvGrpSpPr/>
            <p:nvPr/>
          </p:nvGrpSpPr>
          <p:grpSpPr>
            <a:xfrm>
              <a:off x="862148" y="1701432"/>
              <a:ext cx="4320000" cy="4320000"/>
              <a:chOff x="4097718" y="1925670"/>
              <a:chExt cx="4320000" cy="4320000"/>
            </a:xfrm>
            <a:solidFill>
              <a:schemeClr val="bg1"/>
            </a:solidFill>
          </p:grpSpPr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106B3F7-7C44-2AAE-DF54-9F0B2ACBAD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97718" y="1925671"/>
                <a:ext cx="2145933" cy="4290258"/>
              </a:xfrm>
              <a:custGeom>
                <a:avLst/>
                <a:gdLst>
                  <a:gd name="connsiteX0" fmla="*/ 0 w 2145933"/>
                  <a:gd name="connsiteY0" fmla="*/ 0 h 4290258"/>
                  <a:gd name="connsiteX1" fmla="*/ 2145933 w 2145933"/>
                  <a:gd name="connsiteY1" fmla="*/ 0 h 4290258"/>
                  <a:gd name="connsiteX2" fmla="*/ 0 w 2145933"/>
                  <a:gd name="connsiteY2" fmla="*/ 4290258 h 4290258"/>
                  <a:gd name="connsiteX3" fmla="*/ 0 w 2145933"/>
                  <a:gd name="connsiteY3" fmla="*/ 0 h 429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5933" h="4290258">
                    <a:moveTo>
                      <a:pt x="0" y="0"/>
                    </a:moveTo>
                    <a:lnTo>
                      <a:pt x="2145933" y="0"/>
                    </a:lnTo>
                    <a:lnTo>
                      <a:pt x="0" y="429025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C8DC56A6-0430-4ED0-8DBC-CEE7877050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97718" y="1925670"/>
                <a:ext cx="4320000" cy="4320000"/>
              </a:xfrm>
              <a:custGeom>
                <a:avLst/>
                <a:gdLst>
                  <a:gd name="connsiteX0" fmla="*/ 2145933 w 4320000"/>
                  <a:gd name="connsiteY0" fmla="*/ 0 h 4320000"/>
                  <a:gd name="connsiteX1" fmla="*/ 4320000 w 4320000"/>
                  <a:gd name="connsiteY1" fmla="*/ 0 h 4320000"/>
                  <a:gd name="connsiteX2" fmla="*/ 4320000 w 4320000"/>
                  <a:gd name="connsiteY2" fmla="*/ 4320000 h 4320000"/>
                  <a:gd name="connsiteX3" fmla="*/ 0 w 4320000"/>
                  <a:gd name="connsiteY3" fmla="*/ 4320000 h 4320000"/>
                  <a:gd name="connsiteX4" fmla="*/ 0 w 4320000"/>
                  <a:gd name="connsiteY4" fmla="*/ 4318381 h 4320000"/>
                  <a:gd name="connsiteX5" fmla="*/ 4305933 w 4320000"/>
                  <a:gd name="connsiteY5" fmla="*/ 4318381 h 4320000"/>
                  <a:gd name="connsiteX6" fmla="*/ 2145933 w 4320000"/>
                  <a:gd name="connsiteY6" fmla="*/ 0 h 43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0000" h="4320000">
                    <a:moveTo>
                      <a:pt x="2145933" y="0"/>
                    </a:moveTo>
                    <a:lnTo>
                      <a:pt x="4320000" y="0"/>
                    </a:lnTo>
                    <a:lnTo>
                      <a:pt x="4320000" y="4320000"/>
                    </a:lnTo>
                    <a:lnTo>
                      <a:pt x="0" y="4320000"/>
                    </a:lnTo>
                    <a:lnTo>
                      <a:pt x="0" y="4318381"/>
                    </a:lnTo>
                    <a:lnTo>
                      <a:pt x="4305933" y="4318381"/>
                    </a:lnTo>
                    <a:lnTo>
                      <a:pt x="214593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pt-BR"/>
              </a:p>
            </p:txBody>
          </p:sp>
        </p:grpSp>
      </p:grp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73907764-9C1D-07F1-49A7-4C9E6716E827}"/>
              </a:ext>
            </a:extLst>
          </p:cNvPr>
          <p:cNvCxnSpPr>
            <a:cxnSpLocks/>
          </p:cNvCxnSpPr>
          <p:nvPr/>
        </p:nvCxnSpPr>
        <p:spPr>
          <a:xfrm>
            <a:off x="520682" y="5255498"/>
            <a:ext cx="10756908" cy="0"/>
          </a:xfrm>
          <a:prstGeom prst="line">
            <a:avLst/>
          </a:prstGeom>
          <a:ln>
            <a:solidFill>
              <a:srgbClr val="2B7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67BCE46-BAA4-D21E-F64B-842FC29F1564}"/>
              </a:ext>
            </a:extLst>
          </p:cNvPr>
          <p:cNvSpPr txBox="1"/>
          <p:nvPr/>
        </p:nvSpPr>
        <p:spPr>
          <a:xfrm>
            <a:off x="4593316" y="5298318"/>
            <a:ext cx="216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>
                <a:solidFill>
                  <a:srgbClr val="2B7C3C"/>
                </a:solidFill>
                <a:latin typeface="Concord-ExtraLight" panose="02000000000000000000" pitchFamily="50" charset="0"/>
              </a:rPr>
              <a:t>Até 30 mil habitantes</a:t>
            </a:r>
          </a:p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  <a:latin typeface="Concord-ExtraLight" panose="02000000000000000000" pitchFamily="50" charset="0"/>
              </a:rPr>
              <a:t>4436 cidades</a:t>
            </a:r>
          </a:p>
          <a:p>
            <a:r>
              <a:rPr lang="pt-BR" sz="1600">
                <a:latin typeface="Concord-ExtraLight" panose="02000000000000000000" pitchFamily="50" charset="0"/>
              </a:rPr>
              <a:t>23% da população</a:t>
            </a:r>
          </a:p>
          <a:p>
            <a:endParaRPr lang="pt-BR" sz="1600">
              <a:latin typeface="Concord-ExtraLight" panose="02000000000000000000" pitchFamily="50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03ADAFE0-1CA4-FA85-1A20-2F64AD842722}"/>
              </a:ext>
            </a:extLst>
          </p:cNvPr>
          <p:cNvSpPr txBox="1"/>
          <p:nvPr/>
        </p:nvSpPr>
        <p:spPr>
          <a:xfrm>
            <a:off x="6884104" y="5255497"/>
            <a:ext cx="2160000" cy="86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latin typeface="Concord-ExtraLight" panose="02000000000000000000" pitchFamily="50" charset="0"/>
              </a:rPr>
              <a:t>6,1 milhões de acessos</a:t>
            </a:r>
          </a:p>
          <a:p>
            <a:r>
              <a:rPr lang="pt-BR" sz="1600">
                <a:latin typeface="Concord-ExtraLight" panose="02000000000000000000" pitchFamily="50" charset="0"/>
              </a:rPr>
              <a:t>13% dos acessos</a:t>
            </a:r>
          </a:p>
          <a:p>
            <a:endParaRPr lang="pt-BR" sz="1600">
              <a:latin typeface="Concord-ExtraLight" panose="02000000000000000000" pitchFamily="50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FF7A6FD6-EB76-009C-4E21-2483BD9BEADF}"/>
              </a:ext>
            </a:extLst>
          </p:cNvPr>
          <p:cNvSpPr txBox="1"/>
          <p:nvPr/>
        </p:nvSpPr>
        <p:spPr>
          <a:xfrm>
            <a:off x="9174892" y="5255497"/>
            <a:ext cx="21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solidFill>
                  <a:srgbClr val="2B7C3C"/>
                </a:solidFill>
                <a:latin typeface="Concord" panose="02000000000000000000" pitchFamily="50" charset="0"/>
              </a:rPr>
              <a:t>95% Pequeno Porte</a:t>
            </a:r>
          </a:p>
          <a:p>
            <a:endParaRPr lang="pt-BR" sz="1600">
              <a:solidFill>
                <a:srgbClr val="2B7C3C"/>
              </a:solidFill>
              <a:latin typeface="Concord" panose="02000000000000000000" pitchFamily="50" charset="0"/>
            </a:endParaRPr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6BF79A7B-775A-C510-11FE-3453B028ED23}"/>
              </a:ext>
            </a:extLst>
          </p:cNvPr>
          <p:cNvCxnSpPr>
            <a:cxnSpLocks/>
          </p:cNvCxnSpPr>
          <p:nvPr/>
        </p:nvCxnSpPr>
        <p:spPr>
          <a:xfrm>
            <a:off x="1053590" y="4391272"/>
            <a:ext cx="10224000" cy="0"/>
          </a:xfrm>
          <a:prstGeom prst="line">
            <a:avLst/>
          </a:prstGeom>
          <a:ln>
            <a:solidFill>
              <a:srgbClr val="2B7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60539EFA-FD07-A4CB-3D80-E48F9B231E01}"/>
              </a:ext>
            </a:extLst>
          </p:cNvPr>
          <p:cNvSpPr txBox="1"/>
          <p:nvPr/>
        </p:nvSpPr>
        <p:spPr>
          <a:xfrm>
            <a:off x="4136759" y="4424511"/>
            <a:ext cx="24938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>
                <a:solidFill>
                  <a:srgbClr val="2B7C3C"/>
                </a:solidFill>
                <a:latin typeface="Concord-ExtraLight" panose="02000000000000000000" pitchFamily="50" charset="0"/>
              </a:rPr>
              <a:t>30 mil a 100 mil habitantes</a:t>
            </a:r>
          </a:p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  <a:latin typeface="Concord-ExtraLight" panose="02000000000000000000" pitchFamily="50" charset="0"/>
              </a:rPr>
              <a:t>815 cidades</a:t>
            </a:r>
          </a:p>
          <a:p>
            <a:r>
              <a:rPr lang="pt-BR" sz="1600">
                <a:latin typeface="Concord-ExtraLight" panose="02000000000000000000" pitchFamily="50" charset="0"/>
              </a:rPr>
              <a:t>20% da população</a:t>
            </a:r>
          </a:p>
          <a:p>
            <a:endParaRPr lang="pt-BR" sz="1600">
              <a:latin typeface="Concord-ExtraLight" panose="02000000000000000000" pitchFamily="50" charset="0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DB0678CC-70E4-B8BA-3FBB-27ABA33CF3F2}"/>
              </a:ext>
            </a:extLst>
          </p:cNvPr>
          <p:cNvSpPr txBox="1"/>
          <p:nvPr/>
        </p:nvSpPr>
        <p:spPr>
          <a:xfrm>
            <a:off x="6822727" y="4381318"/>
            <a:ext cx="2160000" cy="86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latin typeface="Concord-ExtraLight" panose="02000000000000000000" pitchFamily="50" charset="0"/>
              </a:rPr>
              <a:t>8 milhões de acessos</a:t>
            </a:r>
          </a:p>
          <a:p>
            <a:r>
              <a:rPr lang="pt-BR" sz="1600">
                <a:latin typeface="Concord-ExtraLight" panose="02000000000000000000" pitchFamily="50" charset="0"/>
              </a:rPr>
              <a:t>17% dos acessos</a:t>
            </a:r>
          </a:p>
          <a:p>
            <a:endParaRPr lang="pt-BR" sz="1600">
              <a:latin typeface="Concord-ExtraLight" panose="02000000000000000000" pitchFamily="50" charset="0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8D1E2052-BDE2-F063-5A43-3BD8B09B40D6}"/>
              </a:ext>
            </a:extLst>
          </p:cNvPr>
          <p:cNvSpPr txBox="1"/>
          <p:nvPr/>
        </p:nvSpPr>
        <p:spPr>
          <a:xfrm>
            <a:off x="9174892" y="4381318"/>
            <a:ext cx="21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solidFill>
                  <a:srgbClr val="2B7C3C"/>
                </a:solidFill>
                <a:latin typeface="Concord" panose="02000000000000000000" pitchFamily="50" charset="0"/>
              </a:rPr>
              <a:t>82% Pequeno Porte</a:t>
            </a:r>
          </a:p>
          <a:p>
            <a:endParaRPr lang="pt-BR" sz="1600">
              <a:solidFill>
                <a:srgbClr val="2B7C3C"/>
              </a:solidFill>
              <a:latin typeface="Concord" panose="02000000000000000000" pitchFamily="50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37884FE6-A7E5-5E9C-FA3C-8BA3F4EFC3F8}"/>
              </a:ext>
            </a:extLst>
          </p:cNvPr>
          <p:cNvSpPr txBox="1"/>
          <p:nvPr/>
        </p:nvSpPr>
        <p:spPr>
          <a:xfrm>
            <a:off x="3776678" y="3486639"/>
            <a:ext cx="2642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>
                <a:solidFill>
                  <a:srgbClr val="2B7C3C"/>
                </a:solidFill>
                <a:latin typeface="Concord-ExtraLight" panose="02000000000000000000" pitchFamily="50" charset="0"/>
              </a:rPr>
              <a:t>100 mil a 500 mil habitantes</a:t>
            </a:r>
          </a:p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  <a:latin typeface="Concord-ExtraLight" panose="02000000000000000000" pitchFamily="50" charset="0"/>
              </a:rPr>
              <a:t>278 cidades</a:t>
            </a:r>
          </a:p>
          <a:p>
            <a:r>
              <a:rPr lang="pt-BR" sz="1600">
                <a:latin typeface="Concord-ExtraLight" panose="02000000000000000000" pitchFamily="50" charset="0"/>
              </a:rPr>
              <a:t>28% da população</a:t>
            </a:r>
          </a:p>
          <a:p>
            <a:endParaRPr lang="pt-BR" sz="1600">
              <a:latin typeface="Concord-ExtraLight" panose="02000000000000000000" pitchFamily="50" charset="0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2CA7CE48-62C5-B052-642E-2E7E673D5705}"/>
              </a:ext>
            </a:extLst>
          </p:cNvPr>
          <p:cNvSpPr txBox="1"/>
          <p:nvPr/>
        </p:nvSpPr>
        <p:spPr>
          <a:xfrm>
            <a:off x="6658269" y="3517318"/>
            <a:ext cx="2277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latin typeface="Concord-ExtraLight" panose="02000000000000000000" pitchFamily="50" charset="0"/>
              </a:rPr>
              <a:t>15,6 milhões de acessos</a:t>
            </a:r>
          </a:p>
          <a:p>
            <a:r>
              <a:rPr lang="pt-BR" sz="1600">
                <a:latin typeface="Concord-ExtraLight" panose="02000000000000000000" pitchFamily="50" charset="0"/>
              </a:rPr>
              <a:t>33% dos acessos</a:t>
            </a:r>
          </a:p>
          <a:p>
            <a:endParaRPr lang="pt-BR" sz="1600">
              <a:latin typeface="Concord-ExtraLight" panose="02000000000000000000" pitchFamily="50" charset="0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D0C3E56C-C711-F191-3AC6-F3469F04D7E9}"/>
              </a:ext>
            </a:extLst>
          </p:cNvPr>
          <p:cNvSpPr txBox="1"/>
          <p:nvPr/>
        </p:nvSpPr>
        <p:spPr>
          <a:xfrm>
            <a:off x="9174892" y="3517317"/>
            <a:ext cx="21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solidFill>
                  <a:srgbClr val="2B7C3C"/>
                </a:solidFill>
                <a:latin typeface="Concord" panose="02000000000000000000" pitchFamily="50" charset="0"/>
              </a:rPr>
              <a:t>53% Pequeno Porte</a:t>
            </a:r>
          </a:p>
          <a:p>
            <a:endParaRPr lang="pt-BR" sz="1600">
              <a:solidFill>
                <a:srgbClr val="2B7C3C"/>
              </a:solidFill>
              <a:latin typeface="Concord" panose="02000000000000000000" pitchFamily="50" charset="0"/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E68BED3-1271-5150-3E20-2A0BD42E30DD}"/>
              </a:ext>
            </a:extLst>
          </p:cNvPr>
          <p:cNvSpPr txBox="1"/>
          <p:nvPr/>
        </p:nvSpPr>
        <p:spPr>
          <a:xfrm>
            <a:off x="3304422" y="2583049"/>
            <a:ext cx="2802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>
                <a:solidFill>
                  <a:srgbClr val="2B7C3C"/>
                </a:solidFill>
                <a:latin typeface="Concord-ExtraLight" panose="02000000000000000000" pitchFamily="50" charset="0"/>
              </a:rPr>
              <a:t>500 mil a 1 milhão habitantes</a:t>
            </a:r>
          </a:p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  <a:latin typeface="Concord-ExtraLight" panose="02000000000000000000" pitchFamily="50" charset="0"/>
              </a:rPr>
              <a:t>26 cidades</a:t>
            </a:r>
          </a:p>
          <a:p>
            <a:r>
              <a:rPr lang="pt-BR" sz="1600">
                <a:latin typeface="Concord-ExtraLight" panose="02000000000000000000" pitchFamily="50" charset="0"/>
              </a:rPr>
              <a:t>9% da população</a:t>
            </a:r>
          </a:p>
          <a:p>
            <a:endParaRPr lang="pt-BR" sz="1600">
              <a:latin typeface="Concord-ExtraLight" panose="02000000000000000000" pitchFamily="50" charset="0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65C114D2-05FA-D9CA-B733-F05CBA5B924A}"/>
              </a:ext>
            </a:extLst>
          </p:cNvPr>
          <p:cNvSpPr txBox="1"/>
          <p:nvPr/>
        </p:nvSpPr>
        <p:spPr>
          <a:xfrm>
            <a:off x="6560935" y="2600473"/>
            <a:ext cx="2160000" cy="86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latin typeface="Concord-ExtraLight" panose="02000000000000000000" pitchFamily="50" charset="0"/>
              </a:rPr>
              <a:t>5,2 milhões de acessos</a:t>
            </a:r>
          </a:p>
          <a:p>
            <a:r>
              <a:rPr lang="pt-BR" sz="1600">
                <a:latin typeface="Concord-ExtraLight" panose="02000000000000000000" pitchFamily="50" charset="0"/>
              </a:rPr>
              <a:t>33% dos acessos</a:t>
            </a:r>
          </a:p>
          <a:p>
            <a:endParaRPr lang="pt-BR" sz="1600">
              <a:latin typeface="Concord-ExtraLight" panose="02000000000000000000" pitchFamily="50" charset="0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57A7F565-CB3E-62AC-CA83-6232A9392759}"/>
              </a:ext>
            </a:extLst>
          </p:cNvPr>
          <p:cNvSpPr txBox="1"/>
          <p:nvPr/>
        </p:nvSpPr>
        <p:spPr>
          <a:xfrm>
            <a:off x="9174892" y="2615369"/>
            <a:ext cx="21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latin typeface="Concord" panose="02000000000000000000" pitchFamily="50" charset="0"/>
              </a:rPr>
              <a:t>61% Grande Porte</a:t>
            </a:r>
          </a:p>
          <a:p>
            <a:endParaRPr lang="pt-BR" sz="1600">
              <a:solidFill>
                <a:schemeClr val="tx1">
                  <a:lumMod val="75000"/>
                  <a:lumOff val="25000"/>
                </a:schemeClr>
              </a:solidFill>
              <a:latin typeface="Concord" panose="02000000000000000000" pitchFamily="50" charset="0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CCE0648C-0B18-25DA-20F2-024D7B5D12B6}"/>
              </a:ext>
            </a:extLst>
          </p:cNvPr>
          <p:cNvSpPr txBox="1"/>
          <p:nvPr/>
        </p:nvSpPr>
        <p:spPr>
          <a:xfrm>
            <a:off x="2885350" y="1719153"/>
            <a:ext cx="298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>
                <a:solidFill>
                  <a:srgbClr val="2B7C3C"/>
                </a:solidFill>
                <a:latin typeface="Concord-ExtraLight" panose="02000000000000000000" pitchFamily="50" charset="0"/>
              </a:rPr>
              <a:t>Acima de 1 milhão  de habitantes</a:t>
            </a:r>
          </a:p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  <a:latin typeface="Concord-ExtraLight" panose="02000000000000000000" pitchFamily="50" charset="0"/>
              </a:rPr>
              <a:t>15 cidades</a:t>
            </a:r>
          </a:p>
          <a:p>
            <a:r>
              <a:rPr lang="pt-BR" sz="1600">
                <a:latin typeface="Concord-ExtraLight" panose="02000000000000000000" pitchFamily="50" charset="0"/>
              </a:rPr>
              <a:t>20% da população</a:t>
            </a:r>
          </a:p>
          <a:p>
            <a:endParaRPr lang="pt-BR" sz="1600">
              <a:latin typeface="Concord-ExtraLight" panose="02000000000000000000" pitchFamily="50" charset="0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DC3DE4A4-77EC-E2E1-38A5-49CA14804346}"/>
              </a:ext>
            </a:extLst>
          </p:cNvPr>
          <p:cNvSpPr txBox="1"/>
          <p:nvPr/>
        </p:nvSpPr>
        <p:spPr>
          <a:xfrm>
            <a:off x="6321907" y="1723335"/>
            <a:ext cx="2218984" cy="86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latin typeface="Concord-ExtraLight" panose="02000000000000000000" pitchFamily="50" charset="0"/>
              </a:rPr>
              <a:t>12,7 milhões de acessos</a:t>
            </a:r>
          </a:p>
          <a:p>
            <a:r>
              <a:rPr lang="pt-BR" sz="1600">
                <a:latin typeface="Concord-ExtraLight" panose="02000000000000000000" pitchFamily="50" charset="0"/>
              </a:rPr>
              <a:t>27% dos acessos</a:t>
            </a:r>
          </a:p>
          <a:p>
            <a:endParaRPr lang="pt-BR" sz="1600">
              <a:latin typeface="Concord-ExtraLight" panose="02000000000000000000" pitchFamily="50" charset="0"/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04BC24B-440A-8D75-C9B6-ABDC58A754E9}"/>
              </a:ext>
            </a:extLst>
          </p:cNvPr>
          <p:cNvSpPr txBox="1"/>
          <p:nvPr/>
        </p:nvSpPr>
        <p:spPr>
          <a:xfrm>
            <a:off x="9174892" y="1723335"/>
            <a:ext cx="21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latin typeface="Concord" panose="02000000000000000000" pitchFamily="50" charset="0"/>
              </a:rPr>
              <a:t>81% Grande Porte</a:t>
            </a:r>
          </a:p>
          <a:p>
            <a:endParaRPr lang="pt-BR" sz="1600">
              <a:solidFill>
                <a:schemeClr val="tx1">
                  <a:lumMod val="75000"/>
                  <a:lumOff val="25000"/>
                </a:schemeClr>
              </a:solidFill>
              <a:latin typeface="Concord" panose="02000000000000000000" pitchFamily="50" charset="0"/>
            </a:endParaRPr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ACE74906-08B2-430C-551C-47F907F8262E}"/>
              </a:ext>
            </a:extLst>
          </p:cNvPr>
          <p:cNvCxnSpPr>
            <a:cxnSpLocks/>
          </p:cNvCxnSpPr>
          <p:nvPr/>
        </p:nvCxnSpPr>
        <p:spPr>
          <a:xfrm>
            <a:off x="1430886" y="3461215"/>
            <a:ext cx="9846704" cy="0"/>
          </a:xfrm>
          <a:prstGeom prst="line">
            <a:avLst/>
          </a:prstGeom>
          <a:ln>
            <a:solidFill>
              <a:srgbClr val="2B7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9F19237F-899D-831B-A4A2-543F10F9FE85}"/>
              </a:ext>
            </a:extLst>
          </p:cNvPr>
          <p:cNvCxnSpPr>
            <a:cxnSpLocks/>
          </p:cNvCxnSpPr>
          <p:nvPr/>
        </p:nvCxnSpPr>
        <p:spPr>
          <a:xfrm>
            <a:off x="1909188" y="2554333"/>
            <a:ext cx="9368402" cy="0"/>
          </a:xfrm>
          <a:prstGeom prst="line">
            <a:avLst/>
          </a:prstGeom>
          <a:ln>
            <a:solidFill>
              <a:srgbClr val="2B7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030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>
            <a:extLst>
              <a:ext uri="{FF2B5EF4-FFF2-40B4-BE49-F238E27FC236}">
                <a16:creationId xmlns:a16="http://schemas.microsoft.com/office/drawing/2014/main" id="{EFFBE64C-FB3A-37D0-859D-7754AB655D18}"/>
              </a:ext>
            </a:extLst>
          </p:cNvPr>
          <p:cNvSpPr txBox="1"/>
          <p:nvPr/>
        </p:nvSpPr>
        <p:spPr>
          <a:xfrm>
            <a:off x="1079604" y="620892"/>
            <a:ext cx="531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>
                <a:solidFill>
                  <a:srgbClr val="2B7C3C"/>
                </a:solidFill>
                <a:latin typeface="Concord-Medium" panose="02000000000000000000" pitchFamily="2" charset="0"/>
              </a:rPr>
              <a:t>Mercado de Banda Larga Fixa</a:t>
            </a:r>
          </a:p>
        </p:txBody>
      </p:sp>
      <p:sp>
        <p:nvSpPr>
          <p:cNvPr id="9" name="CaixaDeTexto 6">
            <a:extLst>
              <a:ext uri="{FF2B5EF4-FFF2-40B4-BE49-F238E27FC236}">
                <a16:creationId xmlns:a16="http://schemas.microsoft.com/office/drawing/2014/main" id="{B1C7960C-E5EF-6ADF-7A25-E3DCA12B7AC3}"/>
              </a:ext>
            </a:extLst>
          </p:cNvPr>
          <p:cNvSpPr txBox="1"/>
          <p:nvPr/>
        </p:nvSpPr>
        <p:spPr>
          <a:xfrm>
            <a:off x="1079603" y="1144112"/>
            <a:ext cx="3130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rgbClr val="2B7C3C"/>
                </a:solidFill>
                <a:latin typeface="Concord-ExtraLight" panose="02000000000000000000" pitchFamily="2" charset="0"/>
              </a:rPr>
              <a:t>Descentralizado e competitivo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EA3A999-00AB-ADCF-7B8E-7C980193EB7E}"/>
              </a:ext>
            </a:extLst>
          </p:cNvPr>
          <p:cNvGraphicFramePr>
            <a:graphicFrameLocks/>
          </p:cNvGraphicFramePr>
          <p:nvPr/>
        </p:nvGraphicFramePr>
        <p:xfrm>
          <a:off x="537813" y="1714957"/>
          <a:ext cx="7633842" cy="4583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Elipse 10">
            <a:extLst>
              <a:ext uri="{FF2B5EF4-FFF2-40B4-BE49-F238E27FC236}">
                <a16:creationId xmlns:a16="http://schemas.microsoft.com/office/drawing/2014/main" id="{90D99498-0870-8F8B-DAFD-B3603C099199}"/>
              </a:ext>
            </a:extLst>
          </p:cNvPr>
          <p:cNvSpPr>
            <a:spLocks noChangeAspect="1"/>
          </p:cNvSpPr>
          <p:nvPr/>
        </p:nvSpPr>
        <p:spPr>
          <a:xfrm>
            <a:off x="8956433" y="2319769"/>
            <a:ext cx="2694689" cy="2694689"/>
          </a:xfrm>
          <a:prstGeom prst="ellipse">
            <a:avLst/>
          </a:prstGeom>
          <a:noFill/>
          <a:ln w="28575">
            <a:solidFill>
              <a:srgbClr val="003A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>
                <a:solidFill>
                  <a:srgbClr val="003A44"/>
                </a:solidFill>
                <a:latin typeface="Concord-ExtraLight"/>
              </a:rPr>
              <a:t>Universo de mais de </a:t>
            </a:r>
          </a:p>
          <a:p>
            <a:pPr algn="ctr"/>
            <a:r>
              <a:rPr lang="pt-BR" sz="4400" b="1">
                <a:solidFill>
                  <a:srgbClr val="003A44"/>
                </a:solidFill>
                <a:latin typeface="Concord"/>
              </a:rPr>
              <a:t>22 mil </a:t>
            </a:r>
          </a:p>
          <a:p>
            <a:pPr algn="ctr"/>
            <a:r>
              <a:rPr lang="pt-BR" sz="1600">
                <a:solidFill>
                  <a:srgbClr val="003A44"/>
                </a:solidFill>
                <a:latin typeface="Concord-ExtraLight"/>
              </a:rPr>
              <a:t>empresas</a:t>
            </a:r>
          </a:p>
        </p:txBody>
      </p:sp>
    </p:spTree>
    <p:extLst>
      <p:ext uri="{BB962C8B-B14F-4D97-AF65-F5344CB8AC3E}">
        <p14:creationId xmlns:p14="http://schemas.microsoft.com/office/powerpoint/2010/main" val="319741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C843DD-9305-3D14-4CCF-4C99081FC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56176A1-890F-3D6B-CAF8-57331E9F084E}"/>
              </a:ext>
            </a:extLst>
          </p:cNvPr>
          <p:cNvSpPr txBox="1"/>
          <p:nvPr/>
        </p:nvSpPr>
        <p:spPr>
          <a:xfrm>
            <a:off x="4297284" y="2905780"/>
            <a:ext cx="3597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>
                <a:solidFill>
                  <a:srgbClr val="2B7C3C"/>
                </a:solidFill>
                <a:latin typeface="Concord-Medium" panose="02000000000000000000" pitchFamily="2" charset="0"/>
              </a:rPr>
              <a:t>Impactos da inação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596302-A5DD-3B7E-1BA4-1835A87C9160}"/>
              </a:ext>
            </a:extLst>
          </p:cNvPr>
          <p:cNvSpPr txBox="1"/>
          <p:nvPr/>
        </p:nvSpPr>
        <p:spPr>
          <a:xfrm>
            <a:off x="4170648" y="3429000"/>
            <a:ext cx="385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>
                <a:solidFill>
                  <a:srgbClr val="2B7C3C"/>
                </a:solidFill>
                <a:latin typeface="Concord-ExtraLight" panose="02000000000000000000" pitchFamily="2" charset="0"/>
              </a:rPr>
              <a:t>Impasse regulatório agrava problemas</a:t>
            </a:r>
          </a:p>
        </p:txBody>
      </p:sp>
    </p:spTree>
    <p:extLst>
      <p:ext uri="{BB962C8B-B14F-4D97-AF65-F5344CB8AC3E}">
        <p14:creationId xmlns:p14="http://schemas.microsoft.com/office/powerpoint/2010/main" val="633272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FFBE64C-FB3A-37D0-859D-7754AB655D18}"/>
              </a:ext>
            </a:extLst>
          </p:cNvPr>
          <p:cNvSpPr txBox="1"/>
          <p:nvPr/>
        </p:nvSpPr>
        <p:spPr>
          <a:xfrm>
            <a:off x="862149" y="613948"/>
            <a:ext cx="5981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>
                <a:solidFill>
                  <a:srgbClr val="2B7C3C"/>
                </a:solidFill>
                <a:latin typeface="Concord-Medium" panose="02000000000000000000" pitchFamily="2" charset="0"/>
              </a:rPr>
              <a:t>Impactos do impasse regulatório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1C7960C-E5EF-6ADF-7A25-E3DCA12B7AC3}"/>
              </a:ext>
            </a:extLst>
          </p:cNvPr>
          <p:cNvSpPr txBox="1"/>
          <p:nvPr/>
        </p:nvSpPr>
        <p:spPr>
          <a:xfrm>
            <a:off x="862148" y="1137168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>
                <a:solidFill>
                  <a:srgbClr val="2B7C3C"/>
                </a:solidFill>
                <a:latin typeface="Concord-ExtraLight" panose="02000000000000000000" pitchFamily="2" charset="0"/>
              </a:rPr>
              <a:t>Indefinição amplia incertezas e problemas históricos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9CF101-2DE9-FE3A-B8CE-D554977606C1}"/>
              </a:ext>
            </a:extLst>
          </p:cNvPr>
          <p:cNvSpPr txBox="1"/>
          <p:nvPr/>
        </p:nvSpPr>
        <p:spPr>
          <a:xfrm>
            <a:off x="862149" y="2029720"/>
            <a:ext cx="10606598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solidFill>
                  <a:srgbClr val="003A44"/>
                </a:solidFill>
                <a:latin typeface="Concord-ExtraLight" panose="02000000000000000000" pitchFamily="2" charset="0"/>
              </a:rPr>
              <a:t>A realidade do compartilhamento de postes no Brasil segue se deteriorando: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1600">
                <a:solidFill>
                  <a:srgbClr val="003A44"/>
                </a:solidFill>
                <a:latin typeface="Concord-ExtraLight" panose="02000000000000000000" pitchFamily="2" charset="0"/>
              </a:rPr>
              <a:t>Na ausência de atuação efetiva dos órgãos reguladores, novos agentes políticos têm se envolvido com o tema, como Procons, Ministério Público, Assembleias Municipais e Prefeituras. Contudo, sem a devida expertise técnica, esses atores muitas vezes pregam soluções inexequíveis (como o enterramento completo das redes) ou pressionam as empresas por meio de multas ou pressão da mídia.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1600">
                <a:solidFill>
                  <a:srgbClr val="003A44"/>
                </a:solidFill>
                <a:latin typeface="Concord-ExtraLight" panose="02000000000000000000" pitchFamily="2" charset="0"/>
              </a:rPr>
              <a:t>As distribuidoras de energia elétrica têm acelerado movimentos individuais e descoordenados de mapeamento e regularização de redes aéreas. Ações ocorrem com viés de regularização contratual e ampliação de receitas, sem supervisão de autoridades públicas ou diálogo efetivo com o setor de telecomunicações.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1600">
                <a:solidFill>
                  <a:srgbClr val="003A44"/>
                </a:solidFill>
                <a:latin typeface="Concord-ExtraLight" panose="02000000000000000000" pitchFamily="2" charset="0"/>
              </a:rPr>
              <a:t>Não há padronização de regras, preços ou prazos. Sem direcionamento das Agências, amplia o clima de “cada um por si”, aumentando o desgaste entre os setores e  reforçando um ambiente que só beneficia aos aventureiros e clandestinos. </a:t>
            </a:r>
            <a:r>
              <a:rPr lang="pt-BR" sz="1600" b="1">
                <a:solidFill>
                  <a:srgbClr val="003A44"/>
                </a:solidFill>
                <a:latin typeface="Concord-ExtraLight" panose="02000000000000000000" pitchFamily="2" charset="0"/>
              </a:rPr>
              <a:t>Precisamos de preços definidos, regras claras e procedimentos uniformes!</a:t>
            </a:r>
            <a:endParaRPr lang="pt-BR" sz="1600">
              <a:solidFill>
                <a:srgbClr val="003A44"/>
              </a:solidFill>
              <a:latin typeface="Concord-Extra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2583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Abrint">
  <a:themeElements>
    <a:clrScheme name="Abrin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83E"/>
      </a:accent1>
      <a:accent2>
        <a:srgbClr val="002F3B"/>
      </a:accent2>
      <a:accent3>
        <a:srgbClr val="005F71"/>
      </a:accent3>
      <a:accent4>
        <a:srgbClr val="DFC920"/>
      </a:accent4>
      <a:accent5>
        <a:srgbClr val="333333"/>
      </a:accent5>
      <a:accent6>
        <a:srgbClr val="FFFFFF"/>
      </a:accent6>
      <a:hlink>
        <a:srgbClr val="0563C1"/>
      </a:hlink>
      <a:folHlink>
        <a:srgbClr val="954F72"/>
      </a:folHlink>
    </a:clrScheme>
    <a:fontScheme name="Abrint">
      <a:majorFont>
        <a:latin typeface="Concor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 - Abrint" id="{4E33F284-A780-4A0F-B6CA-F334920F5088}" vid="{25ED4E2E-1177-462A-8AD0-33050AA925A8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c72860-5223-477e-824d-6a5713df32fb">
      <Terms xmlns="http://schemas.microsoft.com/office/infopath/2007/PartnerControls"/>
    </lcf76f155ced4ddcb4097134ff3c332f>
    <TaxCatchAll xmlns="a990892b-ecd9-45cd-9f55-8a14b31e64d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000894E76EC1448DEF1786A566A4CF" ma:contentTypeVersion="16" ma:contentTypeDescription="Create a new document." ma:contentTypeScope="" ma:versionID="12c660ca21709b53f3bcbead7fe3e052">
  <xsd:schema xmlns:xsd="http://www.w3.org/2001/XMLSchema" xmlns:xs="http://www.w3.org/2001/XMLSchema" xmlns:p="http://schemas.microsoft.com/office/2006/metadata/properties" xmlns:ns2="b7c72860-5223-477e-824d-6a5713df32fb" xmlns:ns3="a990892b-ecd9-45cd-9f55-8a14b31e64d3" targetNamespace="http://schemas.microsoft.com/office/2006/metadata/properties" ma:root="true" ma:fieldsID="a4fc3ca7ed2132eeec9e5c0ac599734b" ns2:_="" ns3:_="">
    <xsd:import namespace="b7c72860-5223-477e-824d-6a5713df32fb"/>
    <xsd:import namespace="a990892b-ecd9-45cd-9f55-8a14b31e64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72860-5223-477e-824d-6a5713df32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4f4b5fa-5493-4d97-909a-29543d242e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90892b-ecd9-45cd-9f55-8a14b31e64d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8dd6737-676b-45cc-841b-a732006b4e6d}" ma:internalName="TaxCatchAll" ma:showField="CatchAllData" ma:web="a990892b-ecd9-45cd-9f55-8a14b31e64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B2A3E7-B96F-4900-9305-2BC5BDE1CA4D}">
  <ds:schemaRefs>
    <ds:schemaRef ds:uri="a990892b-ecd9-45cd-9f55-8a14b31e64d3"/>
    <ds:schemaRef ds:uri="b7c72860-5223-477e-824d-6a5713df32f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BC6ABB0-5FA8-4364-A994-E60C76969F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88C491-F661-45BD-9863-0E14D8BB760D}">
  <ds:schemaRefs>
    <ds:schemaRef ds:uri="a990892b-ecd9-45cd-9f55-8a14b31e64d3"/>
    <ds:schemaRef ds:uri="b7c72860-5223-477e-824d-6a5713df32f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Abrint</Template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Tema Abrint</vt:lpstr>
      <vt:lpstr>Tema do Office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Rhian Simões Monteiro Duarte</dc:creator>
  <cp:revision>6</cp:revision>
  <dcterms:created xsi:type="dcterms:W3CDTF">2024-01-17T18:08:20Z</dcterms:created>
  <dcterms:modified xsi:type="dcterms:W3CDTF">2025-06-16T20:32:53Z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0x0101003E000894E76EC1448DEF1786A566A4CF</vt:lpwstr>
  </property>
</Properties>
</file>