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7" r:id="rId2"/>
    <p:sldId id="3344" r:id="rId3"/>
    <p:sldId id="3345" r:id="rId4"/>
    <p:sldId id="3336" r:id="rId5"/>
    <p:sldId id="3343" r:id="rId6"/>
    <p:sldId id="3346" r:id="rId7"/>
    <p:sldId id="3322" r:id="rId8"/>
    <p:sldId id="331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468"/>
    <a:srgbClr val="ED7D31"/>
    <a:srgbClr val="009796"/>
    <a:srgbClr val="3EA3CB"/>
    <a:srgbClr val="63C29D"/>
    <a:srgbClr val="70AD47"/>
    <a:srgbClr val="FFC20E"/>
    <a:srgbClr val="DEA900"/>
    <a:srgbClr val="006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uizio Weber" userId="2a5f20ff-45ef-404a-8e9f-5ab24e534f43" providerId="ADAL" clId="{8DC64197-614F-4F68-9BAD-48B2AD0B2B13}"/>
    <pc:docChg chg="delSld">
      <pc:chgData name="Aluizio Weber" userId="2a5f20ff-45ef-404a-8e9f-5ab24e534f43" providerId="ADAL" clId="{8DC64197-614F-4F68-9BAD-48B2AD0B2B13}" dt="2025-06-17T13:04:48.633" v="0" actId="47"/>
      <pc:docMkLst>
        <pc:docMk/>
      </pc:docMkLst>
      <pc:sldChg chg="del">
        <pc:chgData name="Aluizio Weber" userId="2a5f20ff-45ef-404a-8e9f-5ab24e534f43" providerId="ADAL" clId="{8DC64197-614F-4F68-9BAD-48B2AD0B2B13}" dt="2025-06-17T13:04:48.633" v="0" actId="47"/>
        <pc:sldMkLst>
          <pc:docMk/>
          <pc:sldMk cId="1555575734" sldId="3347"/>
        </pc:sldMkLst>
      </pc:sldChg>
      <pc:sldChg chg="del">
        <pc:chgData name="Aluizio Weber" userId="2a5f20ff-45ef-404a-8e9f-5ab24e534f43" providerId="ADAL" clId="{8DC64197-614F-4F68-9BAD-48B2AD0B2B13}" dt="2025-06-17T13:04:48.633" v="0" actId="47"/>
        <pc:sldMkLst>
          <pc:docMk/>
          <pc:sldMk cId="246417674" sldId="3348"/>
        </pc:sldMkLst>
      </pc:sldChg>
      <pc:sldChg chg="del">
        <pc:chgData name="Aluizio Weber" userId="2a5f20ff-45ef-404a-8e9f-5ab24e534f43" providerId="ADAL" clId="{8DC64197-614F-4F68-9BAD-48B2AD0B2B13}" dt="2025-06-17T13:04:48.633" v="0" actId="47"/>
        <pc:sldMkLst>
          <pc:docMk/>
          <pc:sldMk cId="2444635045" sldId="3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1205-934E-4C79-9D22-193BD27CD31C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E16D-1DBF-451E-96F9-3E3E7110F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7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976">
              <a:defRPr/>
            </a:pPr>
            <a:fld id="{D656DEEE-CE1A-48FD-8D24-AF8FB7BE0D2D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50976">
                <a:defRPr/>
              </a:pPr>
              <a:t>8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05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E1FB1-EFF8-8E5C-54FC-A202A0E1B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652456-DB3C-6322-A1F8-EA4E39391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D7CFE-A439-41DA-C408-5DC0E109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75504-5073-C1BE-CB1B-270EAA1E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CD1B9-5D80-79E6-A42B-A1C06CF1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E2AB-94FC-B86F-4DCF-1A541D8B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9A4-76CB-F4CB-6F55-987407339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EE7CC8-B2BF-2FF9-5C6C-98C7329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774BB-2BDA-28E5-5B04-92B58838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E4FB39-3DEC-7BE9-E455-BA6B49B6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43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F74327-22F9-D389-113E-E4B674A3A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BE8008-1041-505B-A1C6-DFED90ECF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04171-9974-9E07-CDDC-70D90E2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643EB-283E-825F-EE2C-3B6ABB05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7D19E-BA7B-3404-B8C9-61F8AE9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29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8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4AD2D-C6F0-3788-2CC8-22CE78B5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9A9BB-4372-F90A-C613-EDC9672D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D836A-FEFA-BD48-1D13-058B423F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6DCD1A-B16B-4B86-1D8D-EBF1169C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2E79EC-76C4-9DEE-34D4-619994B9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83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AFD3-26AE-61F8-B2FE-4693D12A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9ED11B-DFE3-FBDD-99EE-046BF22F0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E39F4-47F1-6A2B-6D03-BC313779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38D5DC-334C-BF4C-A96D-9E9D5520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D1253F-DF99-5A3E-255B-65A9DDB5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0936F-0124-318B-E02C-91FA9B6C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FFD6F-49F2-A804-443D-F6DAFD63C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FC0051-9792-AC50-B7F9-969161C2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3E0AA8-126C-27D2-0FA1-6B9B9519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E296F9-4F0D-DFC0-E3D3-7EB31D8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D16A80-D1F1-341A-74C8-47D0A5D8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62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B1D03-A3DE-4C96-954E-F539FCB9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71DB54-5177-875A-DD60-3E56ECE4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59B25-B634-1730-5EDF-C4491A9AC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A6A464-C71C-ED75-B854-62B9BAC10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7E92D6-1FB1-082C-8DCA-5ADF0B83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6A1F02-A19C-3305-9DFB-5091D919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36B92A-73AC-72AB-B8C3-5009CA2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889266-5038-DBDF-675D-077548CD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418A8-D02A-E3E2-CF5F-95C238E1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92A05E-638D-F620-6B0F-6C2CEF9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038C12-6DEB-7F7E-BC95-FD1A1EDA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BF4721-87DB-36F5-21C9-9A8B0EB0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066C60-3A72-88F3-FDB7-77BC578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2B7F59-2AA9-74C4-C799-3E89CFB1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7B7869-9751-C321-9A7F-15476994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B80C5-556E-D0CC-5934-FE62CCEB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7B4B2-D2E8-DAEC-D6AE-7D6A228E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7D3FC6-6929-53D8-80D5-9005B733F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2F7B79-E205-19CD-1484-5511761F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B122F6-D809-8825-2516-F9152D95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7FBAD8-7796-6F37-48E1-6B8F1C2D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50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48799-4F7A-9CFF-1C95-DFE72BBD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54ED34-E959-E902-D45A-34C915C61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802736-4954-3DE8-1E40-E36008BC3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EC061C-C029-4473-872B-E84D11B7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75A5BD-CF15-3753-CB5E-58A93275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39E2B5-BFA5-9C93-8935-7BF4BB6F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72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6C01E2-705C-1AF2-10F1-9FDEA588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8FDE6-4C05-64A1-EA85-885F6D7C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E94F6-96B6-FE26-3D78-470923A04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0248-C8F6-4F9E-A860-578BF9D68B27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4E487-C864-7EA0-349E-1F7E4153B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510BA-E1AB-C4BC-303C-DE9992AF1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A478-40D2-413D-8E46-7BAF5C15E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6858922-5F71-A062-F5DF-F36480F5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168"/>
          </a:xfrm>
          <a:prstGeom prst="rect">
            <a:avLst/>
          </a:prstGeom>
        </p:spPr>
      </p:pic>
      <p:pic>
        <p:nvPicPr>
          <p:cNvPr id="3" name="Imagem 2" descr="Forma&#10;&#10;Descrição gerada automaticamente">
            <a:extLst>
              <a:ext uri="{FF2B5EF4-FFF2-40B4-BE49-F238E27FC236}">
                <a16:creationId xmlns:a16="http://schemas.microsoft.com/office/drawing/2014/main" id="{B93E524C-AD37-4A4C-0CE8-C78F84B1AA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1570" b="8521"/>
          <a:stretch/>
        </p:blipFill>
        <p:spPr>
          <a:xfrm>
            <a:off x="0" y="-10159"/>
            <a:ext cx="7400561" cy="6878317"/>
          </a:xfrm>
          <a:prstGeom prst="rect">
            <a:avLst/>
          </a:prstGeom>
        </p:spPr>
      </p:pic>
      <p:pic>
        <p:nvPicPr>
          <p:cNvPr id="8" name="Imagem 7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3FDA5B5C-B7A1-D71A-9F75-18950AA1C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54" y="5150607"/>
            <a:ext cx="3341234" cy="14148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F6E5E8-27E3-A682-30FE-E28AF7EF2C84}"/>
              </a:ext>
            </a:extLst>
          </p:cNvPr>
          <p:cNvSpPr txBox="1"/>
          <p:nvPr/>
        </p:nvSpPr>
        <p:spPr>
          <a:xfrm>
            <a:off x="5672587" y="616530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C20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Junho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.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40087E-4CEF-7BF1-F90C-5283DF10CF96}"/>
              </a:ext>
            </a:extLst>
          </p:cNvPr>
          <p:cNvSpPr txBox="1"/>
          <p:nvPr/>
        </p:nvSpPr>
        <p:spPr>
          <a:xfrm>
            <a:off x="4607541" y="1954768"/>
            <a:ext cx="7584459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t-BR" sz="3600" b="1" i="0" u="none" strike="noStrike" kern="1200" cap="small" spc="0" normalizeH="0" noProof="0" dirty="0">
                <a:ln>
                  <a:noFill/>
                </a:ln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Open Sans"/>
                <a:cs typeface="Open Sans"/>
              </a:rPr>
              <a:t>Audiência Pública </a:t>
            </a:r>
          </a:p>
          <a:p>
            <a:pPr>
              <a:spcAft>
                <a:spcPts val="600"/>
              </a:spcAft>
              <a:defRPr/>
            </a:pPr>
            <a:r>
              <a:rPr kumimoji="0" lang="pt-BR" sz="3600" b="1" i="0" u="none" strike="noStrike" kern="1200" cap="small" spc="0" normalizeH="0" noProof="0" dirty="0">
                <a:ln>
                  <a:noFill/>
                </a:ln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Open Sans"/>
                <a:cs typeface="Open Sans"/>
              </a:rPr>
              <a:t>Câmara dos Deputados</a:t>
            </a:r>
            <a:endParaRPr lang="pt-BR" sz="3600" b="1" cap="small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problemática que envolve a estética e a operacionalidade dos cabos de energia elétrica, telefonia, televisão a cabo e internet nos municípios</a:t>
            </a:r>
            <a:endParaRPr kumimoji="0" lang="pt-BR" sz="2800" b="1" i="0" u="none" strike="noStrike" kern="1200" cap="small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8BE5-2995-DBAD-07EA-97D9211F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277153C-4947-E8C5-A795-2CCC74D2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200982"/>
            <a:ext cx="548994" cy="5751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9155D1-DCBC-65CF-DD64-48C595B7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8" y="1006034"/>
            <a:ext cx="11262944" cy="57710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D9C8BF-0902-C277-1DAC-C875FBE15802}"/>
              </a:ext>
            </a:extLst>
          </p:cNvPr>
          <p:cNvSpPr txBox="1"/>
          <p:nvPr/>
        </p:nvSpPr>
        <p:spPr>
          <a:xfrm>
            <a:off x="778666" y="226940"/>
            <a:ext cx="1141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Contextualização do Problema</a:t>
            </a:r>
          </a:p>
        </p:txBody>
      </p:sp>
    </p:spTree>
    <p:extLst>
      <p:ext uri="{BB962C8B-B14F-4D97-AF65-F5344CB8AC3E}">
        <p14:creationId xmlns:p14="http://schemas.microsoft.com/office/powerpoint/2010/main" val="55359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AFAE9-050E-C19E-ABF2-E150FA09D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B4290A8D-44BF-66AF-2EA4-15C249E67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200982"/>
            <a:ext cx="548994" cy="5751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FD815A-62C5-7D38-09DA-478278D492AA}"/>
              </a:ext>
            </a:extLst>
          </p:cNvPr>
          <p:cNvSpPr txBox="1"/>
          <p:nvPr/>
        </p:nvSpPr>
        <p:spPr>
          <a:xfrm>
            <a:off x="778666" y="226940"/>
            <a:ext cx="1141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Contextualização do Problema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269752B-5C42-19C8-7C8E-D0DE5CF67443}"/>
              </a:ext>
            </a:extLst>
          </p:cNvPr>
          <p:cNvGrpSpPr/>
          <p:nvPr/>
        </p:nvGrpSpPr>
        <p:grpSpPr>
          <a:xfrm>
            <a:off x="176784" y="1060451"/>
            <a:ext cx="11750578" cy="5369532"/>
            <a:chOff x="176784" y="1060451"/>
            <a:chExt cx="11750578" cy="536953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FDF881E-DE3F-5E1E-B30A-8C2436B2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84" y="1060451"/>
              <a:ext cx="11750578" cy="536953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D05BB70-7FD3-02A3-AC48-B64C2E4B4B7F}"/>
                </a:ext>
              </a:extLst>
            </p:cNvPr>
            <p:cNvSpPr/>
            <p:nvPr/>
          </p:nvSpPr>
          <p:spPr>
            <a:xfrm>
              <a:off x="3226178" y="1741170"/>
              <a:ext cx="1203960" cy="377190"/>
            </a:xfrm>
            <a:prstGeom prst="rect">
              <a:avLst/>
            </a:prstGeom>
            <a:solidFill>
              <a:srgbClr val="009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D9E0BD8-C8CA-620F-35EA-2A53D58363F7}"/>
                </a:ext>
              </a:extLst>
            </p:cNvPr>
            <p:cNvSpPr/>
            <p:nvPr/>
          </p:nvSpPr>
          <p:spPr>
            <a:xfrm>
              <a:off x="3249363" y="1651635"/>
              <a:ext cx="1157591" cy="527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Quantidade</a:t>
              </a:r>
            </a:p>
            <a:p>
              <a:pPr algn="ctr"/>
              <a:r>
                <a:rPr lang="pt-BR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Prestadoras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42580A-E8F1-30DE-3B9B-068107F1E59B}"/>
                </a:ext>
              </a:extLst>
            </p:cNvPr>
            <p:cNvSpPr/>
            <p:nvPr/>
          </p:nvSpPr>
          <p:spPr>
            <a:xfrm>
              <a:off x="4603874" y="1741170"/>
              <a:ext cx="1203960" cy="377190"/>
            </a:xfrm>
            <a:prstGeom prst="rect">
              <a:avLst/>
            </a:prstGeom>
            <a:solidFill>
              <a:srgbClr val="009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A89CC35-632A-CBD8-0799-CB2DEFC325A5}"/>
                </a:ext>
              </a:extLst>
            </p:cNvPr>
            <p:cNvSpPr/>
            <p:nvPr/>
          </p:nvSpPr>
          <p:spPr>
            <a:xfrm>
              <a:off x="4627059" y="1651635"/>
              <a:ext cx="1157591" cy="527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Prestadoras</a:t>
              </a:r>
            </a:p>
            <a:p>
              <a:pPr algn="ctr"/>
              <a:r>
                <a:rPr lang="pt-BR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com contrato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8F5A4F2-4A65-274F-7060-BE3CB9B775B3}"/>
                </a:ext>
              </a:extLst>
            </p:cNvPr>
            <p:cNvSpPr/>
            <p:nvPr/>
          </p:nvSpPr>
          <p:spPr>
            <a:xfrm>
              <a:off x="6072815" y="1741170"/>
              <a:ext cx="1203960" cy="377190"/>
            </a:xfrm>
            <a:prstGeom prst="rect">
              <a:avLst/>
            </a:prstGeom>
            <a:solidFill>
              <a:srgbClr val="009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0E35F4A-1EB8-31B6-98DA-A1C57744D4E1}"/>
                </a:ext>
              </a:extLst>
            </p:cNvPr>
            <p:cNvSpPr/>
            <p:nvPr/>
          </p:nvSpPr>
          <p:spPr>
            <a:xfrm>
              <a:off x="6096000" y="1651635"/>
              <a:ext cx="1157591" cy="527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algn="ctr"/>
              <a:r>
                <a:rPr lang="pt-BR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com contrato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58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0AE8F56-EE5E-5881-33D1-3173710CD729}"/>
              </a:ext>
            </a:extLst>
          </p:cNvPr>
          <p:cNvSpPr/>
          <p:nvPr/>
        </p:nvSpPr>
        <p:spPr>
          <a:xfrm rot="5400000">
            <a:off x="3747749" y="3876354"/>
            <a:ext cx="4822926" cy="371510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onfusão de fios e desordem de cabos no poste elétrico fotomural •  fotomurais arame, branco, watt | myloview.com.br">
            <a:extLst>
              <a:ext uri="{FF2B5EF4-FFF2-40B4-BE49-F238E27FC236}">
                <a16:creationId xmlns:a16="http://schemas.microsoft.com/office/drawing/2014/main" id="{5BA13758-F393-0B2A-FB90-7E0E7D86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 b="11760"/>
          <a:stretch/>
        </p:blipFill>
        <p:spPr bwMode="auto">
          <a:xfrm>
            <a:off x="6578537" y="2507888"/>
            <a:ext cx="5308052" cy="367392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F944FA-1224-7337-A87E-C79B3BFC05C6}"/>
              </a:ext>
            </a:extLst>
          </p:cNvPr>
          <p:cNvSpPr txBox="1"/>
          <p:nvPr/>
        </p:nvSpPr>
        <p:spPr>
          <a:xfrm>
            <a:off x="778666" y="226940"/>
            <a:ext cx="1141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Contextualização do Problema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C517BD2-A808-0D30-26C1-03DEA196D18E}"/>
              </a:ext>
            </a:extLst>
          </p:cNvPr>
          <p:cNvSpPr/>
          <p:nvPr/>
        </p:nvSpPr>
        <p:spPr>
          <a:xfrm>
            <a:off x="1651380" y="1034233"/>
            <a:ext cx="2460168" cy="523220"/>
          </a:xfrm>
          <a:prstGeom prst="round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Causa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2EFA3B2-8A1C-99B9-95A8-7C3C438DE0B0}"/>
              </a:ext>
            </a:extLst>
          </p:cNvPr>
          <p:cNvSpPr/>
          <p:nvPr/>
        </p:nvSpPr>
        <p:spPr>
          <a:xfrm>
            <a:off x="8014054" y="1034233"/>
            <a:ext cx="2460168" cy="523220"/>
          </a:xfrm>
          <a:prstGeom prst="round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Consequência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7C6EE5-7FDC-1E59-2B88-56EAB59778EB}"/>
              </a:ext>
            </a:extLst>
          </p:cNvPr>
          <p:cNvSpPr txBox="1"/>
          <p:nvPr/>
        </p:nvSpPr>
        <p:spPr>
          <a:xfrm>
            <a:off x="474398" y="1777109"/>
            <a:ext cx="4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Problemas de gestão, manutenção e fiscalização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15AAAD9-0DCB-BA16-96AD-D09DC7D3CF09}"/>
              </a:ext>
            </a:extLst>
          </p:cNvPr>
          <p:cNvSpPr txBox="1"/>
          <p:nvPr/>
        </p:nvSpPr>
        <p:spPr>
          <a:xfrm>
            <a:off x="6545554" y="1789145"/>
            <a:ext cx="537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Ocupação desordenada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69631AC-E896-0A62-0A95-24D116365908}"/>
              </a:ext>
            </a:extLst>
          </p:cNvPr>
          <p:cNvSpPr txBox="1"/>
          <p:nvPr/>
        </p:nvSpPr>
        <p:spPr>
          <a:xfrm>
            <a:off x="176784" y="6524953"/>
            <a:ext cx="5220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KPMG - Compartilhamento de Postes de Energia - Reordenamento e uso, 2020</a:t>
            </a: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F659E3F7-8BA2-81F8-44C7-3AF2F4517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200982"/>
            <a:ext cx="548994" cy="575137"/>
          </a:xfrm>
          <a:prstGeom prst="rect">
            <a:avLst/>
          </a:prstGeom>
        </p:spPr>
      </p:pic>
      <p:pic>
        <p:nvPicPr>
          <p:cNvPr id="35" name="Imagem 34" descr="Diagrama&#10;&#10;Descrição gerada automaticamente">
            <a:extLst>
              <a:ext uri="{FF2B5EF4-FFF2-40B4-BE49-F238E27FC236}">
                <a16:creationId xmlns:a16="http://schemas.microsoft.com/office/drawing/2014/main" id="{001595D5-FE02-57E1-0D89-F912D8D00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0" y="2363243"/>
            <a:ext cx="5467057" cy="40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61F8-FDC5-AC36-7D42-5DFDACD3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2EBAA09A-0837-7D9D-F726-05716D73AF52}"/>
              </a:ext>
            </a:extLst>
          </p:cNvPr>
          <p:cNvSpPr txBox="1"/>
          <p:nvPr/>
        </p:nvSpPr>
        <p:spPr>
          <a:xfrm>
            <a:off x="778666" y="226940"/>
            <a:ext cx="1141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Associadas da Conexis</a:t>
            </a:r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D997BAEC-7899-7C26-7862-728101B0A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200982"/>
            <a:ext cx="548994" cy="5751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6F11A4-E6EB-2193-3547-3E39FBD8DDCC}"/>
              </a:ext>
            </a:extLst>
          </p:cNvPr>
          <p:cNvSpPr txBox="1"/>
          <p:nvPr/>
        </p:nvSpPr>
        <p:spPr>
          <a:xfrm>
            <a:off x="6574877" y="1323071"/>
            <a:ext cx="5154247" cy="2889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pt-BR" dirty="0"/>
              <a:t>Operam com outorga da Anatel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pt-BR" sz="1000" dirty="0"/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pt-BR" dirty="0"/>
              <a:t>Mantêm contratos de compartilhamento com distribuidoras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pt-BR" sz="1000" dirty="0"/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pt-BR" dirty="0"/>
              <a:t>Pagam pelo uso da infraestrutura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pt-BR" sz="1000" dirty="0"/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pt-BR" dirty="0"/>
              <a:t>Investem em manutenção e segurança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m gerada">
            <a:extLst>
              <a:ext uri="{FF2B5EF4-FFF2-40B4-BE49-F238E27FC236}">
                <a16:creationId xmlns:a16="http://schemas.microsoft.com/office/drawing/2014/main" id="{CBA2727D-E267-EB0E-7ED0-52E87A0B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6" y="1387904"/>
            <a:ext cx="4815404" cy="48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: Linha Dobrada Dupla 12">
            <a:extLst>
              <a:ext uri="{FF2B5EF4-FFF2-40B4-BE49-F238E27FC236}">
                <a16:creationId xmlns:a16="http://schemas.microsoft.com/office/drawing/2014/main" id="{3869F5F9-2BB2-EA43-4E69-5D7AB9C12A09}"/>
              </a:ext>
            </a:extLst>
          </p:cNvPr>
          <p:cNvSpPr/>
          <p:nvPr/>
        </p:nvSpPr>
        <p:spPr>
          <a:xfrm>
            <a:off x="4784742" y="4134255"/>
            <a:ext cx="6051871" cy="194686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0552"/>
              <a:gd name="adj6" fmla="val -29893"/>
              <a:gd name="adj7" fmla="val 52269"/>
              <a:gd name="adj8" fmla="val -175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D1A09B-D482-03F8-BB70-03B94AD208AC}"/>
              </a:ext>
            </a:extLst>
          </p:cNvPr>
          <p:cNvSpPr txBox="1"/>
          <p:nvPr/>
        </p:nvSpPr>
        <p:spPr>
          <a:xfrm>
            <a:off x="4850859" y="3900436"/>
            <a:ext cx="153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C767E2-9BC1-C200-0D23-63B4A74B5924}"/>
              </a:ext>
            </a:extLst>
          </p:cNvPr>
          <p:cNvSpPr txBox="1"/>
          <p:nvPr/>
        </p:nvSpPr>
        <p:spPr>
          <a:xfrm>
            <a:off x="4941653" y="4973546"/>
            <a:ext cx="126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1FB0C4-CD27-441F-0A1B-BE2371CDA73E}"/>
              </a:ext>
            </a:extLst>
          </p:cNvPr>
          <p:cNvSpPr txBox="1"/>
          <p:nvPr/>
        </p:nvSpPr>
        <p:spPr>
          <a:xfrm>
            <a:off x="4425840" y="5476642"/>
            <a:ext cx="280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profissionais</a:t>
            </a:r>
            <a:endParaRPr lang="pt-B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72B4F6-C836-C8E9-17F1-68AA9399DE70}"/>
              </a:ext>
            </a:extLst>
          </p:cNvPr>
          <p:cNvSpPr txBox="1"/>
          <p:nvPr/>
        </p:nvSpPr>
        <p:spPr>
          <a:xfrm>
            <a:off x="6263437" y="4450582"/>
            <a:ext cx="4749450" cy="11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</a:pPr>
            <a:r>
              <a:rPr lang="pt-BR" b="1" dirty="0">
                <a:solidFill>
                  <a:schemeClr val="bg1"/>
                </a:solidFill>
              </a:rPr>
              <a:t>Manutenção de cabos aéreos e subterrâneos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</a:pPr>
            <a:r>
              <a:rPr lang="pt-BR" b="1" dirty="0">
                <a:solidFill>
                  <a:schemeClr val="bg1"/>
                </a:solidFill>
              </a:rPr>
              <a:t>Racionalização de redes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</a:pPr>
            <a:r>
              <a:rPr lang="pt-BR" b="1" dirty="0">
                <a:solidFill>
                  <a:schemeClr val="bg1"/>
                </a:solidFill>
              </a:rPr>
              <a:t>Atendimentos emergenciais</a:t>
            </a:r>
            <a:endParaRPr lang="pt-BR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0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D362-B080-20B2-0152-1DBFAA17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AFA240A3-616D-136C-B257-5EF2FC81B0E5}"/>
              </a:ext>
            </a:extLst>
          </p:cNvPr>
          <p:cNvSpPr txBox="1"/>
          <p:nvPr/>
        </p:nvSpPr>
        <p:spPr>
          <a:xfrm>
            <a:off x="778666" y="226940"/>
            <a:ext cx="1141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Estágio da Regulação</a:t>
            </a:r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217B4B66-4E72-59F3-70D1-E8015389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200982"/>
            <a:ext cx="548994" cy="5751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24F54EA-5CCC-B1C2-A244-B070BA9B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2" y="1099539"/>
            <a:ext cx="9522961" cy="49413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479FA8-CC1C-9C15-F131-AA1A60FB9EE7}"/>
              </a:ext>
            </a:extLst>
          </p:cNvPr>
          <p:cNvSpPr txBox="1"/>
          <p:nvPr/>
        </p:nvSpPr>
        <p:spPr>
          <a:xfrm>
            <a:off x="827305" y="663240"/>
            <a:ext cx="11413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16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Avanços regulatórios em curso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1D402B-5BC3-A0CF-03E1-DABC77A2E8B0}"/>
              </a:ext>
            </a:extLst>
          </p:cNvPr>
          <p:cNvSpPr/>
          <p:nvPr/>
        </p:nvSpPr>
        <p:spPr>
          <a:xfrm>
            <a:off x="10153502" y="1654485"/>
            <a:ext cx="1560077" cy="383969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Decreto 12.068/24 Obrigatoriedade da cessão a pessoa jurídica distinta das faixas de ocupação e dos pontos de fixação dos postes das redes aéreas de distribuição para o compartilhamento com o setor de</a:t>
            </a:r>
          </a:p>
          <a:p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telecomunicações</a:t>
            </a:r>
          </a:p>
          <a:p>
            <a:b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Voto do Diretor Ricardo </a:t>
            </a:r>
            <a:r>
              <a:rPr lang="pt-B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 - Aneel apresentado em 20/05/2025</a:t>
            </a:r>
          </a:p>
          <a:p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80B6C84-F876-E0E6-6472-0408D89A5375}"/>
              </a:ext>
            </a:extLst>
          </p:cNvPr>
          <p:cNvSpPr/>
          <p:nvPr/>
        </p:nvSpPr>
        <p:spPr>
          <a:xfrm>
            <a:off x="9919874" y="1363820"/>
            <a:ext cx="637811" cy="639698"/>
          </a:xfrm>
          <a:prstGeom prst="ellipse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233C8B-9880-E3EC-BDA5-5923BC6C707B}"/>
              </a:ext>
            </a:extLst>
          </p:cNvPr>
          <p:cNvSpPr txBox="1"/>
          <p:nvPr/>
        </p:nvSpPr>
        <p:spPr>
          <a:xfrm>
            <a:off x="9849965" y="1550671"/>
            <a:ext cx="78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2024-25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3251ABF-538A-11E6-9A60-879409F6F47D}"/>
              </a:ext>
            </a:extLst>
          </p:cNvPr>
          <p:cNvSpPr/>
          <p:nvPr/>
        </p:nvSpPr>
        <p:spPr>
          <a:xfrm>
            <a:off x="8429625" y="1504950"/>
            <a:ext cx="40386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C5B67D-4EAD-4303-17CF-2AAECB2251E7}"/>
              </a:ext>
            </a:extLst>
          </p:cNvPr>
          <p:cNvSpPr txBox="1"/>
          <p:nvPr/>
        </p:nvSpPr>
        <p:spPr>
          <a:xfrm>
            <a:off x="8293183" y="1545163"/>
            <a:ext cx="66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074ABC-71E9-31DD-35F1-97D763E6FBCA}"/>
              </a:ext>
            </a:extLst>
          </p:cNvPr>
          <p:cNvSpPr txBox="1"/>
          <p:nvPr/>
        </p:nvSpPr>
        <p:spPr>
          <a:xfrm>
            <a:off x="7825740" y="2279216"/>
            <a:ext cx="16002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9796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Minuta aprovada pelo Conselho Diretor da Anatel</a:t>
            </a:r>
          </a:p>
        </p:txBody>
      </p:sp>
    </p:spTree>
    <p:extLst>
      <p:ext uri="{BB962C8B-B14F-4D97-AF65-F5344CB8AC3E}">
        <p14:creationId xmlns:p14="http://schemas.microsoft.com/office/powerpoint/2010/main" val="211343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D7BBB0DB-6B51-70AE-92A4-E6A0B8D3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7952" y="1493952"/>
            <a:ext cx="6858000" cy="3870095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B585FCE-622A-B063-F7BC-B8DC9E3218DD}"/>
              </a:ext>
            </a:extLst>
          </p:cNvPr>
          <p:cNvSpPr>
            <a:spLocks noGrp="1"/>
          </p:cNvSpPr>
          <p:nvPr/>
        </p:nvSpPr>
        <p:spPr>
          <a:xfrm>
            <a:off x="86176" y="1175286"/>
            <a:ext cx="7255066" cy="4004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52425" indent="-352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  <a:lvl2pPr marL="719138" indent="-366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2pPr>
            <a:lvl3pPr marL="1071563" indent="-352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3pPr>
            <a:lvl4pPr marL="1436688" indent="-3651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295" lvl="1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Plano de Regularização de Postes Prioritários (PRPP), elaborado em conjunto pelos setores de energia e </a:t>
            </a:r>
            <a:r>
              <a:rPr lang="pt-BR" sz="16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telecom</a:t>
            </a:r>
            <a:r>
              <a:rPr lang="pt-BR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e que preveja a identificação adequada das ocupações, com conciliação de dados entre distribuidoras e prestadoras, evitando remoções indevidas ou interrupções de serviços essenciais.</a:t>
            </a:r>
          </a:p>
          <a:p>
            <a:pPr marL="709295" lvl="1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Quem causa o problema deve arcar com sua solução. </a:t>
            </a:r>
          </a:p>
          <a:p>
            <a:pPr marL="1061720" lvl="2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</a:pPr>
            <a:r>
              <a:rPr lang="pt-BR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Custos da regularização não podem ser repassados de forma genérica ao setor de telecomunicações, o que penalizaria justamente quem atua de forma regular e contribuiria para injustiça regulatória e desequilíbrio concorrencial.</a:t>
            </a:r>
          </a:p>
          <a:p>
            <a:pPr marL="709295" lvl="1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Metodologia de precificação dos pontos de fixação nos postes justa e orientada a custos e implementada de forma simultânea às novas obrigações. </a:t>
            </a:r>
          </a:p>
          <a:p>
            <a:pPr marL="709295" lvl="1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endParaRPr lang="pt-BR" sz="1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D3F89D-FC23-B532-D7EC-9EFF5E63ED6A}"/>
              </a:ext>
            </a:extLst>
          </p:cNvPr>
          <p:cNvSpPr txBox="1"/>
          <p:nvPr/>
        </p:nvSpPr>
        <p:spPr>
          <a:xfrm>
            <a:off x="8445368" y="1308552"/>
            <a:ext cx="36231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Regulação técnica e equilibrada;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Ação firme contra a ocupação clandestina;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Fiscalização forte;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Preservação dos investimentos feitos em conectividade;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Garantia da segurança da população;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Ampliação de redes;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Não oneração dos usuários de forma injusta e desequilibrada.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89C35C97-546F-E2A0-131D-F70C89CE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8" y="189406"/>
            <a:ext cx="575138" cy="5751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BD2154C-3681-663D-34DD-BD0C49A0381D}"/>
              </a:ext>
            </a:extLst>
          </p:cNvPr>
          <p:cNvSpPr txBox="1"/>
          <p:nvPr/>
        </p:nvSpPr>
        <p:spPr>
          <a:xfrm>
            <a:off x="778666" y="226940"/>
            <a:ext cx="75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2"/>
            <a:r>
              <a:rPr lang="pt-BR" sz="2800" b="1" cap="small" dirty="0">
                <a:solidFill>
                  <a:srgbClr val="006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Posicionamento CONEXIS</a:t>
            </a:r>
          </a:p>
        </p:txBody>
      </p:sp>
    </p:spTree>
    <p:extLst>
      <p:ext uri="{BB962C8B-B14F-4D97-AF65-F5344CB8AC3E}">
        <p14:creationId xmlns:p14="http://schemas.microsoft.com/office/powerpoint/2010/main" val="5051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243F8A1-4E2B-0546-B88F-4E3D0238478E}"/>
              </a:ext>
            </a:extLst>
          </p:cNvPr>
          <p:cNvSpPr txBox="1"/>
          <p:nvPr/>
        </p:nvSpPr>
        <p:spPr>
          <a:xfrm>
            <a:off x="5675127" y="53383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FFC20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Junho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.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2025</a:t>
            </a:r>
          </a:p>
        </p:txBody>
      </p:sp>
      <p:pic>
        <p:nvPicPr>
          <p:cNvPr id="11" name="Imagem 10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2BCCF62F-CCF7-E929-F3A6-A9593B566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62" y="5593874"/>
            <a:ext cx="2711451" cy="11481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E81AFE-A67A-BF48-30AF-E4250527D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16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532C7A6-AACC-7C03-ED47-800DDDC5F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Forma&#10;&#10;Descrição gerada automaticamente">
            <a:extLst>
              <a:ext uri="{FF2B5EF4-FFF2-40B4-BE49-F238E27FC236}">
                <a16:creationId xmlns:a16="http://schemas.microsoft.com/office/drawing/2014/main" id="{D2D9E7AE-DBB9-4604-9D0F-85DD9131C7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1570" b="8521"/>
          <a:stretch/>
        </p:blipFill>
        <p:spPr>
          <a:xfrm>
            <a:off x="0" y="11084"/>
            <a:ext cx="7378700" cy="685799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2DFF98D-9487-B4CF-B815-12746831B69A}"/>
              </a:ext>
            </a:extLst>
          </p:cNvPr>
          <p:cNvSpPr txBox="1">
            <a:spLocks/>
          </p:cNvSpPr>
          <p:nvPr/>
        </p:nvSpPr>
        <p:spPr>
          <a:xfrm>
            <a:off x="3659002" y="2884234"/>
            <a:ext cx="6325486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pPr algn="ctr">
              <a:buClr>
                <a:schemeClr val="accent1"/>
              </a:buClr>
              <a:buSzPts val="2600"/>
            </a:pPr>
            <a:r>
              <a:rPr lang="pt-BR" sz="7200" cap="small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Obrigado</a:t>
            </a:r>
          </a:p>
        </p:txBody>
      </p:sp>
      <p:pic>
        <p:nvPicPr>
          <p:cNvPr id="10" name="Imagem 9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F59A1D4F-046C-0B2E-8406-9555F18A3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54" y="5150607"/>
            <a:ext cx="3341234" cy="141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850">
        <p:fade/>
      </p:transition>
    </mc:Choice>
    <mc:Fallback xmlns="">
      <p:transition advTm="785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31169</TotalTime>
  <Words>333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Malgun Gothic</vt:lpstr>
      <vt:lpstr>Arial</vt:lpstr>
      <vt:lpstr>Calibri</vt:lpstr>
      <vt:lpstr>Calibri Light</vt:lpstr>
      <vt:lpstr>Courier New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Aluizio Weber Filho</dc:creator>
  <cp:lastModifiedBy>Aluizio Weber</cp:lastModifiedBy>
  <cp:revision>7</cp:revision>
  <dcterms:created xsi:type="dcterms:W3CDTF">2022-12-12T03:26:54Z</dcterms:created>
  <dcterms:modified xsi:type="dcterms:W3CDTF">2025-06-17T13:04:51Z</dcterms:modified>
</cp:coreProperties>
</file>