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10" r:id="rId2"/>
    <p:sldId id="256" r:id="rId3"/>
    <p:sldId id="257" r:id="rId4"/>
    <p:sldId id="313" r:id="rId5"/>
    <p:sldId id="314" r:id="rId6"/>
    <p:sldId id="316" r:id="rId7"/>
    <p:sldId id="315" r:id="rId8"/>
    <p:sldId id="318" r:id="rId9"/>
    <p:sldId id="319" r:id="rId10"/>
    <p:sldId id="320" r:id="rId11"/>
  </p:sldIdLst>
  <p:sldSz cx="18288000" cy="10287000"/>
  <p:notesSz cx="6858000" cy="9144000"/>
  <p:embeddedFontLst>
    <p:embeddedFont>
      <p:font typeface="Montserrat Extra-Bold" charset="0"/>
      <p:regular r:id="rId12"/>
    </p:embeddedFont>
    <p:embeddedFont>
      <p:font typeface="Calibri" pitchFamily="34" charset="0"/>
      <p:regular r:id="rId13"/>
      <p:bold r:id="rId14"/>
      <p:italic r:id="rId15"/>
      <p:boldItalic r:id="rId16"/>
    </p:embeddedFont>
    <p:embeddedFont>
      <p:font typeface="Montserrat ExtraBold" pitchFamily="2" charset="0"/>
      <p:bold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963C"/>
    <a:srgbClr val="83AB81"/>
    <a:srgbClr val="557D5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-101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0" y="142840"/>
            <a:ext cx="18288000" cy="2357454"/>
          </a:xfrm>
          <a:custGeom>
            <a:avLst/>
            <a:gdLst/>
            <a:ahLst/>
            <a:cxnLst/>
            <a:rect l="l" t="t" r="r" b="b"/>
            <a:pathLst>
              <a:path w="19780943" h="1552337">
                <a:moveTo>
                  <a:pt x="0" y="0"/>
                </a:moveTo>
                <a:lnTo>
                  <a:pt x="19780943" y="0"/>
                </a:lnTo>
                <a:lnTo>
                  <a:pt x="19780943" y="1552337"/>
                </a:lnTo>
                <a:lnTo>
                  <a:pt x="0" y="155233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</p:sp>
      <p:pic>
        <p:nvPicPr>
          <p:cNvPr id="10" name="Picture 2" descr="C:\Users\55459\Downloads\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24" y="357154"/>
            <a:ext cx="6072230" cy="1973101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43170"/>
            <a:ext cx="18284760" cy="7429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29950" y="357154"/>
            <a:ext cx="5294308" cy="2084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8062077" y="3813739"/>
            <a:ext cx="332305" cy="47760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sp>
      <p:sp>
        <p:nvSpPr>
          <p:cNvPr id="4" name="Freeform 4"/>
          <p:cNvSpPr/>
          <p:nvPr/>
        </p:nvSpPr>
        <p:spPr>
          <a:xfrm>
            <a:off x="0" y="71402"/>
            <a:ext cx="18288000" cy="1552337"/>
          </a:xfrm>
          <a:custGeom>
            <a:avLst/>
            <a:gdLst/>
            <a:ahLst/>
            <a:cxnLst/>
            <a:rect l="l" t="t" r="r" b="b"/>
            <a:pathLst>
              <a:path w="19780943" h="1552337">
                <a:moveTo>
                  <a:pt x="0" y="0"/>
                </a:moveTo>
                <a:lnTo>
                  <a:pt x="19780943" y="0"/>
                </a:lnTo>
                <a:lnTo>
                  <a:pt x="19780943" y="1552337"/>
                </a:lnTo>
                <a:lnTo>
                  <a:pt x="0" y="155233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</p:sp>
      <p:sp>
        <p:nvSpPr>
          <p:cNvPr id="10" name="TextBox 5"/>
          <p:cNvSpPr txBox="1"/>
          <p:nvPr/>
        </p:nvSpPr>
        <p:spPr>
          <a:xfrm>
            <a:off x="4643406" y="214278"/>
            <a:ext cx="9144064" cy="2359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89"/>
              </a:lnSpc>
              <a:spcBef>
                <a:spcPct val="0"/>
              </a:spcBef>
            </a:pPr>
            <a:r>
              <a:rPr lang="en-US" sz="7200" spc="-287" dirty="0" smtClean="0">
                <a:solidFill>
                  <a:schemeClr val="tx2"/>
                </a:solidFill>
                <a:latin typeface="Montserrat ExtraBold" pitchFamily="2" charset="0"/>
                <a:ea typeface="Montserrat Extra-Bold"/>
                <a:cs typeface="Montserrat Extra-Bold"/>
                <a:sym typeface="Montserrat Extra-Bold"/>
              </a:rPr>
              <a:t>Qual </a:t>
            </a:r>
            <a:r>
              <a:rPr lang="en-US" sz="7200" spc="-287" dirty="0" smtClean="0">
                <a:solidFill>
                  <a:schemeClr val="tx2"/>
                </a:solidFill>
                <a:latin typeface="Montserrat ExtraBold" pitchFamily="2" charset="0"/>
                <a:ea typeface="Montserrat Extra-Bold"/>
                <a:cs typeface="Montserrat Extra-Bold"/>
                <a:sym typeface="Montserrat Extra-Bold"/>
              </a:rPr>
              <a:t>a solução?</a:t>
            </a:r>
            <a:endParaRPr lang="en-US" sz="7200" spc="-287" dirty="0" smtClean="0">
              <a:solidFill>
                <a:schemeClr val="tx2"/>
              </a:solidFill>
              <a:latin typeface="Montserrat ExtraBold" pitchFamily="2" charset="0"/>
              <a:ea typeface="Montserrat Extra-Bold"/>
              <a:cs typeface="Montserrat Extra-Bold"/>
              <a:sym typeface="Montserrat Extra-Bold"/>
            </a:endParaRPr>
          </a:p>
          <a:p>
            <a:pPr algn="ctr">
              <a:lnSpc>
                <a:spcPts val="9189"/>
              </a:lnSpc>
              <a:spcBef>
                <a:spcPct val="0"/>
              </a:spcBef>
            </a:pPr>
            <a:endParaRPr lang="en-US" sz="8205" spc="-287" dirty="0">
              <a:solidFill>
                <a:srgbClr val="FFFFFF"/>
              </a:solidFill>
              <a:latin typeface="Montserrat ExtraBold" pitchFamily="2" charset="0"/>
              <a:ea typeface="Montserrat Extra-Bold"/>
              <a:cs typeface="Montserrat Extra-Bold"/>
              <a:sym typeface="Montserrat Extra-Bold"/>
            </a:endParaRPr>
          </a:p>
        </p:txBody>
      </p:sp>
      <p:pic>
        <p:nvPicPr>
          <p:cNvPr id="33794" name="Picture 2" descr="C:\Users\55459\Downloads\ChatGPT Image 9 de nov. de 2025, 14_05_4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56" y="1714476"/>
            <a:ext cx="12215898" cy="81439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58890"/>
            <a:ext cx="18288000" cy="10445890"/>
          </a:xfrm>
          <a:custGeom>
            <a:avLst/>
            <a:gdLst/>
            <a:ahLst/>
            <a:cxnLst/>
            <a:rect l="l" t="t" r="r" b="b"/>
            <a:pathLst>
              <a:path w="18288000" h="10445890">
                <a:moveTo>
                  <a:pt x="0" y="0"/>
                </a:moveTo>
                <a:lnTo>
                  <a:pt x="18288000" y="0"/>
                </a:lnTo>
                <a:lnTo>
                  <a:pt x="18288000" y="10445890"/>
                </a:lnTo>
                <a:lnTo>
                  <a:pt x="0" y="1044589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4800000" scaled="0"/>
            <a:tileRect/>
          </a:gradFill>
        </p:spPr>
      </p:sp>
      <p:pic>
        <p:nvPicPr>
          <p:cNvPr id="1026" name="Picture 2" descr="C:\Users\55459\Downloads\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44" y="428592"/>
            <a:ext cx="6815378" cy="2214578"/>
          </a:xfrm>
          <a:prstGeom prst="rect">
            <a:avLst/>
          </a:prstGeom>
          <a:noFill/>
        </p:spPr>
      </p:pic>
      <p:sp>
        <p:nvSpPr>
          <p:cNvPr id="8" name="TextBox 5"/>
          <p:cNvSpPr txBox="1"/>
          <p:nvPr/>
        </p:nvSpPr>
        <p:spPr>
          <a:xfrm>
            <a:off x="-100736" y="4355516"/>
            <a:ext cx="18288000" cy="2359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89"/>
              </a:lnSpc>
              <a:spcBef>
                <a:spcPct val="0"/>
              </a:spcBef>
            </a:pPr>
            <a:r>
              <a:rPr lang="pt-BR" sz="7200" spc="-287" dirty="0" smtClean="0">
                <a:solidFill>
                  <a:schemeClr val="bg1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TRÁFEGO </a:t>
            </a:r>
            <a:r>
              <a:rPr lang="pt-BR" sz="7200" spc="-287" dirty="0" smtClean="0">
                <a:solidFill>
                  <a:schemeClr val="bg1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VICINAL </a:t>
            </a:r>
            <a:r>
              <a:rPr lang="pt-BR" sz="7200" spc="-287" dirty="0" smtClean="0">
                <a:solidFill>
                  <a:schemeClr val="bg1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FRONTEIRIÇO</a:t>
            </a:r>
            <a:endParaRPr lang="en-US" sz="7200" spc="-287" dirty="0" smtClean="0">
              <a:solidFill>
                <a:schemeClr val="bg1"/>
              </a:solidFill>
              <a:latin typeface="Montserrat Extra-Bold"/>
              <a:ea typeface="Montserrat Extra-Bold"/>
              <a:cs typeface="Montserrat Extra-Bold"/>
              <a:sym typeface="Cooper Hewitt Bold"/>
            </a:endParaRPr>
          </a:p>
          <a:p>
            <a:pPr algn="r">
              <a:lnSpc>
                <a:spcPts val="9189"/>
              </a:lnSpc>
              <a:spcBef>
                <a:spcPct val="0"/>
              </a:spcBef>
            </a:pPr>
            <a:endParaRPr lang="en-US" sz="8205" spc="-287" dirty="0">
              <a:solidFill>
                <a:srgbClr val="FFFFFF"/>
              </a:solidFill>
              <a:latin typeface="Montserrat Extra-Bold"/>
              <a:ea typeface="Montserrat Extra-Bold"/>
              <a:cs typeface="Montserrat Extra-Bold"/>
              <a:sym typeface="Montserrat Extra-Bold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396" y="6929450"/>
            <a:ext cx="5899183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5"/>
          <p:cNvSpPr txBox="1"/>
          <p:nvPr/>
        </p:nvSpPr>
        <p:spPr>
          <a:xfrm>
            <a:off x="0" y="4357682"/>
            <a:ext cx="18288000" cy="2359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89"/>
              </a:lnSpc>
              <a:spcBef>
                <a:spcPct val="0"/>
              </a:spcBef>
            </a:pPr>
            <a:r>
              <a:rPr lang="pt-BR" sz="7200" spc="-287" dirty="0" smtClean="0">
                <a:solidFill>
                  <a:schemeClr val="tx2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TRÁFEGO </a:t>
            </a:r>
            <a:r>
              <a:rPr lang="pt-BR" sz="7200" spc="-287" dirty="0" smtClean="0">
                <a:solidFill>
                  <a:schemeClr val="tx2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VICINAL </a:t>
            </a:r>
            <a:r>
              <a:rPr lang="pt-BR" sz="7200" spc="-287" dirty="0" smtClean="0">
                <a:solidFill>
                  <a:schemeClr val="tx2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FRONTEIRIÇO</a:t>
            </a:r>
            <a:endParaRPr lang="en-US" sz="7200" spc="-287" dirty="0" smtClean="0">
              <a:solidFill>
                <a:schemeClr val="tx2"/>
              </a:solidFill>
              <a:latin typeface="Montserrat Extra-Bold"/>
              <a:ea typeface="Montserrat Extra-Bold"/>
              <a:cs typeface="Montserrat Extra-Bold"/>
              <a:sym typeface="Cooper Hewitt Bold"/>
            </a:endParaRPr>
          </a:p>
          <a:p>
            <a:pPr algn="r">
              <a:lnSpc>
                <a:spcPts val="9189"/>
              </a:lnSpc>
              <a:spcBef>
                <a:spcPct val="0"/>
              </a:spcBef>
            </a:pPr>
            <a:endParaRPr lang="en-US" sz="8205" spc="-287" dirty="0">
              <a:solidFill>
                <a:srgbClr val="FFFFFF"/>
              </a:solidFill>
              <a:latin typeface="Montserrat Extra-Bold"/>
              <a:ea typeface="Montserrat Extra-Bold"/>
              <a:cs typeface="Montserrat Extra-Bold"/>
              <a:sym typeface="Montserrat Extra-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8062077" y="3813739"/>
            <a:ext cx="332305" cy="47760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sp>
      <p:sp>
        <p:nvSpPr>
          <p:cNvPr id="4" name="Freeform 4"/>
          <p:cNvSpPr/>
          <p:nvPr/>
        </p:nvSpPr>
        <p:spPr>
          <a:xfrm>
            <a:off x="0" y="71402"/>
            <a:ext cx="18288000" cy="1552337"/>
          </a:xfrm>
          <a:custGeom>
            <a:avLst/>
            <a:gdLst/>
            <a:ahLst/>
            <a:cxnLst/>
            <a:rect l="l" t="t" r="r" b="b"/>
            <a:pathLst>
              <a:path w="19780943" h="1552337">
                <a:moveTo>
                  <a:pt x="0" y="0"/>
                </a:moveTo>
                <a:lnTo>
                  <a:pt x="19780943" y="0"/>
                </a:lnTo>
                <a:lnTo>
                  <a:pt x="19780943" y="1552337"/>
                </a:lnTo>
                <a:lnTo>
                  <a:pt x="0" y="155233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</p:sp>
      <p:sp>
        <p:nvSpPr>
          <p:cNvPr id="5" name="TextBox 5"/>
          <p:cNvSpPr txBox="1"/>
          <p:nvPr/>
        </p:nvSpPr>
        <p:spPr>
          <a:xfrm>
            <a:off x="0" y="3786178"/>
            <a:ext cx="18288000" cy="2359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89"/>
              </a:lnSpc>
              <a:spcBef>
                <a:spcPct val="0"/>
              </a:spcBef>
            </a:pPr>
            <a:r>
              <a:rPr lang="pt-BR" sz="6000" spc="-287" dirty="0" smtClean="0">
                <a:solidFill>
                  <a:schemeClr val="tx2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Convencional       x      </a:t>
            </a:r>
            <a:r>
              <a:rPr lang="pt-BR" sz="6000" spc="-287" dirty="0" smtClean="0">
                <a:solidFill>
                  <a:schemeClr val="tx2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Vicinal Fronteiriço</a:t>
            </a:r>
            <a:endParaRPr lang="en-US" sz="6000" spc="-287" dirty="0" smtClean="0">
              <a:solidFill>
                <a:schemeClr val="tx2"/>
              </a:solidFill>
              <a:latin typeface="Montserrat Extra-Bold"/>
              <a:ea typeface="Montserrat Extra-Bold"/>
              <a:cs typeface="Montserrat Extra-Bold"/>
              <a:sym typeface="Cooper Hewitt Bold"/>
            </a:endParaRPr>
          </a:p>
          <a:p>
            <a:pPr algn="r">
              <a:lnSpc>
                <a:spcPts val="9189"/>
              </a:lnSpc>
              <a:spcBef>
                <a:spcPct val="0"/>
              </a:spcBef>
            </a:pPr>
            <a:endParaRPr lang="en-US" sz="8205" spc="-287" dirty="0">
              <a:solidFill>
                <a:srgbClr val="FFFFFF"/>
              </a:solidFill>
              <a:latin typeface="Montserrat Extra-Bold"/>
              <a:ea typeface="Montserrat Extra-Bold"/>
              <a:cs typeface="Montserrat Extra-Bold"/>
              <a:sym typeface="Montserrat Extra-Bold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5643538" y="172851"/>
            <a:ext cx="6000792" cy="1112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89"/>
              </a:lnSpc>
              <a:spcBef>
                <a:spcPct val="0"/>
              </a:spcBef>
            </a:pPr>
            <a:r>
              <a:rPr lang="pt-BR" sz="7200" spc="-287" dirty="0" smtClean="0">
                <a:solidFill>
                  <a:schemeClr val="tx2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Mercadorias</a:t>
            </a:r>
            <a:endParaRPr lang="en-US" sz="8205" spc="-287" dirty="0">
              <a:solidFill>
                <a:srgbClr val="FFFFFF"/>
              </a:solidFill>
              <a:latin typeface="Montserrat Extra-Bold"/>
              <a:ea typeface="Montserrat Extra-Bold"/>
              <a:cs typeface="Montserrat Extra-Bold"/>
              <a:sym typeface="Montserrat Extra-Bold"/>
            </a:endParaRPr>
          </a:p>
        </p:txBody>
      </p:sp>
      <p:sp>
        <p:nvSpPr>
          <p:cNvPr id="13" name="Seta para a direita 12"/>
          <p:cNvSpPr/>
          <p:nvPr/>
        </p:nvSpPr>
        <p:spPr>
          <a:xfrm>
            <a:off x="357126" y="7929582"/>
            <a:ext cx="3929090" cy="12144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smtClean="0"/>
              <a:t>Consequências</a:t>
            </a:r>
            <a:endParaRPr lang="pt-BR" sz="3600" b="1" dirty="0"/>
          </a:p>
        </p:txBody>
      </p:sp>
      <p:sp>
        <p:nvSpPr>
          <p:cNvPr id="15" name="Retângulo 14"/>
          <p:cNvSpPr/>
          <p:nvPr/>
        </p:nvSpPr>
        <p:spPr>
          <a:xfrm>
            <a:off x="214250" y="1643038"/>
            <a:ext cx="177166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4400" b="1" dirty="0" smtClean="0">
                <a:solidFill>
                  <a:srgbClr val="3A963C"/>
                </a:solidFill>
              </a:rPr>
              <a:t>Registros </a:t>
            </a:r>
            <a:r>
              <a:rPr lang="pt-BR" sz="4400" b="1" dirty="0" smtClean="0">
                <a:solidFill>
                  <a:srgbClr val="3A963C"/>
                </a:solidFill>
              </a:rPr>
              <a:t>de declaração de </a:t>
            </a:r>
            <a:r>
              <a:rPr lang="pt-BR" sz="4400" b="1" dirty="0" smtClean="0">
                <a:solidFill>
                  <a:srgbClr val="3A963C"/>
                </a:solidFill>
              </a:rPr>
              <a:t>importação/exportação e gravames aduaneiros </a:t>
            </a:r>
            <a:r>
              <a:rPr lang="pt-BR" sz="4400" b="1" dirty="0" smtClean="0">
                <a:solidFill>
                  <a:schemeClr val="tx2"/>
                </a:solidFill>
              </a:rPr>
              <a:t>(encargos </a:t>
            </a:r>
            <a:r>
              <a:rPr lang="pt-BR" sz="4400" b="1" dirty="0" smtClean="0">
                <a:solidFill>
                  <a:schemeClr val="tx2"/>
                </a:solidFill>
              </a:rPr>
              <a:t>financeiros e obrigações, como impostos e taxas, que incidem sobre a importação e exportação de </a:t>
            </a:r>
            <a:r>
              <a:rPr lang="pt-BR" sz="4400" b="1" dirty="0" smtClean="0">
                <a:solidFill>
                  <a:schemeClr val="tx2"/>
                </a:solidFill>
              </a:rPr>
              <a:t>mercadorias).</a:t>
            </a:r>
            <a:endParaRPr lang="pt-BR" sz="4400" dirty="0">
              <a:solidFill>
                <a:schemeClr val="tx2"/>
              </a:solidFill>
            </a:endParaRPr>
          </a:p>
        </p:txBody>
      </p:sp>
      <p:pic>
        <p:nvPicPr>
          <p:cNvPr id="14338" name="Picture 2" descr="Imagens Verificação Verde PNG e Vetor, com Fundo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32" y="4714895"/>
            <a:ext cx="2643182" cy="2643183"/>
          </a:xfrm>
          <a:prstGeom prst="rect">
            <a:avLst/>
          </a:prstGeom>
          <a:noFill/>
        </p:spPr>
      </p:pic>
      <p:pic>
        <p:nvPicPr>
          <p:cNvPr id="14340" name="Picture 4" descr="Polegar Para Baixo Círculo Vermelho Isolado Vetor Diferente Dos Sinais De  Mídia Social. Ilustração do Vetor - Ilustração de vermelho, etiqueta:  17570598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87206" y="4714895"/>
            <a:ext cx="2547902" cy="2547902"/>
          </a:xfrm>
          <a:prstGeom prst="rect">
            <a:avLst/>
          </a:prstGeom>
          <a:noFill/>
        </p:spPr>
      </p:pic>
      <p:pic>
        <p:nvPicPr>
          <p:cNvPr id="14341" name="Picture 5" descr="C:\Users\55459\Downloads\ChatGPT Image 9 de nov. de 2025, 10_40_5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30" y="7072326"/>
            <a:ext cx="2857520" cy="2857520"/>
          </a:xfrm>
          <a:prstGeom prst="rect">
            <a:avLst/>
          </a:prstGeom>
          <a:noFill/>
        </p:spPr>
      </p:pic>
      <p:sp>
        <p:nvSpPr>
          <p:cNvPr id="17" name="Retângulo 16"/>
          <p:cNvSpPr/>
          <p:nvPr/>
        </p:nvSpPr>
        <p:spPr>
          <a:xfrm>
            <a:off x="4143340" y="9429780"/>
            <a:ext cx="37543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/>
              <a:t>Concorrência desleal</a:t>
            </a:r>
            <a:endParaRPr lang="pt-BR" sz="3200" dirty="0"/>
          </a:p>
        </p:txBody>
      </p:sp>
      <p:pic>
        <p:nvPicPr>
          <p:cNvPr id="14342" name="Picture 6" descr="C:\Users\55459\Downloads\ChatGPT Image 9 de nov. de 2025, 10_50_1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1124" y="7072326"/>
            <a:ext cx="2944794" cy="2944794"/>
          </a:xfrm>
          <a:prstGeom prst="rect">
            <a:avLst/>
          </a:prstGeom>
          <a:noFill/>
        </p:spPr>
      </p:pic>
      <p:sp>
        <p:nvSpPr>
          <p:cNvPr id="19" name="Retângulo 18"/>
          <p:cNvSpPr/>
          <p:nvPr/>
        </p:nvSpPr>
        <p:spPr>
          <a:xfrm>
            <a:off x="8643934" y="9429780"/>
            <a:ext cx="35780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/>
              <a:t>Prejuízo a empresas</a:t>
            </a:r>
            <a:endParaRPr lang="pt-BR" sz="3200" dirty="0"/>
          </a:p>
        </p:txBody>
      </p:sp>
      <p:pic>
        <p:nvPicPr>
          <p:cNvPr id="14343" name="Picture 7" descr="C:\Users\55459\Downloads\ChatGPT Image 9 de nov. de 2025, 10_53_1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930346" y="7040648"/>
            <a:ext cx="2960636" cy="2960636"/>
          </a:xfrm>
          <a:prstGeom prst="rect">
            <a:avLst/>
          </a:prstGeom>
          <a:noFill/>
        </p:spPr>
      </p:pic>
      <p:sp>
        <p:nvSpPr>
          <p:cNvPr id="22" name="Retângulo 21"/>
          <p:cNvSpPr/>
          <p:nvPr/>
        </p:nvSpPr>
        <p:spPr>
          <a:xfrm>
            <a:off x="12787338" y="9398102"/>
            <a:ext cx="4866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/>
              <a:t>Prejuízo aos cofres públicos</a:t>
            </a:r>
            <a:endParaRPr lang="pt-BR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/>
      <p:bldP spid="19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8062077" y="3813739"/>
            <a:ext cx="332305" cy="47760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sp>
      <p:sp>
        <p:nvSpPr>
          <p:cNvPr id="4" name="Freeform 4"/>
          <p:cNvSpPr/>
          <p:nvPr/>
        </p:nvSpPr>
        <p:spPr>
          <a:xfrm>
            <a:off x="0" y="71402"/>
            <a:ext cx="18288000" cy="1552337"/>
          </a:xfrm>
          <a:custGeom>
            <a:avLst/>
            <a:gdLst/>
            <a:ahLst/>
            <a:cxnLst/>
            <a:rect l="l" t="t" r="r" b="b"/>
            <a:pathLst>
              <a:path w="19780943" h="1552337">
                <a:moveTo>
                  <a:pt x="0" y="0"/>
                </a:moveTo>
                <a:lnTo>
                  <a:pt x="19780943" y="0"/>
                </a:lnTo>
                <a:lnTo>
                  <a:pt x="19780943" y="1552337"/>
                </a:lnTo>
                <a:lnTo>
                  <a:pt x="0" y="155233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</p:sp>
      <p:sp>
        <p:nvSpPr>
          <p:cNvPr id="5" name="TextBox 5"/>
          <p:cNvSpPr txBox="1"/>
          <p:nvPr/>
        </p:nvSpPr>
        <p:spPr>
          <a:xfrm>
            <a:off x="0" y="3286135"/>
            <a:ext cx="18288000" cy="2359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89"/>
              </a:lnSpc>
              <a:spcBef>
                <a:spcPct val="0"/>
              </a:spcBef>
            </a:pPr>
            <a:r>
              <a:rPr lang="pt-BR" sz="6000" spc="-287" dirty="0" smtClean="0">
                <a:solidFill>
                  <a:schemeClr val="tx2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Convencional</a:t>
            </a:r>
            <a:r>
              <a:rPr lang="pt-BR" sz="6000" spc="-287" dirty="0" smtClean="0">
                <a:solidFill>
                  <a:schemeClr val="tx2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       x      </a:t>
            </a:r>
            <a:r>
              <a:rPr lang="pt-BR" sz="6000" spc="-287" dirty="0" smtClean="0">
                <a:solidFill>
                  <a:schemeClr val="tx2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Vicinal Fronteiriço</a:t>
            </a:r>
            <a:endParaRPr lang="en-US" sz="6000" spc="-287" dirty="0" smtClean="0">
              <a:solidFill>
                <a:schemeClr val="tx2"/>
              </a:solidFill>
              <a:latin typeface="Montserrat Extra-Bold"/>
              <a:ea typeface="Montserrat Extra-Bold"/>
              <a:cs typeface="Montserrat Extra-Bold"/>
              <a:sym typeface="Cooper Hewitt Bold"/>
            </a:endParaRPr>
          </a:p>
          <a:p>
            <a:pPr algn="r">
              <a:lnSpc>
                <a:spcPts val="9189"/>
              </a:lnSpc>
              <a:spcBef>
                <a:spcPct val="0"/>
              </a:spcBef>
            </a:pPr>
            <a:endParaRPr lang="en-US" sz="8205" spc="-287" dirty="0">
              <a:solidFill>
                <a:srgbClr val="FFFFFF"/>
              </a:solidFill>
              <a:latin typeface="Montserrat Extra-Bold"/>
              <a:ea typeface="Montserrat Extra-Bold"/>
              <a:cs typeface="Montserrat Extra-Bold"/>
              <a:sym typeface="Montserrat Extra-Bold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5643538" y="172851"/>
            <a:ext cx="6000792" cy="1112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89"/>
              </a:lnSpc>
              <a:spcBef>
                <a:spcPct val="0"/>
              </a:spcBef>
            </a:pPr>
            <a:r>
              <a:rPr lang="pt-BR" sz="7200" spc="-287" dirty="0" smtClean="0">
                <a:solidFill>
                  <a:schemeClr val="tx2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Scanner</a:t>
            </a:r>
            <a:endParaRPr lang="en-US" sz="8205" spc="-287" dirty="0">
              <a:solidFill>
                <a:srgbClr val="FFFFFF"/>
              </a:solidFill>
              <a:latin typeface="Montserrat Extra-Bold"/>
              <a:ea typeface="Montserrat Extra-Bold"/>
              <a:cs typeface="Montserrat Extra-Bold"/>
              <a:sym typeface="Montserrat Extra-Bold"/>
            </a:endParaRPr>
          </a:p>
        </p:txBody>
      </p:sp>
      <p:sp>
        <p:nvSpPr>
          <p:cNvPr id="13" name="Seta para a direita 12"/>
          <p:cNvSpPr/>
          <p:nvPr/>
        </p:nvSpPr>
        <p:spPr>
          <a:xfrm>
            <a:off x="357126" y="7929582"/>
            <a:ext cx="3929090" cy="12144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smtClean="0"/>
              <a:t>Consequências</a:t>
            </a:r>
            <a:endParaRPr lang="pt-BR" sz="3600" b="1" dirty="0"/>
          </a:p>
        </p:txBody>
      </p:sp>
      <p:sp>
        <p:nvSpPr>
          <p:cNvPr id="15" name="Retângulo 14"/>
          <p:cNvSpPr/>
          <p:nvPr/>
        </p:nvSpPr>
        <p:spPr>
          <a:xfrm>
            <a:off x="214250" y="1643038"/>
            <a:ext cx="177166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4400" b="1" dirty="0" smtClean="0">
                <a:solidFill>
                  <a:srgbClr val="3A963C"/>
                </a:solidFill>
              </a:rPr>
              <a:t>Passagem por processo rotineiro de fiscalização por Scanner da Receita Federal.</a:t>
            </a:r>
            <a:endParaRPr lang="pt-BR" sz="4400" dirty="0">
              <a:solidFill>
                <a:schemeClr val="tx2"/>
              </a:solidFill>
            </a:endParaRPr>
          </a:p>
        </p:txBody>
      </p:sp>
      <p:pic>
        <p:nvPicPr>
          <p:cNvPr id="14338" name="Picture 2" descr="Imagens Verificação Verde PNG e Vetor, com Fundo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32" y="4286267"/>
            <a:ext cx="2643182" cy="2643183"/>
          </a:xfrm>
          <a:prstGeom prst="rect">
            <a:avLst/>
          </a:prstGeom>
          <a:noFill/>
        </p:spPr>
      </p:pic>
      <p:pic>
        <p:nvPicPr>
          <p:cNvPr id="14340" name="Picture 4" descr="Polegar Para Baixo Círculo Vermelho Isolado Vetor Diferente Dos Sinais De  Mídia Social. Ilustração do Vetor - Ilustração de vermelho, etiqueta:  17570598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87206" y="4286267"/>
            <a:ext cx="2547902" cy="2547902"/>
          </a:xfrm>
          <a:prstGeom prst="rect">
            <a:avLst/>
          </a:prstGeom>
          <a:noFill/>
        </p:spPr>
      </p:pic>
      <p:sp>
        <p:nvSpPr>
          <p:cNvPr id="17" name="Retângulo 16"/>
          <p:cNvSpPr/>
          <p:nvPr/>
        </p:nvSpPr>
        <p:spPr>
          <a:xfrm>
            <a:off x="5214910" y="9429780"/>
            <a:ext cx="22789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/>
              <a:t>Descaminho</a:t>
            </a:r>
            <a:endParaRPr lang="pt-BR" sz="3200" dirty="0"/>
          </a:p>
        </p:txBody>
      </p:sp>
      <p:sp>
        <p:nvSpPr>
          <p:cNvPr id="19" name="Retângulo 18"/>
          <p:cNvSpPr/>
          <p:nvPr/>
        </p:nvSpPr>
        <p:spPr>
          <a:xfrm>
            <a:off x="9274069" y="9429780"/>
            <a:ext cx="2403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/>
              <a:t>Contrabando</a:t>
            </a:r>
            <a:endParaRPr lang="pt-BR" sz="3200" dirty="0"/>
          </a:p>
        </p:txBody>
      </p:sp>
      <p:sp>
        <p:nvSpPr>
          <p:cNvPr id="22" name="Retângulo 21"/>
          <p:cNvSpPr/>
          <p:nvPr/>
        </p:nvSpPr>
        <p:spPr>
          <a:xfrm>
            <a:off x="13573156" y="9429780"/>
            <a:ext cx="31463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/>
              <a:t>Evasão de Divisas</a:t>
            </a:r>
            <a:endParaRPr lang="pt-BR" sz="3200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31193" y="7572392"/>
            <a:ext cx="2798889" cy="1928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144660" y="7572392"/>
            <a:ext cx="1856882" cy="187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596" y="7572392"/>
            <a:ext cx="2571768" cy="1894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/>
      <p:bldP spid="19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02" y="357154"/>
            <a:ext cx="17573748" cy="955112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cxnSp>
        <p:nvCxnSpPr>
          <p:cNvPr id="20" name="Conector reto 19"/>
          <p:cNvCxnSpPr/>
          <p:nvPr/>
        </p:nvCxnSpPr>
        <p:spPr>
          <a:xfrm>
            <a:off x="12858776" y="1142972"/>
            <a:ext cx="2357454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26" y="357154"/>
            <a:ext cx="17573748" cy="9590847"/>
          </a:xfrm>
          <a:prstGeom prst="rect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C:\Users\55459\Downloads\ChatGPT Image 9 de nov. de 2025, 12_58_5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01058" y="7072326"/>
            <a:ext cx="4500594" cy="3000396"/>
          </a:xfrm>
          <a:prstGeom prst="rect">
            <a:avLst/>
          </a:prstGeom>
          <a:noFill/>
        </p:spPr>
      </p:pic>
      <p:sp>
        <p:nvSpPr>
          <p:cNvPr id="3" name="AutoShape 3"/>
          <p:cNvSpPr/>
          <p:nvPr/>
        </p:nvSpPr>
        <p:spPr>
          <a:xfrm>
            <a:off x="18062077" y="3813739"/>
            <a:ext cx="332305" cy="47760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sp>
      <p:sp>
        <p:nvSpPr>
          <p:cNvPr id="4" name="Freeform 4"/>
          <p:cNvSpPr/>
          <p:nvPr/>
        </p:nvSpPr>
        <p:spPr>
          <a:xfrm>
            <a:off x="0" y="71402"/>
            <a:ext cx="18288000" cy="1552337"/>
          </a:xfrm>
          <a:custGeom>
            <a:avLst/>
            <a:gdLst/>
            <a:ahLst/>
            <a:cxnLst/>
            <a:rect l="l" t="t" r="r" b="b"/>
            <a:pathLst>
              <a:path w="19780943" h="1552337">
                <a:moveTo>
                  <a:pt x="0" y="0"/>
                </a:moveTo>
                <a:lnTo>
                  <a:pt x="19780943" y="0"/>
                </a:lnTo>
                <a:lnTo>
                  <a:pt x="19780943" y="1552337"/>
                </a:lnTo>
                <a:lnTo>
                  <a:pt x="0" y="155233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</p:sp>
      <p:sp>
        <p:nvSpPr>
          <p:cNvPr id="5" name="TextBox 5"/>
          <p:cNvSpPr txBox="1"/>
          <p:nvPr/>
        </p:nvSpPr>
        <p:spPr>
          <a:xfrm>
            <a:off x="0" y="3929054"/>
            <a:ext cx="18288000" cy="2359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89"/>
              </a:lnSpc>
              <a:spcBef>
                <a:spcPct val="0"/>
              </a:spcBef>
            </a:pPr>
            <a:r>
              <a:rPr lang="pt-BR" sz="6000" spc="-287" dirty="0" smtClean="0">
                <a:solidFill>
                  <a:schemeClr val="tx2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Convencional</a:t>
            </a:r>
            <a:r>
              <a:rPr lang="pt-BR" sz="6000" spc="-287" dirty="0" smtClean="0">
                <a:solidFill>
                  <a:schemeClr val="tx2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       x      </a:t>
            </a:r>
            <a:r>
              <a:rPr lang="pt-BR" sz="6000" spc="-287" dirty="0" smtClean="0">
                <a:solidFill>
                  <a:schemeClr val="tx2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Vicinal Fronteiriço</a:t>
            </a:r>
            <a:endParaRPr lang="en-US" sz="6000" spc="-287" dirty="0" smtClean="0">
              <a:solidFill>
                <a:schemeClr val="tx2"/>
              </a:solidFill>
              <a:latin typeface="Montserrat Extra-Bold"/>
              <a:ea typeface="Montserrat Extra-Bold"/>
              <a:cs typeface="Montserrat Extra-Bold"/>
              <a:sym typeface="Cooper Hewitt Bold"/>
            </a:endParaRPr>
          </a:p>
          <a:p>
            <a:pPr algn="r">
              <a:lnSpc>
                <a:spcPts val="9189"/>
              </a:lnSpc>
              <a:spcBef>
                <a:spcPct val="0"/>
              </a:spcBef>
            </a:pPr>
            <a:endParaRPr lang="en-US" sz="8205" spc="-287" dirty="0">
              <a:solidFill>
                <a:srgbClr val="FFFFFF"/>
              </a:solidFill>
              <a:latin typeface="Montserrat Extra-Bold"/>
              <a:ea typeface="Montserrat Extra-Bold"/>
              <a:cs typeface="Montserrat Extra-Bold"/>
              <a:sym typeface="Montserrat Extra-Bold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4643406" y="214278"/>
            <a:ext cx="9144064" cy="1112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89"/>
              </a:lnSpc>
              <a:spcBef>
                <a:spcPct val="0"/>
              </a:spcBef>
            </a:pPr>
            <a:r>
              <a:rPr lang="pt-BR" sz="7200" spc="-287" dirty="0" smtClean="0">
                <a:solidFill>
                  <a:schemeClr val="tx2"/>
                </a:solidFill>
                <a:latin typeface="Montserrat ExtraBold" pitchFamily="2" charset="0"/>
                <a:ea typeface="Montserrat Extra-Bold"/>
                <a:cs typeface="Montserrat Extra-Bold"/>
                <a:sym typeface="Montserrat Extra-Bold"/>
              </a:rPr>
              <a:t>Fluidez do Trânsito </a:t>
            </a:r>
            <a:endParaRPr lang="en-US" sz="8205" spc="-287" dirty="0">
              <a:solidFill>
                <a:srgbClr val="FFFFFF"/>
              </a:solidFill>
              <a:latin typeface="Montserrat ExtraBold" pitchFamily="2" charset="0"/>
              <a:ea typeface="Montserrat Extra-Bold"/>
              <a:cs typeface="Montserrat Extra-Bold"/>
              <a:sym typeface="Montserrat Extra-Bold"/>
            </a:endParaRPr>
          </a:p>
        </p:txBody>
      </p:sp>
      <p:sp>
        <p:nvSpPr>
          <p:cNvPr id="13" name="Seta para a direita 12"/>
          <p:cNvSpPr/>
          <p:nvPr/>
        </p:nvSpPr>
        <p:spPr>
          <a:xfrm>
            <a:off x="357126" y="7929582"/>
            <a:ext cx="3929090" cy="12144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smtClean="0"/>
              <a:t>Consequências</a:t>
            </a:r>
            <a:endParaRPr lang="pt-BR" sz="3600" b="1" dirty="0"/>
          </a:p>
        </p:txBody>
      </p:sp>
      <p:sp>
        <p:nvSpPr>
          <p:cNvPr id="15" name="Retângulo 14"/>
          <p:cNvSpPr/>
          <p:nvPr/>
        </p:nvSpPr>
        <p:spPr>
          <a:xfrm>
            <a:off x="142812" y="1571600"/>
            <a:ext cx="177166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4000" b="1" dirty="0" smtClean="0">
                <a:solidFill>
                  <a:srgbClr val="3A963C"/>
                </a:solidFill>
              </a:rPr>
              <a:t>Veículos de carga maiores se mantêm à direita e acessam um corredor especial para aguardar a travessia da Ponte da Amizade, enquanto que os menores se misturam com os veículos de passeio impactando significativamente na fluidez do trânsito.</a:t>
            </a:r>
            <a:endParaRPr lang="pt-BR" sz="4000" dirty="0">
              <a:solidFill>
                <a:schemeClr val="tx2"/>
              </a:solidFill>
            </a:endParaRPr>
          </a:p>
        </p:txBody>
      </p:sp>
      <p:pic>
        <p:nvPicPr>
          <p:cNvPr id="14338" name="Picture 2" descr="Imagens Verificação Verde PNG e Vetor, com Fundo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32" y="4929186"/>
            <a:ext cx="2643182" cy="2643183"/>
          </a:xfrm>
          <a:prstGeom prst="rect">
            <a:avLst/>
          </a:prstGeom>
          <a:noFill/>
        </p:spPr>
      </p:pic>
      <p:pic>
        <p:nvPicPr>
          <p:cNvPr id="14340" name="Picture 4" descr="Polegar Para Baixo Círculo Vermelho Isolado Vetor Diferente Dos Sinais De  Mídia Social. Ilustração do Vetor - Ilustração de vermelho, etiqueta:  17570598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87206" y="4929186"/>
            <a:ext cx="2547902" cy="2547902"/>
          </a:xfrm>
          <a:prstGeom prst="rect">
            <a:avLst/>
          </a:prstGeom>
          <a:noFill/>
        </p:spPr>
      </p:pic>
      <p:sp>
        <p:nvSpPr>
          <p:cNvPr id="17" name="Retângulo 16"/>
          <p:cNvSpPr/>
          <p:nvPr/>
        </p:nvSpPr>
        <p:spPr>
          <a:xfrm>
            <a:off x="4643406" y="9429780"/>
            <a:ext cx="34010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/>
              <a:t>Congestionamento</a:t>
            </a:r>
            <a:endParaRPr lang="pt-BR" sz="3200" dirty="0"/>
          </a:p>
        </p:txBody>
      </p:sp>
      <p:sp>
        <p:nvSpPr>
          <p:cNvPr id="19" name="Retângulo 18"/>
          <p:cNvSpPr/>
          <p:nvPr/>
        </p:nvSpPr>
        <p:spPr>
          <a:xfrm>
            <a:off x="14001784" y="9429780"/>
            <a:ext cx="27013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/>
              <a:t>Turista irritado</a:t>
            </a:r>
            <a:endParaRPr lang="pt-BR" sz="3200" dirty="0"/>
          </a:p>
        </p:txBody>
      </p:sp>
      <p:pic>
        <p:nvPicPr>
          <p:cNvPr id="30722" name="Picture 2" descr="C:\Users\55459\Downloads\ChatGPT Image 9 de nov. de 2025, 12_48_2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44660" y="7215202"/>
            <a:ext cx="2357418" cy="2357418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20" y="7572392"/>
            <a:ext cx="2786082" cy="1807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Retângulo 21"/>
          <p:cNvSpPr/>
          <p:nvPr/>
        </p:nvSpPr>
        <p:spPr>
          <a:xfrm>
            <a:off x="10001256" y="9358342"/>
            <a:ext cx="18558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/>
              <a:t>Acidentes</a:t>
            </a:r>
            <a:endParaRPr lang="pt-BR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/>
      <p:bldP spid="19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50" y="285716"/>
            <a:ext cx="17859500" cy="957269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ns Verificação Verde PNG e Vetor, com Fundo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770" y="5214938"/>
            <a:ext cx="2643182" cy="2643183"/>
          </a:xfrm>
          <a:prstGeom prst="rect">
            <a:avLst/>
          </a:prstGeom>
          <a:noFill/>
        </p:spPr>
      </p:pic>
      <p:pic>
        <p:nvPicPr>
          <p:cNvPr id="14340" name="Picture 4" descr="Polegar Para Baixo Círculo Vermelho Isolado Vetor Diferente Dos Sinais De  Mídia Social. Ilustração do Vetor - Ilustração de vermelho, etiqueta:  17570598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58644" y="5429252"/>
            <a:ext cx="2547902" cy="2547902"/>
          </a:xfrm>
          <a:prstGeom prst="rect">
            <a:avLst/>
          </a:prstGeom>
          <a:noFill/>
        </p:spPr>
      </p:pic>
      <p:sp>
        <p:nvSpPr>
          <p:cNvPr id="5" name="TextBox 5"/>
          <p:cNvSpPr txBox="1"/>
          <p:nvPr/>
        </p:nvSpPr>
        <p:spPr>
          <a:xfrm>
            <a:off x="285688" y="4357682"/>
            <a:ext cx="18288000" cy="2359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89"/>
              </a:lnSpc>
              <a:spcBef>
                <a:spcPct val="0"/>
              </a:spcBef>
            </a:pPr>
            <a:r>
              <a:rPr lang="pt-BR" sz="6000" spc="-287" dirty="0" smtClean="0">
                <a:solidFill>
                  <a:schemeClr val="tx2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Convencional</a:t>
            </a:r>
            <a:r>
              <a:rPr lang="pt-BR" sz="6000" spc="-287" dirty="0" smtClean="0">
                <a:solidFill>
                  <a:schemeClr val="tx2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       x      </a:t>
            </a:r>
            <a:r>
              <a:rPr lang="pt-BR" sz="6000" spc="-287" dirty="0" smtClean="0">
                <a:solidFill>
                  <a:schemeClr val="tx2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Vicinal Fronteiriço</a:t>
            </a:r>
            <a:endParaRPr lang="en-US" sz="6000" spc="-287" dirty="0" smtClean="0">
              <a:solidFill>
                <a:schemeClr val="tx2"/>
              </a:solidFill>
              <a:latin typeface="Montserrat Extra-Bold"/>
              <a:ea typeface="Montserrat Extra-Bold"/>
              <a:cs typeface="Montserrat Extra-Bold"/>
              <a:sym typeface="Cooper Hewitt Bold"/>
            </a:endParaRPr>
          </a:p>
          <a:p>
            <a:pPr algn="r">
              <a:lnSpc>
                <a:spcPts val="9189"/>
              </a:lnSpc>
              <a:spcBef>
                <a:spcPct val="0"/>
              </a:spcBef>
            </a:pPr>
            <a:endParaRPr lang="en-US" sz="8205" spc="-287" dirty="0">
              <a:solidFill>
                <a:srgbClr val="FFFFFF"/>
              </a:solidFill>
              <a:latin typeface="Montserrat Extra-Bold"/>
              <a:ea typeface="Montserrat Extra-Bold"/>
              <a:cs typeface="Montserrat Extra-Bold"/>
              <a:sym typeface="Montserrat Extra-Bold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18062077" y="3813739"/>
            <a:ext cx="332305" cy="47760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sp>
      <p:sp>
        <p:nvSpPr>
          <p:cNvPr id="4" name="Freeform 4"/>
          <p:cNvSpPr/>
          <p:nvPr/>
        </p:nvSpPr>
        <p:spPr>
          <a:xfrm>
            <a:off x="0" y="71402"/>
            <a:ext cx="18288000" cy="1552337"/>
          </a:xfrm>
          <a:custGeom>
            <a:avLst/>
            <a:gdLst/>
            <a:ahLst/>
            <a:cxnLst/>
            <a:rect l="l" t="t" r="r" b="b"/>
            <a:pathLst>
              <a:path w="19780943" h="1552337">
                <a:moveTo>
                  <a:pt x="0" y="0"/>
                </a:moveTo>
                <a:lnTo>
                  <a:pt x="19780943" y="0"/>
                </a:lnTo>
                <a:lnTo>
                  <a:pt x="19780943" y="1552337"/>
                </a:lnTo>
                <a:lnTo>
                  <a:pt x="0" y="155233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</p:sp>
      <p:sp>
        <p:nvSpPr>
          <p:cNvPr id="10" name="TextBox 5"/>
          <p:cNvSpPr txBox="1"/>
          <p:nvPr/>
        </p:nvSpPr>
        <p:spPr>
          <a:xfrm>
            <a:off x="4643406" y="214278"/>
            <a:ext cx="9144064" cy="1112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89"/>
              </a:lnSpc>
              <a:spcBef>
                <a:spcPct val="0"/>
              </a:spcBef>
            </a:pPr>
            <a:r>
              <a:rPr lang="pt-BR" sz="7200" spc="-287" dirty="0" smtClean="0">
                <a:solidFill>
                  <a:schemeClr val="tx2"/>
                </a:solidFill>
                <a:latin typeface="Montserrat ExtraBold" pitchFamily="2" charset="0"/>
                <a:ea typeface="Montserrat Extra-Bold"/>
                <a:cs typeface="Montserrat Extra-Bold"/>
                <a:sym typeface="Montserrat Extra-Bold"/>
              </a:rPr>
              <a:t>Segurança Viária</a:t>
            </a:r>
            <a:endParaRPr lang="en-US" sz="8205" spc="-287" dirty="0">
              <a:solidFill>
                <a:srgbClr val="FFFFFF"/>
              </a:solidFill>
              <a:latin typeface="Montserrat ExtraBold" pitchFamily="2" charset="0"/>
              <a:ea typeface="Montserrat Extra-Bold"/>
              <a:cs typeface="Montserrat Extra-Bold"/>
              <a:sym typeface="Montserrat Extra-Bold"/>
            </a:endParaRPr>
          </a:p>
        </p:txBody>
      </p:sp>
      <p:sp>
        <p:nvSpPr>
          <p:cNvPr id="13" name="Seta para a direita 12"/>
          <p:cNvSpPr/>
          <p:nvPr/>
        </p:nvSpPr>
        <p:spPr>
          <a:xfrm>
            <a:off x="1785886" y="8501086"/>
            <a:ext cx="3929090" cy="12144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smtClean="0"/>
              <a:t>Consequência</a:t>
            </a:r>
            <a:endParaRPr lang="pt-BR" sz="3600" b="1" dirty="0"/>
          </a:p>
        </p:txBody>
      </p:sp>
      <p:sp>
        <p:nvSpPr>
          <p:cNvPr id="15" name="Retângulo 14"/>
          <p:cNvSpPr/>
          <p:nvPr/>
        </p:nvSpPr>
        <p:spPr>
          <a:xfrm>
            <a:off x="0" y="1643038"/>
            <a:ext cx="177166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600" b="1" dirty="0" smtClean="0">
                <a:solidFill>
                  <a:srgbClr val="3A963C"/>
                </a:solidFill>
              </a:rPr>
              <a:t>Para operar no transporte rodoviário internacional de cargas, a transportadora deve obter licenças específicas (Licença Originária </a:t>
            </a:r>
            <a:r>
              <a:rPr lang="pt-BR" sz="3600" b="1" dirty="0" smtClean="0">
                <a:solidFill>
                  <a:srgbClr val="3A963C"/>
                </a:solidFill>
              </a:rPr>
              <a:t>e </a:t>
            </a:r>
            <a:r>
              <a:rPr lang="pt-BR" sz="3600" b="1" dirty="0" smtClean="0">
                <a:solidFill>
                  <a:srgbClr val="3A963C"/>
                </a:solidFill>
              </a:rPr>
              <a:t>Licença </a:t>
            </a:r>
            <a:r>
              <a:rPr lang="pt-BR" sz="3600" b="1" dirty="0" smtClean="0">
                <a:solidFill>
                  <a:srgbClr val="3A963C"/>
                </a:solidFill>
              </a:rPr>
              <a:t>Complementar), </a:t>
            </a:r>
            <a:r>
              <a:rPr lang="pt-BR" sz="3600" b="1" dirty="0" smtClean="0">
                <a:solidFill>
                  <a:srgbClr val="3A963C"/>
                </a:solidFill>
              </a:rPr>
              <a:t>o que implica que os veículos devem atender a normas técnicas e de segurança que são verificadas periodicamente. </a:t>
            </a:r>
            <a:r>
              <a:rPr lang="pt-BR" sz="3600" b="1" dirty="0" smtClean="0">
                <a:solidFill>
                  <a:srgbClr val="3A963C"/>
                </a:solidFill>
              </a:rPr>
              <a:t>Os caminhões passam </a:t>
            </a:r>
            <a:r>
              <a:rPr lang="pt-BR" sz="3600" b="1" dirty="0" smtClean="0">
                <a:solidFill>
                  <a:srgbClr val="3A963C"/>
                </a:solidFill>
              </a:rPr>
              <a:t>por </a:t>
            </a:r>
            <a:r>
              <a:rPr lang="pt-BR" sz="3600" b="1" dirty="0" smtClean="0">
                <a:solidFill>
                  <a:srgbClr val="3A963C"/>
                </a:solidFill>
              </a:rPr>
              <a:t>uma </a:t>
            </a:r>
            <a:r>
              <a:rPr lang="pt-BR" sz="3600" b="1" dirty="0" smtClean="0">
                <a:solidFill>
                  <a:srgbClr val="3A963C"/>
                </a:solidFill>
              </a:rPr>
              <a:t>rigorosa </a:t>
            </a:r>
            <a:r>
              <a:rPr lang="pt-BR" sz="3600" b="1" dirty="0" smtClean="0">
                <a:solidFill>
                  <a:srgbClr val="3A963C"/>
                </a:solidFill>
              </a:rPr>
              <a:t>inspeção para </a:t>
            </a:r>
            <a:r>
              <a:rPr lang="pt-BR" sz="3600" b="1" dirty="0" smtClean="0">
                <a:solidFill>
                  <a:srgbClr val="3A963C"/>
                </a:solidFill>
              </a:rPr>
              <a:t>obter </a:t>
            </a:r>
            <a:r>
              <a:rPr lang="pt-BR" sz="3600" b="1" dirty="0" smtClean="0">
                <a:solidFill>
                  <a:srgbClr val="3A963C"/>
                </a:solidFill>
              </a:rPr>
              <a:t>o CIV – Certificado de Inspeção Veicular. Também é necessário obter vários tipos de seguros.</a:t>
            </a:r>
            <a:endParaRPr lang="pt-BR" sz="3600" dirty="0">
              <a:solidFill>
                <a:schemeClr val="tx2"/>
              </a:solidFill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8000992" y="9429780"/>
            <a:ext cx="2226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/>
              <a:t>Insegurança</a:t>
            </a:r>
            <a:endParaRPr lang="pt-BR" sz="32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174" y="7143764"/>
            <a:ext cx="3751267" cy="224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1501</TotalTime>
  <Words>204</Words>
  <Application>Microsoft Office PowerPoint</Application>
  <PresentationFormat>Personalizar</PresentationFormat>
  <Paragraphs>29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6" baseType="lpstr">
      <vt:lpstr>Arial</vt:lpstr>
      <vt:lpstr>Montserrat Extra-Bold</vt:lpstr>
      <vt:lpstr>Cooper Hewitt Bold</vt:lpstr>
      <vt:lpstr>Calibri</vt:lpstr>
      <vt:lpstr>Montserrat ExtraBold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Convocação Câmara de Vereadores - SMTM e Foztrans</dc:title>
  <dc:creator>maxwell Lucena</dc:creator>
  <cp:lastModifiedBy>5545999021805</cp:lastModifiedBy>
  <cp:revision>94</cp:revision>
  <dcterms:created xsi:type="dcterms:W3CDTF">2006-08-16T00:00:00Z</dcterms:created>
  <dcterms:modified xsi:type="dcterms:W3CDTF">2025-11-09T17:36:34Z</dcterms:modified>
  <dc:identifier>DAG1BYw5ZrE</dc:identifier>
</cp:coreProperties>
</file>