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300" r:id="rId4"/>
    <p:sldId id="302" r:id="rId5"/>
    <p:sldId id="303" r:id="rId6"/>
    <p:sldId id="306" r:id="rId7"/>
    <p:sldId id="308" r:id="rId8"/>
    <p:sldId id="307" r:id="rId9"/>
    <p:sldId id="301" r:id="rId10"/>
  </p:sldIdLst>
  <p:sldSz cx="18288000" cy="10287000"/>
  <p:notesSz cx="6858000" cy="9144000"/>
  <p:embeddedFontLst>
    <p:embeddedFont>
      <p:font typeface="Montserrat Extra-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108" y="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ne Maicrovicz Secretária Municipal de Transporte" userId="14b8d86df78168a0" providerId="LiveId" clId="{14AEA323-7DF4-4649-BDED-A3363599A34D}"/>
    <pc:docChg chg="delSld modSld">
      <pc:chgData name="Aline Maicrovicz Secretária Municipal de Transporte" userId="14b8d86df78168a0" providerId="LiveId" clId="{14AEA323-7DF4-4649-BDED-A3363599A34D}" dt="2025-11-09T23:16:20.246" v="199" actId="1076"/>
      <pc:docMkLst>
        <pc:docMk/>
      </pc:docMkLst>
      <pc:sldChg chg="modSp mod">
        <pc:chgData name="Aline Maicrovicz Secretária Municipal de Transporte" userId="14b8d86df78168a0" providerId="LiveId" clId="{14AEA323-7DF4-4649-BDED-A3363599A34D}" dt="2025-11-09T17:26:59.327" v="0" actId="20577"/>
        <pc:sldMkLst>
          <pc:docMk/>
          <pc:sldMk cId="0" sldId="257"/>
        </pc:sldMkLst>
        <pc:spChg chg="mod">
          <ac:chgData name="Aline Maicrovicz Secretária Municipal de Transporte" userId="14b8d86df78168a0" providerId="LiveId" clId="{14AEA323-7DF4-4649-BDED-A3363599A34D}" dt="2025-11-09T17:26:59.327" v="0" actId="20577"/>
          <ac:spMkLst>
            <pc:docMk/>
            <pc:sldMk cId="0" sldId="257"/>
            <ac:spMk id="9" creationId="{00000000-0000-0000-0000-000000000000}"/>
          </ac:spMkLst>
        </pc:spChg>
      </pc:sldChg>
      <pc:sldChg chg="modSp mod">
        <pc:chgData name="Aline Maicrovicz Secretária Municipal de Transporte" userId="14b8d86df78168a0" providerId="LiveId" clId="{14AEA323-7DF4-4649-BDED-A3363599A34D}" dt="2025-11-09T17:34:30.127" v="41" actId="20577"/>
        <pc:sldMkLst>
          <pc:docMk/>
          <pc:sldMk cId="0" sldId="300"/>
        </pc:sldMkLst>
        <pc:spChg chg="mod">
          <ac:chgData name="Aline Maicrovicz Secretária Municipal de Transporte" userId="14b8d86df78168a0" providerId="LiveId" clId="{14AEA323-7DF4-4649-BDED-A3363599A34D}" dt="2025-11-09T17:34:30.127" v="41" actId="20577"/>
          <ac:spMkLst>
            <pc:docMk/>
            <pc:sldMk cId="0" sldId="300"/>
            <ac:spMk id="8" creationId="{00000000-0000-0000-0000-000000000000}"/>
          </ac:spMkLst>
        </pc:spChg>
      </pc:sldChg>
      <pc:sldChg chg="delSp modSp mod">
        <pc:chgData name="Aline Maicrovicz Secretária Municipal de Transporte" userId="14b8d86df78168a0" providerId="LiveId" clId="{14AEA323-7DF4-4649-BDED-A3363599A34D}" dt="2025-11-09T23:14:25.426" v="92"/>
        <pc:sldMkLst>
          <pc:docMk/>
          <pc:sldMk cId="0" sldId="302"/>
        </pc:sldMkLst>
        <pc:spChg chg="del mod">
          <ac:chgData name="Aline Maicrovicz Secretária Municipal de Transporte" userId="14b8d86df78168a0" providerId="LiveId" clId="{14AEA323-7DF4-4649-BDED-A3363599A34D}" dt="2025-11-09T23:14:25.426" v="92"/>
          <ac:spMkLst>
            <pc:docMk/>
            <pc:sldMk cId="0" sldId="302"/>
            <ac:spMk id="8" creationId="{00000000-0000-0000-0000-000000000000}"/>
          </ac:spMkLst>
        </pc:spChg>
      </pc:sldChg>
      <pc:sldChg chg="delSp modSp mod">
        <pc:chgData name="Aline Maicrovicz Secretária Municipal de Transporte" userId="14b8d86df78168a0" providerId="LiveId" clId="{14AEA323-7DF4-4649-BDED-A3363599A34D}" dt="2025-11-09T23:15:29.720" v="153"/>
        <pc:sldMkLst>
          <pc:docMk/>
          <pc:sldMk cId="0" sldId="303"/>
        </pc:sldMkLst>
        <pc:spChg chg="del mod">
          <ac:chgData name="Aline Maicrovicz Secretária Municipal de Transporte" userId="14b8d86df78168a0" providerId="LiveId" clId="{14AEA323-7DF4-4649-BDED-A3363599A34D}" dt="2025-11-09T23:15:29.720" v="153"/>
          <ac:spMkLst>
            <pc:docMk/>
            <pc:sldMk cId="0" sldId="303"/>
            <ac:spMk id="8" creationId="{00000000-0000-0000-0000-000000000000}"/>
          </ac:spMkLst>
        </pc:spChg>
      </pc:sldChg>
      <pc:sldChg chg="modSp del mod">
        <pc:chgData name="Aline Maicrovicz Secretária Municipal de Transporte" userId="14b8d86df78168a0" providerId="LiveId" clId="{14AEA323-7DF4-4649-BDED-A3363599A34D}" dt="2025-11-09T23:16:05.158" v="197" actId="2696"/>
        <pc:sldMkLst>
          <pc:docMk/>
          <pc:sldMk cId="0" sldId="304"/>
        </pc:sldMkLst>
        <pc:spChg chg="mod">
          <ac:chgData name="Aline Maicrovicz Secretária Municipal de Transporte" userId="14b8d86df78168a0" providerId="LiveId" clId="{14AEA323-7DF4-4649-BDED-A3363599A34D}" dt="2025-11-09T23:15:59.431" v="196" actId="20577"/>
          <ac:spMkLst>
            <pc:docMk/>
            <pc:sldMk cId="0" sldId="304"/>
            <ac:spMk id="10" creationId="{00000000-0000-0000-0000-000000000000}"/>
          </ac:spMkLst>
        </pc:spChg>
      </pc:sldChg>
      <pc:sldChg chg="delSp modSp mod">
        <pc:chgData name="Aline Maicrovicz Secretária Municipal de Transporte" userId="14b8d86df78168a0" providerId="LiveId" clId="{14AEA323-7DF4-4649-BDED-A3363599A34D}" dt="2025-11-09T23:16:17.299" v="198" actId="1076"/>
        <pc:sldMkLst>
          <pc:docMk/>
          <pc:sldMk cId="0" sldId="306"/>
        </pc:sldMkLst>
        <pc:spChg chg="del mod">
          <ac:chgData name="Aline Maicrovicz Secretária Municipal de Transporte" userId="14b8d86df78168a0" providerId="LiveId" clId="{14AEA323-7DF4-4649-BDED-A3363599A34D}" dt="2025-11-09T22:36:16.075" v="45"/>
          <ac:spMkLst>
            <pc:docMk/>
            <pc:sldMk cId="0" sldId="306"/>
            <ac:spMk id="9" creationId="{00000000-0000-0000-0000-000000000000}"/>
          </ac:spMkLst>
        </pc:spChg>
        <pc:picChg chg="mod">
          <ac:chgData name="Aline Maicrovicz Secretária Municipal de Transporte" userId="14b8d86df78168a0" providerId="LiveId" clId="{14AEA323-7DF4-4649-BDED-A3363599A34D}" dt="2025-11-09T23:16:17.299" v="198" actId="1076"/>
          <ac:picMkLst>
            <pc:docMk/>
            <pc:sldMk cId="0" sldId="306"/>
            <ac:picMk id="19460" creationId="{00000000-0000-0000-0000-000000000000}"/>
          </ac:picMkLst>
        </pc:picChg>
      </pc:sldChg>
      <pc:sldChg chg="delSp modSp mod">
        <pc:chgData name="Aline Maicrovicz Secretária Municipal de Transporte" userId="14b8d86df78168a0" providerId="LiveId" clId="{14AEA323-7DF4-4649-BDED-A3363599A34D}" dt="2025-11-09T23:16:20.246" v="199" actId="1076"/>
        <pc:sldMkLst>
          <pc:docMk/>
          <pc:sldMk cId="0" sldId="308"/>
        </pc:sldMkLst>
        <pc:spChg chg="del mod">
          <ac:chgData name="Aline Maicrovicz Secretária Municipal de Transporte" userId="14b8d86df78168a0" providerId="LiveId" clId="{14AEA323-7DF4-4649-BDED-A3363599A34D}" dt="2025-11-09T22:38:33.083" v="49"/>
          <ac:spMkLst>
            <pc:docMk/>
            <pc:sldMk cId="0" sldId="308"/>
            <ac:spMk id="8" creationId="{00000000-0000-0000-0000-000000000000}"/>
          </ac:spMkLst>
        </pc:spChg>
        <pc:picChg chg="mod">
          <ac:chgData name="Aline Maicrovicz Secretária Municipal de Transporte" userId="14b8d86df78168a0" providerId="LiveId" clId="{14AEA323-7DF4-4649-BDED-A3363599A34D}" dt="2025-11-09T23:16:20.246" v="199" actId="1076"/>
          <ac:picMkLst>
            <pc:docMk/>
            <pc:sldMk cId="0" sldId="308"/>
            <ac:picMk id="2048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9538F-CD77-4CB2-8FCC-C6262B3E1234}" type="datetimeFigureOut">
              <a:rPr lang="pt-BR" smtClean="0"/>
              <a:t>09/11/2025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11DB0-3199-4832-BB9E-4A0D88BD5E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20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11DB0-3199-4832-BB9E-4A0D88BD5E9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22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58890"/>
            <a:ext cx="18288000" cy="10445890"/>
          </a:xfrm>
          <a:custGeom>
            <a:avLst/>
            <a:gdLst/>
            <a:ahLst/>
            <a:cxnLst/>
            <a:rect l="l" t="t" r="r" b="b"/>
            <a:pathLst>
              <a:path w="18288000" h="10445890">
                <a:moveTo>
                  <a:pt x="0" y="0"/>
                </a:moveTo>
                <a:lnTo>
                  <a:pt x="18288000" y="0"/>
                </a:lnTo>
                <a:lnTo>
                  <a:pt x="18288000" y="10445890"/>
                </a:lnTo>
                <a:lnTo>
                  <a:pt x="0" y="10445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17" r="-817" b="-8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810394" y="-642978"/>
            <a:ext cx="3477606" cy="4347008"/>
          </a:xfrm>
          <a:custGeom>
            <a:avLst/>
            <a:gdLst/>
            <a:ahLst/>
            <a:cxnLst/>
            <a:rect l="l" t="t" r="r" b="b"/>
            <a:pathLst>
              <a:path w="3477606" h="4347008">
                <a:moveTo>
                  <a:pt x="0" y="0"/>
                </a:moveTo>
                <a:lnTo>
                  <a:pt x="3477607" y="0"/>
                </a:lnTo>
                <a:lnTo>
                  <a:pt x="3477607" y="4347008"/>
                </a:lnTo>
                <a:lnTo>
                  <a:pt x="0" y="43470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698530" y="3013075"/>
            <a:ext cx="14890940" cy="394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dirty="0">
                <a:solidFill>
                  <a:srgbClr val="FFFFFF"/>
                </a:solidFill>
                <a:latin typeface="Calibri" pitchFamily="34" charset="0"/>
                <a:ea typeface="Cooper Hewitt Bold"/>
                <a:cs typeface="Calibri" pitchFamily="34" charset="0"/>
                <a:sym typeface="Cooper Hewitt Bold"/>
              </a:rPr>
              <a:t>Secretaria de Transporte e Mobilidade Urbana (SMTM)</a:t>
            </a:r>
          </a:p>
          <a:p>
            <a:pPr algn="ctr">
              <a:lnSpc>
                <a:spcPts val="7699"/>
              </a:lnSpc>
            </a:pPr>
            <a:endParaRPr lang="en-US" sz="5499" b="1" dirty="0">
              <a:solidFill>
                <a:srgbClr val="FFFFFF"/>
              </a:solidFill>
              <a:latin typeface="Cooper Hewitt Bold"/>
              <a:ea typeface="Cooper Hewitt Bold"/>
              <a:cs typeface="Cooper Hewitt Bold"/>
              <a:sym typeface="Cooper Hewitt Bold"/>
            </a:endParaRPr>
          </a:p>
          <a:p>
            <a:pPr algn="ctr">
              <a:lnSpc>
                <a:spcPts val="7699"/>
              </a:lnSpc>
            </a:pPr>
            <a:r>
              <a:rPr lang="pt-BR" sz="6000" b="1" dirty="0"/>
              <a:t>TRÁFEGO VICINAL FRONTEIRIÇO </a:t>
            </a:r>
            <a:endParaRPr lang="en-US" sz="5499" b="1" dirty="0">
              <a:solidFill>
                <a:srgbClr val="FFFFFF"/>
              </a:solidFill>
              <a:latin typeface="Cooper Hewitt Bold"/>
              <a:ea typeface="Cooper Hewitt Bold"/>
              <a:cs typeface="Cooper Hewitt Bold"/>
              <a:sym typeface="Cooper Hewitt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422602"/>
            <a:ext cx="2804002" cy="407979"/>
          </a:xfrm>
          <a:prstGeom prst="rect">
            <a:avLst/>
          </a:prstGeom>
          <a:solidFill>
            <a:srgbClr val="225F8C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18062077" y="3813739"/>
            <a:ext cx="332305" cy="4776016"/>
          </a:xfrm>
          <a:prstGeom prst="rect">
            <a:avLst/>
          </a:prstGeom>
          <a:solidFill>
            <a:srgbClr val="30AA82"/>
          </a:solid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0" y="301845"/>
            <a:ext cx="18288000" cy="1552337"/>
          </a:xfrm>
          <a:custGeom>
            <a:avLst/>
            <a:gdLst/>
            <a:ahLst/>
            <a:cxnLst/>
            <a:rect l="l" t="t" r="r" b="b"/>
            <a:pathLst>
              <a:path w="19780943" h="1552337">
                <a:moveTo>
                  <a:pt x="0" y="0"/>
                </a:moveTo>
                <a:lnTo>
                  <a:pt x="19780943" y="0"/>
                </a:lnTo>
                <a:lnTo>
                  <a:pt x="19780943" y="1552337"/>
                </a:lnTo>
                <a:lnTo>
                  <a:pt x="0" y="15523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8388" b="-3083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571440" y="428592"/>
            <a:ext cx="5000660" cy="1178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189"/>
              </a:lnSpc>
              <a:spcBef>
                <a:spcPct val="0"/>
              </a:spcBef>
            </a:pPr>
            <a:r>
              <a:rPr lang="en-US" sz="8205" spc="-287" dirty="0">
                <a:solidFill>
                  <a:srgbClr val="FFFFFF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O que é ?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9727" y="2632760"/>
            <a:ext cx="8374273" cy="3748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9758" lvl="1" indent="-324879" algn="just">
              <a:lnSpc>
                <a:spcPts val="4213"/>
              </a:lnSpc>
              <a:buFont typeface="Arial"/>
              <a:buChar char="•"/>
            </a:pPr>
            <a:r>
              <a:rPr lang="pt-BR" sz="3200" dirty="0"/>
              <a:t>O </a:t>
            </a:r>
            <a:r>
              <a:rPr lang="pt-BR" sz="3200" b="1" dirty="0"/>
              <a:t>Tráfego Vicinal Fronteiriço (TVF)</a:t>
            </a:r>
            <a:r>
              <a:rPr lang="pt-BR" sz="3200" dirty="0"/>
              <a:t> é um regime especial de </a:t>
            </a:r>
            <a:r>
              <a:rPr lang="pt-BR" sz="3200" b="1" dirty="0"/>
              <a:t>circulação de </a:t>
            </a:r>
            <a:r>
              <a:rPr lang="pt-BR" sz="3200" dirty="0"/>
              <a:t>pessoas</a:t>
            </a:r>
            <a:r>
              <a:rPr lang="pt-BR" sz="3200" b="1" dirty="0"/>
              <a:t> e mercadorias</a:t>
            </a:r>
            <a:r>
              <a:rPr lang="pt-BR" sz="3200" dirty="0"/>
              <a:t> entre cidades que estão localizadas em zonas fronteiriças de países vizinhos - no caso da </a:t>
            </a:r>
            <a:r>
              <a:rPr lang="pt-BR" sz="3200" b="1" dirty="0"/>
              <a:t>Ponte da Amizade</a:t>
            </a:r>
            <a:r>
              <a:rPr lang="pt-BR" sz="3200" dirty="0"/>
              <a:t>, entre </a:t>
            </a:r>
            <a:r>
              <a:rPr lang="pt-BR" sz="3200" b="1" dirty="0"/>
              <a:t>Foz do Iguaçu (Brasil)</a:t>
            </a:r>
            <a:r>
              <a:rPr lang="pt-BR" sz="3200" dirty="0"/>
              <a:t> e </a:t>
            </a:r>
            <a:r>
              <a:rPr lang="pt-BR" sz="3200" b="1" dirty="0"/>
              <a:t>Ciudad del Este (Paraguai)</a:t>
            </a:r>
            <a:r>
              <a:rPr lang="pt-BR" sz="3200" dirty="0"/>
              <a:t>.</a:t>
            </a:r>
            <a:endParaRPr lang="en-US" sz="3009" dirty="0">
              <a:solidFill>
                <a:srgbClr val="000000"/>
              </a:solidFill>
              <a:latin typeface="Cooper Hewitt"/>
              <a:ea typeface="Cooper Hewitt"/>
              <a:cs typeface="Cooper Hewitt"/>
              <a:sym typeface="Cooper Hewit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573963" y="6204271"/>
            <a:ext cx="8374273" cy="320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9758" lvl="1" indent="-324879" algn="just">
              <a:lnSpc>
                <a:spcPts val="4213"/>
              </a:lnSpc>
              <a:buFont typeface="Arial"/>
              <a:buChar char="•"/>
            </a:pPr>
            <a:r>
              <a:rPr lang="pt-BR" sz="3200" dirty="0"/>
              <a:t>Em termos simples, este regime permite que </a:t>
            </a:r>
            <a:r>
              <a:rPr lang="pt-BR" sz="3200" b="1" dirty="0"/>
              <a:t>moradores das áreas próximas à fronteira</a:t>
            </a:r>
            <a:r>
              <a:rPr lang="pt-BR" sz="3200" dirty="0"/>
              <a:t> atravessem para o outro país </a:t>
            </a:r>
            <a:r>
              <a:rPr lang="pt-BR" sz="3200" b="1" dirty="0"/>
              <a:t>sem cumprir todas as exigências dos procedimentos aduaneiros ou migratórios comuns</a:t>
            </a:r>
            <a:r>
              <a:rPr lang="pt-BR" sz="3200" dirty="0"/>
              <a:t>, desde que respeitem certas </a:t>
            </a:r>
            <a:r>
              <a:rPr lang="pt-BR" sz="3200" b="1" dirty="0"/>
              <a:t>limitações.</a:t>
            </a:r>
            <a:endParaRPr lang="en-US" sz="3009" dirty="0">
              <a:solidFill>
                <a:srgbClr val="000000"/>
              </a:solidFill>
              <a:latin typeface="Cooper Hewitt"/>
              <a:ea typeface="Cooper Hewitt"/>
              <a:cs typeface="Cooper Hewitt"/>
              <a:sym typeface="Cooper Hewit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8062077" y="3813739"/>
            <a:ext cx="332305" cy="4776016"/>
          </a:xfrm>
          <a:prstGeom prst="rect">
            <a:avLst/>
          </a:prstGeom>
          <a:solidFill>
            <a:srgbClr val="30AA82"/>
          </a:solid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0" y="301845"/>
            <a:ext cx="18288000" cy="1552337"/>
          </a:xfrm>
          <a:custGeom>
            <a:avLst/>
            <a:gdLst/>
            <a:ahLst/>
            <a:cxnLst/>
            <a:rect l="l" t="t" r="r" b="b"/>
            <a:pathLst>
              <a:path w="19780943" h="1552337">
                <a:moveTo>
                  <a:pt x="0" y="0"/>
                </a:moveTo>
                <a:lnTo>
                  <a:pt x="19780943" y="0"/>
                </a:lnTo>
                <a:lnTo>
                  <a:pt x="19780943" y="1552337"/>
                </a:lnTo>
                <a:lnTo>
                  <a:pt x="0" y="15523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8388" b="-3083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-500130" y="428592"/>
            <a:ext cx="8715436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89"/>
              </a:lnSpc>
              <a:spcBef>
                <a:spcPct val="0"/>
              </a:spcBef>
            </a:pPr>
            <a:r>
              <a:rPr lang="en-US" sz="8205" spc="-287" dirty="0">
                <a:solidFill>
                  <a:srgbClr val="FFFFFF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Legislação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1440" y="2214542"/>
            <a:ext cx="16787930" cy="1643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9758" lvl="1" indent="-324879" algn="just">
              <a:lnSpc>
                <a:spcPts val="4213"/>
              </a:lnSpc>
              <a:buFont typeface="Arial"/>
              <a:buChar char="•"/>
            </a:pPr>
            <a:r>
              <a:rPr lang="pt-BR" sz="4800" b="1" dirty="0"/>
              <a:t>Acordo entre a República Federativa do Brasil e a República do Paraguai sobre Localidades Fronteiriças Vinculadas</a:t>
            </a:r>
            <a:r>
              <a:rPr lang="pt-BR" sz="4800" dirty="0"/>
              <a:t>, firmado em Brasília, em 23 de novembro de 2017.</a:t>
            </a:r>
            <a:endParaRPr lang="en-US" sz="4800" b="1" dirty="0">
              <a:sym typeface="Cooper Hewitt"/>
            </a:endParaRPr>
          </a:p>
        </p:txBody>
      </p:sp>
      <p:sp>
        <p:nvSpPr>
          <p:cNvPr id="2054" name="AutoShape 6" descr="Imagem ger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056" name="AutoShape 8" descr="Imagem ger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52" y="4071930"/>
            <a:ext cx="10287072" cy="598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AutoShape 2"/>
          <p:cNvSpPr/>
          <p:nvPr/>
        </p:nvSpPr>
        <p:spPr>
          <a:xfrm>
            <a:off x="0" y="9422602"/>
            <a:ext cx="2804002" cy="407979"/>
          </a:xfrm>
          <a:prstGeom prst="rect">
            <a:avLst/>
          </a:prstGeom>
          <a:solidFill>
            <a:srgbClr val="225F8C"/>
          </a:solid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422602"/>
            <a:ext cx="2804002" cy="407979"/>
          </a:xfrm>
          <a:prstGeom prst="rect">
            <a:avLst/>
          </a:prstGeom>
          <a:solidFill>
            <a:srgbClr val="225F8C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18062077" y="3813739"/>
            <a:ext cx="332305" cy="4776016"/>
          </a:xfrm>
          <a:prstGeom prst="rect">
            <a:avLst/>
          </a:prstGeom>
          <a:solidFill>
            <a:srgbClr val="30AA82"/>
          </a:solid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0" y="301845"/>
            <a:ext cx="18288000" cy="1552337"/>
          </a:xfrm>
          <a:custGeom>
            <a:avLst/>
            <a:gdLst/>
            <a:ahLst/>
            <a:cxnLst/>
            <a:rect l="l" t="t" r="r" b="b"/>
            <a:pathLst>
              <a:path w="19780943" h="1552337">
                <a:moveTo>
                  <a:pt x="0" y="0"/>
                </a:moveTo>
                <a:lnTo>
                  <a:pt x="19780943" y="0"/>
                </a:lnTo>
                <a:lnTo>
                  <a:pt x="19780943" y="1552337"/>
                </a:lnTo>
                <a:lnTo>
                  <a:pt x="0" y="15523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8388" b="-3083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-285816" y="428592"/>
            <a:ext cx="18788130" cy="1074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89"/>
              </a:lnSpc>
              <a:spcBef>
                <a:spcPct val="0"/>
              </a:spcBef>
            </a:pPr>
            <a:r>
              <a:rPr lang="en-US" sz="5700" b="1" spc="-287" dirty="0">
                <a:solidFill>
                  <a:srgbClr val="FFFFFF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Acordo sobre Localidade Fronteiriças Vinculadas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37" y="3071798"/>
            <a:ext cx="1775346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422602"/>
            <a:ext cx="2804002" cy="407979"/>
          </a:xfrm>
          <a:prstGeom prst="rect">
            <a:avLst/>
          </a:prstGeom>
          <a:solidFill>
            <a:srgbClr val="225F8C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18062077" y="3813739"/>
            <a:ext cx="332305" cy="4776016"/>
          </a:xfrm>
          <a:prstGeom prst="rect">
            <a:avLst/>
          </a:prstGeom>
          <a:solidFill>
            <a:srgbClr val="30AA82"/>
          </a:solid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0" y="301845"/>
            <a:ext cx="18288000" cy="1552337"/>
          </a:xfrm>
          <a:custGeom>
            <a:avLst/>
            <a:gdLst/>
            <a:ahLst/>
            <a:cxnLst/>
            <a:rect l="l" t="t" r="r" b="b"/>
            <a:pathLst>
              <a:path w="19780943" h="1552337">
                <a:moveTo>
                  <a:pt x="0" y="0"/>
                </a:moveTo>
                <a:lnTo>
                  <a:pt x="19780943" y="0"/>
                </a:lnTo>
                <a:lnTo>
                  <a:pt x="19780943" y="1552337"/>
                </a:lnTo>
                <a:lnTo>
                  <a:pt x="0" y="15523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8388" b="-3083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-285816" y="428592"/>
            <a:ext cx="18788130" cy="1074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89"/>
              </a:lnSpc>
              <a:spcBef>
                <a:spcPct val="0"/>
              </a:spcBef>
            </a:pPr>
            <a:r>
              <a:rPr lang="en-US" sz="5700" b="1" spc="-287" dirty="0">
                <a:solidFill>
                  <a:srgbClr val="FFFFFF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Acordo sobre Localidade Fronteiriças Vinculadas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572" y="3143236"/>
            <a:ext cx="14859929" cy="540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422602"/>
            <a:ext cx="2804002" cy="407979"/>
          </a:xfrm>
          <a:prstGeom prst="rect">
            <a:avLst/>
          </a:prstGeom>
          <a:solidFill>
            <a:srgbClr val="225F8C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18062077" y="3813739"/>
            <a:ext cx="332305" cy="4776016"/>
          </a:xfrm>
          <a:prstGeom prst="rect">
            <a:avLst/>
          </a:prstGeom>
          <a:solidFill>
            <a:srgbClr val="30AA82"/>
          </a:solid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0" y="301845"/>
            <a:ext cx="18288000" cy="1552337"/>
          </a:xfrm>
          <a:custGeom>
            <a:avLst/>
            <a:gdLst/>
            <a:ahLst/>
            <a:cxnLst/>
            <a:rect l="l" t="t" r="r" b="b"/>
            <a:pathLst>
              <a:path w="19780943" h="1552337">
                <a:moveTo>
                  <a:pt x="0" y="0"/>
                </a:moveTo>
                <a:lnTo>
                  <a:pt x="19780943" y="0"/>
                </a:lnTo>
                <a:lnTo>
                  <a:pt x="19780943" y="1552337"/>
                </a:lnTo>
                <a:lnTo>
                  <a:pt x="0" y="15523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8388" b="-3083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-285816" y="428592"/>
            <a:ext cx="18788130" cy="1074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89"/>
              </a:lnSpc>
              <a:spcBef>
                <a:spcPct val="0"/>
              </a:spcBef>
            </a:pPr>
            <a:r>
              <a:rPr lang="en-US" sz="5700" b="1" spc="-287" dirty="0">
                <a:solidFill>
                  <a:srgbClr val="FFFFFF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Acordo sobre Localidade Fronteiriças Vinculadas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088" y="3205818"/>
            <a:ext cx="15573484" cy="521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422602"/>
            <a:ext cx="2804002" cy="407979"/>
          </a:xfrm>
          <a:prstGeom prst="rect">
            <a:avLst/>
          </a:prstGeom>
          <a:solidFill>
            <a:srgbClr val="225F8C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18062077" y="3813739"/>
            <a:ext cx="332305" cy="4776016"/>
          </a:xfrm>
          <a:prstGeom prst="rect">
            <a:avLst/>
          </a:prstGeom>
          <a:solidFill>
            <a:srgbClr val="30AA82"/>
          </a:solid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0" y="301845"/>
            <a:ext cx="18288000" cy="1552337"/>
          </a:xfrm>
          <a:custGeom>
            <a:avLst/>
            <a:gdLst/>
            <a:ahLst/>
            <a:cxnLst/>
            <a:rect l="l" t="t" r="r" b="b"/>
            <a:pathLst>
              <a:path w="19780943" h="1552337">
                <a:moveTo>
                  <a:pt x="0" y="0"/>
                </a:moveTo>
                <a:lnTo>
                  <a:pt x="19780943" y="0"/>
                </a:lnTo>
                <a:lnTo>
                  <a:pt x="19780943" y="1552337"/>
                </a:lnTo>
                <a:lnTo>
                  <a:pt x="0" y="15523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8388" b="-3083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-285816" y="428592"/>
            <a:ext cx="18788130" cy="1074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89"/>
              </a:lnSpc>
              <a:spcBef>
                <a:spcPct val="0"/>
              </a:spcBef>
            </a:pPr>
            <a:r>
              <a:rPr lang="en-US" sz="5700" b="1" spc="-287" dirty="0">
                <a:solidFill>
                  <a:srgbClr val="FFFFFF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Acordo sobre Localidade Fronteiriças Vinculadas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709" y="3295907"/>
            <a:ext cx="1689308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422602"/>
            <a:ext cx="2804002" cy="407979"/>
          </a:xfrm>
          <a:prstGeom prst="rect">
            <a:avLst/>
          </a:prstGeom>
          <a:solidFill>
            <a:srgbClr val="225F8C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18062077" y="3813739"/>
            <a:ext cx="332305" cy="4776016"/>
          </a:xfrm>
          <a:prstGeom prst="rect">
            <a:avLst/>
          </a:prstGeom>
          <a:solidFill>
            <a:srgbClr val="30AA82"/>
          </a:solid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0" y="301845"/>
            <a:ext cx="18288000" cy="1552337"/>
          </a:xfrm>
          <a:custGeom>
            <a:avLst/>
            <a:gdLst/>
            <a:ahLst/>
            <a:cxnLst/>
            <a:rect l="l" t="t" r="r" b="b"/>
            <a:pathLst>
              <a:path w="19780943" h="1552337">
                <a:moveTo>
                  <a:pt x="0" y="0"/>
                </a:moveTo>
                <a:lnTo>
                  <a:pt x="19780943" y="0"/>
                </a:lnTo>
                <a:lnTo>
                  <a:pt x="19780943" y="1552337"/>
                </a:lnTo>
                <a:lnTo>
                  <a:pt x="0" y="15523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8388" b="-3083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-285816" y="428592"/>
            <a:ext cx="18788130" cy="1074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89"/>
              </a:lnSpc>
              <a:spcBef>
                <a:spcPct val="0"/>
              </a:spcBef>
            </a:pPr>
            <a:r>
              <a:rPr lang="en-US" sz="5700" b="1" spc="-287" dirty="0">
                <a:solidFill>
                  <a:srgbClr val="FFFFFF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Acordo sobre Localidade Fronteiriças Vinculadas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192" y="1857352"/>
            <a:ext cx="16002112" cy="742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422602"/>
            <a:ext cx="2804002" cy="407979"/>
          </a:xfrm>
          <a:prstGeom prst="rect">
            <a:avLst/>
          </a:prstGeom>
          <a:solidFill>
            <a:srgbClr val="225F8C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18062077" y="3813739"/>
            <a:ext cx="332305" cy="4776016"/>
          </a:xfrm>
          <a:prstGeom prst="rect">
            <a:avLst/>
          </a:prstGeom>
          <a:solidFill>
            <a:srgbClr val="30AA82"/>
          </a:solid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0" y="301845"/>
            <a:ext cx="18288000" cy="1552337"/>
          </a:xfrm>
          <a:custGeom>
            <a:avLst/>
            <a:gdLst/>
            <a:ahLst/>
            <a:cxnLst/>
            <a:rect l="l" t="t" r="r" b="b"/>
            <a:pathLst>
              <a:path w="19780943" h="1552337">
                <a:moveTo>
                  <a:pt x="0" y="0"/>
                </a:moveTo>
                <a:lnTo>
                  <a:pt x="19780943" y="0"/>
                </a:lnTo>
                <a:lnTo>
                  <a:pt x="19780943" y="1552337"/>
                </a:lnTo>
                <a:lnTo>
                  <a:pt x="0" y="15523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08388" b="-3083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0" y="428592"/>
            <a:ext cx="8715436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89"/>
              </a:lnSpc>
              <a:spcBef>
                <a:spcPct val="0"/>
              </a:spcBef>
            </a:pPr>
            <a:r>
              <a:rPr lang="en-US" sz="8205" spc="-287" dirty="0">
                <a:solidFill>
                  <a:srgbClr val="FFFFFF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Consequências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44" y="2857484"/>
            <a:ext cx="3929090" cy="455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174" y="2857484"/>
            <a:ext cx="3178189" cy="48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73024" y="3000360"/>
            <a:ext cx="4572032" cy="45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159</Words>
  <Application>Microsoft Office PowerPoint</Application>
  <PresentationFormat>Personalizar</PresentationFormat>
  <Paragraphs>15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Calibri</vt:lpstr>
      <vt:lpstr>Arial</vt:lpstr>
      <vt:lpstr>Aptos</vt:lpstr>
      <vt:lpstr>Montserrat Extra-Bold</vt:lpstr>
      <vt:lpstr>Cooper Hewitt</vt:lpstr>
      <vt:lpstr>Cooper Hewitt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Convocação Câmara de Vereadores - SMTM e Foztrans</dc:title>
  <dc:creator>maxwell Lucena</dc:creator>
  <cp:lastModifiedBy>Aline Maicrovicz Secretária Municipal de Transporte</cp:lastModifiedBy>
  <cp:revision>34</cp:revision>
  <dcterms:created xsi:type="dcterms:W3CDTF">2006-08-16T00:00:00Z</dcterms:created>
  <dcterms:modified xsi:type="dcterms:W3CDTF">2025-11-09T23:16:21Z</dcterms:modified>
  <dc:identifier>DAG1BYw5ZrE</dc:identifier>
</cp:coreProperties>
</file>