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7" r:id="rId3"/>
    <p:sldId id="292" r:id="rId4"/>
    <p:sldId id="259" r:id="rId5"/>
    <p:sldId id="261" r:id="rId6"/>
    <p:sldId id="272" r:id="rId7"/>
    <p:sldId id="279" r:id="rId8"/>
    <p:sldId id="263" r:id="rId9"/>
    <p:sldId id="294" r:id="rId10"/>
    <p:sldId id="295" r:id="rId11"/>
    <p:sldId id="269" r:id="rId12"/>
    <p:sldId id="265" r:id="rId13"/>
    <p:sldId id="293" r:id="rId14"/>
    <p:sldId id="275" r:id="rId15"/>
  </p:sldIdLst>
  <p:sldSz cx="12192000" cy="6858000"/>
  <p:notesSz cx="9982200" cy="6794500"/>
  <p:embeddedFontLs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Gill Sans" panose="020B0502020104020203" charset="0"/>
      <p:regular r:id="rId22"/>
      <p:bold r:id="rId23"/>
      <p:italic r:id="rId24"/>
      <p:boldItalic r:id="rId25"/>
    </p:embeddedFont>
    <p:embeddedFont>
      <p:font typeface="MS PGothic" panose="020B0600070205080204" pitchFamily="34" charset="-12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Montserrat ExtraBold" panose="020B0604020202020204" charset="0"/>
      <p:bold r:id="rId39"/>
      <p:boldItalic r:id="rId4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292"/>
            <p14:sldId id="259"/>
            <p14:sldId id="261"/>
            <p14:sldId id="272"/>
            <p14:sldId id="279"/>
            <p14:sldId id="263"/>
            <p14:sldId id="294"/>
            <p14:sldId id="295"/>
            <p14:sldId id="269"/>
            <p14:sldId id="265"/>
            <p14:sldId id="293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  <a:srgbClr val="03CF00"/>
    <a:srgbClr val="FFD622"/>
    <a:srgbClr val="183EFF"/>
    <a:srgbClr val="783C00"/>
    <a:srgbClr val="E5231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udegov-my.sharepoint.com/personal/luiza_morales_saude_gov_br/Documents/Luiza/DSAST/PEDIDOS/AT_MOTOFRETISTAS_tables_202506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audegov-my.sharepoint.com/personal/luiza_morales_saude_gov_br/Documents/Luiza/DSAST/PEDIDOS/AT_MOTOFRETISTAS_tables_2025060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audegov-my.sharepoint.com/personal/luiza_morales_saude_gov_br/Documents/Luiza/DSAST/PEDIDOS/AT_MOTOFRETISTAS_tables_2025060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audegov-my.sharepoint.com/personal/luiza_morales_saude_gov_br/Documents/Luiza/DSAST/PEDIDOS/AT_MOTOFRETISTAS_tables_2025060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SérieHist!$A$3</c:f>
              <c:strCache>
                <c:ptCount val="1"/>
                <c:pt idx="0">
                  <c:v>Motofretistas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SérieHist!$B$1:$K$1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SérieHist!$B$3:$K$3</c:f>
              <c:numCache>
                <c:formatCode>#,##0</c:formatCode>
                <c:ptCount val="10"/>
                <c:pt idx="0">
                  <c:v>1515</c:v>
                </c:pt>
                <c:pt idx="1">
                  <c:v>1555</c:v>
                </c:pt>
                <c:pt idx="2">
                  <c:v>1936</c:v>
                </c:pt>
                <c:pt idx="3">
                  <c:v>2153</c:v>
                </c:pt>
                <c:pt idx="4">
                  <c:v>2622</c:v>
                </c:pt>
                <c:pt idx="5">
                  <c:v>2569</c:v>
                </c:pt>
                <c:pt idx="6">
                  <c:v>3547</c:v>
                </c:pt>
                <c:pt idx="7">
                  <c:v>5160</c:v>
                </c:pt>
                <c:pt idx="8">
                  <c:v>8577</c:v>
                </c:pt>
                <c:pt idx="9">
                  <c:v>9814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A2-4285-9FF7-5AC8ABC687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1809824"/>
        <c:axId val="1441810304"/>
      </c:lineChart>
      <c:catAx>
        <c:axId val="144180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pt-BR"/>
                  <a:t>Ano de notificação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41810304"/>
        <c:crosses val="autoZero"/>
        <c:auto val="1"/>
        <c:lblAlgn val="ctr"/>
        <c:lblOffset val="100"/>
        <c:noMultiLvlLbl val="0"/>
      </c:catAx>
      <c:valAx>
        <c:axId val="1441810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pt-BR"/>
                  <a:t>Notificações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144180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E-4FEF-A3D8-D2697802EC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E-4FEF-A3D8-D2697802EC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Socioecon!$B$3:$B$4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Socioecon!$N$3:$N$4</c:f>
              <c:numCache>
                <c:formatCode>0.0</c:formatCode>
                <c:ptCount val="2"/>
                <c:pt idx="0">
                  <c:v>96.412999391604131</c:v>
                </c:pt>
                <c:pt idx="1">
                  <c:v>3.57179071182316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E-4FEF-A3D8-D2697802EC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Socioecon!$B$16:$B$21</c:f>
              <c:strCache>
                <c:ptCount val="6"/>
                <c:pt idx="0">
                  <c:v>Parda</c:v>
                </c:pt>
                <c:pt idx="1">
                  <c:v>Branca</c:v>
                </c:pt>
                <c:pt idx="2">
                  <c:v>Preta</c:v>
                </c:pt>
                <c:pt idx="3">
                  <c:v>Amarela</c:v>
                </c:pt>
                <c:pt idx="4">
                  <c:v>Indígena</c:v>
                </c:pt>
                <c:pt idx="5">
                  <c:v>Ignorado/Em branco</c:v>
                </c:pt>
              </c:strCache>
            </c:strRef>
          </c:cat>
          <c:val>
            <c:numRef>
              <c:f>Socioecon!$N$16:$N$21</c:f>
              <c:numCache>
                <c:formatCode>0.0</c:formatCode>
                <c:ptCount val="6"/>
                <c:pt idx="0">
                  <c:v>45.847698235651997</c:v>
                </c:pt>
                <c:pt idx="1">
                  <c:v>37.352970999797201</c:v>
                </c:pt>
                <c:pt idx="2">
                  <c:v>6.8799432163861276</c:v>
                </c:pt>
                <c:pt idx="3">
                  <c:v>0.66923544919894551</c:v>
                </c:pt>
                <c:pt idx="4">
                  <c:v>0.16477387953761916</c:v>
                </c:pt>
                <c:pt idx="5">
                  <c:v>9.0853782194281081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3-465B-BC57-E847BB8E38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1803979936"/>
        <c:axId val="1803976096"/>
      </c:barChart>
      <c:catAx>
        <c:axId val="1803979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Raça/Cor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976096"/>
        <c:crosses val="autoZero"/>
        <c:auto val="1"/>
        <c:lblAlgn val="ctr"/>
        <c:lblOffset val="100"/>
        <c:noMultiLvlLbl val="0"/>
      </c:catAx>
      <c:valAx>
        <c:axId val="180397609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Notificações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9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SIT_TRAB!$A$25</c:f>
              <c:strCache>
                <c:ptCount val="1"/>
                <c:pt idx="0">
                  <c:v>Autônomo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SIT_TRAB!$B$24:$K$24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SIT_TRAB!$B$25:$K$25</c:f>
              <c:numCache>
                <c:formatCode>0.0</c:formatCode>
                <c:ptCount val="10"/>
                <c:pt idx="0">
                  <c:v>21.650165016501649</c:v>
                </c:pt>
                <c:pt idx="1">
                  <c:v>26.94533762057878</c:v>
                </c:pt>
                <c:pt idx="2">
                  <c:v>28.305785123966942</c:v>
                </c:pt>
                <c:pt idx="3">
                  <c:v>29.122155132373432</c:v>
                </c:pt>
                <c:pt idx="4">
                  <c:v>33.104500381388249</c:v>
                </c:pt>
                <c:pt idx="5">
                  <c:v>36.473335928376798</c:v>
                </c:pt>
                <c:pt idx="6">
                  <c:v>37.129968987877078</c:v>
                </c:pt>
                <c:pt idx="7">
                  <c:v>40.135658914728687</c:v>
                </c:pt>
                <c:pt idx="8">
                  <c:v>43.511717383700592</c:v>
                </c:pt>
                <c:pt idx="9">
                  <c:v>43.407377216221725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5-40CA-97A6-405A205130E0}"/>
            </c:ext>
          </c:extLst>
        </c:ser>
        <c:ser>
          <c:idx val="1"/>
          <c:order val="1"/>
          <c:tx>
            <c:strRef>
              <c:f>SIT_TRAB!$A$26</c:f>
              <c:strCache>
                <c:ptCount val="1"/>
                <c:pt idx="0">
                  <c:v>Empregado registrado com carteira assinada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SIT_TRAB!$B$24:$K$24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SIT_TRAB!$B$26:$K$26</c:f>
              <c:numCache>
                <c:formatCode>0.0</c:formatCode>
                <c:ptCount val="10"/>
                <c:pt idx="0">
                  <c:v>54.71947194719472</c:v>
                </c:pt>
                <c:pt idx="1">
                  <c:v>49.517684887459808</c:v>
                </c:pt>
                <c:pt idx="2">
                  <c:v>46.126033057851238</c:v>
                </c:pt>
                <c:pt idx="3">
                  <c:v>34.138411518810962</c:v>
                </c:pt>
                <c:pt idx="4">
                  <c:v>29.82456140350877</c:v>
                </c:pt>
                <c:pt idx="5">
                  <c:v>31.685480731802258</c:v>
                </c:pt>
                <c:pt idx="6">
                  <c:v>33.915985339723711</c:v>
                </c:pt>
                <c:pt idx="7">
                  <c:v>32.209302325581397</c:v>
                </c:pt>
                <c:pt idx="8">
                  <c:v>29.952197738136878</c:v>
                </c:pt>
                <c:pt idx="9">
                  <c:v>29.468106786223764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5-40CA-97A6-405A205130E0}"/>
            </c:ext>
          </c:extLst>
        </c:ser>
        <c:ser>
          <c:idx val="2"/>
          <c:order val="2"/>
          <c:tx>
            <c:strRef>
              <c:f>SIT_TRAB!$A$27</c:f>
              <c:strCache>
                <c:ptCount val="1"/>
                <c:pt idx="0">
                  <c:v>Empregado não registrado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SIT_TRAB!$B$24:$K$24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SIT_TRAB!$B$27:$K$27</c:f>
              <c:numCache>
                <c:formatCode>0.0</c:formatCode>
                <c:ptCount val="10"/>
                <c:pt idx="0">
                  <c:v>10.42904290429043</c:v>
                </c:pt>
                <c:pt idx="1">
                  <c:v>11.704180064308682</c:v>
                </c:pt>
                <c:pt idx="2">
                  <c:v>12.603305785123966</c:v>
                </c:pt>
                <c:pt idx="3">
                  <c:v>12.076172782164422</c:v>
                </c:pt>
                <c:pt idx="4">
                  <c:v>11.556064073226544</c:v>
                </c:pt>
                <c:pt idx="5">
                  <c:v>12.26158038147139</c:v>
                </c:pt>
                <c:pt idx="6">
                  <c:v>14.632083450803496</c:v>
                </c:pt>
                <c:pt idx="7">
                  <c:v>14.670542635658915</c:v>
                </c:pt>
                <c:pt idx="8">
                  <c:v>14.748746648012126</c:v>
                </c:pt>
                <c:pt idx="9">
                  <c:v>14.897085795801916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5-40CA-97A6-405A205130E0}"/>
            </c:ext>
          </c:extLst>
        </c:ser>
        <c:ser>
          <c:idx val="3"/>
          <c:order val="3"/>
          <c:tx>
            <c:strRef>
              <c:f>SIT_TRAB!$A$28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SIT_TRAB!$B$24:$K$24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SIT_TRAB!$B$28:$K$28</c:f>
              <c:numCache>
                <c:formatCode>0.0</c:formatCode>
                <c:ptCount val="10"/>
                <c:pt idx="0">
                  <c:v>3.3003300330032999</c:v>
                </c:pt>
                <c:pt idx="1">
                  <c:v>3.729903536977492</c:v>
                </c:pt>
                <c:pt idx="2">
                  <c:v>4.0289256198347108</c:v>
                </c:pt>
                <c:pt idx="3">
                  <c:v>5.2949372967951689</c:v>
                </c:pt>
                <c:pt idx="4">
                  <c:v>5.720823798627003</c:v>
                </c:pt>
                <c:pt idx="5">
                  <c:v>5.4495912806539506</c:v>
                </c:pt>
                <c:pt idx="6">
                  <c:v>6.6253171694389632</c:v>
                </c:pt>
                <c:pt idx="7">
                  <c:v>5.7945736434108523</c:v>
                </c:pt>
                <c:pt idx="8">
                  <c:v>5.0250670397574906</c:v>
                </c:pt>
                <c:pt idx="9">
                  <c:v>5.2476054615854899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B5-40CA-97A6-405A205130E0}"/>
            </c:ext>
          </c:extLst>
        </c:ser>
        <c:ser>
          <c:idx val="4"/>
          <c:order val="4"/>
          <c:tx>
            <c:strRef>
              <c:f>SIT_TRAB!$A$29</c:f>
              <c:strCache>
                <c:ptCount val="1"/>
                <c:pt idx="0">
                  <c:v>Ignorado/Em branco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SIT_TRAB!$B$24:$K$24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SIT_TRAB!$B$29:$K$29</c:f>
              <c:numCache>
                <c:formatCode>0.0</c:formatCode>
                <c:ptCount val="10"/>
                <c:pt idx="0">
                  <c:v>9.9009900990099009</c:v>
                </c:pt>
                <c:pt idx="1">
                  <c:v>8.1028938906752419</c:v>
                </c:pt>
                <c:pt idx="2">
                  <c:v>8.9359504132231393</c:v>
                </c:pt>
                <c:pt idx="3">
                  <c:v>19.368323269856013</c:v>
                </c:pt>
                <c:pt idx="4">
                  <c:v>19.794050343249427</c:v>
                </c:pt>
                <c:pt idx="5">
                  <c:v>14.130011677695601</c:v>
                </c:pt>
                <c:pt idx="6">
                  <c:v>7.696645052156752</c:v>
                </c:pt>
                <c:pt idx="7">
                  <c:v>7.1899224806201545</c:v>
                </c:pt>
                <c:pt idx="8">
                  <c:v>6.7622711903929114</c:v>
                </c:pt>
                <c:pt idx="9">
                  <c:v>6.9798247401671079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B5-40CA-97A6-405A20513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3959776"/>
        <c:axId val="1803957376"/>
      </c:areaChart>
      <c:catAx>
        <c:axId val="1803959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 de notificação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957376"/>
        <c:crosses val="autoZero"/>
        <c:auto val="1"/>
        <c:lblAlgn val="ctr"/>
        <c:lblOffset val="100"/>
        <c:noMultiLvlLbl val="0"/>
      </c:catAx>
      <c:valAx>
        <c:axId val="1803957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Notificações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959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E0B1FA-684C-D0C9-23C5-F9F6F2D18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B98D044-7E97-CA9B-28BD-496E4CEC13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78884"/>
            <a:ext cx="6096000" cy="11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244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039E84B-F9B3-F383-E4B2-AE805199A42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74" y="6076769"/>
            <a:ext cx="2294362" cy="4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40875" y="709569"/>
            <a:ext cx="7110249" cy="1543023"/>
          </a:xfrm>
        </p:spPr>
        <p:txBody>
          <a:bodyPr/>
          <a:lstStyle/>
          <a:p>
            <a:r>
              <a:rPr lang="pt-BR" dirty="0" smtClean="0">
                <a:latin typeface="Montserrat ExtraBold" panose="00000900000000000000" pitchFamily="2" charset="0"/>
              </a:rPr>
              <a:t>A saúde dos trabalhadores do transporte de aplicativos por motos e </a:t>
            </a:r>
            <a:r>
              <a:rPr lang="pt-BR" dirty="0" err="1" smtClean="0">
                <a:latin typeface="Montserrat ExtraBold" panose="00000900000000000000" pitchFamily="2" charset="0"/>
              </a:rPr>
              <a:t>mototáxis</a:t>
            </a:r>
            <a:endParaRPr lang="pt-BR" dirty="0">
              <a:latin typeface="Montserrat ExtraBold" panose="00000900000000000000" pitchFamily="2" charset="0"/>
            </a:endParaRPr>
          </a:p>
        </p:txBody>
      </p:sp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792082EE-7856-DD9D-520C-63E4900AC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32" y="5896242"/>
            <a:ext cx="3418936" cy="61706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09365" y="4596575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b="1" smtClean="0">
                <a:latin typeface="Montserrat ExtraBold" panose="00000900000000000000" pitchFamily="2" charset="0"/>
              </a:rPr>
              <a:t>Dra. Anne </a:t>
            </a:r>
            <a:r>
              <a:rPr lang="pt-BR" b="1" dirty="0">
                <a:latin typeface="Montserrat ExtraBold" panose="00000900000000000000" pitchFamily="2" charset="0"/>
              </a:rPr>
              <a:t>Caroline Luz Grudtner da Silva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b="1" dirty="0">
                <a:latin typeface="Montserrat ExtraBold" panose="00000900000000000000" pitchFamily="2" charset="0"/>
              </a:rPr>
              <a:t>Coordenadora Técnica </a:t>
            </a:r>
            <a:r>
              <a:rPr lang="pt-BR" b="1" dirty="0" smtClean="0">
                <a:latin typeface="Montserrat ExtraBold" panose="00000900000000000000" pitchFamily="2" charset="0"/>
              </a:rPr>
              <a:t>na </a:t>
            </a:r>
            <a:r>
              <a:rPr lang="pt-BR" b="1" dirty="0">
                <a:latin typeface="Montserrat ExtraBold" panose="00000900000000000000" pitchFamily="2" charset="0"/>
              </a:rPr>
              <a:t>CGSAT </a:t>
            </a:r>
          </a:p>
        </p:txBody>
      </p:sp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72757" y="1170211"/>
            <a:ext cx="3556318" cy="4812634"/>
          </a:xfrm>
        </p:spPr>
        <p:txBody>
          <a:bodyPr/>
          <a:lstStyle/>
          <a:p>
            <a:r>
              <a:rPr lang="da-DK" dirty="0" smtClean="0">
                <a:latin typeface="Montserrat ExtraBold" panose="00000900000000000000" pitchFamily="2" charset="0"/>
              </a:rPr>
              <a:t>Acidentes de Trânsito? 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1"/>
          </p:nvPr>
        </p:nvSpPr>
        <p:spPr>
          <a:xfrm>
            <a:off x="6148423" y="4942364"/>
            <a:ext cx="4205043" cy="32385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Montserrat ExtraBold" panose="00000900000000000000" pitchFamily="2" charset="0"/>
              </a:rPr>
              <a:t>Nota técnica</a:t>
            </a:r>
            <a:endParaRPr lang="da-DK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6148423" y="5469318"/>
            <a:ext cx="4205043" cy="523875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Notificação das doenças e agravos relacionados ao trabalho em trabalhadores 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Vigilância para prevenção, de acordo com a realidade </a:t>
            </a:r>
          </a:p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23"/>
          </p:nvPr>
        </p:nvSpPr>
        <p:spPr>
          <a:xfrm>
            <a:off x="6082521" y="2809019"/>
            <a:ext cx="4205043" cy="32385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  <a:latin typeface="Montserrat ExtraBold" panose="00000900000000000000" pitchFamily="2" charset="0"/>
              </a:rPr>
              <a:t>Mais Vida no Trabalho</a:t>
            </a:r>
            <a:endParaRPr lang="da-DK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6148422" y="3198717"/>
            <a:ext cx="4205043" cy="523875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acidentes </a:t>
            </a:r>
            <a:r>
              <a:rPr lang="pt-BR" dirty="0"/>
              <a:t>de trabalho são preveníveis e </a:t>
            </a:r>
            <a:r>
              <a:rPr lang="pt-BR" dirty="0" smtClean="0"/>
              <a:t>evitáveis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construção </a:t>
            </a:r>
            <a:r>
              <a:rPr lang="pt-BR" dirty="0"/>
              <a:t>de estratégias de fortalecimento da vigilância de óbitos relacionados ao trabalho </a:t>
            </a:r>
            <a:endParaRPr lang="pt-BR" dirty="0" smtClean="0"/>
          </a:p>
          <a:p>
            <a:pPr marL="171450" indent="-171450">
              <a:buFontTx/>
              <a:buChar char="-"/>
            </a:pPr>
            <a:r>
              <a:rPr lang="pt-PT" dirty="0"/>
              <a:t>Programa Nacional de Prevenção aos Acidentes de Trabalho </a:t>
            </a:r>
            <a:r>
              <a:rPr lang="pt-PT" dirty="0" smtClean="0"/>
              <a:t>Fatais</a:t>
            </a:r>
          </a:p>
          <a:p>
            <a:pPr marL="171450" indent="-171450">
              <a:buFontTx/>
              <a:buChar char="-"/>
            </a:pPr>
            <a:r>
              <a:rPr lang="pt-PT" dirty="0" smtClean="0"/>
              <a:t>Trabalho em rede, vigilância e prevenção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25"/>
          </p:nvPr>
        </p:nvSpPr>
        <p:spPr>
          <a:xfrm>
            <a:off x="6016351" y="1170211"/>
            <a:ext cx="4205043" cy="32385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Montserrat ExtraBold" panose="00000900000000000000" pitchFamily="2" charset="0"/>
              </a:rPr>
              <a:t>Acidente de Trabalho </a:t>
            </a:r>
            <a:endParaRPr lang="da-DK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26"/>
          </p:nvPr>
        </p:nvSpPr>
        <p:spPr>
          <a:xfrm>
            <a:off x="6016351" y="1697166"/>
            <a:ext cx="4205043" cy="523875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Acidente de trajeto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Importância da identificação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Pacto para enfrentar essa realidade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5570936" y="2776855"/>
            <a:ext cx="50958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570936" y="4743450"/>
            <a:ext cx="50958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61">
            <a:extLst>
              <a:ext uri="{FF2B5EF4-FFF2-40B4-BE49-F238E27FC236}">
                <a16:creationId xmlns:a16="http://schemas.microsoft.com/office/drawing/2014/main" id="{4CB4224F-AD0F-5ECF-2164-5DDF9E3EF483}"/>
              </a:ext>
            </a:extLst>
          </p:cNvPr>
          <p:cNvGrpSpPr>
            <a:grpSpLocks/>
          </p:cNvGrpSpPr>
          <p:nvPr/>
        </p:nvGrpSpPr>
        <p:grpSpPr bwMode="auto">
          <a:xfrm>
            <a:off x="5357163" y="1269318"/>
            <a:ext cx="444045" cy="641398"/>
            <a:chOff x="0" y="0"/>
            <a:chExt cx="1143001" cy="1651000"/>
          </a:xfrm>
          <a:solidFill>
            <a:srgbClr val="03CF00"/>
          </a:solidFill>
        </p:grpSpPr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3BD39087-C794-416B-A51E-F3C1AD22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43001" cy="1651000"/>
            </a:xfrm>
            <a:custGeom>
              <a:avLst/>
              <a:gdLst>
                <a:gd name="T0" fmla="*/ 571501 w 21600"/>
                <a:gd name="T1" fmla="*/ 825500 h 21600"/>
                <a:gd name="T2" fmla="*/ 571501 w 21600"/>
                <a:gd name="T3" fmla="*/ 825500 h 21600"/>
                <a:gd name="T4" fmla="*/ 571501 w 21600"/>
                <a:gd name="T5" fmla="*/ 825500 h 21600"/>
                <a:gd name="T6" fmla="*/ 571501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599"/>
                    <a:pt x="2945" y="21599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34" name="AutoShape 63">
              <a:extLst>
                <a:ext uri="{FF2B5EF4-FFF2-40B4-BE49-F238E27FC236}">
                  <a16:creationId xmlns:a16="http://schemas.microsoft.com/office/drawing/2014/main" id="{5A06FF4C-86B1-1085-766E-951C2357E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3" y="153988"/>
              <a:ext cx="206375" cy="52387"/>
            </a:xfrm>
            <a:custGeom>
              <a:avLst/>
              <a:gdLst>
                <a:gd name="T0" fmla="*/ 103188 w 21600"/>
                <a:gd name="T1" fmla="*/ 26194 h 21600"/>
                <a:gd name="T2" fmla="*/ 103188 w 21600"/>
                <a:gd name="T3" fmla="*/ 26194 h 21600"/>
                <a:gd name="T4" fmla="*/ 103188 w 21600"/>
                <a:gd name="T5" fmla="*/ 26194 h 21600"/>
                <a:gd name="T6" fmla="*/ 103188 w 21600"/>
                <a:gd name="T7" fmla="*/ 261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58"/>
                    <a:pt x="20387" y="21599"/>
                    <a:pt x="18899" y="21599"/>
                  </a:cubicBezTo>
                  <a:lnTo>
                    <a:pt x="2700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700" y="0"/>
                  </a:cubicBezTo>
                  <a:lnTo>
                    <a:pt x="18899" y="0"/>
                  </a:lnTo>
                  <a:cubicBezTo>
                    <a:pt x="20387" y="0"/>
                    <a:pt x="21599" y="4841"/>
                    <a:pt x="21599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35" name="AutoShape 64">
              <a:extLst>
                <a:ext uri="{FF2B5EF4-FFF2-40B4-BE49-F238E27FC236}">
                  <a16:creationId xmlns:a16="http://schemas.microsoft.com/office/drawing/2014/main" id="{4035C496-8618-5304-DEB3-A84A138A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1444625"/>
              <a:ext cx="104775" cy="50800"/>
            </a:xfrm>
            <a:custGeom>
              <a:avLst/>
              <a:gdLst>
                <a:gd name="T0" fmla="*/ 52388 w 21600"/>
                <a:gd name="T1" fmla="*/ 25400 h 21600"/>
                <a:gd name="T2" fmla="*/ 52388 w 21600"/>
                <a:gd name="T3" fmla="*/ 25400 h 21600"/>
                <a:gd name="T4" fmla="*/ 52388 w 21600"/>
                <a:gd name="T5" fmla="*/ 25400 h 21600"/>
                <a:gd name="T6" fmla="*/ 52388 w 21600"/>
                <a:gd name="T7" fmla="*/ 25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69"/>
                    <a:pt x="19174" y="21599"/>
                    <a:pt x="16200" y="21599"/>
                  </a:cubicBezTo>
                  <a:lnTo>
                    <a:pt x="5400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400" y="0"/>
                  </a:cubicBezTo>
                  <a:lnTo>
                    <a:pt x="16200" y="0"/>
                  </a:lnTo>
                  <a:cubicBezTo>
                    <a:pt x="19174" y="0"/>
                    <a:pt x="21599" y="4830"/>
                    <a:pt x="21599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</p:grpSp>
      <p:sp>
        <p:nvSpPr>
          <p:cNvPr id="37" name="AutoShape 28">
            <a:extLst>
              <a:ext uri="{FF2B5EF4-FFF2-40B4-BE49-F238E27FC236}">
                <a16:creationId xmlns:a16="http://schemas.microsoft.com/office/drawing/2014/main" id="{71C28F53-87DE-3647-0BAE-5C81335063C5}"/>
              </a:ext>
            </a:extLst>
          </p:cNvPr>
          <p:cNvSpPr>
            <a:spLocks/>
          </p:cNvSpPr>
          <p:nvPr/>
        </p:nvSpPr>
        <p:spPr bwMode="auto">
          <a:xfrm>
            <a:off x="5322280" y="2970082"/>
            <a:ext cx="593986" cy="593986"/>
          </a:xfrm>
          <a:custGeom>
            <a:avLst/>
            <a:gdLst>
              <a:gd name="T0" fmla="*/ 438944 w 21600"/>
              <a:gd name="T1" fmla="*/ 438944 h 21600"/>
              <a:gd name="T2" fmla="*/ 438944 w 21600"/>
              <a:gd name="T3" fmla="*/ 438944 h 21600"/>
              <a:gd name="T4" fmla="*/ 438944 w 21600"/>
              <a:gd name="T5" fmla="*/ 438944 h 21600"/>
              <a:gd name="T6" fmla="*/ 438944 w 21600"/>
              <a:gd name="T7" fmla="*/ 4389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1"/>
                  <a:pt x="13809" y="12824"/>
                </a:cubicBezTo>
                <a:lnTo>
                  <a:pt x="15524" y="12824"/>
                </a:lnTo>
                <a:cubicBezTo>
                  <a:pt x="17038" y="12824"/>
                  <a:pt x="18225" y="11343"/>
                  <a:pt x="18225" y="9450"/>
                </a:cubicBezTo>
                <a:cubicBezTo>
                  <a:pt x="18225" y="7558"/>
                  <a:pt x="17038" y="6074"/>
                  <a:pt x="15524" y="6074"/>
                </a:cubicBezTo>
                <a:lnTo>
                  <a:pt x="13809" y="6074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50" y="4976"/>
                  <a:pt x="20250" y="9450"/>
                </a:cubicBezTo>
                <a:cubicBezTo>
                  <a:pt x="20250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4"/>
                </a:lnTo>
                <a:cubicBezTo>
                  <a:pt x="8028" y="11474"/>
                  <a:pt x="7424" y="10569"/>
                  <a:pt x="7424" y="9450"/>
                </a:cubicBezTo>
                <a:cubicBezTo>
                  <a:pt x="7424" y="8332"/>
                  <a:pt x="8028" y="7424"/>
                  <a:pt x="8774" y="7424"/>
                </a:cubicBezTo>
                <a:lnTo>
                  <a:pt x="8926" y="7424"/>
                </a:lnTo>
                <a:cubicBezTo>
                  <a:pt x="10200" y="7424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4"/>
                </a:lnTo>
                <a:cubicBezTo>
                  <a:pt x="5396" y="13683"/>
                  <a:pt x="5264" y="13223"/>
                  <a:pt x="5033" y="12824"/>
                </a:cubicBezTo>
                <a:lnTo>
                  <a:pt x="5505" y="12824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499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3" y="7424"/>
                  <a:pt x="2700" y="7424"/>
                </a:cubicBezTo>
                <a:lnTo>
                  <a:pt x="7434" y="7424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4"/>
                </a:cubicBezTo>
                <a:lnTo>
                  <a:pt x="2700" y="11474"/>
                </a:lnTo>
                <a:cubicBezTo>
                  <a:pt x="1953" y="11474"/>
                  <a:pt x="1350" y="10569"/>
                  <a:pt x="1350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4"/>
                </a:cubicBezTo>
                <a:lnTo>
                  <a:pt x="15524" y="7424"/>
                </a:lnTo>
                <a:cubicBezTo>
                  <a:pt x="16269" y="7424"/>
                  <a:pt x="16874" y="8332"/>
                  <a:pt x="16874" y="9450"/>
                </a:cubicBezTo>
                <a:cubicBezTo>
                  <a:pt x="16874" y="10569"/>
                  <a:pt x="16269" y="11474"/>
                  <a:pt x="15524" y="11474"/>
                </a:cubicBezTo>
                <a:lnTo>
                  <a:pt x="13610" y="11474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4"/>
                  <a:pt x="8926" y="6074"/>
                </a:cubicBezTo>
                <a:lnTo>
                  <a:pt x="8479" y="6074"/>
                </a:lnTo>
                <a:lnTo>
                  <a:pt x="5505" y="6074"/>
                </a:lnTo>
                <a:lnTo>
                  <a:pt x="2700" y="6074"/>
                </a:lnTo>
                <a:cubicBezTo>
                  <a:pt x="1185" y="6074"/>
                  <a:pt x="0" y="7558"/>
                  <a:pt x="0" y="9450"/>
                </a:cubicBezTo>
                <a:cubicBezTo>
                  <a:pt x="0" y="11343"/>
                  <a:pt x="1185" y="12824"/>
                  <a:pt x="2700" y="12824"/>
                </a:cubicBezTo>
                <a:cubicBezTo>
                  <a:pt x="3443" y="12827"/>
                  <a:pt x="4046" y="13430"/>
                  <a:pt x="4046" y="14174"/>
                </a:cubicBezTo>
                <a:lnTo>
                  <a:pt x="4046" y="20250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499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599" y="14145"/>
                  <a:pt x="21599" y="9450"/>
                </a:cubicBezTo>
                <a:cubicBezTo>
                  <a:pt x="21599" y="4754"/>
                  <a:pt x="19977" y="0"/>
                  <a:pt x="16874" y="0"/>
                </a:cubicBezTo>
              </a:path>
            </a:pathLst>
          </a:custGeom>
          <a:solidFill>
            <a:srgbClr val="03CF00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pt-BR" dirty="0"/>
          </a:p>
        </p:txBody>
      </p:sp>
      <p:grpSp>
        <p:nvGrpSpPr>
          <p:cNvPr id="40" name="Group 12">
            <a:extLst>
              <a:ext uri="{FF2B5EF4-FFF2-40B4-BE49-F238E27FC236}">
                <a16:creationId xmlns:a16="http://schemas.microsoft.com/office/drawing/2014/main" id="{495AD8C9-3186-FBDF-67B7-2891A568F727}"/>
              </a:ext>
            </a:extLst>
          </p:cNvPr>
          <p:cNvGrpSpPr>
            <a:grpSpLocks/>
          </p:cNvGrpSpPr>
          <p:nvPr/>
        </p:nvGrpSpPr>
        <p:grpSpPr bwMode="auto">
          <a:xfrm>
            <a:off x="5331743" y="5031797"/>
            <a:ext cx="596451" cy="522101"/>
            <a:chOff x="0" y="0"/>
            <a:chExt cx="1719652" cy="1506178"/>
          </a:xfrm>
          <a:solidFill>
            <a:srgbClr val="03CF00"/>
          </a:solidFill>
        </p:grpSpPr>
        <p:sp>
          <p:nvSpPr>
            <p:cNvPr id="41" name="AutoShape 13">
              <a:extLst>
                <a:ext uri="{FF2B5EF4-FFF2-40B4-BE49-F238E27FC236}">
                  <a16:creationId xmlns:a16="http://schemas.microsoft.com/office/drawing/2014/main" id="{13400873-2592-04FF-2F13-67FE08200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9" y="268507"/>
              <a:ext cx="617677" cy="403554"/>
            </a:xfrm>
            <a:custGeom>
              <a:avLst/>
              <a:gdLst>
                <a:gd name="T0" fmla="*/ 308839 w 21600"/>
                <a:gd name="T1" fmla="*/ 201777 h 21600"/>
                <a:gd name="T2" fmla="*/ 308839 w 21600"/>
                <a:gd name="T3" fmla="*/ 201777 h 21600"/>
                <a:gd name="T4" fmla="*/ 308839 w 21600"/>
                <a:gd name="T5" fmla="*/ 201777 h 21600"/>
                <a:gd name="T6" fmla="*/ 308839 w 21600"/>
                <a:gd name="T7" fmla="*/ 20177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39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42" name="AutoShape 14">
              <a:extLst>
                <a:ext uri="{FF2B5EF4-FFF2-40B4-BE49-F238E27FC236}">
                  <a16:creationId xmlns:a16="http://schemas.microsoft.com/office/drawing/2014/main" id="{347F56F1-8253-88A8-BCA3-96F0BD93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19652" cy="1506178"/>
            </a:xfrm>
            <a:custGeom>
              <a:avLst/>
              <a:gdLst>
                <a:gd name="T0" fmla="*/ 859826 w 21600"/>
                <a:gd name="T1" fmla="*/ 753089 h 21600"/>
                <a:gd name="T2" fmla="*/ 859826 w 21600"/>
                <a:gd name="T3" fmla="*/ 753089 h 21600"/>
                <a:gd name="T4" fmla="*/ 859826 w 21600"/>
                <a:gd name="T5" fmla="*/ 753089 h 21600"/>
                <a:gd name="T6" fmla="*/ 859826 w 21600"/>
                <a:gd name="T7" fmla="*/ 75308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50" y="5003"/>
                    <a:pt x="20250" y="9257"/>
                  </a:cubicBezTo>
                  <a:cubicBezTo>
                    <a:pt x="20250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5" y="20802"/>
                    <a:pt x="3375" y="20900"/>
                  </a:cubicBezTo>
                  <a:cubicBezTo>
                    <a:pt x="3375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7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pt-BR"/>
            </a:p>
          </p:txBody>
        </p:sp>
      </p:grpSp>
      <p:pic>
        <p:nvPicPr>
          <p:cNvPr id="2050" name="Picture 2" descr="mototaxista Archives - Autoescola Online - Ronaldo Cardo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1" y="3098587"/>
            <a:ext cx="3897441" cy="21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3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466199" y="1150194"/>
            <a:ext cx="4976157" cy="1714500"/>
          </a:xfrm>
        </p:spPr>
        <p:txBody>
          <a:bodyPr/>
          <a:lstStyle/>
          <a:p>
            <a:r>
              <a:rPr lang="pt-BR" sz="2800" dirty="0"/>
              <a:t>“Saúde do Trabalhador e da Trabalhadora como Direito Humano”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6466199" y="2799627"/>
            <a:ext cx="3886200" cy="1661652"/>
          </a:xfrm>
        </p:spPr>
        <p:txBody>
          <a:bodyPr/>
          <a:lstStyle/>
          <a:p>
            <a:pPr fontAlgn="base"/>
            <a:r>
              <a:rPr lang="pt-BR" dirty="0" smtClean="0"/>
              <a:t>1) Política </a:t>
            </a:r>
            <a:r>
              <a:rPr lang="pt-BR" dirty="0"/>
              <a:t>Nacional de Saúde do Trabalhador e da Trabalhadora;</a:t>
            </a:r>
          </a:p>
          <a:p>
            <a:pPr fontAlgn="base"/>
            <a:r>
              <a:rPr lang="pt-BR" dirty="0" smtClean="0"/>
              <a:t>2) As </a:t>
            </a:r>
            <a:r>
              <a:rPr lang="pt-BR" dirty="0"/>
              <a:t>novas relações de trabalho e a saúde do trabalhador e da trabalhadora;</a:t>
            </a:r>
          </a:p>
          <a:p>
            <a:pPr fontAlgn="base"/>
            <a:r>
              <a:rPr lang="pt-BR" dirty="0" smtClean="0"/>
              <a:t>3) </a:t>
            </a:r>
            <a:r>
              <a:rPr lang="pt-BR" dirty="0"/>
              <a:t>Participação popular na saúde dos trabalhadores e das trabalhadoras para o Controle Social.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914BFCF-F8A2-E373-0901-8DD54316B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1190" y="2194769"/>
            <a:ext cx="2603500" cy="5143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A47F6D1-5AAE-ED59-DEFE-BF8861C10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53667" y="4948291"/>
            <a:ext cx="192331" cy="67056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4527550"/>
            <a:ext cx="2200425" cy="23304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73" y="1825196"/>
            <a:ext cx="5084016" cy="3282263"/>
          </a:xfrm>
          <a:prstGeom prst="rect">
            <a:avLst/>
          </a:prstGeom>
        </p:spPr>
      </p:pic>
      <p:sp>
        <p:nvSpPr>
          <p:cNvPr id="8" name="Espaço Reservado para Texto 4"/>
          <p:cNvSpPr txBox="1">
            <a:spLocks/>
          </p:cNvSpPr>
          <p:nvPr/>
        </p:nvSpPr>
        <p:spPr>
          <a:xfrm>
            <a:off x="1826346" y="5151903"/>
            <a:ext cx="3886200" cy="16616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dirty="0" smtClean="0"/>
              <a:t>18 a 21 de agosto</a:t>
            </a:r>
          </a:p>
        </p:txBody>
      </p:sp>
    </p:spTree>
    <p:extLst>
      <p:ext uri="{BB962C8B-B14F-4D97-AF65-F5344CB8AC3E}">
        <p14:creationId xmlns:p14="http://schemas.microsoft.com/office/powerpoint/2010/main" val="330993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 smtClean="0"/>
              <a:t>Conferência Livre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redenciamento para mototaxistas em Salvador será retomado em 22 de abril;  veja como participar | Bahia | 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78" y="2364058"/>
            <a:ext cx="4325809" cy="28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684108" y="763620"/>
            <a:ext cx="6096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- 1ª Conferência Nacional Livre dos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Motofretistas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Aplicativos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Autônomos do Brasil (CNLAMABR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30/04/2025, modalidade online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206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pessoas, dos seguintes estados: Alagoas, Bahia, Distrito Federal, Goiás, Minas Gerais, Pará, Paraíba, Paraná, Pernambuco, Rio de Janeiro, Rio Grande do Sul, Santa Catarina e São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Paulo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Objetivo: debates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as condições precárias de trabalho dos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motofretistas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desencadeiam na relação destes com uma vida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saudável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Garantir a criação de políticas públicas que considerem as especificidades de saúde dos trabalhadores(as)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motofretistas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trabalho seguro, capacitação destes profissionais visando remuneração justa, acesso a benefícios sociais, legitimação das suas representações sociais, a fim de transformar direitos do trabalho em direitos de humanos 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5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4"/>
          </p:nvPr>
        </p:nvSpPr>
        <p:spPr>
          <a:xfrm>
            <a:off x="682952" y="509851"/>
            <a:ext cx="8548369" cy="1369346"/>
          </a:xfrm>
        </p:spPr>
        <p:txBody>
          <a:bodyPr/>
          <a:lstStyle/>
          <a:p>
            <a:r>
              <a:rPr lang="pt-BR" dirty="0">
                <a:latin typeface="Montserrat ExtraBold" panose="00000900000000000000" pitchFamily="2" charset="0"/>
              </a:rPr>
              <a:t>Política Nacional de Saúde do Trabalhador e da </a:t>
            </a:r>
            <a:r>
              <a:rPr lang="pt-BR" dirty="0" smtClean="0">
                <a:latin typeface="Montserrat ExtraBold" panose="00000900000000000000" pitchFamily="2" charset="0"/>
              </a:rPr>
              <a:t>Trabalhadora -PNSTT 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82317" y="2779176"/>
            <a:ext cx="8549004" cy="293687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pt-BR" sz="2000" dirty="0"/>
              <a:t>desenvolvimento das ações de atenção integral à Saúde do Trabalhador, com ênfase na vigilância, visando a promoção e a proteção da saúde dos trabalhadores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artigo 7º: deverá contemplar todos os trabalhadores priorizando, entretanto, pessoas e grupos em situação de </a:t>
            </a:r>
            <a:r>
              <a:rPr lang="pt-BR" sz="2000" b="1" dirty="0"/>
              <a:t>maior vulnerabilidade</a:t>
            </a:r>
            <a:r>
              <a:rPr lang="pt-BR" sz="2000" dirty="0"/>
              <a:t>, como aqueles inseridos em atividades ou em relações informais e precárias de trabalho, em atividades de maior risco para a saúde, submetidos a formas nocivas de discriminação, ou ao trabalho infantil, na perspectiva de superar desigualdades sociais e de saúde e de buscar a equidade na atenção. 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21" y="1550890"/>
            <a:ext cx="2571842" cy="3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41323" y="331029"/>
            <a:ext cx="7752319" cy="1132553"/>
          </a:xfrm>
        </p:spPr>
        <p:txBody>
          <a:bodyPr/>
          <a:lstStyle/>
          <a:p>
            <a:pPr algn="ctr"/>
            <a:r>
              <a:rPr lang="pt-BR" sz="3200" b="1" kern="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 PNSTT é para todos os trabalhadores e trabalhadoras!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fld id="{2CAD3949-D325-4C02-B6F3-CA7E3C2E1BD9}" type="slidenum">
              <a:rPr lang="pt-BR" smtClean="0"/>
              <a:t>3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911179" y="5600186"/>
            <a:ext cx="8789773" cy="504053"/>
          </a:xfrm>
        </p:spPr>
        <p:txBody>
          <a:bodyPr/>
          <a:lstStyle/>
          <a:p>
            <a:r>
              <a:rPr lang="pt-BR" sz="3200" kern="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Informais ou formais, urbanos ou rurais</a:t>
            </a:r>
          </a:p>
        </p:txBody>
      </p:sp>
      <p:pic>
        <p:nvPicPr>
          <p:cNvPr id="11" name="Google Shape;222;g125490ee6c8_0_10"/>
          <p:cNvPicPr preferRelativeResize="0"/>
          <p:nvPr/>
        </p:nvPicPr>
        <p:blipFill rotWithShape="1">
          <a:blip r:embed="rId3">
            <a:alphaModFix/>
          </a:blip>
          <a:srcRect l="19783" t="41457" r="46872" b="15483"/>
          <a:stretch/>
        </p:blipFill>
        <p:spPr>
          <a:xfrm>
            <a:off x="4188682" y="2081102"/>
            <a:ext cx="3657600" cy="290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0;g125490ee6c8_0_10"/>
          <p:cNvPicPr preferRelativeResize="0"/>
          <p:nvPr/>
        </p:nvPicPr>
        <p:blipFill rotWithShape="1">
          <a:blip r:embed="rId4">
            <a:alphaModFix/>
          </a:blip>
          <a:srcRect t="19507" r="70093" b="16385"/>
          <a:stretch/>
        </p:blipFill>
        <p:spPr>
          <a:xfrm>
            <a:off x="1375697" y="1552831"/>
            <a:ext cx="3048000" cy="372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4;g125490ee6c8_0_10"/>
          <p:cNvPicPr preferRelativeResize="0"/>
          <p:nvPr/>
        </p:nvPicPr>
        <p:blipFill rotWithShape="1">
          <a:blip r:embed="rId5">
            <a:alphaModFix/>
          </a:blip>
          <a:srcRect l="57675" t="17954" r="13823" b="27914"/>
          <a:stretch/>
        </p:blipFill>
        <p:spPr>
          <a:xfrm>
            <a:off x="7618275" y="1463582"/>
            <a:ext cx="2709936" cy="373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79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042956" y="245590"/>
            <a:ext cx="6239291" cy="1285875"/>
          </a:xfrm>
        </p:spPr>
        <p:txBody>
          <a:bodyPr/>
          <a:lstStyle/>
          <a:p>
            <a:r>
              <a:rPr lang="pt-BR" dirty="0" smtClean="0">
                <a:latin typeface="Montserrat ExtraBold" panose="00000900000000000000" pitchFamily="2" charset="0"/>
              </a:rPr>
              <a:t>Determinantes sociais de saúde</a:t>
            </a:r>
            <a:endParaRPr lang="pt-BR" dirty="0">
              <a:latin typeface="Montserrat ExtraBold" panose="00000900000000000000" pitchFamily="2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16" y="1273530"/>
            <a:ext cx="6817039" cy="49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feitura amplia para 40 mil as concessões para táxi e mototax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09722FA-D9CC-D429-2C43-0F31AB6BE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84" y="140826"/>
            <a:ext cx="885239" cy="937548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47AF4CE-789F-6ECE-7873-D3F1BEFFCF68}"/>
              </a:ext>
            </a:extLst>
          </p:cNvPr>
          <p:cNvSpPr/>
          <p:nvPr/>
        </p:nvSpPr>
        <p:spPr>
          <a:xfrm>
            <a:off x="5445370" y="591298"/>
            <a:ext cx="5937099" cy="624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C3D5DF1-2D2C-FEFB-4878-51A430A6322F}"/>
              </a:ext>
            </a:extLst>
          </p:cNvPr>
          <p:cNvSpPr>
            <a:spLocks/>
          </p:cNvSpPr>
          <p:nvPr/>
        </p:nvSpPr>
        <p:spPr bwMode="auto">
          <a:xfrm>
            <a:off x="5939194" y="1926129"/>
            <a:ext cx="3066788" cy="24231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171450" indent="-171450" eaLnBrk="1">
              <a:buFontTx/>
              <a:buChar char="-"/>
            </a:pP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Mudanças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no Mercado de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trabalho</a:t>
            </a: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endParaRPr lang="en-US" altLang="pt-BR" sz="1600" dirty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Informalidade</a:t>
            </a: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endParaRPr lang="en-US" altLang="pt-BR" sz="1600" dirty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Condições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precárias</a:t>
            </a: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Estresse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,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pressão</a:t>
            </a:r>
            <a:r>
              <a:rPr lang="en-US" altLang="pt-BR" sz="1600" dirty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para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cumprir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metas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e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horários</a:t>
            </a: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Exposição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ao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sol e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calor</a:t>
            </a: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Riscos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ergonômicos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(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vibração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,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postura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)</a:t>
            </a:r>
          </a:p>
          <a:p>
            <a:pPr marL="171450" indent="-171450" eaLnBrk="1">
              <a:buFontTx/>
              <a:buChar char="-"/>
            </a:pP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Risco</a:t>
            </a:r>
            <a:r>
              <a:rPr lang="en-US" altLang="pt-BR" sz="1600" dirty="0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de </a:t>
            </a:r>
            <a:r>
              <a:rPr lang="en-US" altLang="pt-BR" sz="1600" dirty="0" err="1" smtClean="0">
                <a:solidFill>
                  <a:srgbClr val="444444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acidentes</a:t>
            </a:r>
            <a:endParaRPr lang="en-US" altLang="pt-BR" sz="1600" dirty="0" smtClean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marL="171450" indent="-171450" eaLnBrk="1">
              <a:buFontTx/>
              <a:buChar char="-"/>
            </a:pPr>
            <a:endParaRPr lang="en-US" altLang="pt-BR" sz="1600" dirty="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A8BE9C43-99CF-219B-7D61-31824D2E3BD4}"/>
              </a:ext>
            </a:extLst>
          </p:cNvPr>
          <p:cNvSpPr>
            <a:spLocks/>
          </p:cNvSpPr>
          <p:nvPr/>
        </p:nvSpPr>
        <p:spPr bwMode="auto">
          <a:xfrm>
            <a:off x="5580221" y="322340"/>
            <a:ext cx="5292863" cy="2025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80000"/>
              </a:lnSpc>
              <a:defRPr/>
            </a:pPr>
            <a:r>
              <a:rPr lang="en-US" sz="3600" b="1" dirty="0" err="1" smtClean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Trabalhadores</a:t>
            </a:r>
            <a:r>
              <a:rPr lang="en-US" sz="3600" b="1" dirty="0" smtClean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do </a:t>
            </a:r>
            <a:r>
              <a:rPr lang="en-US" sz="3600" b="1" dirty="0" err="1" smtClean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Transporte</a:t>
            </a:r>
            <a:endParaRPr lang="en-US" sz="3600" b="1" dirty="0">
              <a:solidFill>
                <a:srgbClr val="183EFF"/>
              </a:solidFill>
              <a:latin typeface="Montserrat ExtraBold" panose="00000900000000000000" pitchFamily="2" charset="0"/>
              <a:sym typeface="Gill Sans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B5F8B0B-1677-7698-1B61-669C79BA4CF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36A0DAC-F7AB-8785-307B-4B52D2507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67" y="6111864"/>
            <a:ext cx="885239" cy="9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169259" y="591580"/>
            <a:ext cx="4976168" cy="3476625"/>
          </a:xfrm>
        </p:spPr>
        <p:txBody>
          <a:bodyPr/>
          <a:lstStyle/>
          <a:p>
            <a:r>
              <a:rPr lang="da-DK" dirty="0">
                <a:latin typeface="Montserrat ExtraBold" panose="00000900000000000000" pitchFamily="2" charset="0"/>
              </a:rPr>
              <a:t>Doenças e agravos </a:t>
            </a:r>
            <a:r>
              <a:rPr lang="da-DK" dirty="0" smtClean="0">
                <a:latin typeface="Montserrat ExtraBold" panose="00000900000000000000" pitchFamily="2" charset="0"/>
              </a:rPr>
              <a:t>relacionados ao trabalho </a:t>
            </a:r>
            <a:endParaRPr lang="pt-BR" dirty="0">
              <a:latin typeface="Montserrat ExtraBold" panose="00000900000000000000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3006" r="448" b="1513"/>
          <a:stretch/>
        </p:blipFill>
        <p:spPr>
          <a:xfrm>
            <a:off x="863699" y="2611395"/>
            <a:ext cx="10306809" cy="24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95822" y="500963"/>
            <a:ext cx="3886200" cy="1285875"/>
          </a:xfrm>
        </p:spPr>
        <p:txBody>
          <a:bodyPr/>
          <a:lstStyle/>
          <a:p>
            <a:r>
              <a:rPr lang="pt-BR" dirty="0" smtClean="0">
                <a:latin typeface="Montserrat ExtraBold" panose="00000900000000000000" pitchFamily="2" charset="0"/>
              </a:rPr>
              <a:t>Dados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36109" y="1558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1. Notificações de Acidente de Trabalho em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motofretistas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ano de notificação. Brasil, 2015 a 2024.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36109" y="51396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kumimoji="0" lang="pt-BR" altLang="pt-B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Sinan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/MS, e-SUS VS/ES. Dados extraídos em 27/05/2025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A8858B9-59F0-4AE8-D4ED-A261B7F2A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533658"/>
              </p:ext>
            </p:extLst>
          </p:nvPr>
        </p:nvGraphicFramePr>
        <p:xfrm>
          <a:off x="2636109" y="2015438"/>
          <a:ext cx="6217577" cy="312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73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95822" y="500963"/>
            <a:ext cx="3886200" cy="1285875"/>
          </a:xfrm>
        </p:spPr>
        <p:txBody>
          <a:bodyPr/>
          <a:lstStyle/>
          <a:p>
            <a:r>
              <a:rPr lang="pt-BR" dirty="0" smtClean="0">
                <a:latin typeface="Montserrat ExtraBold" panose="00000900000000000000" pitchFamily="2" charset="0"/>
              </a:rPr>
              <a:t>Dados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25146" y="1456937"/>
            <a:ext cx="2767914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2. Proporção de notificações de Acidente de Trabalho em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motofretistas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sexo Brasil, 2015 a 2024.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63537740"/>
              </p:ext>
            </p:extLst>
          </p:nvPr>
        </p:nvGraphicFramePr>
        <p:xfrm>
          <a:off x="0" y="2615103"/>
          <a:ext cx="540004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38833" y="57822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Sinan/MS, e-SUS VS/ES. Dados extraídos em 27/05/2025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34217" y="1429546"/>
            <a:ext cx="2767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Raça/Cor dos casos notificados de Acidente de Trabalho em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motofretistas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Brasil, 2015 a 2024.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1610B6B-04C1-5927-EEB8-5289827AE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147158"/>
              </p:ext>
            </p:extLst>
          </p:nvPr>
        </p:nvGraphicFramePr>
        <p:xfrm>
          <a:off x="5957321" y="2615103"/>
          <a:ext cx="508825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222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95822" y="500963"/>
            <a:ext cx="3886200" cy="1285875"/>
          </a:xfrm>
        </p:spPr>
        <p:txBody>
          <a:bodyPr/>
          <a:lstStyle/>
          <a:p>
            <a:r>
              <a:rPr lang="pt-BR" dirty="0" smtClean="0">
                <a:latin typeface="Montserrat ExtraBold" panose="00000900000000000000" pitchFamily="2" charset="0"/>
              </a:rPr>
              <a:t>Dados</a:t>
            </a:r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81665" y="1402117"/>
            <a:ext cx="88585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4. </a:t>
            </a:r>
            <a:r>
              <a:rPr lang="pt-BR" dirty="0" smtClean="0"/>
              <a:t> 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Notificações de Acidente de Trabalho em </a:t>
            </a:r>
            <a:r>
              <a:rPr lang="pt-BR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motofretistas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segundo situação no mercado de trabalho por ano de notificação. Brasil, 2015 a 2024.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04951" y="6065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kumimoji="0" lang="pt-BR" altLang="pt-B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Sinan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/MS, e-SUS VS/ES. Dados extraídos em 27/05/2025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65CA119-CFA0-F704-DB1D-802AB3033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469338"/>
              </p:ext>
            </p:extLst>
          </p:nvPr>
        </p:nvGraphicFramePr>
        <p:xfrm>
          <a:off x="3069826" y="2036137"/>
          <a:ext cx="5882192" cy="364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355800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605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5" baseType="lpstr">
      <vt:lpstr>Roboto</vt:lpstr>
      <vt:lpstr>Gill Sans</vt:lpstr>
      <vt:lpstr>MS PGothic</vt:lpstr>
      <vt:lpstr>Calibri</vt:lpstr>
      <vt:lpstr>Open Sans</vt:lpstr>
      <vt:lpstr>Montserrat</vt:lpstr>
      <vt:lpstr>Arial</vt:lpstr>
      <vt:lpstr>Times New Roman</vt:lpstr>
      <vt:lpstr>Montserrat ExtraBold</vt:lpstr>
      <vt:lpstr>Courier New</vt:lpstr>
      <vt:lpstr>Lâmina de Abertura</vt:lpstr>
      <vt:lpstr>Lâmina de Abertura e final</vt:lpstr>
      <vt:lpstr>A saúde dos trabalhadores do transporte de aplicativos por motos e mototáxis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Anne Caroline Luz Grudtner da Silva</cp:lastModifiedBy>
  <cp:revision>84</cp:revision>
  <cp:lastPrinted>2021-05-27T13:54:16Z</cp:lastPrinted>
  <dcterms:created xsi:type="dcterms:W3CDTF">2021-05-25T14:48:35Z</dcterms:created>
  <dcterms:modified xsi:type="dcterms:W3CDTF">2025-06-10T11:15:12Z</dcterms:modified>
</cp:coreProperties>
</file>