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263" r:id="rId3"/>
    <p:sldId id="278" r:id="rId4"/>
    <p:sldId id="272" r:id="rId5"/>
    <p:sldId id="268" r:id="rId6"/>
    <p:sldId id="265" r:id="rId7"/>
    <p:sldId id="279" r:id="rId8"/>
    <p:sldId id="266" r:id="rId9"/>
    <p:sldId id="271" r:id="rId10"/>
    <p:sldId id="275" r:id="rId11"/>
    <p:sldId id="276" r:id="rId12"/>
    <p:sldId id="277" r:id="rId13"/>
    <p:sldId id="274" r:id="rId14"/>
    <p:sldId id="270" r:id="rId15"/>
    <p:sldId id="293" r:id="rId16"/>
    <p:sldId id="291" r:id="rId17"/>
    <p:sldId id="292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4" r:id="rId27"/>
    <p:sldId id="289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C73E-2033-4BAB-A444-B88F4FF6C0D2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142E3-9C90-49FC-AFC4-2329B0D28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61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061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7380-960C-4145-93B6-29103185C739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4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BE0-2590-446D-80B7-51902DA699B6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03-B515-414C-A87B-80A4062E2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10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BE0-2590-446D-80B7-51902DA699B6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03-B515-414C-A87B-80A4062E2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17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BE0-2590-446D-80B7-51902DA699B6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03-B515-414C-A87B-80A4062E2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63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BE0-2590-446D-80B7-51902DA699B6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03-B515-414C-A87B-80A4062E2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99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BE0-2590-446D-80B7-51902DA699B6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03-B515-414C-A87B-80A4062E2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39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BE0-2590-446D-80B7-51902DA699B6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03-B515-414C-A87B-80A4062E2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94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BE0-2590-446D-80B7-51902DA699B6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03-B515-414C-A87B-80A4062E2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42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BE0-2590-446D-80B7-51902DA699B6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03-B515-414C-A87B-80A4062E2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22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BE0-2590-446D-80B7-51902DA699B6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03-B515-414C-A87B-80A4062E2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46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BE0-2590-446D-80B7-51902DA699B6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03-B515-414C-A87B-80A4062E2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06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BE0-2590-446D-80B7-51902DA699B6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03-B515-414C-A87B-80A4062E2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87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0BE0-2590-446D-80B7-51902DA699B6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7F03-B515-414C-A87B-80A4062E2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83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6931"/>
            <a:ext cx="9144000" cy="6858000"/>
            <a:chOff x="0" y="0"/>
            <a:chExt cx="9144000" cy="6858000"/>
          </a:xfrm>
        </p:grpSpPr>
        <p:pic>
          <p:nvPicPr>
            <p:cNvPr id="10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5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ítulo 1"/>
          <p:cNvSpPr txBox="1">
            <a:spLocks/>
          </p:cNvSpPr>
          <p:nvPr/>
        </p:nvSpPr>
        <p:spPr bwMode="auto">
          <a:xfrm>
            <a:off x="0" y="620688"/>
            <a:ext cx="91440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3000"/>
              </a:lnSpc>
              <a:spcBef>
                <a:spcPts val="600"/>
              </a:spcBef>
            </a:pPr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+mj-lt"/>
                <a:ea typeface="MS UI Gothic" charset="0"/>
                <a:cs typeface="MS UI Gothic" charset="0"/>
              </a:rPr>
              <a:t>Ministério das </a:t>
            </a:r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UI Gothic" charset="0"/>
                <a:cs typeface="MS UI Gothic" charset="0"/>
              </a:rPr>
              <a:t>Cidades</a:t>
            </a:r>
            <a:endParaRPr lang="pt-BR" sz="4000" dirty="0">
              <a:solidFill>
                <a:schemeClr val="tx2">
                  <a:lumMod val="75000"/>
                </a:schemeClr>
              </a:solidFill>
              <a:latin typeface="+mj-lt"/>
              <a:ea typeface="MS UI Gothic" charset="0"/>
              <a:cs typeface="MS UI Gothic" charset="0"/>
            </a:endParaRPr>
          </a:p>
          <a:p>
            <a:pPr algn="ctr">
              <a:lnSpc>
                <a:spcPts val="3000"/>
              </a:lnSpc>
              <a:spcBef>
                <a:spcPts val="600"/>
              </a:spcBef>
            </a:pP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UI Gothic" charset="0"/>
                <a:cs typeface="MS UI Gothic" charset="0"/>
              </a:rPr>
              <a:t>Secretaria </a:t>
            </a: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UI Gothic" charset="0"/>
                <a:cs typeface="MS UI Gothic" charset="0"/>
              </a:rPr>
              <a:t>Nacional de Transportes e da Mobilidade Urbana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2420888"/>
            <a:ext cx="914400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899592" y="2927266"/>
            <a:ext cx="7812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Mobilidade </a:t>
            </a:r>
            <a:r>
              <a:rPr lang="pt-BR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ão Motorizada</a:t>
            </a:r>
            <a:endParaRPr lang="pt-BR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084548" y="4710152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Luiza Gomide de Faria</a:t>
            </a:r>
          </a:p>
          <a:p>
            <a:pPr algn="ctr"/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Diretora </a:t>
            </a:r>
            <a:r>
              <a:rPr lang="pt-B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DeMOB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pt-B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SeMOB</a:t>
            </a: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-10111"/>
            <a:ext cx="9144000" cy="6858000"/>
            <a:chOff x="0" y="0"/>
            <a:chExt cx="9144000" cy="6858000"/>
          </a:xfrm>
        </p:grpSpPr>
        <p:pic>
          <p:nvPicPr>
            <p:cNvPr id="14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5" name="Retângulo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6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81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Atuação da </a:t>
            </a:r>
            <a:r>
              <a:rPr lang="pt-BR" sz="4000" b="1" dirty="0" err="1" smtClean="0">
                <a:solidFill>
                  <a:schemeClr val="bg1"/>
                </a:solidFill>
              </a:rPr>
              <a:t>SeMOB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1772816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. O que pode ser apoiado com os recursos desta ação? </a:t>
            </a:r>
            <a:endParaRPr lang="pt-BR" sz="2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200" dirty="0"/>
              <a:t>A ação apoia intervenções que valorizem a circulação não motorizada, os </a:t>
            </a:r>
            <a:r>
              <a:rPr lang="pt-BR" sz="2200" i="1" dirty="0"/>
              <a:t>preceitos da acessibilidade universal com conforto e segurança aos cidadãos e a minimização dos conflitos intermodais, especialmente: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Infraestrutura </a:t>
            </a:r>
            <a:r>
              <a:rPr lang="pt-BR" sz="22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cicloviária</a:t>
            </a:r>
            <a:r>
              <a:rPr lang="pt-BR" sz="2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ciclovias, </a:t>
            </a:r>
            <a:r>
              <a:rPr lang="pt-BR" sz="22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ciclofaixas</a:t>
            </a:r>
            <a:r>
              <a:rPr lang="pt-BR" sz="2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pt-BR" sz="22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bicicletários</a:t>
            </a:r>
            <a:r>
              <a:rPr lang="pt-BR" sz="2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pt-BR" sz="22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paraciclos</a:t>
            </a:r>
            <a:r>
              <a:rPr lang="pt-BR" sz="2200" i="1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i="1" dirty="0" smtClean="0"/>
              <a:t>Infraestrutura </a:t>
            </a:r>
            <a:r>
              <a:rPr lang="pt-BR" sz="2200" i="1" dirty="0"/>
              <a:t>para pedestres: implantação, adequação ou ampliação de calçadas, calçadões em áreas centrais e passeios públicos, com acessibilidade universal;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Implantação </a:t>
            </a:r>
            <a:r>
              <a:rPr lang="pt-BR" sz="2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faixas e demais sinalizações para travessia de pedestres e ciclistas;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i="1" dirty="0" smtClean="0"/>
              <a:t>Rebaixamento </a:t>
            </a:r>
            <a:r>
              <a:rPr lang="pt-BR" sz="2200" i="1" dirty="0"/>
              <a:t>de guias;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i="1" dirty="0" smtClean="0"/>
              <a:t>Sinalização </a:t>
            </a:r>
            <a:r>
              <a:rPr lang="pt-BR" sz="2200" i="1" dirty="0"/>
              <a:t>horizontal, vertical, semafórica e de orientação;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i="1" dirty="0" smtClean="0"/>
              <a:t>Passarelas</a:t>
            </a:r>
            <a:r>
              <a:rPr lang="pt-BR" sz="2200" i="1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i="1" dirty="0" smtClean="0"/>
              <a:t>Passagens </a:t>
            </a:r>
            <a:r>
              <a:rPr lang="pt-BR" sz="2200" i="1" dirty="0"/>
              <a:t>inferiores para travessia de pedestres.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1197913"/>
            <a:ext cx="53282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cs typeface="Arial" charset="0"/>
              </a:rPr>
              <a:t>Financiamento de Infraestrutura não PAC </a:t>
            </a:r>
            <a:endParaRPr lang="pt-BR" sz="2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schemeClr val="bg1">
                    <a:lumMod val="95000"/>
                    <a:alpha val="40000"/>
                  </a:schemeClr>
                </a:outerShdw>
              </a:effectLst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6896"/>
            <a:ext cx="9144000" cy="6858000"/>
            <a:chOff x="0" y="0"/>
            <a:chExt cx="9144000" cy="6858000"/>
          </a:xfrm>
        </p:grpSpPr>
        <p:pic>
          <p:nvPicPr>
            <p:cNvPr id="7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0" name="Retângulo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1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81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Atuação da </a:t>
            </a:r>
            <a:r>
              <a:rPr lang="pt-BR" sz="4000" b="1" dirty="0" err="1" smtClean="0">
                <a:solidFill>
                  <a:schemeClr val="bg1"/>
                </a:solidFill>
              </a:rPr>
              <a:t>SeMOB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743774"/>
            <a:ext cx="85689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. Quem pode acessar aos recursos? </a:t>
            </a:r>
            <a:endParaRPr lang="pt-BR" sz="2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200" i="1" dirty="0"/>
              <a:t>Os recursos da Ação 10ST do Programa 2048 podem ser descentralizados ao Distrito Federal, Estados e Municípios. </a:t>
            </a:r>
            <a:endParaRPr lang="pt-BR" sz="2200" i="1" dirty="0" smtClean="0"/>
          </a:p>
          <a:p>
            <a:endParaRPr lang="pt-BR" sz="2200" dirty="0"/>
          </a:p>
          <a:p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4. Precisa ter Plano de Mobilidade Urbana para solicitar estes recursos? </a:t>
            </a:r>
            <a:endParaRPr lang="pt-BR" sz="2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200" i="1" dirty="0" smtClean="0"/>
              <a:t>Sim</a:t>
            </a:r>
            <a:r>
              <a:rPr lang="pt-BR" sz="2200" i="1" dirty="0"/>
              <a:t>. De acordo com a Lei nº 12.587/2012, os municípios que não tiverem o Plano elaborado após 12 abril de 2015 ficam impedidos de obter recursos orçamentários federais (Orçamento Geral da União - OGU) para contratação de novas operações. Estes municípios com população superior a 20 mil habitantes e todos os demais obrigados na forma da Lei </a:t>
            </a:r>
            <a:r>
              <a:rPr lang="pt-BR" sz="2200" i="1" dirty="0" smtClean="0"/>
              <a:t>ficam (</a:t>
            </a:r>
            <a:r>
              <a:rPr lang="pt-BR" sz="2200" i="1" dirty="0"/>
              <a:t>temporariamente) impedidos de celebrar novos contratos até que cumpram as exigências da Lei (apresentação do Plano de Mobilidade Urbana).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1197913"/>
            <a:ext cx="53282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cs typeface="Arial" charset="0"/>
              </a:rPr>
              <a:t>Financiamento de Infraestrutura não PAC </a:t>
            </a:r>
            <a:endParaRPr lang="pt-BR" sz="2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schemeClr val="bg1">
                    <a:lumMod val="95000"/>
                    <a:alpha val="40000"/>
                  </a:schemeClr>
                </a:outerShdw>
              </a:effectLst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30386"/>
            <a:ext cx="9144000" cy="6858000"/>
            <a:chOff x="0" y="0"/>
            <a:chExt cx="9144000" cy="6858000"/>
          </a:xfrm>
        </p:grpSpPr>
        <p:pic>
          <p:nvPicPr>
            <p:cNvPr id="7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0" name="Retângulo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1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81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Atuação da </a:t>
            </a:r>
            <a:r>
              <a:rPr lang="pt-BR" sz="4000" b="1" dirty="0" err="1" smtClean="0">
                <a:solidFill>
                  <a:schemeClr val="bg1"/>
                </a:solidFill>
              </a:rPr>
              <a:t>SeMOB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2160146"/>
            <a:ext cx="85689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. Como acessar </a:t>
            </a:r>
            <a:r>
              <a:rPr lang="pt-BR" sz="2200" b="1" dirty="0" smtClean="0">
                <a:solidFill>
                  <a:schemeClr val="accent6">
                    <a:lumMod val="75000"/>
                  </a:schemeClr>
                </a:solidFill>
              </a:rPr>
              <a:t>os 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recursos? </a:t>
            </a:r>
          </a:p>
          <a:p>
            <a:r>
              <a:rPr lang="pt-BR" sz="2200" i="1" dirty="0"/>
              <a:t>Existem duas possibilidades de acesso aos recursos do OGU fora do âmbito do PAC: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i="1" dirty="0" smtClean="0"/>
              <a:t>Emendas </a:t>
            </a:r>
            <a:r>
              <a:rPr lang="pt-BR" sz="2200" i="1" dirty="0"/>
              <a:t>parlamentares à Lei Orçamentária Anual;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i="1" dirty="0" smtClean="0"/>
              <a:t>Chamamento </a:t>
            </a:r>
            <a:r>
              <a:rPr lang="pt-BR" sz="2200" i="1" dirty="0"/>
              <a:t>público no SICONV, o Portal dos Convênios do Governo Federal - www.convenios.gov.br. </a:t>
            </a:r>
          </a:p>
          <a:p>
            <a:endParaRPr lang="pt-BR" sz="240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1197913"/>
            <a:ext cx="53282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cs typeface="Arial" charset="0"/>
              </a:rPr>
              <a:t>Financiamento de Infraestrutura não PAC </a:t>
            </a:r>
            <a:endParaRPr lang="pt-BR" sz="2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schemeClr val="bg1">
                    <a:lumMod val="95000"/>
                    <a:alpha val="40000"/>
                  </a:schemeClr>
                </a:outerShdw>
              </a:effectLst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8670" y="0"/>
            <a:ext cx="9144000" cy="6858000"/>
            <a:chOff x="0" y="0"/>
            <a:chExt cx="9144000" cy="6858000"/>
          </a:xfrm>
        </p:grpSpPr>
        <p:pic>
          <p:nvPicPr>
            <p:cNvPr id="13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5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6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365104"/>
            <a:ext cx="3707904" cy="2492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81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Desafios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47664" y="1117777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 smtClean="0"/>
              <a:t>Infraestrutura e sinalização adequada</a:t>
            </a:r>
            <a:endParaRPr lang="pt-BR" sz="3000" b="1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25" y="1772816"/>
            <a:ext cx="7451491" cy="49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3648" y="-17469"/>
            <a:ext cx="9144000" cy="6858000"/>
            <a:chOff x="0" y="0"/>
            <a:chExt cx="9144000" cy="6858000"/>
          </a:xfrm>
        </p:grpSpPr>
        <p:pic>
          <p:nvPicPr>
            <p:cNvPr id="13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5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6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365104"/>
            <a:ext cx="3707904" cy="2492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81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Desafios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3588" y="1146810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 smtClean="0"/>
              <a:t>Conduta dos condutores, ciclistas e pedestres</a:t>
            </a:r>
            <a:endParaRPr lang="pt-BR" sz="3000" b="1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54" y="1844824"/>
            <a:ext cx="6976091" cy="46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3648" y="-17469"/>
            <a:ext cx="9144000" cy="6858000"/>
            <a:chOff x="0" y="0"/>
            <a:chExt cx="9144000" cy="6858000"/>
          </a:xfrm>
        </p:grpSpPr>
        <p:pic>
          <p:nvPicPr>
            <p:cNvPr id="13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5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6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365104"/>
            <a:ext cx="3707904" cy="2492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81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Maior Desafio 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0" y="969484"/>
            <a:ext cx="6710938" cy="58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3648" y="-17469"/>
            <a:ext cx="9144000" cy="6858000"/>
            <a:chOff x="0" y="0"/>
            <a:chExt cx="9144000" cy="6858000"/>
          </a:xfrm>
        </p:grpSpPr>
        <p:pic>
          <p:nvPicPr>
            <p:cNvPr id="13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5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81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Maior Desafio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1032" y="1146810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 smtClean="0"/>
              <a:t>redução da velocidade dos modos motorizados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5" y="1716784"/>
            <a:ext cx="4725060" cy="26483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81480"/>
            <a:ext cx="3559552" cy="243674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110103" y="1852583"/>
            <a:ext cx="381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Usuários vulneráveis: pedestres, ciclistas, condutores de ciclomotor e motociclistas;</a:t>
            </a:r>
            <a:endParaRPr lang="pt-BR" dirty="0"/>
          </a:p>
          <a:p>
            <a:pPr algn="just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7504" y="4405965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gravidade do atropelamento aumenta rapidamente com a velocidade do veículo envolvido. Para </a:t>
            </a:r>
            <a:r>
              <a:rPr lang="pt-BR" dirty="0" smtClean="0"/>
              <a:t>os  usuários vulneráveis, </a:t>
            </a:r>
            <a:r>
              <a:rPr lang="pt-BR" dirty="0"/>
              <a:t>o risco de morte gira em torno de 30% quando a velocidade é de 40 km/h, porém cresce até 85% se a velocidade de impacto for de 60 km/h. E aos oitenta por hora, a morte é praticamente certa.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8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365104"/>
            <a:ext cx="3707904" cy="2492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81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Desafios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4337" y="980728"/>
            <a:ext cx="85593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Localização dos acidentes com pedestres</a:t>
            </a:r>
          </a:p>
          <a:p>
            <a:r>
              <a:rPr lang="pt-BR" dirty="0"/>
              <a:t>O estudo </a:t>
            </a:r>
            <a:r>
              <a:rPr lang="pt-BR" b="1" dirty="0"/>
              <a:t>Aplicações de engenharia de tráfego na segurança dos pedestres</a:t>
            </a:r>
            <a:r>
              <a:rPr lang="pt-BR" dirty="0"/>
              <a:t>, de João </a:t>
            </a:r>
            <a:r>
              <a:rPr lang="pt-BR" dirty="0" err="1"/>
              <a:t>Cucci</a:t>
            </a:r>
            <a:r>
              <a:rPr lang="pt-BR" dirty="0"/>
              <a:t> Neto, indica a seguinte distribuição dos atropelamentos em relação à via na cidade de São Paulo em 1995:</a:t>
            </a:r>
          </a:p>
          <a:p>
            <a:r>
              <a:rPr lang="pt-BR" dirty="0"/>
              <a:t>· Ao longo da via: 83%</a:t>
            </a:r>
          </a:p>
          <a:p>
            <a:r>
              <a:rPr lang="pt-BR" dirty="0"/>
              <a:t>· Em cruzamentos: 17%</a:t>
            </a:r>
          </a:p>
          <a:p>
            <a:r>
              <a:rPr lang="pt-BR" dirty="0"/>
              <a:t>Os acidentes ao longo da via podem ser com pedestres andando ao longo da via, más também e principalmente com pedestres atravessando a via.</a:t>
            </a:r>
          </a:p>
          <a:p>
            <a:r>
              <a:rPr lang="pt-BR" b="1" dirty="0"/>
              <a:t>Efeito da velocidade sobre a gravidade dos acidentes com pedestres</a:t>
            </a:r>
          </a:p>
          <a:p>
            <a:r>
              <a:rPr lang="pt-BR" dirty="0"/>
              <a:t>A gravidade do atropelamento aumenta rapidamente com a velocidade do veículo envolvido. Para o pedestre atropelado, o risco de morte gira em torno de 30% quando a velocidade é de 40 km/h, porém cresce até 85% se a velocidade de impacto for de 60 km/h. E aos oitenta por hora, a morte é praticamente certa.</a:t>
            </a:r>
          </a:p>
          <a:p>
            <a:r>
              <a:rPr lang="pt-BR" b="1" dirty="0"/>
              <a:t>Efeito da velocidade sobre a </a:t>
            </a:r>
            <a:r>
              <a:rPr lang="pt-BR" b="1" dirty="0" err="1"/>
              <a:t>freqüência</a:t>
            </a:r>
            <a:r>
              <a:rPr lang="pt-BR" b="1" dirty="0"/>
              <a:t> dos acidentes com pedestres</a:t>
            </a:r>
          </a:p>
          <a:p>
            <a:r>
              <a:rPr lang="pt-BR" dirty="0"/>
              <a:t>A velocidade do tráfego dificulta as travessias dos pedestres e aumenta o risco de acidentes.</a:t>
            </a:r>
          </a:p>
          <a:p>
            <a:r>
              <a:rPr lang="pt-BR" b="1" dirty="0"/>
              <a:t>Estes efeitos da velocidade levaram muitos </a:t>
            </a:r>
            <a:r>
              <a:rPr lang="pt-BR" b="1" dirty="0" err="1"/>
              <a:t>paises</a:t>
            </a:r>
            <a:r>
              <a:rPr lang="pt-BR" b="1" dirty="0"/>
              <a:t> a reduzir drasticamente a velocidade autorizada nas zonas urbanas, descendo até 50 km/h e 30 km/h. O tratamento do tráfego foi reconsiderado em muitas cidades do mundo, surgindo um novo conceito de </a:t>
            </a:r>
            <a:r>
              <a:rPr lang="pt-BR" b="1" dirty="0" err="1"/>
              <a:t>Traffic</a:t>
            </a:r>
            <a:r>
              <a:rPr lang="pt-BR" b="1" dirty="0"/>
              <a:t> </a:t>
            </a:r>
            <a:r>
              <a:rPr lang="pt-BR" b="1" dirty="0" err="1"/>
              <a:t>Calming</a:t>
            </a:r>
            <a:r>
              <a:rPr lang="pt-BR" b="1" dirty="0"/>
              <a:t>, i.e. de moderação do tráfego.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723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alx.casa.abril.com.br/2013/05/14/1348/por-uma-arquitetura-mais-urbana-2.jpeg?13685501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26988"/>
            <a:ext cx="9144000" cy="6858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9220" name="Picture 2" descr="https://c1.staticflickr.com/3/2720/4536509423_68cf6dd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158875"/>
            <a:ext cx="2430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www.afenet.com.br/images/ruacin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870450"/>
            <a:ext cx="35893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media-cdn.tripadvisor.com/media/photo-s/05/ac/a7/98/patrimonio-histori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158875"/>
            <a:ext cx="2159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http://www.mobilize.org.br/midias/noticias/projeto-para-transformacao-no-cruzamento-das-ruas-old-fulton-street-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789363"/>
            <a:ext cx="3679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42050"/>
            <a:ext cx="1762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CaixaDeTexto 9"/>
          <p:cNvSpPr txBox="1">
            <a:spLocks noChangeArrowheads="1"/>
          </p:cNvSpPr>
          <p:nvPr/>
        </p:nvSpPr>
        <p:spPr bwMode="auto">
          <a:xfrm>
            <a:off x="179388" y="4498975"/>
            <a:ext cx="1606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latin typeface="Tempus Sans ITC" pitchFamily="82" charset="0"/>
              </a:rPr>
              <a:t>Vias de Araraquara/SP</a:t>
            </a:r>
          </a:p>
        </p:txBody>
      </p:sp>
      <p:sp>
        <p:nvSpPr>
          <p:cNvPr id="9227" name="CaixaDeTexto 10"/>
          <p:cNvSpPr txBox="1">
            <a:spLocks noChangeArrowheads="1"/>
          </p:cNvSpPr>
          <p:nvPr/>
        </p:nvSpPr>
        <p:spPr bwMode="auto">
          <a:xfrm>
            <a:off x="7288213" y="5805488"/>
            <a:ext cx="1747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latin typeface="Tempus Sans ITC" pitchFamily="82" charset="0"/>
              </a:rPr>
              <a:t>Projetos  em Nova York</a:t>
            </a:r>
          </a:p>
        </p:txBody>
      </p:sp>
      <p:sp>
        <p:nvSpPr>
          <p:cNvPr id="9228" name="CaixaDeTexto 11"/>
          <p:cNvSpPr txBox="1">
            <a:spLocks noChangeArrowheads="1"/>
          </p:cNvSpPr>
          <p:nvPr/>
        </p:nvSpPr>
        <p:spPr bwMode="auto">
          <a:xfrm>
            <a:off x="249238" y="260350"/>
            <a:ext cx="3360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empus Sans ITC" pitchFamily="82" charset="0"/>
              </a:rPr>
              <a:t>Alguns  exemplos  a  serem  seguidos</a:t>
            </a:r>
          </a:p>
        </p:txBody>
      </p:sp>
      <p:pic>
        <p:nvPicPr>
          <p:cNvPr id="9229" name="Picture 2" descr="http://au.pini.com.br/arquitetura-urbanismo/215/imagens/i31889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138238"/>
            <a:ext cx="3622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6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alx.casa.abril.com.br/2013/05/14/1348/por-uma-arquitetura-mais-urbana-2.jpeg?13685501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244" name="Picture 6" descr="http://www.cp-dr.com/sites/default/files/Rebar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3686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://upload.wikimedia.org/wikipedia/commons/8/8c/SFPark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765175"/>
            <a:ext cx="29051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http://sf.streetsblog.org/wp-content/uploads/sites/3/2012/09/DSC_86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42830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http://4.bp.blogspot.com/-1sCf5Eg7CM4/ToFPoJkUOFI/AAAAAAAAC04/zSBgRfDuPtM/s1600/_DSC02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35766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42050"/>
            <a:ext cx="1762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CaixaDeTexto 11"/>
          <p:cNvSpPr txBox="1">
            <a:spLocks noChangeArrowheads="1"/>
          </p:cNvSpPr>
          <p:nvPr/>
        </p:nvSpPr>
        <p:spPr bwMode="auto">
          <a:xfrm>
            <a:off x="198438" y="188913"/>
            <a:ext cx="6110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empus Sans ITC" pitchFamily="82" charset="0"/>
              </a:rPr>
              <a:t>Mobiliário  urbano  público  para  os  pedestres  ao redor  do  mundo</a:t>
            </a:r>
          </a:p>
        </p:txBody>
      </p:sp>
    </p:spTree>
    <p:extLst>
      <p:ext uri="{BB962C8B-B14F-4D97-AF65-F5344CB8AC3E}">
        <p14:creationId xmlns:p14="http://schemas.microsoft.com/office/powerpoint/2010/main" val="1379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36512" y="27384"/>
            <a:ext cx="9144000" cy="6858000"/>
            <a:chOff x="0" y="0"/>
            <a:chExt cx="9144000" cy="6858000"/>
          </a:xfrm>
        </p:grpSpPr>
        <p:pic>
          <p:nvPicPr>
            <p:cNvPr id="11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2" name="Retângulo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3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-27384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Política Nacional </a:t>
            </a:r>
            <a:r>
              <a:rPr lang="pt-BR" sz="5000" b="1" dirty="0" smtClean="0">
                <a:solidFill>
                  <a:schemeClr val="bg1"/>
                </a:solidFill>
              </a:rPr>
              <a:t> </a:t>
            </a: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83768" y="764704"/>
            <a:ext cx="45543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ea typeface="+mn-ea"/>
                <a:cs typeface="Arial" charset="0"/>
              </a:rPr>
              <a:t>Necessidade de mudanças</a:t>
            </a:r>
            <a:endParaRPr lang="pt-BR" sz="26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schemeClr val="bg1">
                    <a:lumMod val="95000"/>
                    <a:alpha val="40000"/>
                  </a:scheme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5" name="CaixaDeTexto 2"/>
          <p:cNvSpPr txBox="1">
            <a:spLocks noChangeArrowheads="1"/>
          </p:cNvSpPr>
          <p:nvPr/>
        </p:nvSpPr>
        <p:spPr bwMode="auto">
          <a:xfrm rot="5400000">
            <a:off x="7583206" y="5482137"/>
            <a:ext cx="20494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BR" sz="1000" dirty="0"/>
              <a:t>Fonte: </a:t>
            </a:r>
            <a:r>
              <a:rPr lang="pt-BR" sz="1000" dirty="0" smtClean="0"/>
              <a:t>Revista PLANEO</a:t>
            </a:r>
            <a:endParaRPr lang="pt-BR" sz="1000" dirty="0"/>
          </a:p>
        </p:txBody>
      </p:sp>
      <p:grpSp>
        <p:nvGrpSpPr>
          <p:cNvPr id="5" name="Grupo 4"/>
          <p:cNvGrpSpPr/>
          <p:nvPr/>
        </p:nvGrpSpPr>
        <p:grpSpPr>
          <a:xfrm>
            <a:off x="395536" y="1268760"/>
            <a:ext cx="8136904" cy="4994570"/>
            <a:chOff x="899592" y="2420888"/>
            <a:chExt cx="7128792" cy="427449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2420888"/>
              <a:ext cx="7128792" cy="4274490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5436096" y="2510312"/>
              <a:ext cx="2448272" cy="1422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32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alx.casa.abril.com.br/2013/05/14/1348/por-uma-arquitetura-mais-urbana-2.jpeg?13685501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1268" name="Picture 2" descr="http://www.socketsite.com/wp-content/uploads/2010/03/Mojo-Cafe-Parklet-3-18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66382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archrecord.construction.com/news/2011/10/images/Parklet-Program/Parklet-Program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052513"/>
            <a:ext cx="33115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media.treehugger.com/assets/images/2012/03/Deepistan_National_Forest.jpg.492x0_q85_crop-sm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9100"/>
            <a:ext cx="316865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http://mediad.publicbroadcasting.net/p/kuow/files/styles/medium/public/201307/convo072613parklet3-Paul_Krueg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30718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42050"/>
            <a:ext cx="1762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CaixaDeTexto 11"/>
          <p:cNvSpPr txBox="1">
            <a:spLocks noChangeArrowheads="1"/>
          </p:cNvSpPr>
          <p:nvPr/>
        </p:nvSpPr>
        <p:spPr bwMode="auto">
          <a:xfrm>
            <a:off x="215900" y="260350"/>
            <a:ext cx="6110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empus Sans ITC" pitchFamily="82" charset="0"/>
              </a:rPr>
              <a:t>Mobiliário  urbano  público  para  os  pedestres  ao redor  do  mundo</a:t>
            </a:r>
          </a:p>
        </p:txBody>
      </p:sp>
    </p:spTree>
    <p:extLst>
      <p:ext uri="{BB962C8B-B14F-4D97-AF65-F5344CB8AC3E}">
        <p14:creationId xmlns:p14="http://schemas.microsoft.com/office/powerpoint/2010/main" val="31625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alx.casa.abril.com.br/2013/05/14/1348/por-uma-arquitetura-mais-urbana-2.jpeg?13685501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2292" name="Picture 2" descr="http://www.prefeitura.sp.gov.br/cidade/secretarias/upload/comunicacao/noticias/imagens/2014_04_16_fa_parklet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2775"/>
            <a:ext cx="3640137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://thecityfixbrasil.com/files/2014/09/DSC_64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3673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http://mobilidadesustentavel.blog.uol.com.br/images/Parklet_2etapa1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7213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42050"/>
            <a:ext cx="1762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CaixaDeTexto 13"/>
          <p:cNvSpPr txBox="1">
            <a:spLocks noChangeArrowheads="1"/>
          </p:cNvSpPr>
          <p:nvPr/>
        </p:nvSpPr>
        <p:spPr bwMode="auto">
          <a:xfrm>
            <a:off x="250825" y="138113"/>
            <a:ext cx="5314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empus Sans ITC" pitchFamily="82" charset="0"/>
              </a:rPr>
              <a:t>Mobiliário urbano  público para  os pedestres  em São Paulo</a:t>
            </a:r>
          </a:p>
        </p:txBody>
      </p:sp>
      <p:sp>
        <p:nvSpPr>
          <p:cNvPr id="12298" name="CaixaDeTexto 14"/>
          <p:cNvSpPr txBox="1">
            <a:spLocks noChangeArrowheads="1"/>
          </p:cNvSpPr>
          <p:nvPr/>
        </p:nvSpPr>
        <p:spPr bwMode="auto">
          <a:xfrm>
            <a:off x="2370138" y="6149975"/>
            <a:ext cx="1625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latin typeface="Tempus Sans ITC" pitchFamily="82" charset="0"/>
              </a:rPr>
              <a:t>Bairro de Pinheiros/SP</a:t>
            </a:r>
          </a:p>
        </p:txBody>
      </p:sp>
      <p:sp>
        <p:nvSpPr>
          <p:cNvPr id="12299" name="CaixaDeTexto 15"/>
          <p:cNvSpPr txBox="1">
            <a:spLocks noChangeArrowheads="1"/>
          </p:cNvSpPr>
          <p:nvPr/>
        </p:nvSpPr>
        <p:spPr bwMode="auto">
          <a:xfrm>
            <a:off x="6985000" y="3205163"/>
            <a:ext cx="153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latin typeface="Tempus Sans ITC" pitchFamily="82" charset="0"/>
              </a:rPr>
              <a:t>Bairro dos Jardins/SP</a:t>
            </a:r>
          </a:p>
        </p:txBody>
      </p:sp>
      <p:sp>
        <p:nvSpPr>
          <p:cNvPr id="12300" name="CaixaDeTexto 17"/>
          <p:cNvSpPr txBox="1">
            <a:spLocks noChangeArrowheads="1"/>
          </p:cNvSpPr>
          <p:nvPr/>
        </p:nvSpPr>
        <p:spPr bwMode="auto">
          <a:xfrm>
            <a:off x="2495550" y="3095625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latin typeface="Tempus Sans ITC" pitchFamily="82" charset="0"/>
              </a:rPr>
              <a:t>Rua Augusta/SP     </a:t>
            </a:r>
          </a:p>
        </p:txBody>
      </p:sp>
      <p:pic>
        <p:nvPicPr>
          <p:cNvPr id="12301" name="Picture 10" descr="https://saxmozartfaggi.files.wordpress.com/2013/04/foto-059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317658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CaixaDeTexto 21"/>
          <p:cNvSpPr txBox="1">
            <a:spLocks noChangeArrowheads="1"/>
          </p:cNvSpPr>
          <p:nvPr/>
        </p:nvSpPr>
        <p:spPr bwMode="auto">
          <a:xfrm>
            <a:off x="7321550" y="5954713"/>
            <a:ext cx="15065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latin typeface="Tempus Sans ITC" pitchFamily="82" charset="0"/>
              </a:rPr>
              <a:t>Av. Nova Faria Lima</a:t>
            </a:r>
          </a:p>
        </p:txBody>
      </p:sp>
    </p:spTree>
    <p:extLst>
      <p:ext uri="{BB962C8B-B14F-4D97-AF65-F5344CB8AC3E}">
        <p14:creationId xmlns:p14="http://schemas.microsoft.com/office/powerpoint/2010/main" val="4021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alx.casa.abril.com.br/2013/05/14/1348/por-uma-arquitetura-mais-urbana-2.jpeg?13685501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Tempus Sans ITC" panose="04020404030D07020202" pitchFamily="82" charset="0"/>
              </a:rPr>
              <a:t>Rua Augusta/SP     </a:t>
            </a:r>
          </a:p>
        </p:txBody>
      </p:sp>
      <p:pic>
        <p:nvPicPr>
          <p:cNvPr id="13316" name="Picture 2" descr="https://acidadeinvisivel.files.wordpress.com/2013/04/dscn25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3097212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://serratalhada.pe.gov.br/wp-content/uploads/2015/02/pra%C3%A7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644900"/>
            <a:ext cx="362902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https://bicicletanarua.files.wordpress.com/2011/11/dc-2011-11-11-fig-0.jpeg?w=6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36718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42050"/>
            <a:ext cx="1762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CaixaDeTexto 13"/>
          <p:cNvSpPr txBox="1">
            <a:spLocks noChangeArrowheads="1"/>
          </p:cNvSpPr>
          <p:nvPr/>
        </p:nvSpPr>
        <p:spPr bwMode="auto">
          <a:xfrm>
            <a:off x="388938" y="385763"/>
            <a:ext cx="3144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empus Sans ITC" pitchFamily="82" charset="0"/>
              </a:rPr>
              <a:t>Mais  exemplos  a  serem  seguidos</a:t>
            </a:r>
          </a:p>
        </p:txBody>
      </p:sp>
      <p:pic>
        <p:nvPicPr>
          <p:cNvPr id="13322" name="Picture 2" descr="http://www.perkons.com/upload/tiny_mce/noticias/1109calleflorid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30563"/>
            <a:ext cx="3151187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CaixaDeTexto 16"/>
          <p:cNvSpPr txBox="1">
            <a:spLocks noChangeArrowheads="1"/>
          </p:cNvSpPr>
          <p:nvPr/>
        </p:nvSpPr>
        <p:spPr bwMode="auto">
          <a:xfrm>
            <a:off x="7404100" y="5673725"/>
            <a:ext cx="890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b="1">
                <a:latin typeface="Tempus Sans ITC" pitchFamily="82" charset="0"/>
              </a:rPr>
              <a:t>Curitiba/PR</a:t>
            </a:r>
          </a:p>
        </p:txBody>
      </p:sp>
      <p:sp>
        <p:nvSpPr>
          <p:cNvPr id="13324" name="CaixaDeTexto 17"/>
          <p:cNvSpPr txBox="1">
            <a:spLocks noChangeArrowheads="1"/>
          </p:cNvSpPr>
          <p:nvPr/>
        </p:nvSpPr>
        <p:spPr bwMode="auto">
          <a:xfrm>
            <a:off x="3422650" y="5673725"/>
            <a:ext cx="1006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b="1">
                <a:latin typeface="Tempus Sans ITC" pitchFamily="82" charset="0"/>
              </a:rPr>
              <a:t>Catanduva/SP</a:t>
            </a:r>
          </a:p>
        </p:txBody>
      </p:sp>
    </p:spTree>
    <p:extLst>
      <p:ext uri="{BB962C8B-B14F-4D97-AF65-F5344CB8AC3E}">
        <p14:creationId xmlns:p14="http://schemas.microsoft.com/office/powerpoint/2010/main" val="21930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alx.casa.abril.com.br/2013/05/14/1348/por-uma-arquitetura-mais-urbana-2.jpeg?13685501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4340" name="Picture 4" descr="https://queminova.catracalivre.com.br/wp-content/uploads/sites/2/2014/10/3037471-slide-s-1-on-a-new-shared-street-in-chicago-drivers-cyclists-and-pedestrians-will-all-be-equ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93725"/>
            <a:ext cx="40640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Intervenção na faixa de pedestre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84538"/>
            <a:ext cx="2879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ixaDeTexto 14"/>
          <p:cNvSpPr txBox="1">
            <a:spLocks noChangeArrowheads="1"/>
          </p:cNvSpPr>
          <p:nvPr/>
        </p:nvSpPr>
        <p:spPr bwMode="auto">
          <a:xfrm>
            <a:off x="6156325" y="2924175"/>
            <a:ext cx="2695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Tempus Sans ITC" pitchFamily="82" charset="0"/>
              </a:rPr>
              <a:t>Sinalização e via exclusiva para pedestres em Chicago</a:t>
            </a:r>
          </a:p>
        </p:txBody>
      </p:sp>
      <p:sp>
        <p:nvSpPr>
          <p:cNvPr id="14343" name="CaixaDeTexto 16"/>
          <p:cNvSpPr txBox="1">
            <a:spLocks noChangeArrowheads="1"/>
          </p:cNvSpPr>
          <p:nvPr/>
        </p:nvSpPr>
        <p:spPr bwMode="auto">
          <a:xfrm>
            <a:off x="6732588" y="5521325"/>
            <a:ext cx="19018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Tempus Sans ITC" pitchFamily="82" charset="0"/>
              </a:rPr>
              <a:t>Sinalização Manifesto em Baltimore</a:t>
            </a:r>
          </a:p>
        </p:txBody>
      </p:sp>
      <p:pic>
        <p:nvPicPr>
          <p:cNvPr id="14345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42050"/>
            <a:ext cx="1762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 descr="http://rede.outraspalavras.net/ponto/files/2012/08/0813_minhoca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04813"/>
            <a:ext cx="317500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Parque Minhocão: uma piscina com trampolim está no projeto esboçado para o novo elev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852738"/>
            <a:ext cx="388937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8" descr="https://catracalivre.com.br/wp-content/uploads/2013/03/minhoca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4721225"/>
            <a:ext cx="287972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CaixaDeTexto 24"/>
          <p:cNvSpPr txBox="1">
            <a:spLocks noChangeArrowheads="1"/>
          </p:cNvSpPr>
          <p:nvPr/>
        </p:nvSpPr>
        <p:spPr bwMode="auto">
          <a:xfrm>
            <a:off x="857250" y="6289675"/>
            <a:ext cx="454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latin typeface="Tempus Sans ITC" pitchFamily="82" charset="0"/>
              </a:rPr>
              <a:t>Uso do Minhocão/SP  como parque linear nos  domingos e feriados</a:t>
            </a:r>
          </a:p>
        </p:txBody>
      </p:sp>
      <p:sp>
        <p:nvSpPr>
          <p:cNvPr id="14350" name="CaixaDeTexto 25"/>
          <p:cNvSpPr txBox="1">
            <a:spLocks noChangeArrowheads="1"/>
          </p:cNvSpPr>
          <p:nvPr/>
        </p:nvSpPr>
        <p:spPr bwMode="auto">
          <a:xfrm>
            <a:off x="138113" y="66675"/>
            <a:ext cx="4970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empus Sans ITC" pitchFamily="82" charset="0"/>
              </a:rPr>
              <a:t>Ações  de valorização dos pedestres que circulam na via </a:t>
            </a:r>
          </a:p>
        </p:txBody>
      </p:sp>
      <p:sp>
        <p:nvSpPr>
          <p:cNvPr id="14351" name="CaixaDeTexto 26"/>
          <p:cNvSpPr txBox="1">
            <a:spLocks noChangeArrowheads="1"/>
          </p:cNvSpPr>
          <p:nvPr/>
        </p:nvSpPr>
        <p:spPr bwMode="auto">
          <a:xfrm>
            <a:off x="2582863" y="2565400"/>
            <a:ext cx="16287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Tempus Sans ITC" pitchFamily="82" charset="0"/>
              </a:rPr>
              <a:t>Festa Junina no Minhocão/SP</a:t>
            </a:r>
          </a:p>
        </p:txBody>
      </p:sp>
    </p:spTree>
    <p:extLst>
      <p:ext uri="{BB962C8B-B14F-4D97-AF65-F5344CB8AC3E}">
        <p14:creationId xmlns:p14="http://schemas.microsoft.com/office/powerpoint/2010/main" val="7596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alx.casa.abril.com.br/2013/05/14/1348/por-uma-arquitetura-mais-urbana-2.jpeg?13685501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-26988"/>
            <a:ext cx="9144000" cy="685800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5364" name="Picture 8" descr="http://www.fabalista.com/fileadmin/redaktion/fabalista/Artikelbilder/High-Line-New-Y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92150"/>
            <a:ext cx="45656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323850" y="115888"/>
            <a:ext cx="7143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+mn-cs"/>
              </a:rPr>
              <a:t>High </a:t>
            </a:r>
            <a:r>
              <a:rPr lang="pt-B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+mn-cs"/>
              </a:rPr>
              <a:t>Line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+mn-cs"/>
              </a:rPr>
              <a:t> /NY – um  exemplo  de  empreendimento  que  prioriza  os  pedestres </a:t>
            </a:r>
          </a:p>
        </p:txBody>
      </p:sp>
      <p:pic>
        <p:nvPicPr>
          <p:cNvPr id="15366" name="Picture 10" descr="http://www.weekadvisor.com/wp-content/uploads/2010-06-18-new-york-from-chelsea-the-high-line-to-battery-park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1725"/>
            <a:ext cx="446405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42050"/>
            <a:ext cx="1762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"/>
          <p:cNvSpPr>
            <a:spLocks noChangeArrowheads="1"/>
          </p:cNvSpPr>
          <p:nvPr/>
        </p:nvSpPr>
        <p:spPr bwMode="auto">
          <a:xfrm>
            <a:off x="268288" y="3573463"/>
            <a:ext cx="40163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109" rIns="11109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100">
              <a:latin typeface="Arial" charset="0"/>
            </a:endParaRPr>
          </a:p>
          <a:p>
            <a:pPr algn="just" fontAlgn="ct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Tempus Sans ITC" pitchFamily="82" charset="0"/>
              </a:rPr>
              <a:t>A grande sacada da High Line foi reciclar uma linha de trem antiga e abandonada num parque verde, agradável e elegante. Além dos jardins, foram instalados bancos para leitura, descanso ou mera contemplação do Rio Hudson e do ritmo de vida dos nova-iorquinos.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200">
              <a:latin typeface="Tempus Sans ITC" pitchFamily="8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200">
              <a:latin typeface="Tempus Sans ITC" pitchFamily="8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200">
                <a:latin typeface="Tempus Sans ITC" pitchFamily="82" charset="0"/>
              </a:rPr>
              <a:t>É um passeio diferente, quase inusitado, mas que vale a pena. Visite-o com um tênis confortável, pois ele se estende por 19 quadras e, é claro, você vai quere conhecê-lo de ponta à ponta!</a:t>
            </a:r>
          </a:p>
        </p:txBody>
      </p:sp>
      <p:sp>
        <p:nvSpPr>
          <p:cNvPr id="15370" name="Rectangle 1"/>
          <p:cNvSpPr>
            <a:spLocks noChangeArrowheads="1"/>
          </p:cNvSpPr>
          <p:nvPr/>
        </p:nvSpPr>
        <p:spPr bwMode="auto">
          <a:xfrm>
            <a:off x="5003800" y="620713"/>
            <a:ext cx="3952875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109" rIns="11109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Tempus Sans ITC" pitchFamily="82" charset="0"/>
              </a:rPr>
              <a:t>High Line é um parque linear de aproximadamente 2,5 Km construído em 2009 numa via férrea elevada de Nova York.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200">
              <a:latin typeface="Tempus Sans ITC" pitchFamily="82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200">
              <a:latin typeface="Tempus Sans ITC" pitchFamily="8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200">
                <a:latin typeface="Tempus Sans ITC" pitchFamily="82" charset="0"/>
              </a:rPr>
              <a:t>Nova sensação em Nova York, o High Line fica a 8 metros de altura e atravessa 3 bairros relativamente pouco visitados pela maioria dos turistas: Meatpacking, West Chelsea e Hell's Kitchen/Clinton.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200">
              <a:latin typeface="Tempus Sans ITC" pitchFamily="8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200">
              <a:latin typeface="Tempus Sans ITC" pitchFamily="8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200">
                <a:latin typeface="Tempus Sans ITC" pitchFamily="82" charset="0"/>
              </a:rPr>
              <a:t>Em 1930, quando a High Line foi construída, estes bairros eram mais ocupados por indústrias e empresas de transportes. Agora, principalmente após a construção do parque, os galpões e fábricas estão sendo convertidos em galerias de arte, studios de design, lojas, restaurantes, museus e residências.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alx.casa.abril.com.br/2013/05/14/1348/por-uma-arquitetura-mais-urbana-2.jpeg?13685501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 bi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116013" y="981075"/>
            <a:ext cx="7056437" cy="5472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sz="2000" b="1" dirty="0">
                <a:latin typeface="Tempus Sans ITC" pitchFamily="82" charset="0"/>
                <a:ea typeface="+mj-ea"/>
                <a:cs typeface="+mj-cs"/>
              </a:rPr>
              <a:t>“Quando as cidades são projetadas para as pessoas e não para os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sz="2000" b="1" dirty="0">
                <a:latin typeface="Tempus Sans ITC" pitchFamily="82" charset="0"/>
                <a:ea typeface="+mj-ea"/>
                <a:cs typeface="+mj-cs"/>
              </a:rPr>
              <a:t>automóveis, as opções mais seguras de mobilidade podem ser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sz="2000" b="1" dirty="0">
                <a:latin typeface="Tempus Sans ITC" pitchFamily="82" charset="0"/>
                <a:ea typeface="+mj-ea"/>
                <a:cs typeface="+mj-cs"/>
              </a:rPr>
              <a:t>múltiplas:  utilizar o transporte coletivo integrado, andar de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sz="2000" b="1" dirty="0">
                <a:latin typeface="Tempus Sans ITC" pitchFamily="82" charset="0"/>
                <a:ea typeface="+mj-ea"/>
                <a:cs typeface="+mj-cs"/>
              </a:rPr>
              <a:t>bicicleta, caminhar e compartilhar automóvel.</a:t>
            </a:r>
            <a:endParaRPr lang="pt-BR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100" b="1" dirty="0">
                <a:latin typeface="Tempus Sans ITC" pitchFamily="82" charset="0"/>
                <a:ea typeface="+mj-ea"/>
                <a:cs typeface="+mj-cs"/>
              </a:rPr>
              <a:t>Fernanda Britto. "Mais urbanização e mais automóveis: O desafio de construir vias seguras" 16 </a:t>
            </a:r>
            <a:r>
              <a:rPr lang="pt-BR" sz="1100" b="1" dirty="0" err="1">
                <a:latin typeface="Tempus Sans ITC" pitchFamily="82" charset="0"/>
                <a:ea typeface="+mj-ea"/>
                <a:cs typeface="+mj-cs"/>
              </a:rPr>
              <a:t>May</a:t>
            </a:r>
            <a:r>
              <a:rPr lang="pt-BR" sz="1100" b="1" dirty="0">
                <a:latin typeface="Tempus Sans ITC" pitchFamily="82" charset="0"/>
                <a:ea typeface="+mj-ea"/>
                <a:cs typeface="+mj-cs"/>
              </a:rPr>
              <a:t> 2013</a:t>
            </a:r>
          </a:p>
          <a:p>
            <a:pPr algn="ctr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just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600" b="1" dirty="0">
              <a:latin typeface="Tempus Sans ITC" pitchFamily="82" charset="0"/>
              <a:ea typeface="+mj-ea"/>
              <a:cs typeface="+mj-cs"/>
            </a:endParaRPr>
          </a:p>
          <a:p>
            <a:pPr algn="just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600" b="1" dirty="0">
              <a:latin typeface="Tempus Sans ITC" pitchFamily="82" charset="0"/>
              <a:ea typeface="+mj-ea"/>
              <a:cs typeface="+mj-cs"/>
            </a:endParaRPr>
          </a:p>
          <a:p>
            <a:pPr algn="just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600" b="1" dirty="0">
              <a:latin typeface="Tempus Sans ITC" pitchFamily="82" charset="0"/>
              <a:ea typeface="+mj-ea"/>
              <a:cs typeface="+mj-cs"/>
            </a:endParaRPr>
          </a:p>
          <a:p>
            <a:pPr algn="just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600" b="1" dirty="0">
              <a:latin typeface="Tempus Sans ITC" pitchFamily="82" charset="0"/>
              <a:ea typeface="+mj-ea"/>
              <a:cs typeface="+mj-cs"/>
            </a:endParaRPr>
          </a:p>
          <a:p>
            <a:pPr algn="just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600" b="1" dirty="0">
              <a:latin typeface="Tempus Sans ITC" pitchFamily="82" charset="0"/>
              <a:ea typeface="+mj-ea"/>
              <a:cs typeface="+mj-cs"/>
            </a:endParaRPr>
          </a:p>
          <a:p>
            <a:pPr algn="just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b="1" dirty="0">
                <a:latin typeface="Tempus Sans ITC" pitchFamily="82" charset="0"/>
                <a:ea typeface="+mj-ea"/>
                <a:cs typeface="+mj-cs"/>
              </a:rPr>
              <a:t>Palavras chave: cidade viva, segura, sustentável e saudável; a dimensão humana; a cidade como lugar de encontro, boa para caminhar e para pedalar.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90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42050"/>
            <a:ext cx="1762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6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alx.casa.abril.com.br/2013/05/14/1348/por-uma-arquitetura-mais-urbana-2.jpeg?13685501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2052" name="Grupo 8"/>
          <p:cNvGrpSpPr>
            <a:grpSpLocks/>
          </p:cNvGrpSpPr>
          <p:nvPr/>
        </p:nvGrpSpPr>
        <p:grpSpPr bwMode="auto">
          <a:xfrm>
            <a:off x="1042988" y="621010"/>
            <a:ext cx="7099300" cy="5255915"/>
            <a:chOff x="1043608" y="976089"/>
            <a:chExt cx="7098634" cy="5256287"/>
          </a:xfrm>
        </p:grpSpPr>
        <p:pic>
          <p:nvPicPr>
            <p:cNvPr id="2056" name="Picture 2" descr="http://www.ecoera.com.br/wp-content/uploads/2015/04/cidadeparapessoas-597x39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628800"/>
              <a:ext cx="7098634" cy="460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2469209" y="976089"/>
              <a:ext cx="4201397" cy="92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pt-BR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ea typeface="Times New Roman" pitchFamily="18" charset="0"/>
                  <a:cs typeface="Arial" pitchFamily="34" charset="0"/>
                </a:rPr>
                <a:t>A  </a:t>
              </a:r>
              <a:r>
                <a:rPr lang="pt-BR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ea typeface="Times New Roman" pitchFamily="18" charset="0"/>
                  <a:cs typeface="Arial" pitchFamily="34" charset="0"/>
                </a:rPr>
                <a:t>RUA  É  DE  TODOS</a:t>
              </a:r>
            </a:p>
            <a:p>
              <a:pPr algn="ctr">
                <a:defRPr/>
              </a:pPr>
              <a:endParaRPr lang="pt-BR" sz="2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2771775" y="5013325"/>
            <a:ext cx="52562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+mn-cs"/>
              </a:rPr>
              <a:t>“Primeiro moldamos as cidades.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+mn-cs"/>
              </a:rPr>
              <a:t>Depois elas nos moldam.”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+mn-cs"/>
              </a:rPr>
              <a:t>Jan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+mn-cs"/>
              </a:rPr>
              <a:t>Gehl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+mn-cs"/>
              </a:rPr>
              <a:t>, planejador urbano dinamarquês</a:t>
            </a:r>
          </a:p>
        </p:txBody>
      </p:sp>
      <p:pic>
        <p:nvPicPr>
          <p:cNvPr id="2055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42050"/>
            <a:ext cx="1762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otoconscientejundiai.com.br/wp-content/uploads/2013/01/cidade_para_pessoas-300x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6513" y="-26988"/>
            <a:ext cx="9144000" cy="685800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17413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42050"/>
            <a:ext cx="1762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0" y="1196752"/>
            <a:ext cx="91440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pt-BR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pt-BR" sz="3200" b="1" dirty="0" smtClean="0">
                <a:solidFill>
                  <a:schemeClr val="tx2"/>
                </a:solidFill>
              </a:rPr>
              <a:t>Obrigada pela atenção!</a:t>
            </a:r>
            <a:endParaRPr lang="pt-BR" sz="32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pt-BR" sz="3200" b="1" dirty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pt-BR" sz="1600" b="1" dirty="0" smtClean="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ct val="20000"/>
              </a:spcBef>
            </a:pPr>
            <a:endParaRPr lang="pt-BR" sz="1600" b="1" dirty="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ct val="20000"/>
              </a:spcBef>
            </a:pPr>
            <a:endParaRPr lang="pt-BR" sz="1800" dirty="0" smtClean="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ct val="20000"/>
              </a:spcBef>
            </a:pPr>
            <a:r>
              <a:rPr lang="pt-BR" sz="1800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pt-BR" sz="1800" dirty="0">
                <a:solidFill>
                  <a:schemeClr val="tx2"/>
                </a:solidFill>
                <a:latin typeface="+mn-lt"/>
              </a:rPr>
              <a:t>61) 2108 -</a:t>
            </a:r>
            <a:r>
              <a:rPr lang="pt-BR" sz="1800" dirty="0" smtClean="0">
                <a:solidFill>
                  <a:schemeClr val="tx2"/>
                </a:solidFill>
                <a:latin typeface="+mn-lt"/>
              </a:rPr>
              <a:t>1324</a:t>
            </a:r>
            <a:endParaRPr lang="pt-BR" sz="1800" dirty="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ct val="20000"/>
              </a:spcBef>
            </a:pPr>
            <a:r>
              <a:rPr lang="pt-BR" sz="1800" dirty="0" smtClean="0">
                <a:solidFill>
                  <a:schemeClr val="tx2"/>
                </a:solidFill>
                <a:latin typeface="+mn-lt"/>
              </a:rPr>
              <a:t>Luiza.gomide@cidades.gov.br</a:t>
            </a:r>
            <a:endParaRPr lang="pt-BR" sz="1800" dirty="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ct val="20000"/>
              </a:spcBef>
            </a:pPr>
            <a:r>
              <a:rPr lang="pt-BR" sz="1800" dirty="0" err="1">
                <a:solidFill>
                  <a:schemeClr val="tx2"/>
                </a:solidFill>
                <a:latin typeface="+mn-lt"/>
              </a:rPr>
              <a:t>www.cidades.gov.br</a:t>
            </a:r>
            <a:endParaRPr lang="pt-BR" sz="18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pt-BR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84721" y="2552918"/>
            <a:ext cx="3574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Luiza Gomide de Faria</a:t>
            </a:r>
          </a:p>
          <a:p>
            <a:pPr algn="ctr"/>
            <a:r>
              <a:rPr lang="pt-BR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Diretora de Mobilidade </a:t>
            </a:r>
            <a:r>
              <a:rPr lang="pt-BR" dirty="0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Urbana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Ministério das Cidades</a:t>
            </a:r>
            <a:endParaRPr lang="pt-BR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36004" y="0"/>
            <a:ext cx="9144000" cy="6858000"/>
            <a:chOff x="0" y="0"/>
            <a:chExt cx="9144000" cy="6858000"/>
          </a:xfrm>
        </p:grpSpPr>
        <p:pic>
          <p:nvPicPr>
            <p:cNvPr id="7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0" name="Retângulo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1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-27384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Política Nacional </a:t>
            </a:r>
            <a:r>
              <a:rPr lang="pt-BR" sz="5000" b="1" dirty="0" smtClean="0">
                <a:solidFill>
                  <a:schemeClr val="bg1"/>
                </a:solidFill>
              </a:rPr>
              <a:t> </a:t>
            </a: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251520" y="1208365"/>
            <a:ext cx="102971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Princípios da Lei </a:t>
            </a:r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com relação aos não motorizados:</a:t>
            </a:r>
            <a:endParaRPr lang="es-MX" sz="3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323528" y="2015877"/>
            <a:ext cx="8424936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pt-BR" sz="2600" i="1" dirty="0" smtClean="0">
                <a:latin typeface="+mn-lt"/>
              </a:rPr>
              <a:t>- </a:t>
            </a:r>
            <a:r>
              <a:rPr lang="pt-BR" sz="2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desenvolvimento sustentável </a:t>
            </a:r>
            <a:r>
              <a:rPr lang="pt-BR" sz="2600" i="1" dirty="0">
                <a:latin typeface="+mn-lt"/>
              </a:rPr>
              <a:t>das cidades, nas dimensões socioeconômicas e ambientais; </a:t>
            </a:r>
          </a:p>
          <a:p>
            <a:pPr algn="just"/>
            <a:r>
              <a:rPr lang="pt-BR" sz="2600" i="1" dirty="0" smtClean="0">
                <a:latin typeface="+mn-lt"/>
              </a:rPr>
              <a:t>- </a:t>
            </a:r>
            <a:r>
              <a:rPr lang="pt-BR" sz="2600" i="1" dirty="0">
                <a:latin typeface="+mn-lt"/>
              </a:rPr>
              <a:t>gestão democrática e controle social do planejamento e avaliação da Política Nacional de Mobilidade Urbana; </a:t>
            </a:r>
          </a:p>
          <a:p>
            <a:pPr algn="just"/>
            <a:r>
              <a:rPr lang="pt-BR" sz="2600" i="1" dirty="0" smtClean="0">
                <a:latin typeface="+mn-lt"/>
              </a:rPr>
              <a:t>- </a:t>
            </a:r>
            <a:r>
              <a:rPr lang="pt-BR" sz="2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segurança nos deslocamentos </a:t>
            </a:r>
            <a:r>
              <a:rPr lang="pt-BR" sz="2600" i="1" dirty="0">
                <a:latin typeface="+mn-lt"/>
              </a:rPr>
              <a:t>das pessoas; </a:t>
            </a:r>
          </a:p>
          <a:p>
            <a:pPr algn="just"/>
            <a:r>
              <a:rPr lang="pt-BR" sz="2600" i="1" dirty="0" smtClean="0">
                <a:latin typeface="+mn-lt"/>
              </a:rPr>
              <a:t>- </a:t>
            </a:r>
            <a:r>
              <a:rPr lang="pt-BR" sz="2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justa distribuição </a:t>
            </a:r>
            <a:r>
              <a:rPr lang="pt-BR" sz="2600" i="1" dirty="0">
                <a:latin typeface="+mn-lt"/>
              </a:rPr>
              <a:t>dos benefícios e ônus decorrentes do uso dos diferentes modos e serviços; </a:t>
            </a:r>
          </a:p>
          <a:p>
            <a:pPr algn="just"/>
            <a:r>
              <a:rPr lang="pt-BR" sz="2600" i="1" dirty="0" smtClean="0">
                <a:latin typeface="+mn-lt"/>
              </a:rPr>
              <a:t>- </a:t>
            </a:r>
            <a:r>
              <a:rPr lang="pt-BR" sz="2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equidade no uso do espaço público de circulação, </a:t>
            </a:r>
            <a:r>
              <a:rPr lang="pt-BR" sz="2600" i="1" dirty="0">
                <a:latin typeface="+mn-lt"/>
              </a:rPr>
              <a:t>vias e logradouros; e </a:t>
            </a:r>
          </a:p>
          <a:p>
            <a:pPr algn="just"/>
            <a:r>
              <a:rPr lang="pt-BR" sz="2600" i="1" dirty="0" smtClean="0">
                <a:latin typeface="+mn-lt"/>
              </a:rPr>
              <a:t>- </a:t>
            </a:r>
            <a:r>
              <a:rPr lang="pt-BR" sz="2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eficiência, eficácia e efetividade </a:t>
            </a:r>
            <a:r>
              <a:rPr lang="pt-BR" sz="2600" i="1" dirty="0">
                <a:latin typeface="+mn-lt"/>
              </a:rPr>
              <a:t>na circulação urbana</a:t>
            </a:r>
            <a:r>
              <a:rPr lang="pt-BR" sz="2600" dirty="0">
                <a:latin typeface="+mn-lt"/>
              </a:rPr>
              <a:t>. </a:t>
            </a:r>
          </a:p>
          <a:p>
            <a:endParaRPr lang="pt-BR" sz="2600" dirty="0" smtClean="0">
              <a:latin typeface="+mn-lt"/>
            </a:endParaRPr>
          </a:p>
          <a:p>
            <a:endParaRPr lang="pt-BR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6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14539" y="6896"/>
            <a:ext cx="9144000" cy="6858000"/>
            <a:chOff x="0" y="0"/>
            <a:chExt cx="9144000" cy="6858000"/>
          </a:xfrm>
        </p:grpSpPr>
        <p:pic>
          <p:nvPicPr>
            <p:cNvPr id="7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0" name="Retângulo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1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-27384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Política Nacional </a:t>
            </a:r>
            <a:r>
              <a:rPr lang="pt-BR" sz="5000" b="1" dirty="0" smtClean="0">
                <a:solidFill>
                  <a:schemeClr val="bg1"/>
                </a:solidFill>
              </a:rPr>
              <a:t> </a:t>
            </a: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323528" y="2231901"/>
            <a:ext cx="8424936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just">
              <a:buFontTx/>
              <a:buChar char="-"/>
            </a:pPr>
            <a:r>
              <a:rPr lang="pt-BR" sz="2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prioridade</a:t>
            </a:r>
            <a:r>
              <a:rPr lang="pt-BR" sz="2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pt-BR" sz="2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dos modos de transportes não motorizados </a:t>
            </a:r>
            <a:r>
              <a:rPr lang="pt-BR" sz="2600" i="1" dirty="0">
                <a:latin typeface="+mn-lt"/>
              </a:rPr>
              <a:t>sobre os motorizados e dos serviços de transporte público coletivo sobre o transporte individual motorizado; </a:t>
            </a:r>
            <a:endParaRPr lang="pt-BR" sz="2600" i="1" dirty="0" smtClean="0">
              <a:latin typeface="+mn-lt"/>
            </a:endParaRPr>
          </a:p>
          <a:p>
            <a:pPr marL="457200" indent="-457200" algn="just">
              <a:buFontTx/>
              <a:buChar char="-"/>
            </a:pPr>
            <a:endParaRPr lang="pt-BR" sz="2600" i="1" dirty="0">
              <a:latin typeface="+mn-lt"/>
            </a:endParaRPr>
          </a:p>
          <a:p>
            <a:pPr marL="457200" indent="-457200" algn="just">
              <a:buFontTx/>
              <a:buChar char="-"/>
            </a:pPr>
            <a:r>
              <a:rPr lang="pt-BR" sz="2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integração</a:t>
            </a:r>
            <a:r>
              <a:rPr lang="pt-BR" sz="2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pt-BR" sz="2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entre os modos e serviços </a:t>
            </a:r>
            <a:r>
              <a:rPr lang="pt-BR" sz="2600" i="1" dirty="0">
                <a:latin typeface="+mn-lt"/>
              </a:rPr>
              <a:t>de transporte urbano</a:t>
            </a:r>
            <a:r>
              <a:rPr lang="pt-BR" sz="2600" i="1" dirty="0" smtClean="0">
                <a:latin typeface="+mn-lt"/>
              </a:rPr>
              <a:t>;</a:t>
            </a:r>
          </a:p>
          <a:p>
            <a:pPr marL="0" indent="0" algn="just"/>
            <a:r>
              <a:rPr lang="pt-BR" sz="2600" i="1" dirty="0">
                <a:latin typeface="+mn-lt"/>
              </a:rPr>
              <a:t> </a:t>
            </a:r>
          </a:p>
          <a:p>
            <a:pPr algn="just"/>
            <a:r>
              <a:rPr lang="pt-BR" sz="2600" i="1" dirty="0" smtClean="0">
                <a:latin typeface="+mn-lt"/>
              </a:rPr>
              <a:t>-   </a:t>
            </a:r>
            <a:r>
              <a:rPr lang="pt-BR" sz="2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mitigação</a:t>
            </a:r>
            <a:r>
              <a:rPr lang="pt-BR" sz="2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pt-BR" sz="2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dos custos ambientais</a:t>
            </a:r>
            <a:r>
              <a:rPr lang="pt-BR" sz="2600" i="1" dirty="0">
                <a:latin typeface="+mn-lt"/>
              </a:rPr>
              <a:t>, sociais e econômicos dos deslocamentos de pessoas e cargas na cidade;</a:t>
            </a:r>
            <a:r>
              <a:rPr lang="pt-BR" sz="2600" dirty="0">
                <a:latin typeface="+mn-lt"/>
              </a:rPr>
              <a:t> </a:t>
            </a:r>
          </a:p>
          <a:p>
            <a:r>
              <a:rPr lang="pt-BR" sz="2600" dirty="0">
                <a:latin typeface="+mn-lt"/>
              </a:rPr>
              <a:t> </a:t>
            </a:r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346782" y="1269921"/>
            <a:ext cx="8689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3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</a:t>
            </a:r>
            <a:r>
              <a:rPr lang="es-MX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iretrizes da Lei </a:t>
            </a:r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com relação aos não motorizados:</a:t>
            </a:r>
            <a:endParaRPr lang="es-MX" sz="3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4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30190"/>
            <a:ext cx="9144000" cy="6858000"/>
            <a:chOff x="0" y="0"/>
            <a:chExt cx="9144000" cy="6858000"/>
          </a:xfrm>
        </p:grpSpPr>
        <p:pic>
          <p:nvPicPr>
            <p:cNvPr id="11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5" name="Retângulo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6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-27384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Política Nacional </a:t>
            </a:r>
            <a:r>
              <a:rPr lang="pt-BR" sz="5000" b="1" dirty="0" smtClean="0">
                <a:solidFill>
                  <a:schemeClr val="bg1"/>
                </a:solidFill>
              </a:rPr>
              <a:t> </a:t>
            </a: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4049" y="3789511"/>
            <a:ext cx="3816423" cy="2591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323528" y="980728"/>
            <a:ext cx="88204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sz="22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Hierarquia segundo a </a:t>
            </a:r>
            <a:r>
              <a:rPr lang="es-MX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Lei 12.587/2012</a:t>
            </a:r>
            <a:endParaRPr lang="es-MX" sz="2200" b="1" u="sng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schemeClr val="bg1">
                    <a:lumMod val="95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5 Rectángulo"/>
          <p:cNvSpPr>
            <a:spLocks noChangeArrowheads="1"/>
          </p:cNvSpPr>
          <p:nvPr/>
        </p:nvSpPr>
        <p:spPr bwMode="auto">
          <a:xfrm>
            <a:off x="5220146" y="3789511"/>
            <a:ext cx="367233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 Pedestres</a:t>
            </a:r>
          </a:p>
          <a:p>
            <a:pPr algn="just">
              <a:lnSpc>
                <a:spcPct val="150000"/>
              </a:lnSpc>
            </a:pPr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 Ciclistas</a:t>
            </a:r>
          </a:p>
          <a:p>
            <a:pPr algn="just">
              <a:lnSpc>
                <a:spcPct val="150000"/>
              </a:lnSpc>
            </a:pPr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 Transporte </a:t>
            </a:r>
            <a:r>
              <a:rPr lang="es-MX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público </a:t>
            </a:r>
            <a:r>
              <a:rPr lang="es-MX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coletivo</a:t>
            </a:r>
            <a:endParaRPr lang="es-MX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 Transporte de carga</a:t>
            </a:r>
          </a:p>
          <a:p>
            <a:pPr algn="just">
              <a:lnSpc>
                <a:spcPct val="150000"/>
              </a:lnSpc>
            </a:pPr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  </a:t>
            </a:r>
            <a:r>
              <a:rPr lang="es-MX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Automóveis</a:t>
            </a:r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particulares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"/>
          <a:stretch/>
        </p:blipFill>
        <p:spPr bwMode="auto">
          <a:xfrm>
            <a:off x="628898" y="1628800"/>
            <a:ext cx="4089639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2"/>
          <p:cNvSpPr txBox="1">
            <a:spLocks noChangeArrowheads="1"/>
          </p:cNvSpPr>
          <p:nvPr/>
        </p:nvSpPr>
        <p:spPr bwMode="auto">
          <a:xfrm>
            <a:off x="163759" y="6309990"/>
            <a:ext cx="20494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BR" sz="1000" dirty="0"/>
              <a:t>Fonte: ITDP (modificada)</a:t>
            </a:r>
          </a:p>
        </p:txBody>
      </p:sp>
    </p:spTree>
    <p:extLst>
      <p:ext uri="{BB962C8B-B14F-4D97-AF65-F5344CB8AC3E}">
        <p14:creationId xmlns:p14="http://schemas.microsoft.com/office/powerpoint/2010/main" val="13420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6896"/>
            <a:ext cx="9144000" cy="6858000"/>
            <a:chOff x="0" y="0"/>
            <a:chExt cx="9144000" cy="6858000"/>
          </a:xfrm>
        </p:grpSpPr>
        <p:pic>
          <p:nvPicPr>
            <p:cNvPr id="11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5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81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Atuação da </a:t>
            </a:r>
            <a:r>
              <a:rPr lang="pt-BR" sz="4000" b="1" dirty="0" err="1" smtClean="0">
                <a:solidFill>
                  <a:schemeClr val="bg1"/>
                </a:solidFill>
              </a:rPr>
              <a:t>SeMOB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23728" y="980728"/>
            <a:ext cx="52562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cs typeface="Arial" charset="0"/>
              </a:rPr>
              <a:t>Capacitação e Assistência aos municípios</a:t>
            </a:r>
            <a:endParaRPr lang="pt-BR" sz="2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schemeClr val="bg1">
                    <a:lumMod val="95000"/>
                    <a:alpha val="40000"/>
                  </a:schemeClr>
                </a:outerShdw>
              </a:effectLst>
              <a:ea typeface="+mn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10180" r="30794" b="2839"/>
          <a:stretch/>
        </p:blipFill>
        <p:spPr bwMode="auto">
          <a:xfrm>
            <a:off x="539552" y="1556792"/>
            <a:ext cx="3547854" cy="490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211960" y="4653136"/>
            <a:ext cx="4716016" cy="1718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4270320" y="4759717"/>
            <a:ext cx="464400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Sobre a Lei da </a:t>
            </a:r>
            <a:r>
              <a:rPr lang="es-MX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Mobilidade</a:t>
            </a:r>
            <a:r>
              <a:rPr lang="es-MX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Urbana;</a:t>
            </a:r>
            <a:endParaRPr lang="es-MX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Sobre o </a:t>
            </a:r>
            <a:r>
              <a:rPr lang="es-MX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PlanMOB</a:t>
            </a:r>
            <a:r>
              <a:rPr lang="es-MX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s-MX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Sobre </a:t>
            </a:r>
            <a:r>
              <a:rPr lang="es-MX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financiamento</a:t>
            </a:r>
            <a:r>
              <a:rPr lang="es-MX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s-MX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infraestrutura</a:t>
            </a:r>
            <a:r>
              <a:rPr lang="es-MX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s-MX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27384"/>
            <a:ext cx="9144000" cy="6858000"/>
            <a:chOff x="0" y="0"/>
            <a:chExt cx="9144000" cy="6858000"/>
          </a:xfrm>
        </p:grpSpPr>
        <p:pic>
          <p:nvPicPr>
            <p:cNvPr id="13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5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81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Atuação da </a:t>
            </a:r>
            <a:r>
              <a:rPr lang="pt-BR" sz="4000" b="1" dirty="0" err="1" smtClean="0">
                <a:solidFill>
                  <a:schemeClr val="bg1"/>
                </a:solidFill>
              </a:rPr>
              <a:t>SeMOB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4010" y="980728"/>
            <a:ext cx="58323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cs typeface="Arial" charset="0"/>
              </a:rPr>
              <a:t>Articulação institucional e cooperação técnica para fomento e educação</a:t>
            </a:r>
            <a:endParaRPr lang="pt-BR" sz="2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schemeClr val="bg1">
                    <a:lumMod val="95000"/>
                    <a:alpha val="40000"/>
                  </a:schemeClr>
                </a:outerShdw>
              </a:effectLst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427553" cy="465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211960" y="3933056"/>
            <a:ext cx="4716016" cy="2438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5 Rectángulo"/>
          <p:cNvSpPr>
            <a:spLocks noChangeArrowheads="1"/>
          </p:cNvSpPr>
          <p:nvPr/>
        </p:nvSpPr>
        <p:spPr bwMode="auto">
          <a:xfrm>
            <a:off x="4211960" y="3933056"/>
            <a:ext cx="464400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Apoio a elaboração de publicações  (</a:t>
            </a:r>
            <a:r>
              <a:rPr lang="es-MX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Cartilha</a:t>
            </a:r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s-MX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Manual Cicloviário, </a:t>
            </a:r>
            <a:r>
              <a:rPr lang="es-MX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outros</a:t>
            </a:r>
            <a:r>
              <a:rPr lang="es-MX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  <a:endParaRPr lang="es-MX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Apoio a ações de fomento e educação  com demais órgãos do governo e sociedade civil organizada;</a:t>
            </a:r>
            <a:endParaRPr lang="es-MX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2199" y="6896"/>
            <a:ext cx="9144000" cy="6858000"/>
            <a:chOff x="0" y="0"/>
            <a:chExt cx="9144000" cy="6858000"/>
          </a:xfrm>
        </p:grpSpPr>
        <p:pic>
          <p:nvPicPr>
            <p:cNvPr id="10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2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81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Atuação da </a:t>
            </a:r>
            <a:r>
              <a:rPr lang="pt-BR" sz="4000" b="1" dirty="0" err="1" smtClean="0">
                <a:solidFill>
                  <a:schemeClr val="bg1"/>
                </a:solidFill>
              </a:rPr>
              <a:t>SeMOB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1124744"/>
            <a:ext cx="84249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cs typeface="Arial" charset="0"/>
              </a:rPr>
              <a:t>Financiamento de Infraestrutura </a:t>
            </a:r>
            <a:r>
              <a:rPr lang="pt-BR" sz="2200" b="1" u="sng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cs typeface="Arial" charset="0"/>
              </a:rPr>
              <a:t>Cicloviária</a:t>
            </a: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cs typeface="Arial" charset="0"/>
              </a:rPr>
              <a:t> no âmbito do PAC</a:t>
            </a:r>
            <a:endParaRPr lang="pt-BR" sz="2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schemeClr val="bg1">
                    <a:lumMod val="95000"/>
                    <a:alpha val="40000"/>
                  </a:scheme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9592" y="1916832"/>
            <a:ext cx="70927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âmbito do PAC, o </a:t>
            </a: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Ministério das Cidades</a:t>
            </a:r>
            <a:r>
              <a:rPr lang="pt-B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através da Secretaria Nacional de Transporte e da Mobilidade Urbana, apoiou a realização de </a:t>
            </a:r>
            <a:r>
              <a:rPr lang="pt-BR" sz="2800" b="1" dirty="0">
                <a:solidFill>
                  <a:srgbClr val="CC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1.644 km de ciclovias</a:t>
            </a:r>
            <a:r>
              <a:rPr lang="pt-B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 </a:t>
            </a:r>
            <a:r>
              <a:rPr lang="pt-B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investimento de mais de </a:t>
            </a: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R$ 493 milhões</a:t>
            </a:r>
            <a:r>
              <a:rPr lang="pt-B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pt-BR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pt-B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Destes</a:t>
            </a:r>
            <a:r>
              <a:rPr lang="pt-B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pt-BR" sz="2800" i="1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37 km </a:t>
            </a:r>
            <a:r>
              <a:rPr lang="pt-B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foram selecionados no PAC Grandes Cidades, </a:t>
            </a:r>
            <a:r>
              <a:rPr lang="pt-BR" sz="2800" i="1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835 km </a:t>
            </a:r>
            <a:r>
              <a:rPr lang="pt-B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PAC Médias Cidades, </a:t>
            </a:r>
            <a:r>
              <a:rPr lang="pt-BR" sz="2800" i="1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729 km </a:t>
            </a:r>
            <a:r>
              <a:rPr lang="pt-B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Pacto 50 Bi e outros </a:t>
            </a:r>
            <a:r>
              <a:rPr lang="pt-BR" sz="2800" i="1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43 km</a:t>
            </a:r>
            <a:r>
              <a:rPr lang="pt-BR" sz="2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selecionados em projetos Extra pauta.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54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6896"/>
            <a:ext cx="9144000" cy="6858000"/>
            <a:chOff x="0" y="0"/>
            <a:chExt cx="9144000" cy="6858000"/>
          </a:xfrm>
        </p:grpSpPr>
        <p:pic>
          <p:nvPicPr>
            <p:cNvPr id="10" name="Picture 2" descr="http://msalx.casa.abril.com.br/2013/05/14/1348/por-uma-arquitetura-mais-urbana-2.jpeg?13685501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 bi</a:t>
              </a:r>
            </a:p>
          </p:txBody>
        </p:sp>
        <p:pic>
          <p:nvPicPr>
            <p:cNvPr id="12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6242050"/>
              <a:ext cx="1762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0" y="689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81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Atuação da </a:t>
            </a:r>
            <a:r>
              <a:rPr lang="pt-BR" sz="4000" b="1" dirty="0" err="1" smtClean="0">
                <a:solidFill>
                  <a:schemeClr val="bg1"/>
                </a:solidFill>
              </a:rPr>
              <a:t>SeMOB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1197913"/>
            <a:ext cx="53282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cs typeface="Arial" charset="0"/>
              </a:rPr>
              <a:t>Financiamento de Infraestrutura não PAC </a:t>
            </a:r>
            <a:endParaRPr lang="pt-BR" sz="2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schemeClr val="bg1">
                    <a:lumMod val="95000"/>
                    <a:alpha val="40000"/>
                  </a:scheme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844824"/>
            <a:ext cx="82089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  <a:p>
            <a:pPr algn="just"/>
            <a:r>
              <a:rPr lang="pt-BR" sz="2200" b="1" dirty="0" smtClean="0">
                <a:solidFill>
                  <a:schemeClr val="accent6">
                    <a:lumMod val="75000"/>
                  </a:schemeClr>
                </a:solidFill>
              </a:rPr>
              <a:t>1. Qual 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é a ação do OGU que disponibiliza recursos para financiamento da infraestrutura para modos não motorizados? </a:t>
            </a:r>
            <a:endParaRPr lang="pt-BR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pt-BR" sz="2200" i="1" dirty="0" smtClean="0"/>
              <a:t>No </a:t>
            </a:r>
            <a:r>
              <a:rPr lang="pt-BR" sz="2200" i="1" dirty="0"/>
              <a:t>OGU tem-se a Ação 10ST - Apoio a Sistemas de Transporte Não Motorizados, do Programa 2048 - Mobilidade Urbana do Ministério das Cidades, funcional 15.451.2048.10ST, sob responsabilidade da Secretaria Nacional de Transporte e da Mobilidade Urbana do Ministério das Cidades, para financiamento da infraestrutura não motorizada a fundo perdido. </a:t>
            </a:r>
          </a:p>
        </p:txBody>
      </p:sp>
    </p:spTree>
    <p:extLst>
      <p:ext uri="{BB962C8B-B14F-4D97-AF65-F5344CB8AC3E}">
        <p14:creationId xmlns:p14="http://schemas.microsoft.com/office/powerpoint/2010/main" val="20122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69000"/>
          </a:schemeClr>
        </a:solidFill>
      </a:spPr>
      <a:bodyPr numCol="2" anchor="ctr"/>
      <a:lstStyle>
        <a:defPPr algn="ctr" fontAlgn="auto">
          <a:spcBef>
            <a:spcPts val="0"/>
          </a:spcBef>
          <a:spcAft>
            <a:spcPts val="0"/>
          </a:spcAft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1266</Words>
  <Application>Microsoft Office PowerPoint</Application>
  <PresentationFormat>Apresentação na tela (4:3)</PresentationFormat>
  <Paragraphs>188</Paragraphs>
  <Slides>27</Slides>
  <Notes>17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Daniel Souza dos Santos</dc:creator>
  <cp:lastModifiedBy>Luiza Gomide de Faria</cp:lastModifiedBy>
  <cp:revision>52</cp:revision>
  <dcterms:created xsi:type="dcterms:W3CDTF">2015-11-05T13:07:36Z</dcterms:created>
  <dcterms:modified xsi:type="dcterms:W3CDTF">2015-12-02T12:24:51Z</dcterms:modified>
</cp:coreProperties>
</file>