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8" r:id="rId4"/>
    <p:sldId id="270" r:id="rId5"/>
    <p:sldId id="269" r:id="rId6"/>
    <p:sldId id="258" r:id="rId7"/>
    <p:sldId id="259" r:id="rId8"/>
    <p:sldId id="262" r:id="rId9"/>
    <p:sldId id="260" r:id="rId10"/>
    <p:sldId id="266" r:id="rId11"/>
    <p:sldId id="263" r:id="rId12"/>
    <p:sldId id="265" r:id="rId13"/>
    <p:sldId id="267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4DDF2-588C-41D2-B17F-AE17D826BF18}" type="datetimeFigureOut">
              <a:rPr lang="pt-BR" smtClean="0"/>
              <a:t>18/11/2015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3FC64-23A2-4C0A-A00F-7CB7DD014A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226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4DDF2-588C-41D2-B17F-AE17D826BF18}" type="datetimeFigureOut">
              <a:rPr lang="pt-BR" smtClean="0"/>
              <a:t>18/11/2015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3FC64-23A2-4C0A-A00F-7CB7DD014A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487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4DDF2-588C-41D2-B17F-AE17D826BF18}" type="datetimeFigureOut">
              <a:rPr lang="pt-BR" smtClean="0"/>
              <a:t>18/11/2015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3FC64-23A2-4C0A-A00F-7CB7DD014A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280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4DDF2-588C-41D2-B17F-AE17D826BF18}" type="datetimeFigureOut">
              <a:rPr lang="pt-BR" smtClean="0"/>
              <a:t>18/11/2015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3FC64-23A2-4C0A-A00F-7CB7DD014A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4023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4DDF2-588C-41D2-B17F-AE17D826BF18}" type="datetimeFigureOut">
              <a:rPr lang="pt-BR" smtClean="0"/>
              <a:t>18/11/2015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3FC64-23A2-4C0A-A00F-7CB7DD014A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8897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4DDF2-588C-41D2-B17F-AE17D826BF18}" type="datetimeFigureOut">
              <a:rPr lang="pt-BR" smtClean="0"/>
              <a:t>18/11/2015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3FC64-23A2-4C0A-A00F-7CB7DD014A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0812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4DDF2-588C-41D2-B17F-AE17D826BF18}" type="datetimeFigureOut">
              <a:rPr lang="pt-BR" smtClean="0"/>
              <a:t>18/11/2015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3FC64-23A2-4C0A-A00F-7CB7DD014A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690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4DDF2-588C-41D2-B17F-AE17D826BF18}" type="datetimeFigureOut">
              <a:rPr lang="pt-BR" smtClean="0"/>
              <a:t>18/11/2015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3FC64-23A2-4C0A-A00F-7CB7DD014A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7150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4DDF2-588C-41D2-B17F-AE17D826BF18}" type="datetimeFigureOut">
              <a:rPr lang="pt-BR" smtClean="0"/>
              <a:t>18/11/2015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3FC64-23A2-4C0A-A00F-7CB7DD014A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0653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4DDF2-588C-41D2-B17F-AE17D826BF18}" type="datetimeFigureOut">
              <a:rPr lang="pt-BR" smtClean="0"/>
              <a:t>18/11/2015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3FC64-23A2-4C0A-A00F-7CB7DD014A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9922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4DDF2-588C-41D2-B17F-AE17D826BF18}" type="datetimeFigureOut">
              <a:rPr lang="pt-BR" smtClean="0"/>
              <a:t>18/11/2015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3FC64-23A2-4C0A-A00F-7CB7DD014A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0931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4DDF2-588C-41D2-B17F-AE17D826BF18}" type="datetimeFigureOut">
              <a:rPr lang="pt-BR" smtClean="0"/>
              <a:t>18/11/2015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3FC64-23A2-4C0A-A00F-7CB7DD014A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4709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infraestruturaurbana.pini.com.br/solucoes-tecnicas/30/artigo294311-1.aspx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wmf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-1" y="-1"/>
            <a:ext cx="12191999" cy="875211"/>
          </a:xfr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t-BR" sz="4400" b="1" dirty="0" smtClean="0"/>
              <a:t>TECNOLOGIA BIM EM OBRAS PÚBLICAS</a:t>
            </a:r>
            <a:endParaRPr lang="pt-BR" sz="44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6420394"/>
            <a:ext cx="12191999" cy="437606"/>
          </a:xfrm>
          <a:solidFill>
            <a:schemeClr val="accent1"/>
          </a:solidFill>
        </p:spPr>
        <p:txBody>
          <a:bodyPr>
            <a:normAutofit fontScale="92500"/>
          </a:bodyPr>
          <a:lstStyle/>
          <a:p>
            <a:r>
              <a:rPr lang="pt-BR" sz="2000" b="1" dirty="0" smtClean="0"/>
              <a:t>CÂMARA DOS DEPUTADOS – COMISSÃO DE DESENVOLVIMENTO URBANO (CDU) – AUDIÊNCIA PÚBLICA - 18 NOV 2015</a:t>
            </a:r>
            <a:endParaRPr lang="pt-BR" sz="2000" b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47114" cy="971923"/>
          </a:xfrm>
          <a:prstGeom prst="rect">
            <a:avLst/>
          </a:prstGeom>
        </p:spPr>
      </p:pic>
      <p:pic>
        <p:nvPicPr>
          <p:cNvPr id="1028" name="Picture 4" descr="http://www.eb.mil.br/image/organization_logo?img_id=863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91986" y="0"/>
            <a:ext cx="700012" cy="975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1275468" y="2419350"/>
            <a:ext cx="921903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 smtClean="0"/>
              <a:t>Coronel Washington </a:t>
            </a:r>
            <a:r>
              <a:rPr lang="pt-BR" sz="3600" dirty="0" err="1" smtClean="0"/>
              <a:t>Lüke</a:t>
            </a:r>
            <a:endParaRPr lang="pt-BR" sz="3600" dirty="0" smtClean="0"/>
          </a:p>
          <a:p>
            <a:pPr algn="ctr"/>
            <a:r>
              <a:rPr lang="pt-BR" sz="3200" dirty="0" smtClean="0"/>
              <a:t>Ex-Chefe da Seção de Estudos e Projetos </a:t>
            </a:r>
          </a:p>
          <a:p>
            <a:pPr algn="ctr"/>
            <a:r>
              <a:rPr lang="pt-BR" sz="3200" dirty="0" smtClean="0"/>
              <a:t>Diretoria de Obras Militares</a:t>
            </a:r>
          </a:p>
          <a:p>
            <a:pPr algn="ctr"/>
            <a:r>
              <a:rPr lang="pt-BR" sz="2400" dirty="0" smtClean="0"/>
              <a:t>(wvcluke@gmail.com)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1049723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-1" y="-1"/>
            <a:ext cx="12191999" cy="875211"/>
          </a:xfr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t-BR" sz="4400" b="1" dirty="0" smtClean="0"/>
              <a:t>TECNOLOGIA BIM EM OBRAS PÚBLICAS</a:t>
            </a:r>
            <a:endParaRPr lang="pt-BR" sz="44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6420394"/>
            <a:ext cx="12191999" cy="437606"/>
          </a:xfrm>
          <a:solidFill>
            <a:schemeClr val="accent1"/>
          </a:solidFill>
        </p:spPr>
        <p:txBody>
          <a:bodyPr>
            <a:normAutofit fontScale="92500"/>
          </a:bodyPr>
          <a:lstStyle/>
          <a:p>
            <a:r>
              <a:rPr lang="pt-BR" sz="2000" b="1" dirty="0" smtClean="0"/>
              <a:t>CÂMARA DOS DEPUTADOS – COMISSÃO DE DESENVOLVIMENTO URBANO (CDU) – AUDIÊNCIA PÚBLICA - 18 NOV 2015</a:t>
            </a:r>
            <a:endParaRPr lang="pt-BR" sz="2000" b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47114" cy="971923"/>
          </a:xfrm>
          <a:prstGeom prst="rect">
            <a:avLst/>
          </a:prstGeom>
        </p:spPr>
      </p:pic>
      <p:pic>
        <p:nvPicPr>
          <p:cNvPr id="1028" name="Picture 4" descr="http://www.eb.mil.br/image/organization_logo?img_id=863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91986" y="0"/>
            <a:ext cx="700012" cy="975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0" y="1153259"/>
            <a:ext cx="12191998" cy="5955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/>
              <a:t> </a:t>
            </a:r>
            <a:r>
              <a:rPr lang="pt-BR" sz="2800" b="1" dirty="0" smtClean="0"/>
              <a:t>Exigência </a:t>
            </a:r>
            <a:r>
              <a:rPr lang="pt-BR" sz="2800" b="1" dirty="0"/>
              <a:t>legal apresentação de projetos em </a:t>
            </a:r>
            <a:r>
              <a:rPr lang="pt-BR" sz="2800" b="1" dirty="0" smtClean="0"/>
              <a:t>BIM</a:t>
            </a:r>
          </a:p>
          <a:p>
            <a:pPr algn="ctr"/>
            <a:endParaRPr lang="pt-BR" sz="11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2200" b="1" dirty="0" smtClean="0">
                <a:solidFill>
                  <a:srgbClr val="FF0000"/>
                </a:solidFill>
              </a:rPr>
              <a:t>Governo</a:t>
            </a:r>
            <a:r>
              <a:rPr lang="pt-BR" sz="2200" dirty="0" smtClean="0"/>
              <a:t> </a:t>
            </a:r>
            <a:r>
              <a:rPr lang="pt-BR" sz="2200" dirty="0"/>
              <a:t>– importante papel na indução do processo de desenvolvimento do BIM no </a:t>
            </a:r>
            <a:r>
              <a:rPr lang="pt-BR" sz="2200" dirty="0" smtClean="0"/>
              <a:t>país</a:t>
            </a:r>
          </a:p>
          <a:p>
            <a:endParaRPr lang="pt-BR" sz="14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t-BR" sz="2200" b="1" dirty="0">
                <a:solidFill>
                  <a:srgbClr val="FF0000"/>
                </a:solidFill>
              </a:rPr>
              <a:t>Na Inglaterra, </a:t>
            </a:r>
            <a:r>
              <a:rPr lang="pt-BR" sz="2200" dirty="0"/>
              <a:t>o governo reconheceu o papel crucial do BIM – colocando-o no centro de suas estratégias de desenvolvimento, estabelecendo a obrigatoriedade  de elaboração de todos os projetos públicos em BIM </a:t>
            </a:r>
            <a:r>
              <a:rPr lang="pt-BR" sz="2200" b="1" dirty="0">
                <a:solidFill>
                  <a:srgbClr val="FF0000"/>
                </a:solidFill>
              </a:rPr>
              <a:t>a partir de 2016.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t-BR" sz="22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t-BR" sz="2200" b="1" dirty="0">
                <a:solidFill>
                  <a:srgbClr val="FF0000"/>
                </a:solidFill>
              </a:rPr>
              <a:t>Na Finlândia</a:t>
            </a:r>
            <a:r>
              <a:rPr lang="pt-BR" sz="2200" dirty="0"/>
              <a:t>, o </a:t>
            </a:r>
            <a:r>
              <a:rPr lang="pt-BR" sz="2200" dirty="0" err="1"/>
              <a:t>Senates</a:t>
            </a:r>
            <a:r>
              <a:rPr lang="pt-BR" sz="2200" dirty="0"/>
              <a:t> </a:t>
            </a:r>
            <a:r>
              <a:rPr lang="pt-BR" sz="2200" dirty="0" err="1"/>
              <a:t>Properties</a:t>
            </a:r>
            <a:r>
              <a:rPr lang="pt-BR" sz="2200" dirty="0"/>
              <a:t>, organização governamental responsável pela gestão de bens de propriedade do Estado, exige BIM em seus projetos desde </a:t>
            </a:r>
            <a:r>
              <a:rPr lang="pt-BR" sz="2200" b="1" dirty="0">
                <a:solidFill>
                  <a:srgbClr val="FF0000"/>
                </a:solidFill>
              </a:rPr>
              <a:t>outubro de 2007</a:t>
            </a:r>
            <a:r>
              <a:rPr lang="pt-BR" sz="2200" dirty="0"/>
              <a:t>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t-BR" sz="22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t-BR" sz="2200" b="1" dirty="0">
                <a:solidFill>
                  <a:srgbClr val="FF0000"/>
                </a:solidFill>
              </a:rPr>
              <a:t>Na Noruega</a:t>
            </a:r>
            <a:r>
              <a:rPr lang="pt-BR" sz="2200" dirty="0"/>
              <a:t>, há obrigatoriedade em utilizar o BIM em todos os projetos públicos </a:t>
            </a:r>
            <a:r>
              <a:rPr lang="pt-BR" sz="2200" b="1" dirty="0">
                <a:solidFill>
                  <a:srgbClr val="FF0000"/>
                </a:solidFill>
              </a:rPr>
              <a:t>desde 2010.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t-BR" sz="22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t-BR" sz="2200" dirty="0"/>
              <a:t>A Diretiva da </a:t>
            </a:r>
            <a:r>
              <a:rPr lang="pt-BR" sz="2200" b="1" dirty="0">
                <a:solidFill>
                  <a:srgbClr val="FF0000"/>
                </a:solidFill>
              </a:rPr>
              <a:t>União Europeia</a:t>
            </a:r>
            <a:r>
              <a:rPr lang="pt-BR" sz="2200" dirty="0"/>
              <a:t>, denominada </a:t>
            </a:r>
            <a:r>
              <a:rPr lang="en-US" sz="2200" dirty="0"/>
              <a:t>EU Public Procurement Directive (PPD) – Art. 19.3, </a:t>
            </a:r>
            <a:r>
              <a:rPr lang="en-US" sz="2200" dirty="0" err="1"/>
              <a:t>recomenda</a:t>
            </a:r>
            <a:r>
              <a:rPr lang="en-US" sz="2200" dirty="0"/>
              <a:t> </a:t>
            </a:r>
            <a:r>
              <a:rPr lang="en-US" sz="2200" dirty="0" err="1"/>
              <a:t>aos</a:t>
            </a:r>
            <a:r>
              <a:rPr lang="en-US" sz="2200" dirty="0"/>
              <a:t> </a:t>
            </a:r>
            <a:r>
              <a:rPr lang="en-US" sz="2200" dirty="0" err="1"/>
              <a:t>Estados</a:t>
            </a:r>
            <a:r>
              <a:rPr lang="en-US" sz="2200" dirty="0"/>
              <a:t> - Parte a </a:t>
            </a:r>
            <a:r>
              <a:rPr lang="en-US" sz="2200" dirty="0" err="1"/>
              <a:t>utilização</a:t>
            </a:r>
            <a:r>
              <a:rPr lang="en-US" sz="2200" dirty="0"/>
              <a:t> do </a:t>
            </a:r>
            <a:r>
              <a:rPr lang="en-US" sz="2200" b="1" dirty="0">
                <a:solidFill>
                  <a:srgbClr val="FF0000"/>
                </a:solidFill>
              </a:rPr>
              <a:t>BIM  </a:t>
            </a:r>
            <a:r>
              <a:rPr lang="en-US" sz="2200" b="1" dirty="0" err="1">
                <a:solidFill>
                  <a:srgbClr val="FF0000"/>
                </a:solidFill>
              </a:rPr>
              <a:t>nas</a:t>
            </a:r>
            <a:r>
              <a:rPr lang="en-US" sz="2200" b="1" dirty="0">
                <a:solidFill>
                  <a:srgbClr val="FF0000"/>
                </a:solidFill>
              </a:rPr>
              <a:t> </a:t>
            </a:r>
            <a:r>
              <a:rPr lang="en-US" sz="2200" b="1" dirty="0" err="1">
                <a:solidFill>
                  <a:srgbClr val="FF0000"/>
                </a:solidFill>
              </a:rPr>
              <a:t>licitações</a:t>
            </a:r>
            <a:r>
              <a:rPr lang="en-US" sz="2200" b="1" dirty="0">
                <a:solidFill>
                  <a:srgbClr val="FF0000"/>
                </a:solidFill>
              </a:rPr>
              <a:t> de </a:t>
            </a:r>
            <a:r>
              <a:rPr lang="en-US" sz="2200" b="1" dirty="0" err="1">
                <a:solidFill>
                  <a:srgbClr val="FF0000"/>
                </a:solidFill>
              </a:rPr>
              <a:t>obras</a:t>
            </a:r>
            <a:r>
              <a:rPr lang="en-US" sz="2200" b="1" dirty="0">
                <a:solidFill>
                  <a:srgbClr val="FF0000"/>
                </a:solidFill>
              </a:rPr>
              <a:t> </a:t>
            </a:r>
            <a:r>
              <a:rPr lang="en-US" sz="2200" b="1" dirty="0" err="1">
                <a:solidFill>
                  <a:srgbClr val="FF0000"/>
                </a:solidFill>
              </a:rPr>
              <a:t>públicas</a:t>
            </a:r>
            <a:r>
              <a:rPr lang="en-US" sz="2200" dirty="0"/>
              <a:t>.</a:t>
            </a:r>
            <a:endParaRPr lang="pt-BR" sz="2200" dirty="0"/>
          </a:p>
          <a:p>
            <a:pPr algn="just"/>
            <a:endParaRPr lang="pt-BR" sz="2000" dirty="0" smtClean="0"/>
          </a:p>
          <a:p>
            <a:pPr algn="just"/>
            <a:endParaRPr lang="pt-BR" sz="2000" dirty="0" smtClean="0"/>
          </a:p>
          <a:p>
            <a:pPr algn="just"/>
            <a:r>
              <a:rPr lang="pt-BR" sz="2000" dirty="0" smtClean="0"/>
              <a:t>	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1692674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-1" y="-1"/>
            <a:ext cx="12191999" cy="875211"/>
          </a:xfr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t-BR" sz="4400" b="1" dirty="0" smtClean="0"/>
              <a:t>TECNOLOGIA BIM EM OBRAS PÚBLICAS</a:t>
            </a:r>
            <a:endParaRPr lang="pt-BR" sz="44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6420394"/>
            <a:ext cx="12191999" cy="437606"/>
          </a:xfrm>
          <a:solidFill>
            <a:schemeClr val="accent1"/>
          </a:solidFill>
        </p:spPr>
        <p:txBody>
          <a:bodyPr>
            <a:normAutofit fontScale="92500"/>
          </a:bodyPr>
          <a:lstStyle/>
          <a:p>
            <a:r>
              <a:rPr lang="pt-BR" sz="2000" b="1" dirty="0" smtClean="0"/>
              <a:t>CÂMARA DOS DEPUTADOS – COMISSÃO DE DESENVOLVIMENTO URBANO (CDU) – AUDIÊNCIA PÚBLICA - 18 NOV 2015</a:t>
            </a:r>
            <a:endParaRPr lang="pt-BR" sz="2000" b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47114" cy="971923"/>
          </a:xfrm>
          <a:prstGeom prst="rect">
            <a:avLst/>
          </a:prstGeom>
        </p:spPr>
      </p:pic>
      <p:pic>
        <p:nvPicPr>
          <p:cNvPr id="1028" name="Picture 4" descr="http://www.eb.mil.br/image/organization_logo?img_id=863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91986" y="0"/>
            <a:ext cx="700012" cy="975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0" y="1153259"/>
            <a:ext cx="1219199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/>
              <a:t> </a:t>
            </a:r>
            <a:r>
              <a:rPr lang="pt-BR" sz="2800" b="1" dirty="0" smtClean="0"/>
              <a:t>Exigência </a:t>
            </a:r>
            <a:r>
              <a:rPr lang="pt-BR" sz="2800" b="1" dirty="0"/>
              <a:t>legal apresentação de projetos em </a:t>
            </a:r>
            <a:r>
              <a:rPr lang="pt-BR" sz="2800" b="1" dirty="0" smtClean="0"/>
              <a:t>BIM</a:t>
            </a:r>
          </a:p>
          <a:p>
            <a:pPr algn="ctr"/>
            <a:endParaRPr lang="pt-BR" sz="24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2400" b="1" dirty="0" smtClean="0">
                <a:solidFill>
                  <a:srgbClr val="FF0000"/>
                </a:solidFill>
              </a:rPr>
              <a:t>Governo</a:t>
            </a:r>
            <a:r>
              <a:rPr lang="pt-BR" sz="2400" dirty="0" smtClean="0"/>
              <a:t> </a:t>
            </a:r>
            <a:r>
              <a:rPr lang="pt-BR" sz="2400" dirty="0"/>
              <a:t>– importante papel na indução do processo de desenvolvimento do BIM no </a:t>
            </a:r>
            <a:r>
              <a:rPr lang="pt-BR" sz="2400" dirty="0" smtClean="0"/>
              <a:t>país</a:t>
            </a:r>
          </a:p>
          <a:p>
            <a:pPr algn="just"/>
            <a:endParaRPr lang="pt-BR" sz="2000" dirty="0" smtClean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400" dirty="0" smtClean="0"/>
              <a:t>Como </a:t>
            </a:r>
            <a:r>
              <a:rPr lang="pt-BR" sz="2400" dirty="0"/>
              <a:t>demonstra a experiência internacional – </a:t>
            </a:r>
            <a:r>
              <a:rPr lang="pt-BR" sz="2400" dirty="0">
                <a:solidFill>
                  <a:srgbClr val="FF0000"/>
                </a:solidFill>
              </a:rPr>
              <a:t>a exigência legal é </a:t>
            </a:r>
            <a:r>
              <a:rPr lang="pt-BR" sz="2400" dirty="0" smtClean="0">
                <a:solidFill>
                  <a:srgbClr val="FF0000"/>
                </a:solidFill>
              </a:rPr>
              <a:t>fundamental</a:t>
            </a:r>
            <a:r>
              <a:rPr lang="pt-BR" sz="2400" dirty="0" smtClean="0"/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pt-BR" sz="2400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400" dirty="0" smtClean="0"/>
              <a:t>Neste contexto, a </a:t>
            </a:r>
            <a:r>
              <a:rPr lang="pt-BR" sz="2400" dirty="0">
                <a:solidFill>
                  <a:srgbClr val="FF0000"/>
                </a:solidFill>
              </a:rPr>
              <a:t>revisão na Lei 8.666/93 é uma oportunidade</a:t>
            </a:r>
            <a:r>
              <a:rPr lang="pt-BR" sz="2400" dirty="0"/>
              <a:t> importante de inserção desta exigência</a:t>
            </a:r>
            <a:r>
              <a:rPr lang="pt-BR" sz="2400" dirty="0" smtClean="0"/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pt-BR" sz="2400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400" dirty="0" smtClean="0"/>
              <a:t>Proposta de inclusão de alteração da Lei 8666 (em anexo)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242677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-1" y="-1"/>
            <a:ext cx="12191999" cy="875211"/>
          </a:xfr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t-BR" sz="4400" b="1" dirty="0" smtClean="0"/>
              <a:t>TECNOLOGIA BIM EM OBRAS PÚBLICAS</a:t>
            </a:r>
            <a:endParaRPr lang="pt-BR" sz="44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6420394"/>
            <a:ext cx="12191999" cy="437606"/>
          </a:xfrm>
          <a:solidFill>
            <a:schemeClr val="accent1"/>
          </a:solidFill>
        </p:spPr>
        <p:txBody>
          <a:bodyPr>
            <a:normAutofit fontScale="92500"/>
          </a:bodyPr>
          <a:lstStyle/>
          <a:p>
            <a:r>
              <a:rPr lang="pt-BR" sz="2000" b="1" dirty="0" smtClean="0"/>
              <a:t>CÂMARA DOS DEPUTADOS – COMISSÃO DE DESENVOLVIMENTO URBANO (CDU) – AUDIÊNCIA PÚBLICA - 18 NOV 2015</a:t>
            </a:r>
            <a:endParaRPr lang="pt-BR" sz="2000" b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47114" cy="971923"/>
          </a:xfrm>
          <a:prstGeom prst="rect">
            <a:avLst/>
          </a:prstGeom>
        </p:spPr>
      </p:pic>
      <p:pic>
        <p:nvPicPr>
          <p:cNvPr id="1028" name="Picture 4" descr="http://www.eb.mil.br/image/organization_logo?img_id=863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91986" y="0"/>
            <a:ext cx="700012" cy="975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-26449" y="971923"/>
            <a:ext cx="12191998" cy="5524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Medidas para implementação do BIM em âmbito nacional</a:t>
            </a:r>
            <a:endParaRPr lang="pt-BR" sz="2000" b="1" dirty="0" smtClean="0"/>
          </a:p>
          <a:p>
            <a:pPr algn="just"/>
            <a:endParaRPr lang="pt-BR" sz="2000" dirty="0" smtClean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2000" dirty="0" smtClean="0"/>
              <a:t>Realizar a </a:t>
            </a:r>
            <a:r>
              <a:rPr lang="pt-BR" sz="2000" b="1" dirty="0" smtClean="0"/>
              <a:t>alteração/revisão do texto da Lei 8666/93 </a:t>
            </a:r>
            <a:r>
              <a:rPr lang="pt-BR" sz="2000" dirty="0" smtClean="0"/>
              <a:t>buscando incluir a exigência de apresentação de projetos de obras públicas em BIM.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pt-BR" sz="1200" dirty="0" smtClean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2000" dirty="0" smtClean="0"/>
              <a:t>Como sugestão, visando  um melhor custo x benefício da exigência de projetos em BIM, dev</a:t>
            </a:r>
            <a:r>
              <a:rPr lang="pt-BR" sz="2000" dirty="0"/>
              <a:t>e</a:t>
            </a:r>
            <a:r>
              <a:rPr lang="pt-BR" sz="2000" dirty="0" smtClean="0"/>
              <a:t>-se estipular um  </a:t>
            </a:r>
            <a:r>
              <a:rPr lang="pt-BR" sz="2000" b="1" dirty="0" smtClean="0"/>
              <a:t>valor mínimo</a:t>
            </a:r>
            <a:r>
              <a:rPr lang="pt-BR" sz="2000" dirty="0" smtClean="0"/>
              <a:t>.  Por exemplo,  para projetos com valores superiores a R$ 1 milhão.</a:t>
            </a:r>
          </a:p>
          <a:p>
            <a:pPr algn="just"/>
            <a:endParaRPr lang="pt-BR" sz="1100" dirty="0" smtClean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2000" dirty="0" smtClean="0"/>
              <a:t>Também, deve-se estipular um </a:t>
            </a:r>
            <a:r>
              <a:rPr lang="pt-BR" sz="2000" b="1" dirty="0" smtClean="0"/>
              <a:t>prazo mínimo </a:t>
            </a:r>
            <a:r>
              <a:rPr lang="pt-BR" sz="2000" dirty="0" smtClean="0"/>
              <a:t>para início da obrigatoriedade, por exemplo, 2 anos.</a:t>
            </a:r>
          </a:p>
          <a:p>
            <a:pPr algn="just"/>
            <a:endParaRPr lang="pt-BR" sz="1100" dirty="0" smtClean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2000" dirty="0"/>
              <a:t>As normas sobre Práticas de Projeto, Práticas de Construção e Práticas de Manutenção, da Administração Pública Federal, deverão ser atualizadas.</a:t>
            </a:r>
            <a:r>
              <a:rPr lang="pt-BR" sz="2000" b="1" dirty="0"/>
              <a:t> (Práticas SEAP)</a:t>
            </a:r>
          </a:p>
          <a:p>
            <a:pPr algn="just"/>
            <a:endParaRPr lang="pt-BR" sz="1100" dirty="0" smtClean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2000" dirty="0"/>
              <a:t>Os projetos BIM devem utilizar o Sistema de Classificação da Informação na Construção definido em normas técnicas da </a:t>
            </a:r>
            <a:r>
              <a:rPr lang="pt-BR" sz="2000" b="1" dirty="0"/>
              <a:t>Associação Brasileira de Normas Técnicas – ABNT.</a:t>
            </a:r>
          </a:p>
          <a:p>
            <a:pPr algn="just"/>
            <a:endParaRPr lang="pt-BR" sz="1200" dirty="0" smtClean="0"/>
          </a:p>
          <a:p>
            <a:pPr marL="342900" lvl="1" indent="-342900" algn="just">
              <a:buFont typeface="Wingdings" panose="05000000000000000000" pitchFamily="2" charset="2"/>
              <a:buChar char="Ø"/>
            </a:pPr>
            <a:r>
              <a:rPr lang="pt-BR" sz="2000" dirty="0" smtClean="0"/>
              <a:t>O </a:t>
            </a:r>
            <a:r>
              <a:rPr lang="pt-BR" sz="2000" b="1" dirty="0" smtClean="0"/>
              <a:t>SINAPI e o SICRO </a:t>
            </a:r>
            <a:r>
              <a:rPr lang="pt-BR" sz="2000" dirty="0" smtClean="0"/>
              <a:t>devem alinhar seus sistemas de codificação de custos ao Sistema de Classificação da Informação da Construção – Norma BIM Brasileira  (ABNT/NBR </a:t>
            </a:r>
            <a:r>
              <a:rPr lang="pt-BR" sz="2000" dirty="0" err="1" smtClean="0"/>
              <a:t>NBR</a:t>
            </a:r>
            <a:r>
              <a:rPr lang="pt-BR" sz="2000" dirty="0" smtClean="0"/>
              <a:t> 15965).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603703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-1" y="-1"/>
            <a:ext cx="12191999" cy="875211"/>
          </a:xfr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t-BR" sz="4400" b="1" dirty="0" smtClean="0"/>
              <a:t>TECNOLOGIA BIM EM OBRAS PÚBLICAS</a:t>
            </a:r>
            <a:endParaRPr lang="pt-BR" sz="44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6420394"/>
            <a:ext cx="12191999" cy="437606"/>
          </a:xfrm>
          <a:solidFill>
            <a:schemeClr val="accent1"/>
          </a:solidFill>
        </p:spPr>
        <p:txBody>
          <a:bodyPr>
            <a:normAutofit fontScale="92500"/>
          </a:bodyPr>
          <a:lstStyle/>
          <a:p>
            <a:r>
              <a:rPr lang="pt-BR" sz="2000" b="1" dirty="0" smtClean="0"/>
              <a:t>CÂMARA DOS DEPUTADOS – COMISSÃO DE DESENVOLVIMENTO URBANO (CDU) – AUDIÊNCIA PÚBLICA - 18 NOV 2015</a:t>
            </a:r>
            <a:endParaRPr lang="pt-BR" sz="2000" b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47114" cy="971923"/>
          </a:xfrm>
          <a:prstGeom prst="rect">
            <a:avLst/>
          </a:prstGeom>
        </p:spPr>
      </p:pic>
      <p:pic>
        <p:nvPicPr>
          <p:cNvPr id="1028" name="Picture 4" descr="http://www.eb.mil.br/image/organization_logo?img_id=863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91986" y="0"/>
            <a:ext cx="700012" cy="975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-26449" y="971923"/>
            <a:ext cx="12191998" cy="615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Medidas para implementação do BIM em âmbito nacional</a:t>
            </a:r>
            <a:endParaRPr lang="pt-BR" sz="2000" b="1" dirty="0" smtClean="0"/>
          </a:p>
          <a:p>
            <a:pPr algn="just"/>
            <a:endParaRPr lang="pt-BR" sz="1000" dirty="0" smtClean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2000" dirty="0" smtClean="0"/>
              <a:t>A tecnologia BIM, também, </a:t>
            </a:r>
            <a:r>
              <a:rPr lang="pt-BR" sz="2000" dirty="0"/>
              <a:t>deve ser </a:t>
            </a:r>
            <a:r>
              <a:rPr lang="pt-BR" sz="2000" dirty="0" smtClean="0"/>
              <a:t>adotada em </a:t>
            </a:r>
            <a:r>
              <a:rPr lang="pt-BR" sz="2000" b="1" dirty="0"/>
              <a:t>projetos de obras de infraestrutura </a:t>
            </a:r>
            <a:r>
              <a:rPr lang="pt-BR" sz="2000" dirty="0"/>
              <a:t>como </a:t>
            </a:r>
            <a:r>
              <a:rPr lang="pt-BR" sz="2000" dirty="0" smtClean="0"/>
              <a:t>estradas </a:t>
            </a:r>
            <a:r>
              <a:rPr lang="pt-BR" sz="2000" dirty="0"/>
              <a:t>rodoviárias e ferroviárias, pontes, instalações de geração e transmissão de energia, e tantos outros de grande complexidade e em que o investimento vem principalmente do poder público ou de parcerias </a:t>
            </a:r>
            <a:r>
              <a:rPr lang="pt-BR" sz="2000" dirty="0" smtClean="0"/>
              <a:t>público-privadas.</a:t>
            </a:r>
          </a:p>
          <a:p>
            <a:pPr algn="just"/>
            <a:endParaRPr lang="pt-BR" sz="20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2000" dirty="0"/>
              <a:t>Em 2012, uma pesquisa foi realizada pela Mc-</a:t>
            </a:r>
            <a:r>
              <a:rPr lang="pt-BR" sz="2000" dirty="0" err="1"/>
              <a:t>Graw</a:t>
            </a:r>
            <a:r>
              <a:rPr lang="pt-BR" sz="2000" dirty="0"/>
              <a:t>-Hill </a:t>
            </a:r>
            <a:r>
              <a:rPr lang="pt-BR" sz="2000" dirty="0" err="1" smtClean="0"/>
              <a:t>Construction</a:t>
            </a:r>
            <a:r>
              <a:rPr lang="pt-BR" sz="2000" dirty="0" smtClean="0"/>
              <a:t>, </a:t>
            </a:r>
            <a:r>
              <a:rPr lang="pt-BR" sz="2000" dirty="0"/>
              <a:t>com empresas </a:t>
            </a:r>
            <a:r>
              <a:rPr lang="pt-BR" sz="2000" dirty="0" smtClean="0"/>
              <a:t>americanas (EUA) que </a:t>
            </a:r>
            <a:r>
              <a:rPr lang="pt-BR" sz="2000" dirty="0"/>
              <a:t>atuam no segmento de empreendimentos relacionados à infraestrutura e que já inseriram o conceito BIM em alguns de seus </a:t>
            </a:r>
            <a:r>
              <a:rPr lang="pt-BR" sz="2000" dirty="0" smtClean="0"/>
              <a:t>projetos, apresentou aos </a:t>
            </a:r>
            <a:r>
              <a:rPr lang="pt-BR" sz="2000" dirty="0"/>
              <a:t>seguintes resultados</a:t>
            </a:r>
            <a:r>
              <a:rPr lang="pt-BR" sz="2000" dirty="0" smtClean="0"/>
              <a:t>:</a:t>
            </a:r>
          </a:p>
          <a:p>
            <a:pPr algn="just"/>
            <a:endParaRPr lang="pt-BR" sz="2000" dirty="0"/>
          </a:p>
          <a:p>
            <a:pPr algn="just"/>
            <a:r>
              <a:rPr lang="pt-BR" b="1" dirty="0" smtClean="0"/>
              <a:t>       </a:t>
            </a:r>
            <a:r>
              <a:rPr lang="pt-BR" sz="2000" b="1" dirty="0" smtClean="0"/>
              <a:t>Obras </a:t>
            </a:r>
            <a:r>
              <a:rPr lang="pt-BR" sz="2000" b="1" dirty="0"/>
              <a:t>que utilizam o conceito BIM possuem uma redução de</a:t>
            </a:r>
            <a:r>
              <a:rPr lang="pt-BR" sz="2000" b="1" dirty="0" smtClean="0"/>
              <a:t>:</a:t>
            </a:r>
          </a:p>
          <a:p>
            <a:pPr algn="just"/>
            <a:r>
              <a:rPr lang="pt-BR" sz="2000" b="1" dirty="0" smtClean="0"/>
              <a:t>	22</a:t>
            </a:r>
            <a:r>
              <a:rPr lang="pt-BR" sz="2000" b="1" dirty="0"/>
              <a:t>% no custo de construção, </a:t>
            </a:r>
            <a:endParaRPr lang="pt-BR" sz="2000" b="1" dirty="0" smtClean="0"/>
          </a:p>
          <a:p>
            <a:pPr algn="just"/>
            <a:r>
              <a:rPr lang="pt-BR" sz="2000" b="1" dirty="0" smtClean="0"/>
              <a:t>	33</a:t>
            </a:r>
            <a:r>
              <a:rPr lang="pt-BR" sz="2000" b="1" dirty="0"/>
              <a:t>% no tempo de projeto e execução, </a:t>
            </a:r>
            <a:endParaRPr lang="pt-BR" sz="2000" b="1" dirty="0" smtClean="0"/>
          </a:p>
          <a:p>
            <a:pPr algn="just"/>
            <a:r>
              <a:rPr lang="pt-BR" sz="2000" b="1" dirty="0" smtClean="0"/>
              <a:t>	33</a:t>
            </a:r>
            <a:r>
              <a:rPr lang="pt-BR" sz="2000" b="1" dirty="0"/>
              <a:t>% nos erros em documentos, </a:t>
            </a:r>
            <a:endParaRPr lang="pt-BR" sz="2000" b="1" dirty="0" smtClean="0"/>
          </a:p>
          <a:p>
            <a:pPr algn="just"/>
            <a:r>
              <a:rPr lang="pt-BR" sz="2000" b="1" dirty="0" smtClean="0"/>
              <a:t>	38</a:t>
            </a:r>
            <a:r>
              <a:rPr lang="pt-BR" sz="2000" b="1" dirty="0"/>
              <a:t>% de reclamações após a entrega da obra ao cliente </a:t>
            </a:r>
            <a:r>
              <a:rPr lang="pt-BR" sz="2000" b="1" dirty="0" smtClean="0"/>
              <a:t>e</a:t>
            </a:r>
          </a:p>
          <a:p>
            <a:pPr algn="just"/>
            <a:r>
              <a:rPr lang="pt-BR" sz="2000" b="1" dirty="0" smtClean="0"/>
              <a:t>	44</a:t>
            </a:r>
            <a:r>
              <a:rPr lang="pt-BR" sz="2000" b="1" dirty="0"/>
              <a:t>% nas atividades de </a:t>
            </a:r>
            <a:r>
              <a:rPr lang="pt-BR" sz="2000" b="1" dirty="0" smtClean="0"/>
              <a:t>retrabalhos.</a:t>
            </a:r>
          </a:p>
          <a:p>
            <a:pPr algn="just"/>
            <a:endParaRPr lang="pt-BR" sz="1000" b="1" dirty="0" smtClean="0"/>
          </a:p>
          <a:p>
            <a:pPr algn="ctr"/>
            <a:r>
              <a:rPr lang="pt-BR" dirty="0" smtClean="0"/>
              <a:t>(fonte: </a:t>
            </a:r>
            <a:r>
              <a:rPr lang="pt-BR" dirty="0" smtClean="0">
                <a:hlinkClick r:id="rId4"/>
              </a:rPr>
              <a:t>http://infraestruturaurbana.pini.com.br/solucoes-tecnicas/30/artigo294311-1.aspx</a:t>
            </a:r>
            <a:r>
              <a:rPr lang="pt-BR" dirty="0" smtClean="0"/>
              <a:t>)</a:t>
            </a:r>
          </a:p>
          <a:p>
            <a:pPr algn="ctr"/>
            <a:endParaRPr lang="pt-BR" sz="2000" dirty="0"/>
          </a:p>
          <a:p>
            <a:pPr algn="ctr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645019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-1" y="-1"/>
            <a:ext cx="12191999" cy="875211"/>
          </a:xfr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t-BR" sz="4400" b="1" dirty="0" smtClean="0"/>
              <a:t>TECNOLOGIA BIM EM OBRAS PÚBLICAS</a:t>
            </a:r>
            <a:endParaRPr lang="pt-BR" sz="44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6420394"/>
            <a:ext cx="12191999" cy="437606"/>
          </a:xfrm>
          <a:solidFill>
            <a:schemeClr val="accent1"/>
          </a:solidFill>
        </p:spPr>
        <p:txBody>
          <a:bodyPr>
            <a:normAutofit fontScale="92500"/>
          </a:bodyPr>
          <a:lstStyle/>
          <a:p>
            <a:r>
              <a:rPr lang="pt-BR" sz="2000" b="1" dirty="0" smtClean="0"/>
              <a:t>CÂMARA DOS DEPUTADOS – COMISSÃO DE DESENVOLVIMENTO URBANO (CDU) – AUDIÊNCIA PÚBLICA - 18 NOV 2015</a:t>
            </a:r>
            <a:endParaRPr lang="pt-BR" sz="2000" b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47114" cy="971923"/>
          </a:xfrm>
          <a:prstGeom prst="rect">
            <a:avLst/>
          </a:prstGeom>
        </p:spPr>
      </p:pic>
      <p:pic>
        <p:nvPicPr>
          <p:cNvPr id="1028" name="Picture 4" descr="http://www.eb.mil.br/image/organization_logo?img_id=863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91986" y="0"/>
            <a:ext cx="700012" cy="975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-26449" y="970789"/>
            <a:ext cx="12191998" cy="53322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Iniciativas BIM em âmbito </a:t>
            </a:r>
            <a:r>
              <a:rPr lang="pt-BR" sz="2800" b="1" dirty="0" smtClean="0"/>
              <a:t>nacional</a:t>
            </a:r>
          </a:p>
          <a:p>
            <a:pPr algn="ctr"/>
            <a:endParaRPr lang="pt-BR" sz="2800" b="1" dirty="0" smtClean="0"/>
          </a:p>
          <a:p>
            <a:pPr algn="ctr"/>
            <a:endParaRPr lang="pt-BR" sz="400" b="1" dirty="0" smtClean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2000" b="1" dirty="0" smtClean="0">
                <a:solidFill>
                  <a:srgbClr val="FF0000"/>
                </a:solidFill>
              </a:rPr>
              <a:t>EXERCITO BRASILEIRO – OPUS 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2000" dirty="0" smtClean="0"/>
              <a:t>Desenvolvimento do Sistema Unificado do Processo de Obras </a:t>
            </a:r>
            <a:r>
              <a:rPr lang="pt-BR" sz="2000" b="1" dirty="0" smtClean="0"/>
              <a:t>(OPUS).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2000" dirty="0" smtClean="0"/>
              <a:t>Intercâmbio de militar brasileiro no centro de tecnologia BIM do Exército Americano </a:t>
            </a:r>
            <a:r>
              <a:rPr lang="pt-BR" sz="2000" b="1" dirty="0" smtClean="0"/>
              <a:t>(USACE).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2000" dirty="0" smtClean="0"/>
              <a:t>Termo de Cooperação Técnica para elaboração do Portal BIM do Governo Federal </a:t>
            </a:r>
            <a:r>
              <a:rPr lang="pt-BR" sz="2000" b="1" dirty="0" smtClean="0"/>
              <a:t>(MDIC/ABDI/IBICT).</a:t>
            </a:r>
          </a:p>
          <a:p>
            <a:pPr algn="just"/>
            <a:endParaRPr lang="pt-BR" sz="1000" dirty="0" smtClean="0"/>
          </a:p>
          <a:p>
            <a:pPr algn="just"/>
            <a:endParaRPr lang="pt-BR" sz="1000" dirty="0"/>
          </a:p>
          <a:p>
            <a:pPr algn="just"/>
            <a:endParaRPr lang="pt-BR" sz="1000" dirty="0" smtClean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2000" b="1" dirty="0" smtClean="0">
                <a:solidFill>
                  <a:srgbClr val="FF0000"/>
                </a:solidFill>
              </a:rPr>
              <a:t>MDIC – Portal BIM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2000" dirty="0" smtClean="0"/>
              <a:t>Termo de Cooperação para elaboração do </a:t>
            </a:r>
            <a:r>
              <a:rPr lang="pt-BR" sz="2000" b="1" dirty="0" smtClean="0"/>
              <a:t>Portal BIM </a:t>
            </a:r>
            <a:r>
              <a:rPr lang="pt-BR" sz="2000" dirty="0" smtClean="0"/>
              <a:t>do Governo Federal.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2000" dirty="0"/>
              <a:t>Apoio para elaboração da </a:t>
            </a:r>
            <a:r>
              <a:rPr lang="pt-BR" sz="2000" b="1" dirty="0"/>
              <a:t>NBR </a:t>
            </a:r>
            <a:r>
              <a:rPr lang="pt-BR" sz="2000" b="1" dirty="0" smtClean="0"/>
              <a:t>15965 </a:t>
            </a:r>
            <a:r>
              <a:rPr lang="pt-BR" sz="2000" dirty="0" smtClean="0"/>
              <a:t>- </a:t>
            </a:r>
            <a:r>
              <a:rPr lang="pt-BR" sz="2000" dirty="0"/>
              <a:t>Sistema de Classificação da Informação da </a:t>
            </a:r>
            <a:r>
              <a:rPr lang="pt-BR" sz="2000" dirty="0" smtClean="0"/>
              <a:t>Construção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2000" dirty="0" smtClean="0"/>
              <a:t>Imprimi ações junto à ABDI e ao IBCTI para implementação e </a:t>
            </a:r>
            <a:r>
              <a:rPr lang="pt-BR" sz="2000" b="1" dirty="0" smtClean="0"/>
              <a:t>difusão da plataforma BIM </a:t>
            </a:r>
            <a:r>
              <a:rPr lang="pt-BR" sz="2000" dirty="0" smtClean="0"/>
              <a:t>no Brasil</a:t>
            </a:r>
          </a:p>
          <a:p>
            <a:pPr algn="just"/>
            <a:endParaRPr lang="pt-BR" sz="1050" dirty="0" smtClean="0"/>
          </a:p>
          <a:p>
            <a:pPr algn="just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691573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-1" y="-1"/>
            <a:ext cx="12191999" cy="875211"/>
          </a:xfr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t-BR" sz="4400" b="1" dirty="0" smtClean="0"/>
              <a:t>TECNOLOGIA BIM EM OBRAS PÚBLICAS</a:t>
            </a:r>
            <a:endParaRPr lang="pt-BR" sz="44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6420394"/>
            <a:ext cx="12191999" cy="437606"/>
          </a:xfrm>
          <a:solidFill>
            <a:schemeClr val="accent1"/>
          </a:solidFill>
        </p:spPr>
        <p:txBody>
          <a:bodyPr>
            <a:normAutofit fontScale="92500"/>
          </a:bodyPr>
          <a:lstStyle/>
          <a:p>
            <a:r>
              <a:rPr lang="pt-BR" sz="2000" b="1" dirty="0" smtClean="0"/>
              <a:t>CÂMARA DOS DEPUTADOS – COMISSÃO DE DESENVOLVIMENTO URBANO (CDU) – AUDIÊNCIA PÚBLICA - 18 NOV 2015</a:t>
            </a:r>
            <a:endParaRPr lang="pt-BR" sz="2000" b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47114" cy="971923"/>
          </a:xfrm>
          <a:prstGeom prst="rect">
            <a:avLst/>
          </a:prstGeom>
        </p:spPr>
      </p:pic>
      <p:pic>
        <p:nvPicPr>
          <p:cNvPr id="1028" name="Picture 4" descr="http://www.eb.mil.br/image/organization_logo?img_id=863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91986" y="0"/>
            <a:ext cx="700012" cy="975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-26449" y="970789"/>
            <a:ext cx="12191998" cy="44396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Iniciativas BIM em âmbito nacional</a:t>
            </a:r>
          </a:p>
          <a:p>
            <a:pPr algn="ctr"/>
            <a:endParaRPr lang="pt-BR" sz="400" b="1" dirty="0" smtClean="0"/>
          </a:p>
          <a:p>
            <a:pPr algn="just"/>
            <a:endParaRPr lang="pt-BR" sz="1050" dirty="0" smtClean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2000" b="1" dirty="0" smtClean="0">
                <a:solidFill>
                  <a:srgbClr val="FF0000"/>
                </a:solidFill>
              </a:rPr>
              <a:t>FIESP\SENAI – </a:t>
            </a:r>
            <a:r>
              <a:rPr lang="pt-BR" sz="2000" b="1" dirty="0" smtClean="0">
                <a:solidFill>
                  <a:srgbClr val="FF0000"/>
                </a:solidFill>
              </a:rPr>
              <a:t>Consultorias\Implementação</a:t>
            </a:r>
          </a:p>
          <a:p>
            <a:pPr algn="just"/>
            <a:endParaRPr lang="pt-BR" sz="2000" b="1" dirty="0" smtClean="0">
              <a:solidFill>
                <a:srgbClr val="FF0000"/>
              </a:solidFill>
            </a:endParaRPr>
          </a:p>
          <a:p>
            <a:pPr algn="just"/>
            <a:r>
              <a:rPr lang="pt-BR" sz="2000" dirty="0" smtClean="0"/>
              <a:t>                 A </a:t>
            </a:r>
            <a:r>
              <a:rPr lang="pt-BR" sz="2000" b="1" dirty="0" smtClean="0"/>
              <a:t>FIESP</a:t>
            </a:r>
            <a:r>
              <a:rPr lang="pt-BR" sz="2000" dirty="0" smtClean="0"/>
              <a:t>, por meio do Departamento da Indústria da Construção </a:t>
            </a:r>
            <a:r>
              <a:rPr lang="pt-BR" sz="2000" b="1" dirty="0" smtClean="0"/>
              <a:t>(DECONCIC), </a:t>
            </a:r>
            <a:r>
              <a:rPr lang="pt-BR" sz="2000" dirty="0" smtClean="0"/>
              <a:t>criou um </a:t>
            </a:r>
            <a:r>
              <a:rPr lang="pt-BR" sz="2000" b="1" dirty="0" smtClean="0"/>
              <a:t>GT BIM </a:t>
            </a:r>
            <a:r>
              <a:rPr lang="pt-BR" sz="2000" dirty="0" smtClean="0"/>
              <a:t>que realiza </a:t>
            </a:r>
            <a:r>
              <a:rPr lang="pt-BR" sz="2000" dirty="0" smtClean="0"/>
              <a:t>	diversas </a:t>
            </a:r>
            <a:r>
              <a:rPr lang="pt-BR" sz="2000" dirty="0" smtClean="0"/>
              <a:t>ações para a implementação da tecnologia BIM em todo ciclo de vida da edificação</a:t>
            </a:r>
            <a:r>
              <a:rPr lang="pt-BR" sz="2000" dirty="0" smtClean="0"/>
              <a:t>.</a:t>
            </a:r>
          </a:p>
          <a:p>
            <a:pPr algn="just"/>
            <a:endParaRPr lang="pt-BR" sz="2000" dirty="0" smtClean="0"/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2000" b="1" dirty="0" smtClean="0"/>
              <a:t>Contração de consultorias </a:t>
            </a:r>
            <a:r>
              <a:rPr lang="pt-BR" sz="2000" dirty="0" smtClean="0"/>
              <a:t>nacionais e internacionais para verificar o nível de maturidade BIM no Brasil, além de visitas aos órgãos governamentais que tratam do </a:t>
            </a:r>
            <a:r>
              <a:rPr lang="pt-BR" sz="2000" b="1" dirty="0" smtClean="0"/>
              <a:t>BIM na França</a:t>
            </a:r>
            <a:r>
              <a:rPr lang="pt-BR" sz="2000" dirty="0" smtClean="0"/>
              <a:t>.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2000" dirty="0"/>
              <a:t>Inclusão </a:t>
            </a:r>
            <a:r>
              <a:rPr lang="pt-BR" sz="2000" dirty="0" smtClean="0"/>
              <a:t>do ensino da </a:t>
            </a:r>
            <a:r>
              <a:rPr lang="pt-BR" sz="2000" dirty="0"/>
              <a:t>tecnologia </a:t>
            </a:r>
            <a:r>
              <a:rPr lang="pt-BR" sz="2000" b="1" dirty="0"/>
              <a:t>BIM nos </a:t>
            </a:r>
            <a:r>
              <a:rPr lang="pt-BR" sz="2000" b="1" dirty="0" smtClean="0"/>
              <a:t>currículos </a:t>
            </a:r>
            <a:r>
              <a:rPr lang="pt-BR" sz="2000" b="1" dirty="0"/>
              <a:t>dos cursos </a:t>
            </a:r>
            <a:r>
              <a:rPr lang="pt-BR" sz="2000" dirty="0" smtClean="0"/>
              <a:t>de Construção Civil do </a:t>
            </a:r>
            <a:r>
              <a:rPr lang="pt-BR" sz="2000" dirty="0"/>
              <a:t>SENAI\SP -  </a:t>
            </a:r>
            <a:r>
              <a:rPr lang="it-IT" sz="2000" dirty="0"/>
              <a:t>ESCOLA SENAI "ORLANDO LAVIERO FERRAIUOLO (Tatuapé/SP</a:t>
            </a:r>
            <a:r>
              <a:rPr lang="it-IT" sz="2000" dirty="0" smtClean="0"/>
              <a:t>). </a:t>
            </a:r>
            <a:endParaRPr lang="pt-BR" sz="2000" dirty="0"/>
          </a:p>
          <a:p>
            <a:pPr algn="just"/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300469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-1" y="-1"/>
            <a:ext cx="12191999" cy="875211"/>
          </a:xfr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t-BR" sz="4400" b="1" dirty="0" smtClean="0"/>
              <a:t>TECNOLOGIA BIM EM OBRAS PÚBLICAS</a:t>
            </a:r>
            <a:endParaRPr lang="pt-BR" sz="44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6420394"/>
            <a:ext cx="12191999" cy="437606"/>
          </a:xfrm>
          <a:solidFill>
            <a:schemeClr val="accent1"/>
          </a:solidFill>
        </p:spPr>
        <p:txBody>
          <a:bodyPr>
            <a:normAutofit fontScale="92500"/>
          </a:bodyPr>
          <a:lstStyle/>
          <a:p>
            <a:r>
              <a:rPr lang="pt-BR" sz="2000" b="1" dirty="0" smtClean="0"/>
              <a:t>CÂMARA DOS DEPUTADOS – COMISSÃO DE DESENVOLVIMENTO URBANO (CDU) – AUDIÊNCIA PÚBLICA - 18 NOV 2015</a:t>
            </a:r>
            <a:endParaRPr lang="pt-BR" sz="2000" b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47114" cy="971923"/>
          </a:xfrm>
          <a:prstGeom prst="rect">
            <a:avLst/>
          </a:prstGeom>
        </p:spPr>
      </p:pic>
      <p:pic>
        <p:nvPicPr>
          <p:cNvPr id="1028" name="Picture 4" descr="http://www.eb.mil.br/image/organization_logo?img_id=863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91986" y="0"/>
            <a:ext cx="700012" cy="975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tângulo 6"/>
          <p:cNvSpPr/>
          <p:nvPr/>
        </p:nvSpPr>
        <p:spPr>
          <a:xfrm>
            <a:off x="9104812" y="5769876"/>
            <a:ext cx="1606731" cy="4553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8262" y="5865123"/>
            <a:ext cx="1280018" cy="264831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647113" y="1376121"/>
            <a:ext cx="6707275" cy="421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dirty="0">
                <a:latin typeface="Gotham Light" pitchFamily="50" charset="0"/>
              </a:rPr>
              <a:t>Grupo de Trabalho sobre BIM do </a:t>
            </a:r>
            <a:r>
              <a:rPr lang="pt-BR" sz="2800" dirty="0" err="1" smtClean="0">
                <a:latin typeface="Gotham Light" pitchFamily="50" charset="0"/>
              </a:rPr>
              <a:t>Deconcic</a:t>
            </a:r>
            <a:endParaRPr lang="pt-BR" sz="2800" dirty="0" smtClean="0">
              <a:latin typeface="Gotham Light" pitchFamily="50" charset="0"/>
            </a:endParaRPr>
          </a:p>
          <a:p>
            <a:pPr algn="just"/>
            <a:endParaRPr lang="pt-BR" b="1" dirty="0">
              <a:ea typeface="Calibri"/>
              <a:cs typeface="Times New Roman"/>
            </a:endParaRPr>
          </a:p>
          <a:p>
            <a:pPr marL="342900" indent="-342900">
              <a:lnSpc>
                <a:spcPct val="115000"/>
              </a:lnSpc>
              <a:spcAft>
                <a:spcPts val="1200"/>
              </a:spcAft>
              <a:buFont typeface="Symbol"/>
              <a:buChar char=""/>
              <a:defRPr/>
            </a:pPr>
            <a:r>
              <a:rPr lang="pt-BR" sz="2400" b="1" dirty="0">
                <a:ea typeface="Calibri"/>
                <a:cs typeface="Times New Roman"/>
              </a:rPr>
              <a:t>Objetivo: </a:t>
            </a:r>
            <a:r>
              <a:rPr lang="pt-BR" sz="2400" dirty="0">
                <a:ea typeface="Calibri"/>
                <a:cs typeface="Times New Roman"/>
              </a:rPr>
              <a:t>disseminação do conceito BIM na construção brasileira</a:t>
            </a:r>
          </a:p>
          <a:p>
            <a:pPr marL="342900" indent="-342900">
              <a:lnSpc>
                <a:spcPct val="115000"/>
              </a:lnSpc>
              <a:spcAft>
                <a:spcPts val="1200"/>
              </a:spcAft>
              <a:buFont typeface="Symbol"/>
              <a:buChar char=""/>
              <a:defRPr/>
            </a:pPr>
            <a:r>
              <a:rPr lang="pt-BR" sz="2400" b="1" dirty="0">
                <a:ea typeface="Calibri"/>
                <a:cs typeface="Times New Roman"/>
              </a:rPr>
              <a:t>Participam: </a:t>
            </a:r>
            <a:r>
              <a:rPr lang="pt-BR" sz="2400" dirty="0">
                <a:ea typeface="Calibri"/>
                <a:cs typeface="Times New Roman"/>
              </a:rPr>
              <a:t>29 entidades </a:t>
            </a:r>
            <a:r>
              <a:rPr lang="pt-BR" sz="2400" dirty="0" smtClean="0">
                <a:ea typeface="Calibri"/>
                <a:cs typeface="Times New Roman"/>
              </a:rPr>
              <a:t>(Exército, MDIC</a:t>
            </a:r>
            <a:r>
              <a:rPr lang="pt-BR" sz="2400" dirty="0">
                <a:ea typeface="Calibri"/>
                <a:cs typeface="Times New Roman"/>
              </a:rPr>
              <a:t>, União Europeia, entre outros)</a:t>
            </a:r>
          </a:p>
          <a:p>
            <a:pPr marL="342900" indent="-342900">
              <a:lnSpc>
                <a:spcPct val="115000"/>
              </a:lnSpc>
              <a:spcAft>
                <a:spcPts val="1200"/>
              </a:spcAft>
              <a:buFont typeface="Symbol"/>
              <a:buChar char=""/>
              <a:defRPr/>
            </a:pPr>
            <a:r>
              <a:rPr lang="pt-BR" sz="2400" dirty="0">
                <a:ea typeface="Calibri"/>
                <a:cs typeface="Times New Roman"/>
              </a:rPr>
              <a:t>Reconhecido no 4º </a:t>
            </a:r>
            <a:r>
              <a:rPr lang="pt-BR" sz="2400" dirty="0" err="1">
                <a:ea typeface="Calibri"/>
                <a:cs typeface="Times New Roman"/>
              </a:rPr>
              <a:t>Leadership</a:t>
            </a:r>
            <a:r>
              <a:rPr lang="pt-BR" sz="2400" dirty="0">
                <a:ea typeface="Calibri"/>
                <a:cs typeface="Times New Roman"/>
              </a:rPr>
              <a:t> </a:t>
            </a:r>
            <a:r>
              <a:rPr lang="pt-BR" sz="2400" dirty="0" err="1">
                <a:ea typeface="Calibri"/>
                <a:cs typeface="Times New Roman"/>
              </a:rPr>
              <a:t>Forum</a:t>
            </a:r>
            <a:r>
              <a:rPr lang="pt-BR" sz="2400" dirty="0">
                <a:ea typeface="Calibri"/>
                <a:cs typeface="Times New Roman"/>
              </a:rPr>
              <a:t> BIM Autodesk em 2015 como avanço do </a:t>
            </a:r>
            <a:r>
              <a:rPr lang="pt-BR" sz="2400" dirty="0" smtClean="0">
                <a:ea typeface="Calibri"/>
                <a:cs typeface="Times New Roman"/>
              </a:rPr>
              <a:t>Setor.</a:t>
            </a:r>
            <a:endParaRPr lang="pt-BR" sz="2400" i="1" dirty="0">
              <a:ea typeface="Calibri"/>
              <a:cs typeface="Times New Roman"/>
            </a:endParaRPr>
          </a:p>
        </p:txBody>
      </p:sp>
      <p:pic>
        <p:nvPicPr>
          <p:cNvPr id="12" name="Picture 2" descr="http://az545403.vo.msecnd.net/uploads/2014/10/hn640x440_dsc2300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7539" y="1376121"/>
            <a:ext cx="2872334" cy="197473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3" name="Picture 4" descr="http://az545403.vo.msecnd.net/uploads/2014/08/hn640x440_dsc5271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9810" y="3609379"/>
            <a:ext cx="2916922" cy="200538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054440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-1" y="-1"/>
            <a:ext cx="12191999" cy="875211"/>
          </a:xfr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t-BR" sz="4400" b="1" dirty="0" smtClean="0"/>
              <a:t>TECNOLOGIA BIM EM OBRAS PÚBLICAS</a:t>
            </a:r>
            <a:endParaRPr lang="pt-BR" sz="44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6420394"/>
            <a:ext cx="12191999" cy="437606"/>
          </a:xfrm>
          <a:solidFill>
            <a:schemeClr val="accent1"/>
          </a:solidFill>
        </p:spPr>
        <p:txBody>
          <a:bodyPr>
            <a:normAutofit fontScale="92500"/>
          </a:bodyPr>
          <a:lstStyle/>
          <a:p>
            <a:r>
              <a:rPr lang="pt-BR" sz="2000" b="1" dirty="0" smtClean="0"/>
              <a:t>CÂMARA DOS DEPUTADOS – COMISSÃO DE DESENVOLVIMENTO URBANO (CDU) – AUDIÊNCIA PÚBLICA - 18 NOV 2015</a:t>
            </a:r>
            <a:endParaRPr lang="pt-BR" sz="2000" b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47114" cy="971923"/>
          </a:xfrm>
          <a:prstGeom prst="rect">
            <a:avLst/>
          </a:prstGeom>
        </p:spPr>
      </p:pic>
      <p:pic>
        <p:nvPicPr>
          <p:cNvPr id="1028" name="Picture 4" descr="http://www.eb.mil.br/image/organization_logo?img_id=863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91986" y="0"/>
            <a:ext cx="700012" cy="975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tângulo 4"/>
          <p:cNvSpPr/>
          <p:nvPr/>
        </p:nvSpPr>
        <p:spPr>
          <a:xfrm>
            <a:off x="516485" y="1167115"/>
            <a:ext cx="6955469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dirty="0">
                <a:latin typeface="Gotham Light" pitchFamily="50" charset="0"/>
              </a:rPr>
              <a:t>Missão Estratégica sobre BIM na </a:t>
            </a:r>
            <a:r>
              <a:rPr lang="pt-BR" sz="2800" dirty="0" smtClean="0">
                <a:latin typeface="Gotham Light" pitchFamily="50" charset="0"/>
              </a:rPr>
              <a:t>França</a:t>
            </a:r>
          </a:p>
          <a:p>
            <a:pPr algn="just"/>
            <a:endParaRPr lang="pt-BR" b="1" dirty="0">
              <a:ea typeface="Calibri"/>
              <a:cs typeface="Times New Roman"/>
            </a:endParaRPr>
          </a:p>
          <a:p>
            <a:pPr marL="342900" indent="-342900">
              <a:lnSpc>
                <a:spcPct val="115000"/>
              </a:lnSpc>
              <a:spcAft>
                <a:spcPts val="1200"/>
              </a:spcAft>
              <a:buFont typeface="Symbol"/>
              <a:buChar char=""/>
              <a:defRPr/>
            </a:pPr>
            <a:r>
              <a:rPr lang="pt-BR" sz="2000" b="1" dirty="0">
                <a:ea typeface="Calibri"/>
                <a:cs typeface="Times New Roman"/>
              </a:rPr>
              <a:t>02 a 06 de junho de 2014.</a:t>
            </a:r>
          </a:p>
          <a:p>
            <a:pPr marL="342900" indent="-342900" algn="just">
              <a:lnSpc>
                <a:spcPct val="115000"/>
              </a:lnSpc>
              <a:spcAft>
                <a:spcPts val="1200"/>
              </a:spcAft>
              <a:buFont typeface="Symbol"/>
              <a:buChar char=""/>
              <a:defRPr/>
            </a:pPr>
            <a:r>
              <a:rPr lang="pt-BR" sz="2000" b="1" dirty="0">
                <a:ea typeface="Calibri"/>
                <a:cs typeface="Times New Roman"/>
              </a:rPr>
              <a:t>Comitê de 07 pessoas</a:t>
            </a:r>
            <a:r>
              <a:rPr lang="pt-BR" sz="2000" dirty="0">
                <a:ea typeface="Calibri"/>
                <a:cs typeface="Times New Roman"/>
              </a:rPr>
              <a:t>, entre representantes do DECONCIC, do Ministério do Desenvolvimento, Indústria e Comércio Exterior, da Escola da Construção do SENAI-SP e de empresa do setor de construção industrializada.</a:t>
            </a:r>
          </a:p>
          <a:p>
            <a:pPr marL="342900" indent="-342900" algn="just">
              <a:lnSpc>
                <a:spcPct val="115000"/>
              </a:lnSpc>
              <a:spcAft>
                <a:spcPts val="1200"/>
              </a:spcAft>
              <a:buFont typeface="Symbol"/>
              <a:buChar char=""/>
              <a:defRPr/>
            </a:pPr>
            <a:r>
              <a:rPr lang="pt-BR" sz="2000" b="1" dirty="0">
                <a:ea typeface="Calibri"/>
                <a:cs typeface="Times New Roman"/>
              </a:rPr>
              <a:t>Reuniões  e visitas técnicas a representantes do Governo e entidades  francesas </a:t>
            </a:r>
            <a:r>
              <a:rPr lang="pt-BR" sz="2000" dirty="0">
                <a:ea typeface="Calibri"/>
                <a:cs typeface="Times New Roman"/>
              </a:rPr>
              <a:t>com conhecimento na metodologia BIM – </a:t>
            </a:r>
            <a:r>
              <a:rPr lang="pt-BR" sz="2000" i="1" dirty="0" err="1">
                <a:ea typeface="Calibri"/>
                <a:cs typeface="Times New Roman"/>
              </a:rPr>
              <a:t>Building</a:t>
            </a:r>
            <a:r>
              <a:rPr lang="pt-BR" sz="2000" i="1" dirty="0">
                <a:ea typeface="Calibri"/>
                <a:cs typeface="Times New Roman"/>
              </a:rPr>
              <a:t> </a:t>
            </a:r>
            <a:r>
              <a:rPr lang="pt-BR" sz="2000" i="1" dirty="0" err="1">
                <a:ea typeface="Calibri"/>
                <a:cs typeface="Times New Roman"/>
              </a:rPr>
              <a:t>Information</a:t>
            </a:r>
            <a:r>
              <a:rPr lang="pt-BR" sz="2000" i="1" dirty="0">
                <a:ea typeface="Calibri"/>
                <a:cs typeface="Times New Roman"/>
              </a:rPr>
              <a:t> </a:t>
            </a:r>
            <a:r>
              <a:rPr lang="pt-BR" sz="2000" i="1" dirty="0" err="1">
                <a:ea typeface="Calibri"/>
                <a:cs typeface="Times New Roman"/>
              </a:rPr>
              <a:t>Modeling</a:t>
            </a:r>
            <a:r>
              <a:rPr lang="pt-BR" sz="2000" i="1" dirty="0">
                <a:ea typeface="Calibri"/>
                <a:cs typeface="Times New Roman"/>
              </a:rPr>
              <a:t>.</a:t>
            </a:r>
            <a:endParaRPr lang="pt-BR" sz="2000" i="1" dirty="0">
              <a:ea typeface="Calibri"/>
              <a:cs typeface="Times New Roman"/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91986" y="1260308"/>
            <a:ext cx="3600000" cy="2025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91986" y="3570599"/>
            <a:ext cx="3600000" cy="202500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Retângulo 6"/>
          <p:cNvSpPr/>
          <p:nvPr/>
        </p:nvSpPr>
        <p:spPr>
          <a:xfrm>
            <a:off x="9104812" y="5769876"/>
            <a:ext cx="1606731" cy="4553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8262" y="5865123"/>
            <a:ext cx="1280018" cy="264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2914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-1" y="-1"/>
            <a:ext cx="12191999" cy="875211"/>
          </a:xfr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t-BR" sz="4400" b="1" dirty="0" smtClean="0"/>
              <a:t>TECNOLOGIA BIM EM OBRAS PÚBLICAS</a:t>
            </a:r>
            <a:endParaRPr lang="pt-BR" sz="44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6420394"/>
            <a:ext cx="12191999" cy="437606"/>
          </a:xfrm>
          <a:solidFill>
            <a:schemeClr val="accent1"/>
          </a:solidFill>
        </p:spPr>
        <p:txBody>
          <a:bodyPr>
            <a:normAutofit fontScale="92500"/>
          </a:bodyPr>
          <a:lstStyle/>
          <a:p>
            <a:r>
              <a:rPr lang="pt-BR" sz="2000" b="1" dirty="0" smtClean="0"/>
              <a:t>CÂMARA DOS DEPUTADOS – COMISSÃO DE DESENVOLVIMENTO URBANO (CDU) – AUDIÊNCIA PÚBLICA - 18 NOV 2015</a:t>
            </a:r>
            <a:endParaRPr lang="pt-BR" sz="2000" b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47114" cy="971923"/>
          </a:xfrm>
          <a:prstGeom prst="rect">
            <a:avLst/>
          </a:prstGeom>
        </p:spPr>
      </p:pic>
      <p:pic>
        <p:nvPicPr>
          <p:cNvPr id="1028" name="Picture 4" descr="http://www.eb.mil.br/image/organization_logo?img_id=863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91986" y="0"/>
            <a:ext cx="700012" cy="975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0" y="971923"/>
            <a:ext cx="12191998" cy="5678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 </a:t>
            </a:r>
            <a:r>
              <a:rPr lang="pt-BR" sz="2800" b="1" dirty="0" smtClean="0"/>
              <a:t>Principais </a:t>
            </a:r>
            <a:r>
              <a:rPr lang="pt-BR" sz="2800" b="1" dirty="0"/>
              <a:t>benefícios do BIM em obras públicas</a:t>
            </a:r>
            <a:r>
              <a:rPr lang="pt-BR" sz="2800" dirty="0"/>
              <a:t> </a:t>
            </a:r>
            <a:endParaRPr lang="pt-BR" sz="2800" dirty="0" smtClean="0"/>
          </a:p>
          <a:p>
            <a:endParaRPr lang="pt-BR" sz="7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sz="2000" dirty="0" smtClean="0"/>
              <a:t>Maior </a:t>
            </a:r>
            <a:r>
              <a:rPr lang="pt-BR" sz="2000" dirty="0"/>
              <a:t>acuidade técnica, com </a:t>
            </a:r>
            <a:r>
              <a:rPr lang="pt-BR" sz="2000" b="1" dirty="0">
                <a:solidFill>
                  <a:srgbClr val="FF0000"/>
                </a:solidFill>
              </a:rPr>
              <a:t>detecção de interferências</a:t>
            </a:r>
            <a:r>
              <a:rPr lang="pt-BR" sz="2000" dirty="0"/>
              <a:t>, bem como </a:t>
            </a:r>
            <a:r>
              <a:rPr lang="pt-BR" sz="2000" b="1" dirty="0">
                <a:solidFill>
                  <a:srgbClr val="FF0000"/>
                </a:solidFill>
              </a:rPr>
              <a:t>de erros de processos </a:t>
            </a:r>
            <a:r>
              <a:rPr lang="pt-BR" sz="2000" b="1" dirty="0" smtClean="0">
                <a:solidFill>
                  <a:srgbClr val="FF0000"/>
                </a:solidFill>
              </a:rPr>
              <a:t>construtivos</a:t>
            </a:r>
            <a:r>
              <a:rPr lang="pt-BR" sz="2000" dirty="0" smtClean="0"/>
              <a:t> durante a fase de projeto de obras.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pt-BR" dirty="0" smtClean="0"/>
              <a:t>A utilização da tecnologia BIM elimina </a:t>
            </a:r>
            <a:r>
              <a:rPr lang="pt-BR" b="1" dirty="0" smtClean="0"/>
              <a:t>a ineficiência dos processos de compatibilização </a:t>
            </a:r>
            <a:r>
              <a:rPr lang="pt-BR" dirty="0" smtClean="0"/>
              <a:t>tradicionais que está relacionada à ideia de que </a:t>
            </a:r>
            <a:r>
              <a:rPr lang="pt-BR" b="1" dirty="0" smtClean="0"/>
              <a:t>“na obra se resolve”. </a:t>
            </a:r>
            <a:r>
              <a:rPr lang="pt-BR" dirty="0" smtClean="0"/>
              <a:t>De fato se resolve, da melhor ou pior forma, mas apenas com improvisação, desperdício de material, tempo e dinheiro.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pt-BR" dirty="0"/>
              <a:t>O</a:t>
            </a:r>
            <a:r>
              <a:rPr lang="pt-BR" dirty="0" smtClean="0"/>
              <a:t> emprego da tecnologia BIM propicia a</a:t>
            </a:r>
            <a:r>
              <a:rPr lang="pt-BR" b="1" dirty="0" smtClean="0"/>
              <a:t> redução do custo de construção</a:t>
            </a:r>
            <a:r>
              <a:rPr lang="pt-BR" dirty="0" smtClean="0"/>
              <a:t>, do </a:t>
            </a:r>
            <a:r>
              <a:rPr lang="pt-BR" b="1" dirty="0" smtClean="0"/>
              <a:t>tempo de elaboração </a:t>
            </a:r>
            <a:r>
              <a:rPr lang="pt-BR" dirty="0" smtClean="0"/>
              <a:t>de projeto e de execução, a redução de erros  de documentos e de retrabalhos, com melhoria geral dos resultados e aumento de produtividade.</a:t>
            </a:r>
          </a:p>
          <a:p>
            <a:endParaRPr lang="pt-BR" sz="9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t-BR" sz="2000" b="1" dirty="0" smtClean="0"/>
              <a:t> </a:t>
            </a:r>
            <a:r>
              <a:rPr lang="pt-BR" sz="2000" b="1" dirty="0" smtClean="0">
                <a:solidFill>
                  <a:srgbClr val="FF0000"/>
                </a:solidFill>
              </a:rPr>
              <a:t>Maior precisão no levantamento de quantitativos </a:t>
            </a:r>
          </a:p>
          <a:p>
            <a:pPr marL="800100" lvl="1" indent="-342900" algn="just">
              <a:buFont typeface="Wingdings" panose="05000000000000000000" pitchFamily="2" charset="2"/>
              <a:buChar char="ü"/>
            </a:pPr>
            <a:r>
              <a:rPr lang="pt-BR" dirty="0" smtClean="0"/>
              <a:t>os quantitativos não são inferidos do projeto, mas extraídos precisamente dos modelo</a:t>
            </a:r>
          </a:p>
          <a:p>
            <a:pPr marL="800100" lvl="1" indent="-342900" algn="just">
              <a:buFont typeface="Wingdings" panose="05000000000000000000" pitchFamily="2" charset="2"/>
              <a:buChar char="ü"/>
            </a:pPr>
            <a:r>
              <a:rPr lang="pt-BR" dirty="0" smtClean="0"/>
              <a:t>o </a:t>
            </a:r>
            <a:r>
              <a:rPr lang="pt-BR" dirty="0"/>
              <a:t>grau de assertividade dos quantitativos permite um novo patamar para os processos de orçamento, compras e transparência</a:t>
            </a:r>
            <a:r>
              <a:rPr lang="pt-BR" dirty="0" smtClean="0"/>
              <a:t>.</a:t>
            </a:r>
          </a:p>
          <a:p>
            <a:pPr lvl="1"/>
            <a:endParaRPr lang="pt-BR" sz="1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t-BR" sz="2000" dirty="0" smtClean="0"/>
              <a:t>Possibilidade </a:t>
            </a:r>
            <a:r>
              <a:rPr lang="pt-BR" sz="2000" dirty="0"/>
              <a:t>de </a:t>
            </a:r>
            <a:r>
              <a:rPr lang="pt-BR" sz="2000" b="1" dirty="0">
                <a:solidFill>
                  <a:srgbClr val="FF0000"/>
                </a:solidFill>
              </a:rPr>
              <a:t>análise orçamentária mais precisa</a:t>
            </a:r>
            <a:r>
              <a:rPr lang="pt-BR" sz="2000" dirty="0"/>
              <a:t>, contribuindo para custos mais </a:t>
            </a:r>
            <a:r>
              <a:rPr lang="pt-BR" sz="2000" dirty="0" smtClean="0"/>
              <a:t>eficientes</a:t>
            </a:r>
          </a:p>
          <a:p>
            <a:pPr marL="742950" lvl="1" indent="-285750" algn="just">
              <a:buFont typeface="Wingdings" panose="05000000000000000000" pitchFamily="2" charset="2"/>
              <a:buChar char="ü"/>
            </a:pPr>
            <a:r>
              <a:rPr lang="pt-BR" dirty="0" smtClean="0"/>
              <a:t>O projeto elaborado com o uso da tecnologia BIM permite uma ligação direta entre os elementos de projeto e as composições de custos. Por exemplo, o objeto porta do modelo pode se ligar ao código de serviço de execução de porta do SINAPI.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31764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-1" y="-1"/>
            <a:ext cx="12191999" cy="875211"/>
          </a:xfr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t-BR" sz="4400" b="1" dirty="0" smtClean="0"/>
              <a:t>TECNOLOGIA BIM EM OBRAS PÚBLICAS</a:t>
            </a:r>
            <a:endParaRPr lang="pt-BR" sz="44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6420394"/>
            <a:ext cx="12191999" cy="437606"/>
          </a:xfrm>
          <a:solidFill>
            <a:schemeClr val="accent1"/>
          </a:solidFill>
        </p:spPr>
        <p:txBody>
          <a:bodyPr>
            <a:normAutofit fontScale="92500"/>
          </a:bodyPr>
          <a:lstStyle/>
          <a:p>
            <a:r>
              <a:rPr lang="pt-BR" sz="2000" b="1" dirty="0" smtClean="0"/>
              <a:t>CÂMARA DOS DEPUTADOS – COMISSÃO DE DESENVOLVIMENTO URBANO (CDU) – AUDIÊNCIA PÚBLICA - 18 NOV 2015</a:t>
            </a:r>
            <a:endParaRPr lang="pt-BR" sz="2000" b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47114" cy="971923"/>
          </a:xfrm>
          <a:prstGeom prst="rect">
            <a:avLst/>
          </a:prstGeom>
        </p:spPr>
      </p:pic>
      <p:pic>
        <p:nvPicPr>
          <p:cNvPr id="1028" name="Picture 4" descr="http://www.eb.mil.br/image/organization_logo?img_id=863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91986" y="0"/>
            <a:ext cx="700012" cy="975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2" y="1099219"/>
            <a:ext cx="12191998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 </a:t>
            </a:r>
            <a:r>
              <a:rPr lang="pt-BR" sz="2800" b="1" dirty="0"/>
              <a:t>Principais benefícios do BIM em obras públicas</a:t>
            </a:r>
            <a:r>
              <a:rPr lang="pt-BR" sz="2800" dirty="0"/>
              <a:t> </a:t>
            </a:r>
          </a:p>
          <a:p>
            <a:endParaRPr lang="pt-BR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t-BR" sz="2400" dirty="0" smtClean="0"/>
              <a:t>Verificação de qualidade de </a:t>
            </a:r>
            <a:r>
              <a:rPr lang="pt-BR" sz="2400" b="1" dirty="0" smtClean="0">
                <a:solidFill>
                  <a:srgbClr val="FF0000"/>
                </a:solidFill>
              </a:rPr>
              <a:t>projeto</a:t>
            </a:r>
            <a:r>
              <a:rPr lang="pt-BR" sz="2400" dirty="0" smtClean="0"/>
              <a:t> e da construção. O modelo BIM da fase de projeto pode ser comparado com o modelo BIM da fase de construção. As informações do modelo BIM podem ser associadas às etapas do </a:t>
            </a:r>
            <a:r>
              <a:rPr lang="pt-BR" sz="2400" b="1" dirty="0" smtClean="0">
                <a:solidFill>
                  <a:srgbClr val="FF0000"/>
                </a:solidFill>
              </a:rPr>
              <a:t>cronograma de execução </a:t>
            </a:r>
            <a:r>
              <a:rPr lang="pt-BR" sz="2400" dirty="0" smtClean="0"/>
              <a:t>da obra.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pt-BR" sz="24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t-BR" sz="2400" dirty="0" smtClean="0"/>
              <a:t>Maior </a:t>
            </a:r>
            <a:r>
              <a:rPr lang="pt-BR" sz="2400" b="1" dirty="0" smtClean="0">
                <a:solidFill>
                  <a:srgbClr val="FF0000"/>
                </a:solidFill>
              </a:rPr>
              <a:t>facilidade de manutenção </a:t>
            </a:r>
            <a:r>
              <a:rPr lang="pt-BR" sz="2400" dirty="0" smtClean="0"/>
              <a:t>após a entrega da edificação porque todas as informações de especificações de materiais estão incorporados nos objetos que compõe o modelo do projeto. O modelo BIM da fase de projeto, complementado com informações da fase de construção, são utilizadas no modelo BIM na fase de uso/operação da edificação.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pt-BR" sz="24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t-BR" sz="2400" dirty="0" smtClean="0"/>
              <a:t>Possibilidade de </a:t>
            </a:r>
            <a:r>
              <a:rPr lang="pt-BR" sz="2400" b="1" dirty="0" smtClean="0">
                <a:solidFill>
                  <a:srgbClr val="FF0000"/>
                </a:solidFill>
              </a:rPr>
              <a:t>verificação</a:t>
            </a:r>
            <a:r>
              <a:rPr lang="pt-BR" sz="2400" dirty="0" smtClean="0"/>
              <a:t> mais efetiva de padrões de </a:t>
            </a:r>
            <a:r>
              <a:rPr lang="pt-BR" sz="2400" b="1" dirty="0" smtClean="0">
                <a:solidFill>
                  <a:srgbClr val="FF0000"/>
                </a:solidFill>
              </a:rPr>
              <a:t>qualidade e de sustentabilidade</a:t>
            </a:r>
            <a:r>
              <a:rPr lang="pt-BR" sz="2400" dirty="0" smtClean="0"/>
              <a:t>. Por exemplo, o modelo BIM pode ser submetido a </a:t>
            </a:r>
            <a:r>
              <a:rPr lang="pt-BR" sz="2400" b="1" dirty="0" smtClean="0">
                <a:solidFill>
                  <a:srgbClr val="FF0000"/>
                </a:solidFill>
              </a:rPr>
              <a:t>simulações computacionais </a:t>
            </a:r>
            <a:r>
              <a:rPr lang="pt-BR" sz="2400" dirty="0" smtClean="0"/>
              <a:t>para verificar se atende a certos critérios de eficiência energética.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pt-BR" sz="2400" dirty="0" smtClean="0"/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155466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-1" y="-1"/>
            <a:ext cx="12191999" cy="875211"/>
          </a:xfr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t-BR" sz="4400" b="1" dirty="0" smtClean="0"/>
              <a:t>TECNOLOGIA BIM EM OBRAS PÚBLICAS</a:t>
            </a:r>
            <a:endParaRPr lang="pt-BR" sz="44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6420394"/>
            <a:ext cx="12191999" cy="437606"/>
          </a:xfrm>
          <a:solidFill>
            <a:schemeClr val="accent1"/>
          </a:solidFill>
        </p:spPr>
        <p:txBody>
          <a:bodyPr>
            <a:normAutofit fontScale="92500"/>
          </a:bodyPr>
          <a:lstStyle/>
          <a:p>
            <a:r>
              <a:rPr lang="pt-BR" sz="2000" b="1" dirty="0" smtClean="0"/>
              <a:t>CÂMARA DOS DEPUTADOS – COMISSÃO DE DESENVOLVIMENTO URBANO (CDU) – AUDIÊNCIA PÚBLICA - 18 NOV 2015</a:t>
            </a:r>
            <a:endParaRPr lang="pt-BR" sz="2000" b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47114" cy="971923"/>
          </a:xfrm>
          <a:prstGeom prst="rect">
            <a:avLst/>
          </a:prstGeom>
        </p:spPr>
      </p:pic>
      <p:pic>
        <p:nvPicPr>
          <p:cNvPr id="1028" name="Picture 4" descr="http://www.eb.mil.br/image/organization_logo?img_id=863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91986" y="0"/>
            <a:ext cx="700012" cy="975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337625" y="1125123"/>
            <a:ext cx="11493304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/>
              <a:t> </a:t>
            </a:r>
            <a:r>
              <a:rPr lang="pt-BR" sz="2800" b="1" dirty="0"/>
              <a:t>Principais benefícios do BIM em obras públicas</a:t>
            </a:r>
            <a:r>
              <a:rPr lang="pt-BR" sz="2800" dirty="0"/>
              <a:t> </a:t>
            </a:r>
          </a:p>
          <a:p>
            <a:endParaRPr lang="pt-BR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2400" dirty="0" smtClean="0"/>
              <a:t>Facilidades no </a:t>
            </a:r>
            <a:r>
              <a:rPr lang="pt-BR" sz="2400" b="1" dirty="0" smtClean="0">
                <a:solidFill>
                  <a:srgbClr val="FF0000"/>
                </a:solidFill>
              </a:rPr>
              <a:t>acompanhamento e verificação de metas físico-financeiras </a:t>
            </a:r>
            <a:r>
              <a:rPr lang="pt-BR" sz="2400" dirty="0" smtClean="0"/>
              <a:t>no âmbito de projetos e programas governamentais.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pt-BR" sz="24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2400" dirty="0" smtClean="0"/>
              <a:t>Num </a:t>
            </a:r>
            <a:r>
              <a:rPr lang="pt-BR" sz="2400" dirty="0"/>
              <a:t>país como o Brasil que tem grande estoque de demanda reprimida nos segmentos habitacional e de infraestrutura, esta questão se torna ainda mais crucial.</a:t>
            </a:r>
          </a:p>
          <a:p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803400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-1" y="-1"/>
            <a:ext cx="12191999" cy="875211"/>
          </a:xfr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t-BR" sz="4400" b="1" dirty="0" smtClean="0"/>
              <a:t>TECNOLOGIA BIM EM OBRAS PÚBLICAS</a:t>
            </a:r>
            <a:endParaRPr lang="pt-BR" sz="44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6420394"/>
            <a:ext cx="12191999" cy="437606"/>
          </a:xfrm>
          <a:solidFill>
            <a:schemeClr val="accent1"/>
          </a:solidFill>
        </p:spPr>
        <p:txBody>
          <a:bodyPr>
            <a:normAutofit fontScale="92500"/>
          </a:bodyPr>
          <a:lstStyle/>
          <a:p>
            <a:r>
              <a:rPr lang="pt-BR" sz="2000" b="1" dirty="0" smtClean="0"/>
              <a:t>CÂMARA DOS DEPUTADOS – COMISSÃO DE DESENVOLVIMENTO URBANO (CDU) – AUDIÊNCIA PÚBLICA - 18 NOV 2015</a:t>
            </a:r>
            <a:endParaRPr lang="pt-BR" sz="2000" b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47114" cy="971923"/>
          </a:xfrm>
          <a:prstGeom prst="rect">
            <a:avLst/>
          </a:prstGeom>
        </p:spPr>
      </p:pic>
      <p:pic>
        <p:nvPicPr>
          <p:cNvPr id="1028" name="Picture 4" descr="http://www.eb.mil.br/image/organization_logo?img_id=863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91986" y="0"/>
            <a:ext cx="700012" cy="975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0" y="928171"/>
            <a:ext cx="12191998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1400" dirty="0" smtClean="0"/>
          </a:p>
          <a:p>
            <a:pPr algn="ctr"/>
            <a:r>
              <a:rPr lang="pt-BR" sz="2800" dirty="0"/>
              <a:t> </a:t>
            </a:r>
            <a:r>
              <a:rPr lang="pt-BR" sz="2800" b="1" dirty="0" smtClean="0"/>
              <a:t>Exigência </a:t>
            </a:r>
            <a:r>
              <a:rPr lang="pt-BR" sz="2800" b="1" dirty="0"/>
              <a:t>legal apresentação de projetos em </a:t>
            </a:r>
            <a:r>
              <a:rPr lang="pt-BR" sz="2800" b="1" dirty="0" smtClean="0"/>
              <a:t>BIM</a:t>
            </a:r>
          </a:p>
          <a:p>
            <a:pPr algn="ctr"/>
            <a:endParaRPr lang="pt-BR" sz="24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2000" dirty="0" smtClean="0"/>
              <a:t>Há </a:t>
            </a:r>
            <a:r>
              <a:rPr lang="pt-BR" sz="2000" dirty="0"/>
              <a:t>necessidade de </a:t>
            </a:r>
            <a:r>
              <a:rPr lang="pt-BR" sz="2000" b="1" dirty="0">
                <a:solidFill>
                  <a:srgbClr val="FF0000"/>
                </a:solidFill>
              </a:rPr>
              <a:t>redução do ciclo de realização de obras </a:t>
            </a:r>
            <a:r>
              <a:rPr lang="pt-BR" sz="2000" dirty="0"/>
              <a:t>de construção civil no Brasil, com o uso do poder das compras públicas como indutor de modernização da cadeia produtiva da construção civil no país, sistematizando e </a:t>
            </a:r>
            <a:r>
              <a:rPr lang="pt-BR" sz="2000" b="1" dirty="0">
                <a:solidFill>
                  <a:srgbClr val="FF0000"/>
                </a:solidFill>
              </a:rPr>
              <a:t>adotando medidas na lei de licitações </a:t>
            </a:r>
            <a:r>
              <a:rPr lang="pt-BR" sz="2000" dirty="0"/>
              <a:t>que contribuam para que o maior número de obras possível seja executada dentro do </a:t>
            </a:r>
            <a:r>
              <a:rPr lang="pt-BR" sz="2000" b="1" dirty="0">
                <a:solidFill>
                  <a:srgbClr val="FF0000"/>
                </a:solidFill>
              </a:rPr>
              <a:t>prazo previsto, com qualidade e com o custo inicialmente orçado</a:t>
            </a:r>
            <a:r>
              <a:rPr lang="pt-BR" sz="2000" dirty="0"/>
              <a:t>.  </a:t>
            </a:r>
            <a:endParaRPr lang="pt-BR" sz="2000" dirty="0" smtClean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pt-BR" sz="20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2000" b="1" dirty="0" smtClean="0">
                <a:solidFill>
                  <a:srgbClr val="FF0000"/>
                </a:solidFill>
              </a:rPr>
              <a:t>Governo</a:t>
            </a:r>
            <a:r>
              <a:rPr lang="pt-BR" sz="2000" dirty="0" smtClean="0"/>
              <a:t> </a:t>
            </a:r>
            <a:r>
              <a:rPr lang="pt-BR" sz="2000" dirty="0"/>
              <a:t>– importante papel na indução do processo de desenvolvimento do BIM no </a:t>
            </a:r>
            <a:r>
              <a:rPr lang="pt-BR" sz="2000" dirty="0" smtClean="0"/>
              <a:t>país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pt-BR" sz="2000" dirty="0" smtClean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000" b="1" dirty="0" smtClean="0">
                <a:solidFill>
                  <a:srgbClr val="FF0000"/>
                </a:solidFill>
              </a:rPr>
              <a:t>Nos EUA, desde de 2006</a:t>
            </a:r>
            <a:r>
              <a:rPr lang="pt-BR" sz="2000" dirty="0" smtClean="0"/>
              <a:t>, os projetos custeados pelo US </a:t>
            </a:r>
            <a:r>
              <a:rPr lang="pt-BR" sz="2000" dirty="0"/>
              <a:t>GSA (General Services </a:t>
            </a:r>
            <a:r>
              <a:rPr lang="pt-BR" sz="2000" dirty="0" err="1"/>
              <a:t>Administration</a:t>
            </a:r>
            <a:r>
              <a:rPr lang="pt-BR" sz="2000" dirty="0"/>
              <a:t>) </a:t>
            </a:r>
            <a:r>
              <a:rPr lang="pt-BR" sz="2000" dirty="0" smtClean="0"/>
              <a:t>exigem os projetos devem ser desenvolvidos </a:t>
            </a:r>
            <a:r>
              <a:rPr lang="pt-BR" sz="2000" dirty="0"/>
              <a:t>em </a:t>
            </a:r>
            <a:r>
              <a:rPr lang="pt-BR" sz="2000" dirty="0" smtClean="0"/>
              <a:t>BIM. O GSA realiza a gestão de todos os prédios federais, exceto os militares.</a:t>
            </a:r>
          </a:p>
          <a:p>
            <a:pPr algn="just"/>
            <a:endParaRPr lang="pt-BR" sz="2000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000" dirty="0" smtClean="0"/>
              <a:t>Por sua vez, o próprio </a:t>
            </a:r>
            <a:r>
              <a:rPr lang="pt-BR" sz="2000" b="1" dirty="0" smtClean="0">
                <a:solidFill>
                  <a:srgbClr val="FF0000"/>
                </a:solidFill>
              </a:rPr>
              <a:t>Exército Americano realiza seus projetos em BIM. </a:t>
            </a:r>
            <a:r>
              <a:rPr lang="pt-BR" sz="2000" dirty="0" smtClean="0"/>
              <a:t>Buscando a transferência de </a:t>
            </a:r>
            <a:r>
              <a:rPr lang="pt-BR" sz="2000" dirty="0"/>
              <a:t>tecnologia, o Exército Brasileiro possui um militar realizando intercâmbio em tecnologia BIM no Corpo de Engenheiros do Exército dos Estados Unidos (USACE</a:t>
            </a:r>
            <a:r>
              <a:rPr lang="pt-BR" sz="2000" dirty="0" smtClean="0"/>
              <a:t>).</a:t>
            </a:r>
          </a:p>
          <a:p>
            <a:pPr algn="just"/>
            <a:r>
              <a:rPr lang="pt-BR" dirty="0" smtClean="0"/>
              <a:t>	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9951165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</TotalTime>
  <Words>841</Words>
  <Application>Microsoft Office PowerPoint</Application>
  <PresentationFormat>Widescreen</PresentationFormat>
  <Paragraphs>149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Gotham Light</vt:lpstr>
      <vt:lpstr>Symbol</vt:lpstr>
      <vt:lpstr>Times New Roman</vt:lpstr>
      <vt:lpstr>Wingdings</vt:lpstr>
      <vt:lpstr>Tema do Office</vt:lpstr>
      <vt:lpstr>TECNOLOGIA BIM EM OBRAS PÚBLICAS</vt:lpstr>
      <vt:lpstr>TECNOLOGIA BIM EM OBRAS PÚBLICAS</vt:lpstr>
      <vt:lpstr>TECNOLOGIA BIM EM OBRAS PÚBLICAS</vt:lpstr>
      <vt:lpstr>TECNOLOGIA BIM EM OBRAS PÚBLICAS</vt:lpstr>
      <vt:lpstr>TECNOLOGIA BIM EM OBRAS PÚBLICAS</vt:lpstr>
      <vt:lpstr>TECNOLOGIA BIM EM OBRAS PÚBLICAS</vt:lpstr>
      <vt:lpstr>TECNOLOGIA BIM EM OBRAS PÚBLICAS</vt:lpstr>
      <vt:lpstr>TECNOLOGIA BIM EM OBRAS PÚBLICAS</vt:lpstr>
      <vt:lpstr>TECNOLOGIA BIM EM OBRAS PÚBLICAS</vt:lpstr>
      <vt:lpstr>TECNOLOGIA BIM EM OBRAS PÚBLICAS</vt:lpstr>
      <vt:lpstr>TECNOLOGIA BIM EM OBRAS PÚBLICAS</vt:lpstr>
      <vt:lpstr>TECNOLOGIA BIM EM OBRAS PÚBLICAS</vt:lpstr>
      <vt:lpstr>TECNOLOGIA BIM EM OBRAS PÚBLICAS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TECNOLOGIA BIM EM OBRAS PÚBLICAS</dc:title>
  <dc:creator>WASHINGTON Luke</dc:creator>
  <cp:lastModifiedBy>WASHINGTON Luke</cp:lastModifiedBy>
  <cp:revision>79</cp:revision>
  <dcterms:created xsi:type="dcterms:W3CDTF">2015-11-17T23:36:30Z</dcterms:created>
  <dcterms:modified xsi:type="dcterms:W3CDTF">2015-11-18T12:10:46Z</dcterms:modified>
</cp:coreProperties>
</file>