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5" r:id="rId1"/>
    <p:sldMasterId id="2147484142" r:id="rId2"/>
    <p:sldMasterId id="2147484155" r:id="rId3"/>
  </p:sldMasterIdLst>
  <p:notesMasterIdLst>
    <p:notesMasterId r:id="rId16"/>
  </p:notesMasterIdLst>
  <p:handoutMasterIdLst>
    <p:handoutMasterId r:id="rId17"/>
  </p:handoutMasterIdLst>
  <p:sldIdLst>
    <p:sldId id="261" r:id="rId4"/>
    <p:sldId id="313" r:id="rId5"/>
    <p:sldId id="286" r:id="rId6"/>
    <p:sldId id="287" r:id="rId7"/>
    <p:sldId id="295" r:id="rId8"/>
    <p:sldId id="296" r:id="rId9"/>
    <p:sldId id="299" r:id="rId10"/>
    <p:sldId id="297" r:id="rId11"/>
    <p:sldId id="306" r:id="rId12"/>
    <p:sldId id="307" r:id="rId13"/>
    <p:sldId id="312" r:id="rId14"/>
    <p:sldId id="304" r:id="rId15"/>
  </p:sldIdLst>
  <p:sldSz cx="9144000" cy="6858000" type="screen4x3"/>
  <p:notesSz cx="6805613" cy="99393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64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316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7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stelo\saf\GEAF\1.%20TEMAS\05.%20Cons&#243;rcios%20p&#250;blicos\Cons&#243;rcios%20P&#250;blicos\Banco%20de%20Dados%20dos%20Cons&#243;rcios\Dados%20Receita%20Federal\Gr&#225;ficos\2014\2014%20Dados_SRI_SAF_Tabela_por_ano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stelo\saf\GEAF\1.%20TEMAS\05.%20Cons&#243;rcios%20p&#250;blicos\Cons&#243;rcios%20P&#250;blicos\Banco%20de%20Dados%20dos%20Cons&#243;rcios\Dados%20Receita%20Federal\Gr&#225;ficos\2014\2014%20Dados_SRI_SAF__tabela_por_UF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stelo\saf\GEAF\1.%20TEMAS\05.%20Cons&#243;rcios%20p&#250;blicos\Cons&#243;rcios%20P&#250;blicos\Banco%20de%20Dados%20dos%20Cons&#243;rcios\Dados%20Receita%20Federal\Gr&#225;ficos\2014\2014%20Dados_SRI_SAF__tabela_por_CNA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Evolução</a:t>
            </a:r>
            <a:r>
              <a:rPr lang="en-US" dirty="0"/>
              <a:t> do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Consórcios</a:t>
            </a:r>
            <a:r>
              <a:rPr lang="en-US" dirty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Direito</a:t>
            </a:r>
            <a:r>
              <a:rPr lang="en-US" dirty="0"/>
              <a:t> </a:t>
            </a:r>
            <a:r>
              <a:rPr lang="en-US" dirty="0" err="1"/>
              <a:t>Público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Planilha1!$B$7:$B$41</c:f>
              <c:numCache>
                <c:formatCode>General</c:formatCode>
                <c:ptCount val="35"/>
                <c:pt idx="0">
                  <c:v>1972</c:v>
                </c:pt>
                <c:pt idx="1">
                  <c:v>1980</c:v>
                </c:pt>
                <c:pt idx="2">
                  <c:v>1982</c:v>
                </c:pt>
                <c:pt idx="3">
                  <c:v>1983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</c:numCache>
            </c:numRef>
          </c:cat>
          <c:val>
            <c:numRef>
              <c:f>Planilha1!$C$7:$C$41</c:f>
              <c:numCache>
                <c:formatCode>General</c:formatCode>
                <c:ptCount val="3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2</c:v>
                </c:pt>
                <c:pt idx="11">
                  <c:v>4</c:v>
                </c:pt>
                <c:pt idx="12">
                  <c:v>8</c:v>
                </c:pt>
                <c:pt idx="13">
                  <c:v>11</c:v>
                </c:pt>
                <c:pt idx="14">
                  <c:v>18</c:v>
                </c:pt>
                <c:pt idx="15">
                  <c:v>23</c:v>
                </c:pt>
                <c:pt idx="16">
                  <c:v>43</c:v>
                </c:pt>
                <c:pt idx="17">
                  <c:v>32</c:v>
                </c:pt>
                <c:pt idx="18">
                  <c:v>26</c:v>
                </c:pt>
                <c:pt idx="19">
                  <c:v>20</c:v>
                </c:pt>
                <c:pt idx="20">
                  <c:v>47</c:v>
                </c:pt>
                <c:pt idx="21">
                  <c:v>23</c:v>
                </c:pt>
                <c:pt idx="22">
                  <c:v>33</c:v>
                </c:pt>
                <c:pt idx="23">
                  <c:v>22</c:v>
                </c:pt>
                <c:pt idx="24">
                  <c:v>44</c:v>
                </c:pt>
                <c:pt idx="25">
                  <c:v>28</c:v>
                </c:pt>
                <c:pt idx="26">
                  <c:v>35</c:v>
                </c:pt>
                <c:pt idx="27">
                  <c:v>19</c:v>
                </c:pt>
                <c:pt idx="28">
                  <c:v>63</c:v>
                </c:pt>
                <c:pt idx="29">
                  <c:v>181</c:v>
                </c:pt>
                <c:pt idx="30">
                  <c:v>147</c:v>
                </c:pt>
                <c:pt idx="31">
                  <c:v>126</c:v>
                </c:pt>
                <c:pt idx="32">
                  <c:v>180</c:v>
                </c:pt>
                <c:pt idx="33">
                  <c:v>85</c:v>
                </c:pt>
                <c:pt idx="34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623288"/>
        <c:axId val="131621720"/>
      </c:barChart>
      <c:catAx>
        <c:axId val="131623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1621720"/>
        <c:crosses val="autoZero"/>
        <c:auto val="1"/>
        <c:lblAlgn val="ctr"/>
        <c:lblOffset val="100"/>
        <c:noMultiLvlLbl val="0"/>
      </c:catAx>
      <c:valAx>
        <c:axId val="131621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1623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/>
              <a:t>Total de Consórcios por Região - 2014
</a:t>
            </a:r>
            <a:r>
              <a:rPr lang="en-US" sz="1400"/>
              <a:t>1263 Consórcios Públicos de Direito Público na ativa</a:t>
            </a:r>
            <a:endParaRPr lang="en-US"/>
          </a:p>
        </c:rich>
      </c:tx>
      <c:layout>
        <c:manualLayout>
          <c:xMode val="edge"/>
          <c:yMode val="edge"/>
          <c:x val="0.28014303136350377"/>
          <c:y val="3.2441200324412056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Plan1!$D$37:$D$41</c:f>
              <c:strCache>
                <c:ptCount val="5"/>
                <c:pt idx="0">
                  <c:v>Centro-Oeste</c:v>
                </c:pt>
                <c:pt idx="1">
                  <c:v>Nordeste</c:v>
                </c:pt>
                <c:pt idx="2">
                  <c:v>Norte</c:v>
                </c:pt>
                <c:pt idx="3">
                  <c:v>Sudeste</c:v>
                </c:pt>
                <c:pt idx="4">
                  <c:v>Sul</c:v>
                </c:pt>
              </c:strCache>
            </c:strRef>
          </c:cat>
          <c:val>
            <c:numRef>
              <c:f>Plan1!$E$37:$E$41</c:f>
              <c:numCache>
                <c:formatCode>@</c:formatCode>
                <c:ptCount val="5"/>
                <c:pt idx="0">
                  <c:v>134</c:v>
                </c:pt>
                <c:pt idx="1">
                  <c:v>338</c:v>
                </c:pt>
                <c:pt idx="2">
                  <c:v>75</c:v>
                </c:pt>
                <c:pt idx="3">
                  <c:v>458</c:v>
                </c:pt>
                <c:pt idx="4">
                  <c:v>258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31624072"/>
        <c:axId val="131620936"/>
      </c:barChart>
      <c:catAx>
        <c:axId val="1316240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1620936"/>
        <c:crosses val="autoZero"/>
        <c:auto val="1"/>
        <c:lblAlgn val="ctr"/>
        <c:lblOffset val="100"/>
        <c:noMultiLvlLbl val="0"/>
      </c:catAx>
      <c:valAx>
        <c:axId val="131620936"/>
        <c:scaling>
          <c:orientation val="minMax"/>
        </c:scaling>
        <c:delete val="0"/>
        <c:axPos val="l"/>
        <c:majorGridlines/>
        <c:numFmt formatCode="@" sourceLinked="1"/>
        <c:majorTickMark val="none"/>
        <c:minorTickMark val="none"/>
        <c:tickLblPos val="nextTo"/>
        <c:crossAx val="131624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/>
              <a:t>Consórcios Públicos de Direito Público por Atividade 2014</a:t>
            </a:r>
            <a:endParaRPr lang="pt-BR"/>
          </a:p>
          <a:p>
            <a:pPr algn="ctr">
              <a:defRPr/>
            </a:pPr>
            <a:r>
              <a:rPr lang="en-US" sz="1800" b="1" i="0" baseline="0"/>
              <a:t>CNAE Agrupada</a:t>
            </a:r>
            <a:endParaRPr lang="pt-BR"/>
          </a:p>
        </c:rich>
      </c:tx>
      <c:layout>
        <c:manualLayout>
          <c:xMode val="edge"/>
          <c:yMode val="edge"/>
          <c:x val="5.1064805606579874E-2"/>
          <c:y val="3.1620553359683785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Classificação!$C$8:$C$43</c:f>
              <c:strCache>
                <c:ptCount val="10"/>
                <c:pt idx="0">
                  <c:v>Administrativo Total</c:v>
                </c:pt>
                <c:pt idx="1">
                  <c:v>Direitos e Assist.Social Total</c:v>
                </c:pt>
                <c:pt idx="2">
                  <c:v>Empresariais Total</c:v>
                </c:pt>
                <c:pt idx="3">
                  <c:v>Infraestrutura Total</c:v>
                </c:pt>
                <c:pt idx="4">
                  <c:v>Não Especicficadas Total</c:v>
                </c:pt>
                <c:pt idx="5">
                  <c:v>Org.Políticas Total</c:v>
                </c:pt>
                <c:pt idx="6">
                  <c:v>Rurais Total</c:v>
                </c:pt>
                <c:pt idx="7">
                  <c:v>Saneamento Total</c:v>
                </c:pt>
                <c:pt idx="8">
                  <c:v>Saúde Total</c:v>
                </c:pt>
                <c:pt idx="9">
                  <c:v>Segurança Total</c:v>
                </c:pt>
              </c:strCache>
            </c:strRef>
          </c:cat>
          <c:val>
            <c:numRef>
              <c:f>Classificação!$B$8:$B$43</c:f>
              <c:numCache>
                <c:formatCode>General</c:formatCode>
                <c:ptCount val="10"/>
                <c:pt idx="0">
                  <c:v>273</c:v>
                </c:pt>
                <c:pt idx="1">
                  <c:v>328</c:v>
                </c:pt>
                <c:pt idx="2">
                  <c:v>7</c:v>
                </c:pt>
                <c:pt idx="3">
                  <c:v>6</c:v>
                </c:pt>
                <c:pt idx="4">
                  <c:v>215</c:v>
                </c:pt>
                <c:pt idx="5">
                  <c:v>14</c:v>
                </c:pt>
                <c:pt idx="6">
                  <c:v>13</c:v>
                </c:pt>
                <c:pt idx="7">
                  <c:v>71</c:v>
                </c:pt>
                <c:pt idx="8">
                  <c:v>101</c:v>
                </c:pt>
                <c:pt idx="9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FCAE0-3F35-49AF-9785-B99AD409C196}" type="datetimeFigureOut">
              <a:rPr lang="pt-BR"/>
              <a:pPr>
                <a:defRPr/>
              </a:pPr>
              <a:t>11/11/2015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4D4D67-0478-48FB-B861-6837EAC0B3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214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040C12-E6B7-416D-9BF0-8206F3762AE0}" type="datetimeFigureOut">
              <a:rPr lang="pt-BR"/>
              <a:pPr>
                <a:defRPr/>
              </a:pPr>
              <a:t>11/11/2015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82E228-CF32-4FD9-A3C5-138B198DB2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369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873125" y="733425"/>
            <a:ext cx="5010150" cy="3757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latin typeface="Calibri" pitchFamily="34" charset="0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890588" y="4738688"/>
            <a:ext cx="4973637" cy="4495800"/>
          </a:xfrm>
          <a:noFill/>
        </p:spPr>
        <p:txBody>
          <a:bodyPr wrap="none" lIns="91568" tIns="45784" rIns="91568" bIns="45784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2209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971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04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669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67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426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23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727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186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1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66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063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971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04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669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67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426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2326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727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2267744" y="260648"/>
            <a:ext cx="6620272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20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15" name="Subtítulo 2"/>
          <p:cNvSpPr>
            <a:spLocks noGrp="1"/>
          </p:cNvSpPr>
          <p:nvPr>
            <p:ph type="subTitle" idx="1"/>
          </p:nvPr>
        </p:nvSpPr>
        <p:spPr>
          <a:xfrm>
            <a:off x="1763688" y="2132856"/>
            <a:ext cx="712088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just">
              <a:buFont typeface="Arial" pitchFamily="34" charset="0"/>
              <a:buChar char="•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10" name="Imagem 9" descr="logo 2015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00959" y="6029023"/>
            <a:ext cx="1591432" cy="8289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186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FD4F-BF5B-4F66-B557-887969DF45C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E5817-7AF6-4FB2-BDBC-F57E6B4CD9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1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668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063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logo 2015.jp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391712" y="6113759"/>
            <a:ext cx="1428760" cy="7442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40" r:id="rId4"/>
    <p:sldLayoutId id="2147484141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 descr="logo 2015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572396" y="6113759"/>
            <a:ext cx="1428760" cy="74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30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9B515-B1BA-481C-88D1-E0E8107FC7AC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9A6C5-5324-42DC-BE5A-A6CD119C4A73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 descr="logo 2015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572396" y="6113759"/>
            <a:ext cx="1428760" cy="74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30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6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ChangeArrowheads="1"/>
          </p:cNvSpPr>
          <p:nvPr/>
        </p:nvSpPr>
        <p:spPr bwMode="auto">
          <a:xfrm>
            <a:off x="683568" y="1916832"/>
            <a:ext cx="820891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indent="-742950" eaLnBrk="0" hangingPunct="0">
              <a:buClr>
                <a:schemeClr val="tx2"/>
              </a:buClr>
              <a:buSzPct val="60000"/>
              <a:buFont typeface="Wingdings" pitchFamily="2" charset="2"/>
              <a:buChar char="ü"/>
            </a:pPr>
            <a:r>
              <a:rPr lang="pt-BR" sz="3200" dirty="0" smtClean="0">
                <a:latin typeface="Tahoma" pitchFamily="34" charset="0"/>
                <a:ea typeface="ＭＳ Ｐゴシック" pitchFamily="34" charset="-128"/>
              </a:rPr>
              <a:t>Características da Federação brasileira: município como ente federativo;</a:t>
            </a:r>
          </a:p>
          <a:p>
            <a:pPr marL="742950" indent="-742950" eaLnBrk="0" hangingPunct="0">
              <a:buClr>
                <a:schemeClr val="tx2"/>
              </a:buClr>
              <a:buSzPct val="60000"/>
            </a:pPr>
            <a:r>
              <a:rPr lang="pt-BR" sz="3200" dirty="0" smtClean="0">
                <a:latin typeface="Tahoma" pitchFamily="34" charset="0"/>
                <a:ea typeface="ＭＳ Ｐゴシック" pitchFamily="34" charset="-128"/>
              </a:rPr>
              <a:t> </a:t>
            </a:r>
          </a:p>
          <a:p>
            <a:pPr marL="742950" indent="-742950" eaLnBrk="0" hangingPunct="0">
              <a:buClr>
                <a:schemeClr val="tx2"/>
              </a:buClr>
              <a:buSzPct val="60000"/>
              <a:buFont typeface="Wingdings" pitchFamily="2" charset="2"/>
              <a:buChar char="ü"/>
            </a:pPr>
            <a:r>
              <a:rPr lang="pt-BR" sz="3200" dirty="0" smtClean="0">
                <a:latin typeface="Tahoma" pitchFamily="34" charset="0"/>
                <a:ea typeface="ＭＳ Ｐゴシック" pitchFamily="34" charset="-128"/>
              </a:rPr>
              <a:t>Consórcios Públicos: conceito, objetivos e características da nova legislação;</a:t>
            </a:r>
          </a:p>
          <a:p>
            <a:pPr marL="742950" indent="-742950" eaLnBrk="0" hangingPunct="0">
              <a:buClr>
                <a:schemeClr val="tx2"/>
              </a:buClr>
              <a:buSzPct val="60000"/>
              <a:buFont typeface="Wingdings" pitchFamily="2" charset="2"/>
              <a:buChar char="ü"/>
            </a:pPr>
            <a:endParaRPr lang="pt-BR" sz="3200" dirty="0" smtClean="0">
              <a:latin typeface="Tahoma" pitchFamily="34" charset="0"/>
              <a:ea typeface="ＭＳ Ｐゴシック" pitchFamily="34" charset="-128"/>
            </a:endParaRPr>
          </a:p>
          <a:p>
            <a:pPr marL="742950" indent="-742950" eaLnBrk="0" hangingPunct="0">
              <a:buClr>
                <a:schemeClr val="tx2"/>
              </a:buClr>
              <a:buSzPct val="60000"/>
              <a:buFont typeface="Wingdings" pitchFamily="2" charset="2"/>
              <a:buChar char="ü"/>
            </a:pPr>
            <a:r>
              <a:rPr lang="pt-BR" sz="3200" dirty="0" smtClean="0">
                <a:latin typeface="Tahoma" pitchFamily="34" charset="0"/>
                <a:ea typeface="ＭＳ Ｐゴシック" pitchFamily="34" charset="-128"/>
              </a:rPr>
              <a:t>Breve panorama das experiências consorciadas.</a:t>
            </a:r>
          </a:p>
          <a:p>
            <a:pPr marL="609600" indent="-609600" eaLnBrk="0" hangingPunct="0">
              <a:spcBef>
                <a:spcPts val="0"/>
              </a:spcBef>
              <a:buClr>
                <a:schemeClr val="tx2"/>
              </a:buClr>
              <a:buSzPct val="60000"/>
              <a:buFont typeface="Wingdings" pitchFamily="2" charset="2"/>
              <a:buChar char="ü"/>
            </a:pPr>
            <a:endParaRPr lang="pt-BR" sz="2600" b="1" dirty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52227" name="Rectangle 10"/>
          <p:cNvSpPr>
            <a:spLocks noChangeArrowheads="1"/>
          </p:cNvSpPr>
          <p:nvPr/>
        </p:nvSpPr>
        <p:spPr bwMode="auto">
          <a:xfrm>
            <a:off x="468313" y="908050"/>
            <a:ext cx="79200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Consórcios</a:t>
            </a:r>
            <a:r>
              <a:rPr lang="pt-BR" sz="36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pt-BR" sz="3600" b="1" dirty="0" smtClean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Públicos</a:t>
            </a:r>
            <a:endParaRPr lang="pt-BR" sz="3600" b="1" dirty="0">
              <a:solidFill>
                <a:srgbClr val="001B64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ítulo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77163" cy="720725"/>
          </a:xfrm>
        </p:spPr>
        <p:txBody>
          <a:bodyPr/>
          <a:lstStyle/>
          <a:p>
            <a:r>
              <a:rPr lang="pt-BR" sz="3000" b="1" dirty="0" smtClean="0">
                <a:solidFill>
                  <a:srgbClr val="001B64"/>
                </a:solidFill>
                <a:latin typeface="Tahoma" pitchFamily="34" charset="0"/>
                <a:ea typeface="+mn-ea"/>
                <a:cs typeface="+mn-cs"/>
              </a:rPr>
              <a:t>Incidência por</a:t>
            </a:r>
            <a:r>
              <a:rPr lang="pt-BR" sz="2800" b="1" dirty="0" smtClean="0">
                <a:solidFill>
                  <a:srgbClr val="001B64"/>
                </a:solidFill>
                <a:ea typeface="ＭＳ Ｐゴシック" pitchFamily="34" charset="-128"/>
              </a:rPr>
              <a:t> </a:t>
            </a:r>
            <a:r>
              <a:rPr lang="pt-BR" sz="3000" b="1" dirty="0" smtClean="0">
                <a:solidFill>
                  <a:srgbClr val="001B64"/>
                </a:solidFill>
                <a:latin typeface="Tahoma" pitchFamily="34" charset="0"/>
                <a:ea typeface="+mn-ea"/>
                <a:cs typeface="+mn-cs"/>
              </a:rPr>
              <a:t>região</a:t>
            </a:r>
          </a:p>
        </p:txBody>
      </p:sp>
      <p:sp>
        <p:nvSpPr>
          <p:cNvPr id="77828" name="CaixaDeTexto 5"/>
          <p:cNvSpPr txBox="1">
            <a:spLocks noChangeArrowheads="1"/>
          </p:cNvSpPr>
          <p:nvPr/>
        </p:nvSpPr>
        <p:spPr bwMode="auto">
          <a:xfrm>
            <a:off x="807194" y="5708362"/>
            <a:ext cx="30003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>
                <a:latin typeface="Tahoma" pitchFamily="34" charset="0"/>
                <a:cs typeface="Tahoma" pitchFamily="34" charset="0"/>
              </a:rPr>
              <a:t>Fonte: </a:t>
            </a:r>
            <a:r>
              <a:rPr lang="pt-BR" sz="1400" dirty="0" smtClean="0">
                <a:latin typeface="Tahoma" pitchFamily="34" charset="0"/>
                <a:cs typeface="Tahoma" pitchFamily="34" charset="0"/>
              </a:rPr>
              <a:t>Receita Federal 2014</a:t>
            </a:r>
            <a:endParaRPr lang="pt-BR" sz="1400" dirty="0">
              <a:latin typeface="Tahoma" pitchFamily="34" charset="0"/>
              <a:cs typeface="Tahoma" pitchFamily="34" charset="0"/>
            </a:endParaRPr>
          </a:p>
          <a:p>
            <a:endParaRPr lang="pt-BR" dirty="0">
              <a:latin typeface="Rockwell" pitchFamily="18" charset="0"/>
            </a:endParaRPr>
          </a:p>
        </p:txBody>
      </p:sp>
      <p:graphicFrame>
        <p:nvGraphicFramePr>
          <p:cNvPr id="5" name="Gráfico 4"/>
          <p:cNvGraphicFramePr/>
          <p:nvPr/>
        </p:nvGraphicFramePr>
        <p:xfrm>
          <a:off x="800100" y="1471612"/>
          <a:ext cx="7543800" cy="391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ítulo 1"/>
          <p:cNvSpPr>
            <a:spLocks noGrp="1"/>
          </p:cNvSpPr>
          <p:nvPr>
            <p:ph type="title"/>
          </p:nvPr>
        </p:nvSpPr>
        <p:spPr>
          <a:xfrm>
            <a:off x="2357421" y="285728"/>
            <a:ext cx="6572297" cy="479425"/>
          </a:xfrm>
        </p:spPr>
        <p:txBody>
          <a:bodyPr>
            <a:normAutofit fontScale="90000"/>
          </a:bodyPr>
          <a:lstStyle/>
          <a:p>
            <a:pPr marL="457200" indent="-457200" algn="l">
              <a:spcBef>
                <a:spcPct val="20000"/>
              </a:spcBef>
              <a:buClr>
                <a:schemeClr val="tx2"/>
              </a:buClr>
              <a:buSzPct val="60000"/>
            </a:pPr>
            <a:r>
              <a:rPr lang="pt-BR" sz="3000" b="1" dirty="0" smtClean="0">
                <a:solidFill>
                  <a:srgbClr val="001B64"/>
                </a:solidFill>
                <a:latin typeface="Tahoma" pitchFamily="34" charset="0"/>
                <a:ea typeface="+mn-ea"/>
                <a:cs typeface="+mn-cs"/>
              </a:rPr>
              <a:t>Incidência por setor de atuação</a:t>
            </a:r>
          </a:p>
        </p:txBody>
      </p:sp>
      <p:sp>
        <p:nvSpPr>
          <p:cNvPr id="78852" name="CaixaDeTexto 3"/>
          <p:cNvSpPr txBox="1">
            <a:spLocks noChangeArrowheads="1"/>
          </p:cNvSpPr>
          <p:nvPr/>
        </p:nvSpPr>
        <p:spPr bwMode="auto">
          <a:xfrm>
            <a:off x="539552" y="5733256"/>
            <a:ext cx="18716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dirty="0">
                <a:latin typeface="Tahoma" pitchFamily="34" charset="0"/>
                <a:cs typeface="Tahoma" pitchFamily="34" charset="0"/>
              </a:rPr>
              <a:t>Fonte: </a:t>
            </a:r>
            <a:r>
              <a:rPr lang="pt-BR" sz="1400" dirty="0" smtClean="0">
                <a:latin typeface="Tahoma" pitchFamily="34" charset="0"/>
                <a:cs typeface="Tahoma" pitchFamily="34" charset="0"/>
              </a:rPr>
              <a:t>CNAE </a:t>
            </a:r>
            <a:r>
              <a:rPr lang="pt-BR" sz="1400" dirty="0">
                <a:latin typeface="Tahoma" pitchFamily="34" charset="0"/>
                <a:cs typeface="Tahoma" pitchFamily="34" charset="0"/>
              </a:rPr>
              <a:t>(</a:t>
            </a:r>
            <a:r>
              <a:rPr lang="pt-BR" sz="1400" dirty="0" smtClean="0">
                <a:latin typeface="Tahoma" pitchFamily="34" charset="0"/>
                <a:cs typeface="Tahoma" pitchFamily="34" charset="0"/>
              </a:rPr>
              <a:t>2014).</a:t>
            </a:r>
            <a:endParaRPr lang="pt-BR" dirty="0">
              <a:latin typeface="Rockwell" pitchFamily="18" charset="0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523875" y="1028700"/>
          <a:ext cx="8096250" cy="48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2335" y="1268760"/>
            <a:ext cx="8215313" cy="41857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Obrigada</a:t>
            </a:r>
            <a:r>
              <a:rPr lang="pt-BR" sz="3200" b="1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!</a:t>
            </a:r>
          </a:p>
          <a:p>
            <a:pPr algn="ctr" eaLnBrk="0" hangingPunct="0">
              <a:defRPr/>
            </a:pPr>
            <a:endParaRPr lang="pt-BR" sz="3200" b="1" dirty="0">
              <a:solidFill>
                <a:srgbClr val="798844"/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endParaRPr lang="pt-BR" sz="3200" b="1" dirty="0">
              <a:solidFill>
                <a:srgbClr val="798844"/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</a:rPr>
              <a:t>Paula Ravanelli Losada</a:t>
            </a:r>
          </a:p>
          <a:p>
            <a:pPr algn="ctr" eaLnBrk="0" hangingPunct="0">
              <a:defRPr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</a:rPr>
              <a:t>paula.losada@presidencia.gov.br</a:t>
            </a:r>
          </a:p>
          <a:p>
            <a:pPr algn="ctr" eaLnBrk="0" hangingPunct="0">
              <a:defRPr/>
            </a:pPr>
            <a:endParaRPr lang="pt-BR" sz="3200" b="1" dirty="0">
              <a:solidFill>
                <a:srgbClr val="798844"/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endParaRPr lang="pt-BR" sz="3200" b="1" dirty="0">
              <a:solidFill>
                <a:srgbClr val="798844"/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endParaRPr lang="pt-BR" sz="3200" b="1" dirty="0">
              <a:solidFill>
                <a:srgbClr val="798844"/>
              </a:solidFill>
              <a:latin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600" b="1" dirty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547664" y="4005064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Informações acesse www.portalfederativo.gov.br</a:t>
            </a:r>
            <a:endParaRPr lang="pt-BR" sz="2800" b="1" dirty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64171" y="4993917"/>
            <a:ext cx="6480720" cy="69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Facebook</a:t>
            </a:r>
            <a:r>
              <a:rPr lang="pt-B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pt-B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oPortalFederativo</a:t>
            </a: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pt-B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Twitter</a:t>
            </a:r>
            <a:r>
              <a:rPr lang="pt-B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pt-B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portalfederativ</a:t>
            </a:r>
            <a:endParaRPr lang="pt-B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G+: </a:t>
            </a: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</a:t>
            </a:r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PortalfederativoGovBr1 | </a:t>
            </a:r>
            <a:r>
              <a:rPr lang="pt-B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Youtube</a:t>
            </a:r>
            <a:r>
              <a:rPr lang="pt-B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pt-B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portalfederativosaf</a:t>
            </a:r>
            <a:endParaRPr lang="pt-BR" sz="1400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0" y="404813"/>
            <a:ext cx="8748713" cy="79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sz="4000" b="1" dirty="0" smtClean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Federação</a:t>
            </a:r>
            <a:r>
              <a:rPr lang="pt-BR" sz="3600" b="1" dirty="0" smtClean="0">
                <a:solidFill>
                  <a:srgbClr val="001B64"/>
                </a:solidFill>
                <a:latin typeface="Tahoma" pitchFamily="34" charset="0"/>
              </a:rPr>
              <a:t> </a:t>
            </a:r>
            <a:r>
              <a:rPr lang="pt-BR" sz="4000" b="1" dirty="0" smtClean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trina</a:t>
            </a:r>
            <a:endParaRPr lang="pt-BR" sz="4000" b="1" dirty="0">
              <a:solidFill>
                <a:srgbClr val="001B64"/>
              </a:solidFill>
              <a:latin typeface="Tahoma" pitchFamily="34" charset="0"/>
              <a:ea typeface="ＭＳ Ｐゴシック" pitchFamily="34" charset="-128"/>
            </a:endParaRPr>
          </a:p>
        </p:txBody>
      </p:sp>
      <p:grpSp>
        <p:nvGrpSpPr>
          <p:cNvPr id="61443" name="Group 8"/>
          <p:cNvGrpSpPr>
            <a:grpSpLocks/>
          </p:cNvGrpSpPr>
          <p:nvPr/>
        </p:nvGrpSpPr>
        <p:grpSpPr bwMode="auto">
          <a:xfrm>
            <a:off x="928688" y="3573129"/>
            <a:ext cx="7603907" cy="2376238"/>
            <a:chOff x="31" y="1536"/>
            <a:chExt cx="5722" cy="1896"/>
          </a:xfrm>
        </p:grpSpPr>
        <p:sp>
          <p:nvSpPr>
            <p:cNvPr id="21509" name="Text Box 5"/>
            <p:cNvSpPr txBox="1">
              <a:spLocks noChangeArrowheads="1"/>
            </p:cNvSpPr>
            <p:nvPr/>
          </p:nvSpPr>
          <p:spPr bwMode="auto">
            <a:xfrm>
              <a:off x="31" y="1536"/>
              <a:ext cx="2465" cy="1880"/>
            </a:xfrm>
            <a:prstGeom prst="rect">
              <a:avLst/>
            </a:prstGeom>
            <a:solidFill>
              <a:srgbClr val="001B64"/>
            </a:solidFill>
            <a:ln>
              <a:noFill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tIns="46800" rIns="90000" bIns="46800"/>
            <a:lstStyle/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en-GB" b="1" dirty="0">
                <a:solidFill>
                  <a:srgbClr val="FFFF00"/>
                </a:solidFill>
                <a:latin typeface="Verdana" pitchFamily="34" charset="0"/>
              </a:endParaRP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en-GB" b="1" dirty="0">
                <a:solidFill>
                  <a:srgbClr val="FFFF00"/>
                </a:solidFill>
                <a:latin typeface="Verdana" pitchFamily="34" charset="0"/>
              </a:endParaRP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en-GB" b="1" dirty="0">
                <a:solidFill>
                  <a:srgbClr val="FFFF00"/>
                </a:solidFill>
                <a:latin typeface="Verdana" pitchFamily="34" charset="0"/>
              </a:endParaRP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b="1" dirty="0">
                  <a:solidFill>
                    <a:schemeClr val="bg1">
                      <a:lumMod val="95000"/>
                    </a:schemeClr>
                  </a:solidFill>
                  <a:latin typeface="Verdana" pitchFamily="34" charset="0"/>
                </a:rPr>
                <a:t>DITADURA</a:t>
              </a: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b="1" dirty="0">
                  <a:solidFill>
                    <a:schemeClr val="bg1">
                      <a:lumMod val="95000"/>
                    </a:schemeClr>
                  </a:solidFill>
                  <a:latin typeface="Verdana" pitchFamily="34" charset="0"/>
                </a:rPr>
                <a:t>ESTADO CENTRAL</a:t>
              </a:r>
            </a:p>
          </p:txBody>
        </p:sp>
        <p:sp>
          <p:nvSpPr>
            <p:cNvPr id="21510" name="Text Box 6"/>
            <p:cNvSpPr txBox="1">
              <a:spLocks noChangeArrowheads="1"/>
            </p:cNvSpPr>
            <p:nvPr/>
          </p:nvSpPr>
          <p:spPr bwMode="auto">
            <a:xfrm>
              <a:off x="3152" y="1536"/>
              <a:ext cx="2601" cy="1896"/>
            </a:xfrm>
            <a:prstGeom prst="rect">
              <a:avLst/>
            </a:prstGeom>
            <a:solidFill>
              <a:srgbClr val="C00000"/>
            </a:solidFill>
            <a:ln>
              <a:noFill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000" tIns="46800" rIns="90000" bIns="46800"/>
            <a:lstStyle/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en-GB" b="1" dirty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en-GB" b="1" dirty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b="1" dirty="0">
                  <a:solidFill>
                    <a:schemeClr val="bg1"/>
                  </a:solidFill>
                  <a:latin typeface="Verdana" pitchFamily="34" charset="0"/>
                </a:rPr>
                <a:t>DEMOCRATIZAÇÃO</a:t>
              </a: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b="1" dirty="0">
                  <a:solidFill>
                    <a:schemeClr val="bg1"/>
                  </a:solidFill>
                  <a:latin typeface="Verdana" pitchFamily="34" charset="0"/>
                </a:rPr>
                <a:t>DESCENTRALIZAÇÃO</a:t>
              </a:r>
            </a:p>
            <a:p>
              <a:pPr algn="ctr" defTabSz="449263" eaLnBrk="0" fontAlgn="auto" hangingPunct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b="1" dirty="0">
                  <a:solidFill>
                    <a:schemeClr val="bg1"/>
                  </a:solidFill>
                  <a:latin typeface="Verdana" pitchFamily="34" charset="0"/>
                </a:rPr>
                <a:t>CONTROLE PÚBLICO</a:t>
              </a:r>
            </a:p>
          </p:txBody>
        </p:sp>
        <p:sp>
          <p:nvSpPr>
            <p:cNvPr id="61452" name="Text Box 7"/>
            <p:cNvSpPr txBox="1">
              <a:spLocks noChangeArrowheads="1"/>
            </p:cNvSpPr>
            <p:nvPr/>
          </p:nvSpPr>
          <p:spPr bwMode="auto">
            <a:xfrm>
              <a:off x="2544" y="2016"/>
              <a:ext cx="624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8000">
                  <a:latin typeface="Rockwell" pitchFamily="18" charset="0"/>
                </a:rPr>
                <a:t>X</a:t>
              </a:r>
            </a:p>
          </p:txBody>
        </p:sp>
      </p:grpSp>
      <p:sp>
        <p:nvSpPr>
          <p:cNvPr id="9" name="Seta em curva para baixo 8"/>
          <p:cNvSpPr/>
          <p:nvPr/>
        </p:nvSpPr>
        <p:spPr>
          <a:xfrm>
            <a:off x="3214688" y="2857500"/>
            <a:ext cx="2857500" cy="714375"/>
          </a:xfrm>
          <a:prstGeom prst="curvedDownArrow">
            <a:avLst/>
          </a:prstGeom>
          <a:solidFill>
            <a:srgbClr val="001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61445" name="Retângulo 10"/>
          <p:cNvSpPr>
            <a:spLocks noChangeArrowheads="1"/>
          </p:cNvSpPr>
          <p:nvPr/>
        </p:nvSpPr>
        <p:spPr bwMode="auto">
          <a:xfrm>
            <a:off x="1835150" y="1700213"/>
            <a:ext cx="53578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dirty="0">
                <a:latin typeface="Tahoma" pitchFamily="34" charset="0"/>
              </a:rPr>
              <a:t>Insuficientes mecanismos de </a:t>
            </a:r>
            <a:r>
              <a:rPr lang="pt-BR" sz="2800" dirty="0" smtClean="0">
                <a:latin typeface="Tahoma" pitchFamily="34" charset="0"/>
              </a:rPr>
              <a:t>articulação </a:t>
            </a:r>
            <a:r>
              <a:rPr lang="pt-BR" sz="2800" dirty="0">
                <a:latin typeface="Tahoma" pitchFamily="34" charset="0"/>
              </a:rPr>
              <a:t>federativa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ítulo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8229600" cy="720725"/>
          </a:xfrm>
        </p:spPr>
        <p:txBody>
          <a:bodyPr>
            <a:normAutofit fontScale="90000"/>
          </a:bodyPr>
          <a:lstStyle/>
          <a:p>
            <a:pPr marL="457200" indent="-457200">
              <a:lnSpc>
                <a:spcPct val="120000"/>
              </a:lnSpc>
              <a:buClr>
                <a:schemeClr val="tx2"/>
              </a:buClr>
              <a:buSzPct val="60000"/>
            </a:pPr>
            <a:r>
              <a:rPr lang="en-US" sz="4000" b="1" dirty="0" smtClean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  <a:cs typeface="+mn-cs"/>
              </a:rPr>
              <a:t>Federação</a:t>
            </a:r>
            <a:r>
              <a:rPr lang="en-US" sz="3200" b="1" dirty="0" smtClean="0">
                <a:solidFill>
                  <a:srgbClr val="001B64"/>
                </a:solidFill>
                <a:ea typeface="ＭＳ Ｐゴシック" pitchFamily="34" charset="-128"/>
              </a:rPr>
              <a:t> </a:t>
            </a:r>
            <a:r>
              <a:rPr lang="en-US" sz="4000" b="1" dirty="0" err="1" smtClean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  <a:cs typeface="+mn-cs"/>
              </a:rPr>
              <a:t>trina</a:t>
            </a:r>
            <a:endParaRPr lang="pt-BR" sz="4000" b="1" dirty="0" smtClean="0">
              <a:solidFill>
                <a:srgbClr val="001B64"/>
              </a:solidFill>
              <a:latin typeface="Tahoma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62467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85888"/>
            <a:ext cx="8569325" cy="5472112"/>
          </a:xfrm>
        </p:spPr>
        <p:txBody>
          <a:bodyPr/>
          <a:lstStyle/>
          <a:p>
            <a:pPr algn="just"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60000"/>
              <a:buNone/>
            </a:pPr>
            <a:r>
              <a:rPr lang="pt-BR" sz="18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      </a:t>
            </a:r>
            <a:r>
              <a:rPr lang="pt-BR" sz="24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A execução das políticas públicas exige a descentralização dos níveis maiores de governo e a articulação da atuação dos níveis menores. Isso pode se dar</a:t>
            </a:r>
            <a:r>
              <a:rPr lang="pt-BR" sz="28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: </a:t>
            </a:r>
          </a:p>
          <a:p>
            <a:pPr marL="742950" lvl="1" indent="-285750" algn="just"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60000"/>
            </a:pPr>
            <a:r>
              <a:rPr lang="pt-BR" sz="24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em razão </a:t>
            </a:r>
            <a:r>
              <a:rPr lang="pt-BR" sz="2400" b="1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de escala </a:t>
            </a:r>
            <a:r>
              <a:rPr lang="pt-BR" sz="24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(quando, por ex.,  Municípios pequenos se reúnem para efetuar compras compartilhadas) ou,</a:t>
            </a:r>
          </a:p>
          <a:p>
            <a:pPr marL="742950" lvl="1" indent="-285750" algn="just"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60000"/>
            </a:pPr>
            <a:r>
              <a:rPr lang="pt-BR" sz="24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pela necessidade </a:t>
            </a:r>
            <a:r>
              <a:rPr lang="pt-BR" sz="2400" b="1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de coordenação </a:t>
            </a:r>
            <a:r>
              <a:rPr lang="pt-BR" sz="24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entre políticas públicas (como no caso da Regiões Metropolitanas ou Aglomerações Urbanas).</a:t>
            </a:r>
            <a:r>
              <a:rPr lang="pt-BR" sz="1800" dirty="0" smtClean="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endParaRPr lang="pt-BR" sz="18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7"/>
          <p:cNvSpPr>
            <a:spLocks noChangeArrowheads="1"/>
          </p:cNvSpPr>
          <p:nvPr/>
        </p:nvSpPr>
        <p:spPr bwMode="auto">
          <a:xfrm>
            <a:off x="0" y="428625"/>
            <a:ext cx="8677275" cy="751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60000"/>
            </a:pPr>
            <a:r>
              <a:rPr lang="en-US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Federação</a:t>
            </a:r>
            <a:r>
              <a:rPr lang="en-US" sz="3600" b="1" dirty="0">
                <a:solidFill>
                  <a:srgbClr val="001B64"/>
                </a:solidFill>
                <a:latin typeface="Tahoma" pitchFamily="34" charset="0"/>
              </a:rPr>
              <a:t> </a:t>
            </a:r>
            <a:r>
              <a:rPr lang="en-US" sz="4000" b="1" dirty="0" err="1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trina</a:t>
            </a:r>
            <a:endParaRPr lang="pt-BR" sz="4000" b="1" dirty="0">
              <a:solidFill>
                <a:srgbClr val="001B64"/>
              </a:solidFill>
              <a:latin typeface="Tahoma" pitchFamily="34" charset="0"/>
              <a:ea typeface="ＭＳ Ｐゴシック" pitchFamily="34" charset="-128"/>
            </a:endParaRPr>
          </a:p>
        </p:txBody>
      </p:sp>
      <p:sp>
        <p:nvSpPr>
          <p:cNvPr id="63491" name="Rectangle 1029"/>
          <p:cNvSpPr>
            <a:spLocks noChangeArrowheads="1"/>
          </p:cNvSpPr>
          <p:nvPr/>
        </p:nvSpPr>
        <p:spPr bwMode="auto">
          <a:xfrm>
            <a:off x="0" y="1556792"/>
            <a:ext cx="9344025" cy="455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0" hangingPunct="0"/>
            <a:r>
              <a:rPr lang="pt-BR" sz="2000" b="1" dirty="0">
                <a:solidFill>
                  <a:schemeClr val="tx2"/>
                </a:solidFill>
              </a:rPr>
              <a:t>		</a:t>
            </a:r>
            <a:r>
              <a:rPr lang="pt-BR" sz="2000" b="1" dirty="0"/>
              <a:t>	      </a:t>
            </a:r>
            <a:r>
              <a:rPr lang="pt-BR" sz="2000" b="1" dirty="0">
                <a:latin typeface="Tahoma" pitchFamily="34" charset="0"/>
              </a:rPr>
              <a:t>reuniões informais</a:t>
            </a:r>
          </a:p>
          <a:p>
            <a:pPr marL="609600" indent="-609600" eaLnBrk="0" hangingPunct="0"/>
            <a:endParaRPr lang="pt-BR" sz="2000" b="1" dirty="0">
              <a:latin typeface="Tahoma" pitchFamily="34" charset="0"/>
            </a:endParaRP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			     convênios e consórcios administrativos</a:t>
            </a:r>
          </a:p>
          <a:p>
            <a:pPr marL="609600" indent="-609600" eaLnBrk="0" hangingPunct="0"/>
            <a:endParaRPr lang="pt-BR" sz="2000" b="1" dirty="0">
              <a:latin typeface="Tahoma" pitchFamily="34" charset="0"/>
            </a:endParaRP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			     participação em órgãos colegiados de outros entes</a:t>
            </a: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               	     consórcios de direito privado</a:t>
            </a: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   Instrumentos  </a:t>
            </a: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   Cooperação</a:t>
            </a: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    Federativa		</a:t>
            </a:r>
            <a:endParaRPr lang="pt-BR" sz="2000" dirty="0">
              <a:latin typeface="Tahoma" pitchFamily="34" charset="0"/>
            </a:endParaRPr>
          </a:p>
          <a:p>
            <a:pPr marL="609600" indent="-609600" eaLnBrk="0" hangingPunct="0"/>
            <a:r>
              <a:rPr lang="pt-BR" sz="2000" b="1" dirty="0">
                <a:latin typeface="Tahoma" pitchFamily="34" charset="0"/>
              </a:rPr>
              <a:t>			     empresas cujo capital pertença a mais de 				     um ente federativo</a:t>
            </a:r>
            <a:endParaRPr lang="en-US" sz="2000" b="1" dirty="0">
              <a:latin typeface="Tahoma" pitchFamily="34" charset="0"/>
            </a:endParaRPr>
          </a:p>
          <a:p>
            <a:pPr marL="609600" indent="-609600" eaLnBrk="0" hangingPunct="0"/>
            <a:endParaRPr lang="pt-BR" sz="2000" b="1" dirty="0">
              <a:latin typeface="Tahoma" pitchFamily="34" charset="0"/>
            </a:endParaRPr>
          </a:p>
          <a:p>
            <a:pPr marL="609600" indent="-609600" eaLnBrk="0" hangingPunct="0"/>
            <a:r>
              <a:rPr lang="en-US" sz="2000" b="1" dirty="0">
                <a:latin typeface="Tahoma" pitchFamily="34" charset="0"/>
              </a:rPr>
              <a:t>			     </a:t>
            </a:r>
            <a:r>
              <a:rPr lang="pt-BR" sz="2000" b="1" dirty="0">
                <a:latin typeface="Tahoma" pitchFamily="34" charset="0"/>
              </a:rPr>
              <a:t>convênios de cooperação</a:t>
            </a:r>
          </a:p>
          <a:p>
            <a:pPr marL="609600" indent="-609600" eaLnBrk="0" hangingPunct="0"/>
            <a:r>
              <a:rPr lang="pt-BR" sz="2000" b="1" dirty="0">
                <a:solidFill>
                  <a:schemeClr val="tx2"/>
                </a:solidFill>
                <a:latin typeface="Tahoma" pitchFamily="34" charset="0"/>
              </a:rPr>
              <a:t>			</a:t>
            </a:r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</a:rPr>
              <a:t>     </a:t>
            </a:r>
            <a:r>
              <a:rPr lang="pt-BR" sz="2000" b="1" dirty="0" smtClean="0">
                <a:solidFill>
                  <a:srgbClr val="FF0000"/>
                </a:solidFill>
                <a:latin typeface="Tahoma" pitchFamily="34" charset="0"/>
              </a:rPr>
              <a:t>consórcios </a:t>
            </a:r>
            <a:r>
              <a:rPr lang="pt-BR" sz="2000" b="1" dirty="0">
                <a:solidFill>
                  <a:srgbClr val="FF0000"/>
                </a:solidFill>
                <a:latin typeface="Tahoma" pitchFamily="34" charset="0"/>
              </a:rPr>
              <a:t>públicos</a:t>
            </a:r>
            <a:endParaRPr lang="pt-BR" b="1" dirty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 eaLnBrk="0" hangingPunct="0"/>
            <a:endParaRPr lang="pt-BR" b="1" u="sng" dirty="0">
              <a:solidFill>
                <a:schemeClr val="tx2"/>
              </a:solidFill>
              <a:latin typeface="Tahoma" pitchFamily="34" charset="0"/>
            </a:endParaRPr>
          </a:p>
          <a:p>
            <a:pPr marL="609600" indent="-609600" algn="just" eaLnBrk="0" hangingPunct="0"/>
            <a:r>
              <a:rPr lang="pt-BR" b="1" dirty="0"/>
              <a:t>				</a:t>
            </a:r>
            <a:r>
              <a:rPr lang="en-US" b="1" dirty="0"/>
              <a:t>		</a:t>
            </a:r>
            <a:endParaRPr lang="pt-BR" b="1" dirty="0"/>
          </a:p>
        </p:txBody>
      </p:sp>
      <p:sp>
        <p:nvSpPr>
          <p:cNvPr id="63492" name="AutoShape 1030"/>
          <p:cNvSpPr>
            <a:spLocks/>
          </p:cNvSpPr>
          <p:nvPr/>
        </p:nvSpPr>
        <p:spPr bwMode="auto">
          <a:xfrm>
            <a:off x="1979712" y="1628800"/>
            <a:ext cx="381000" cy="4419600"/>
          </a:xfrm>
          <a:prstGeom prst="leftBrace">
            <a:avLst>
              <a:gd name="adj1" fmla="val 96667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539750" y="1268760"/>
            <a:ext cx="8208714" cy="518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SzPct val="60000"/>
              <a:defRPr/>
            </a:pPr>
            <a:r>
              <a:rPr lang="pt-BR" sz="2400" b="1" dirty="0">
                <a:solidFill>
                  <a:srgbClr val="001B6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    </a:t>
            </a:r>
            <a:r>
              <a:rPr lang="pt-BR" sz="2400" b="1" dirty="0" smtClean="0">
                <a:solidFill>
                  <a:srgbClr val="001B6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2600" b="1" dirty="0" smtClean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Características</a:t>
            </a:r>
            <a:r>
              <a:rPr lang="pt-BR" sz="2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:</a:t>
            </a: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SzPct val="60000"/>
              <a:defRPr/>
            </a:pPr>
            <a:r>
              <a:rPr lang="pt-BR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endParaRPr lang="pt-BR" sz="2100" b="1" dirty="0">
              <a:solidFill>
                <a:schemeClr val="tx2"/>
              </a:solidFill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>
                <a:latin typeface="Tahoma" pitchFamily="34" charset="0"/>
                <a:cs typeface="Times New Roman" pitchFamily="18" charset="0"/>
              </a:rPr>
              <a:t>Pessoa jurídica de direito público, quando se constituir numa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Associação</a:t>
            </a:r>
            <a:r>
              <a:rPr lang="pt-BR" altLang="ja-JP" sz="2200" b="1" dirty="0">
                <a:latin typeface="Tahoma" pitchFamily="34" charset="0"/>
                <a:cs typeface="ＭＳ ゴシック"/>
              </a:rPr>
              <a:t> Pública, </a:t>
            </a:r>
            <a:r>
              <a:rPr lang="pt-BR" altLang="ja-JP" sz="2200" dirty="0">
                <a:latin typeface="Tahoma" pitchFamily="34" charset="0"/>
                <a:cs typeface="ＭＳ ゴシック"/>
              </a:rPr>
              <a:t>espécie de autarquia </a:t>
            </a:r>
            <a:r>
              <a:rPr lang="pt-BR" altLang="ja-JP" sz="2200" dirty="0" err="1">
                <a:latin typeface="Tahoma" pitchFamily="34" charset="0"/>
                <a:cs typeface="ＭＳ ゴシック"/>
              </a:rPr>
              <a:t>interfederativa</a:t>
            </a:r>
            <a:r>
              <a:rPr lang="pt-BR" altLang="ja-JP" sz="2200" dirty="0">
                <a:latin typeface="Tahoma" pitchFamily="34" charset="0"/>
                <a:cs typeface="ＭＳ ゴシック"/>
              </a:rPr>
              <a:t>.</a:t>
            </a:r>
          </a:p>
          <a:p>
            <a:pPr marL="482600" indent="-4826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endParaRPr lang="pt-BR" sz="2200" dirty="0"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>
                <a:latin typeface="Tahoma" pitchFamily="34" charset="0"/>
                <a:cs typeface="Times New Roman" pitchFamily="18" charset="0"/>
              </a:rPr>
              <a:t>Pessoa jurídica de direito privado, quando tomar a forma de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Associação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Civil 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sem fins econômicos.</a:t>
            </a:r>
          </a:p>
          <a:p>
            <a:pPr marL="482600" indent="-4826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endParaRPr lang="pt-BR" sz="2200" dirty="0"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>
                <a:latin typeface="Tahoma" pitchFamily="34" charset="0"/>
                <a:cs typeface="Times New Roman" pitchFamily="18" charset="0"/>
              </a:rPr>
              <a:t>Independentemente de sua natureza jurídica, o Cons</a:t>
            </a:r>
            <a:r>
              <a:rPr lang="pt-BR" altLang="ja-JP" sz="2200" dirty="0">
                <a:latin typeface="Tahoma" pitchFamily="34" charset="0"/>
                <a:cs typeface="ＭＳ ゴシック"/>
              </a:rPr>
              <a:t>órcio Público 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será regido pelos preceitos da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Administração Pública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 e da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Gestão Fiscal e integrará a administração indireta de todos os entes da Federação.</a:t>
            </a: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pt-BR" sz="2100" b="1" dirty="0">
              <a:latin typeface="Tahoma" pitchFamily="34" charset="0"/>
              <a:cs typeface="Times New Roman" pitchFamily="18" charset="0"/>
            </a:endParaRPr>
          </a:p>
          <a:p>
            <a:pPr marL="482600" indent="-482600">
              <a:buClr>
                <a:schemeClr val="accent3">
                  <a:lumMod val="50000"/>
                </a:schemeClr>
              </a:buClr>
              <a:defRPr/>
            </a:pPr>
            <a:r>
              <a:rPr lang="pt-BR" b="1" dirty="0">
                <a:latin typeface="Times New Roman" pitchFamily="18" charset="0"/>
              </a:rPr>
              <a:t> </a:t>
            </a:r>
            <a:endParaRPr lang="pt-BR" dirty="0">
              <a:latin typeface="Times New Roman" pitchFamily="18" charset="0"/>
            </a:endParaRP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pt-BR" b="1" dirty="0"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pt-BR" b="1" dirty="0"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pt-BR" b="1" dirty="0">
              <a:latin typeface="Tahoma" pitchFamily="34" charset="0"/>
              <a:cs typeface="Times New Roman" pitchFamily="18" charset="0"/>
            </a:endParaRP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defRPr/>
            </a:pPr>
            <a:endParaRPr lang="pt-BR" altLang="ja-JP" dirty="0">
              <a:latin typeface="Tahoma" pitchFamily="34" charset="0"/>
              <a:cs typeface="Tahoma" pitchFamily="34" charset="0"/>
            </a:endParaRPr>
          </a:p>
          <a:p>
            <a:pPr marL="482600" indent="-482600" algn="just" eaLnBrk="0" hangingPunct="0"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pt-BR" sz="2000" dirty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70659" name="CaixaDeTexto 4"/>
          <p:cNvSpPr txBox="1">
            <a:spLocks noChangeArrowheads="1"/>
          </p:cNvSpPr>
          <p:nvPr/>
        </p:nvSpPr>
        <p:spPr bwMode="auto">
          <a:xfrm>
            <a:off x="539750" y="333375"/>
            <a:ext cx="77041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60000"/>
            </a:pP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Consórcios</a:t>
            </a:r>
            <a:r>
              <a:rPr lang="pt-BR" sz="3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Públicos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67544" y="1041261"/>
            <a:ext cx="802228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just" eaLnBrk="0" hangingPunct="0">
              <a:buClr>
                <a:schemeClr val="accent3">
                  <a:lumMod val="50000"/>
                </a:schemeClr>
              </a:buClr>
              <a:defRPr/>
            </a:pPr>
            <a:r>
              <a:rPr lang="pt-BR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   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 	</a:t>
            </a:r>
            <a:r>
              <a:rPr lang="pt-BR" sz="2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Características</a:t>
            </a:r>
            <a:r>
              <a:rPr lang="pt-BR" sz="2600" b="1" dirty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2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:</a:t>
            </a:r>
          </a:p>
          <a:p>
            <a:pPr marL="381000" indent="-381000" algn="just" eaLnBrk="0" hangingPunct="0">
              <a:buClr>
                <a:schemeClr val="accent3">
                  <a:lumMod val="50000"/>
                </a:schemeClr>
              </a:buClr>
              <a:defRPr/>
            </a:pPr>
            <a:endParaRPr lang="pt-BR" sz="2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marL="381000" indent="-381000" algn="just" eaLnBrk="0" hangingPunct="0"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>
                <a:latin typeface="Tahoma" pitchFamily="34" charset="0"/>
                <a:cs typeface="Times New Roman" pitchFamily="18" charset="0"/>
              </a:rPr>
              <a:t>Favorece o controle </a:t>
            </a:r>
            <a:r>
              <a:rPr lang="pt-BR" altLang="ja-JP" sz="2200" dirty="0">
                <a:latin typeface="Tahoma" pitchFamily="34" charset="0"/>
                <a:cs typeface="ＭＳ ゴシック"/>
              </a:rPr>
              <a:t>sobre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 os recursos públicos colocados a disposição da cooperação intergovernamental seja pelo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Ministério Público seja pelos Tribunais de Contas.</a:t>
            </a:r>
          </a:p>
          <a:p>
            <a:pPr marL="381000" indent="-381000" algn="just" eaLnBrk="0" hangingPunct="0">
              <a:spcBef>
                <a:spcPct val="20000"/>
              </a:spcBef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 smtClean="0">
                <a:latin typeface="Tahoma" pitchFamily="34" charset="0"/>
                <a:cs typeface="Times New Roman" pitchFamily="18" charset="0"/>
              </a:rPr>
              <a:t>Fortalece 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a </a:t>
            </a:r>
            <a:r>
              <a:rPr lang="pt-BR" sz="2200" b="1" dirty="0" err="1">
                <a:latin typeface="Tahoma" pitchFamily="34" charset="0"/>
                <a:cs typeface="Times New Roman" pitchFamily="18" charset="0"/>
              </a:rPr>
              <a:t>contratualização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 entre os entes consorciados no ato da formação, da extinção ou da retirada de um dos entes consorciados.</a:t>
            </a:r>
          </a:p>
          <a:p>
            <a:pPr marL="381000" indent="-381000" algn="just" eaLnBrk="0" hangingPunct="0">
              <a:spcBef>
                <a:spcPct val="20000"/>
              </a:spcBef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 smtClean="0">
                <a:latin typeface="Tahoma" pitchFamily="34" charset="0"/>
                <a:cs typeface="Times New Roman" pitchFamily="18" charset="0"/>
              </a:rPr>
              <a:t>Formaliza 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as contribuições financeiras e as responsabilidades assumidas (contrato de rateio)</a:t>
            </a:r>
          </a:p>
          <a:p>
            <a:pPr marL="381000" indent="-381000" algn="just" eaLnBrk="0" hangingPunct="0">
              <a:spcBef>
                <a:spcPct val="20000"/>
              </a:spcBef>
              <a:buClr>
                <a:srgbClr val="001B64"/>
              </a:buClr>
              <a:buFont typeface="Wingdings" pitchFamily="2" charset="2"/>
              <a:buChar char="§"/>
              <a:defRPr/>
            </a:pPr>
            <a:r>
              <a:rPr lang="pt-BR" sz="2200" dirty="0" smtClean="0">
                <a:latin typeface="Tahoma" pitchFamily="34" charset="0"/>
                <a:cs typeface="Times New Roman" pitchFamily="18" charset="0"/>
              </a:rPr>
              <a:t>Traz 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maior segurança jur</a:t>
            </a:r>
            <a:r>
              <a:rPr lang="pt-BR" altLang="ja-JP" sz="2200" b="1" dirty="0">
                <a:latin typeface="Tahoma" pitchFamily="34" charset="0"/>
                <a:cs typeface="ＭＳ ゴシック"/>
              </a:rPr>
              <a:t>í</a:t>
            </a:r>
            <a:r>
              <a:rPr lang="pt-BR" sz="2200" b="1" dirty="0">
                <a:latin typeface="Tahoma" pitchFamily="34" charset="0"/>
                <a:cs typeface="Times New Roman" pitchFamily="18" charset="0"/>
              </a:rPr>
              <a:t>dica</a:t>
            </a:r>
            <a:r>
              <a:rPr lang="pt-BR" sz="2200" dirty="0">
                <a:latin typeface="Tahoma" pitchFamily="34" charset="0"/>
                <a:cs typeface="Times New Roman" pitchFamily="18" charset="0"/>
              </a:rPr>
              <a:t> ao Acordo de Cooperaç</a:t>
            </a:r>
            <a:r>
              <a:rPr lang="pt-BR" altLang="ja-JP" sz="2200" dirty="0">
                <a:latin typeface="Tahoma" pitchFamily="34" charset="0"/>
                <a:cs typeface="ＭＳ ゴシック"/>
              </a:rPr>
              <a:t>ão Federativa</a:t>
            </a:r>
          </a:p>
        </p:txBody>
      </p:sp>
      <p:sp>
        <p:nvSpPr>
          <p:cNvPr id="71683" name="CaixaDeTexto 4"/>
          <p:cNvSpPr txBox="1">
            <a:spLocks noChangeArrowheads="1"/>
          </p:cNvSpPr>
          <p:nvPr/>
        </p:nvSpPr>
        <p:spPr bwMode="auto">
          <a:xfrm>
            <a:off x="684213" y="333375"/>
            <a:ext cx="77041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60000"/>
            </a:pP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Consórcios</a:t>
            </a:r>
            <a:r>
              <a:rPr lang="pt-BR" sz="3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Públicos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ChangeArrowheads="1"/>
          </p:cNvSpPr>
          <p:nvPr/>
        </p:nvSpPr>
        <p:spPr bwMode="auto">
          <a:xfrm>
            <a:off x="395536" y="1412776"/>
            <a:ext cx="8497639" cy="489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76176" bIns="76176">
            <a:spAutoFit/>
          </a:bodyPr>
          <a:lstStyle/>
          <a:p>
            <a:pPr>
              <a:buClr>
                <a:srgbClr val="001B64"/>
              </a:buClr>
              <a:buFont typeface="Wingdings" pitchFamily="2" charset="2"/>
              <a:buChar char="§"/>
            </a:pPr>
            <a:r>
              <a:rPr lang="pt-BR" b="1" dirty="0">
                <a:latin typeface="Tahoma" pitchFamily="34" charset="0"/>
                <a:cs typeface="Arial" pitchFamily="34" charset="0"/>
              </a:rPr>
              <a:t>ETAPA 1   -   Protocolo de Intenções</a:t>
            </a:r>
          </a:p>
          <a:p>
            <a:pPr>
              <a:lnSpc>
                <a:spcPct val="10000"/>
              </a:lnSpc>
              <a:buClr>
                <a:schemeClr val="accent3">
                  <a:lumMod val="50000"/>
                </a:schemeClr>
              </a:buClr>
            </a:pPr>
            <a:endParaRPr lang="pt-BR" b="1" dirty="0">
              <a:latin typeface="Tahoma" pitchFamily="34" charset="0"/>
              <a:cs typeface="Arial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pt-BR" dirty="0">
                <a:latin typeface="Tahoma" pitchFamily="34" charset="0"/>
                <a:cs typeface="Arial" pitchFamily="34" charset="0"/>
              </a:rPr>
              <a:t>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protocolo de intenções</a:t>
            </a:r>
            <a:r>
              <a:rPr lang="pt-BR" dirty="0">
                <a:latin typeface="Tahoma" pitchFamily="34" charset="0"/>
                <a:cs typeface="Arial" pitchFamily="34" charset="0"/>
              </a:rPr>
              <a:t> é o documento inicial do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consórcio público</a:t>
            </a:r>
            <a:r>
              <a:rPr lang="pt-BR" dirty="0">
                <a:latin typeface="Tahoma" pitchFamily="34" charset="0"/>
                <a:cs typeface="Arial" pitchFamily="34" charset="0"/>
              </a:rPr>
              <a:t> e seu conteúdo mínimo deve obedecer ao previsto na Lei de Consórcios Públicos.  Ele é subscrito pelos Chefes do Poder Executivo de cada um dos consorciados</a:t>
            </a:r>
          </a:p>
          <a:p>
            <a:pPr algn="just" eaLnBrk="0" hangingPunct="0">
              <a:buClr>
                <a:schemeClr val="accent3">
                  <a:lumMod val="50000"/>
                </a:schemeClr>
              </a:buClr>
            </a:pPr>
            <a:r>
              <a:rPr lang="pt-BR" dirty="0">
                <a:latin typeface="Tahoma" pitchFamily="34" charset="0"/>
                <a:cs typeface="Arial" pitchFamily="34" charset="0"/>
              </a:rPr>
              <a:t>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protocolo de intenções</a:t>
            </a:r>
            <a:r>
              <a:rPr lang="pt-BR" dirty="0">
                <a:latin typeface="Tahoma" pitchFamily="34" charset="0"/>
                <a:cs typeface="Arial" pitchFamily="34" charset="0"/>
              </a:rPr>
              <a:t> deverá ser publicado, para conhecimento público, especialmente da sociedade civil de cada um dos entes federativos que o subscreve </a:t>
            </a:r>
          </a:p>
          <a:p>
            <a:pPr>
              <a:buClr>
                <a:srgbClr val="001B64"/>
              </a:buClr>
              <a:buFont typeface="Wingdings" pitchFamily="2" charset="2"/>
              <a:buChar char="§"/>
            </a:pPr>
            <a:r>
              <a:rPr lang="pt-BR" b="1" dirty="0">
                <a:latin typeface="Tahoma" pitchFamily="34" charset="0"/>
                <a:cs typeface="Arial" pitchFamily="34" charset="0"/>
              </a:rPr>
              <a:t>ETAPA 2   -   Ratificação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pt-BR" dirty="0">
                <a:latin typeface="Tahoma" pitchFamily="34" charset="0"/>
                <a:cs typeface="Arial" pitchFamily="34" charset="0"/>
              </a:rPr>
              <a:t>A ratificação do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protocolo de intenções </a:t>
            </a:r>
            <a:r>
              <a:rPr lang="pt-BR" dirty="0">
                <a:latin typeface="Tahoma" pitchFamily="34" charset="0"/>
                <a:cs typeface="Arial" pitchFamily="34" charset="0"/>
              </a:rPr>
              <a:t>se efetua por meio de lei, na qual cada Legislativo aprova o Protocolo de Intenções.</a:t>
            </a:r>
          </a:p>
          <a:p>
            <a:pPr algn="just" eaLnBrk="0" hangingPunct="0">
              <a:buClr>
                <a:schemeClr val="accent3">
                  <a:lumMod val="50000"/>
                </a:schemeClr>
              </a:buClr>
            </a:pPr>
            <a:r>
              <a:rPr lang="pt-BR" dirty="0">
                <a:latin typeface="Tahoma" pitchFamily="34" charset="0"/>
                <a:cs typeface="Arial" pitchFamily="34" charset="0"/>
              </a:rPr>
              <a:t>Caso previsto, 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consórcio público</a:t>
            </a:r>
            <a:r>
              <a:rPr lang="pt-BR" dirty="0">
                <a:latin typeface="Tahoma" pitchFamily="34" charset="0"/>
                <a:cs typeface="Arial" pitchFamily="34" charset="0"/>
              </a:rPr>
              <a:t> pode ser constituído sem que seja necessária a ratificação de todos os que assinaram o protocolo. </a:t>
            </a:r>
          </a:p>
          <a:p>
            <a:pPr>
              <a:buClr>
                <a:srgbClr val="001B64"/>
              </a:buClr>
              <a:buFont typeface="Wingdings" pitchFamily="2" charset="2"/>
              <a:buChar char="§"/>
            </a:pPr>
            <a:r>
              <a:rPr lang="pt-BR" b="1" dirty="0">
                <a:latin typeface="Tahoma" pitchFamily="34" charset="0"/>
                <a:cs typeface="Arial" pitchFamily="34" charset="0"/>
              </a:rPr>
              <a:t>ETAPA 3  -  Estatutos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pt-BR" dirty="0">
                <a:latin typeface="Tahoma" pitchFamily="34" charset="0"/>
                <a:cs typeface="Arial" pitchFamily="34" charset="0"/>
              </a:rPr>
              <a:t>Após as etapas 1 e 2, será convocada a assembléia geral do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consórcio público</a:t>
            </a:r>
            <a:r>
              <a:rPr lang="pt-BR" dirty="0">
                <a:latin typeface="Tahoma" pitchFamily="34" charset="0"/>
                <a:cs typeface="Arial" pitchFamily="34" charset="0"/>
              </a:rPr>
              <a:t>, que decidirá sobre os seus estatutos que, em tudo, deverão obedecer ao estatuído no protocolo de intenções que, após a ratificação, converte-se no </a:t>
            </a:r>
            <a:r>
              <a:rPr lang="pt-BR" b="1" dirty="0">
                <a:latin typeface="Tahoma" pitchFamily="34" charset="0"/>
                <a:cs typeface="Arial" pitchFamily="34" charset="0"/>
              </a:rPr>
              <a:t>contrato de constituição do consórcio público</a:t>
            </a:r>
            <a:r>
              <a:rPr lang="pt-BR" dirty="0">
                <a:latin typeface="Tahoma" pitchFamily="34" charset="0"/>
                <a:cs typeface="Arial" pitchFamily="34" charset="0"/>
              </a:rPr>
              <a:t>. </a:t>
            </a:r>
            <a:endParaRPr lang="pt-BR" dirty="0">
              <a:latin typeface="Tahoma" pitchFamily="34" charset="0"/>
            </a:endParaRPr>
          </a:p>
        </p:txBody>
      </p:sp>
      <p:sp>
        <p:nvSpPr>
          <p:cNvPr id="25603" name="CaixaDeTexto 4"/>
          <p:cNvSpPr txBox="1">
            <a:spLocks noChangeArrowheads="1"/>
          </p:cNvSpPr>
          <p:nvPr/>
        </p:nvSpPr>
        <p:spPr bwMode="auto">
          <a:xfrm>
            <a:off x="1150937" y="1052736"/>
            <a:ext cx="79930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rgbClr val="001B64"/>
                </a:solidFill>
                <a:latin typeface="Tahoma" pitchFamily="34" charset="0"/>
              </a:rPr>
              <a:t>Como constituir: </a:t>
            </a:r>
            <a:br>
              <a:rPr lang="pt-BR" sz="2200" b="1" dirty="0">
                <a:solidFill>
                  <a:srgbClr val="001B64"/>
                </a:solidFill>
                <a:latin typeface="Tahoma" pitchFamily="34" charset="0"/>
              </a:rPr>
            </a:br>
            <a:endParaRPr lang="pt-BR" sz="2200" b="1" dirty="0">
              <a:solidFill>
                <a:srgbClr val="001B64"/>
              </a:solidFill>
              <a:latin typeface="+mn-lt"/>
            </a:endParaRPr>
          </a:p>
        </p:txBody>
      </p:sp>
      <p:sp>
        <p:nvSpPr>
          <p:cNvPr id="72708" name="Rectangle 9"/>
          <p:cNvSpPr>
            <a:spLocks noChangeArrowheads="1"/>
          </p:cNvSpPr>
          <p:nvPr/>
        </p:nvSpPr>
        <p:spPr bwMode="auto">
          <a:xfrm>
            <a:off x="1763713" y="5732463"/>
            <a:ext cx="556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pt-BR" sz="1600">
              <a:latin typeface="Rockwell" pitchFamily="18" charset="0"/>
            </a:endParaRPr>
          </a:p>
          <a:p>
            <a:pPr eaLnBrk="0" hangingPunct="0"/>
            <a:endParaRPr lang="pt-BR" sz="1600">
              <a:latin typeface="Rockwell" pitchFamily="18" charset="0"/>
            </a:endParaRPr>
          </a:p>
        </p:txBody>
      </p:sp>
      <p:sp>
        <p:nvSpPr>
          <p:cNvPr id="72709" name="CaixaDeTexto 4"/>
          <p:cNvSpPr txBox="1">
            <a:spLocks noChangeArrowheads="1"/>
          </p:cNvSpPr>
          <p:nvPr/>
        </p:nvSpPr>
        <p:spPr bwMode="auto">
          <a:xfrm>
            <a:off x="539750" y="333375"/>
            <a:ext cx="77041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60000"/>
            </a:pP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Consórcios</a:t>
            </a:r>
            <a:r>
              <a:rPr lang="pt-BR" sz="3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pt-BR" sz="4000" b="1" dirty="0">
                <a:solidFill>
                  <a:srgbClr val="001B64"/>
                </a:solidFill>
                <a:latin typeface="Tahoma" pitchFamily="34" charset="0"/>
                <a:ea typeface="ＭＳ Ｐゴシック" pitchFamily="34" charset="-128"/>
              </a:rPr>
              <a:t>Públicos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0"/>
          <p:cNvSpPr>
            <a:spLocks noChangeArrowheads="1"/>
          </p:cNvSpPr>
          <p:nvPr/>
        </p:nvSpPr>
        <p:spPr bwMode="auto">
          <a:xfrm>
            <a:off x="965348" y="1340767"/>
            <a:ext cx="7141865" cy="511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just" eaLnBrk="0" hangingPunct="0">
              <a:buClr>
                <a:schemeClr val="accent3">
                  <a:lumMod val="50000"/>
                </a:schemeClr>
              </a:buClr>
            </a:pPr>
            <a:r>
              <a:rPr lang="pt-BR" sz="22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Aspectos políticos do ato de formaç</a:t>
            </a:r>
            <a:r>
              <a:rPr lang="pt-BR" altLang="ja-JP" sz="22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ão: </a:t>
            </a:r>
          </a:p>
          <a:p>
            <a:pPr marL="381000" indent="-381000" algn="just" eaLnBrk="0" hangingPunct="0">
              <a:buClr>
                <a:schemeClr val="accent3">
                  <a:lumMod val="50000"/>
                </a:schemeClr>
              </a:buClr>
            </a:pPr>
            <a:endParaRPr lang="pt-BR" sz="2400" dirty="0">
              <a:latin typeface="Times New Roman" pitchFamily="18" charset="0"/>
            </a:endParaRPr>
          </a:p>
          <a:p>
            <a:pPr marL="381000" indent="-381000" algn="just" eaLnBrk="0" hangingPunct="0">
              <a:buClr>
                <a:srgbClr val="001B64"/>
              </a:buClr>
              <a:buFont typeface="Wingdings" pitchFamily="2" charset="2"/>
              <a:buChar char="§"/>
            </a:pPr>
            <a:r>
              <a:rPr lang="pt-BR" sz="2400" dirty="0">
                <a:latin typeface="Tahoma" pitchFamily="34" charset="0"/>
                <a:cs typeface="Times New Roman" pitchFamily="18" charset="0"/>
              </a:rPr>
              <a:t>O processo de constituiç</a:t>
            </a:r>
            <a:r>
              <a:rPr lang="pt-BR" altLang="ja-JP" sz="2400" dirty="0">
                <a:latin typeface="Tahoma" pitchFamily="34" charset="0"/>
                <a:cs typeface="ＭＳ ゴシック"/>
              </a:rPr>
              <a:t>ão de um Consórcio público implica em definir </a:t>
            </a:r>
            <a:r>
              <a:rPr lang="pt-BR" altLang="ja-JP" sz="2400" b="1" dirty="0">
                <a:latin typeface="Tahoma" pitchFamily="34" charset="0"/>
                <a:cs typeface="ＭＳ ゴシック"/>
              </a:rPr>
              <a:t>com cl</a:t>
            </a:r>
            <a:r>
              <a:rPr lang="pt-BR" sz="2400" b="1" dirty="0">
                <a:latin typeface="Tahoma" pitchFamily="34" charset="0"/>
                <a:cs typeface="Times New Roman" pitchFamily="18" charset="0"/>
              </a:rPr>
              <a:t>areza</a:t>
            </a:r>
            <a:r>
              <a:rPr lang="pt-BR" sz="2400" dirty="0">
                <a:latin typeface="Tahoma" pitchFamily="34" charset="0"/>
                <a:cs typeface="Times New Roman" pitchFamily="18" charset="0"/>
              </a:rPr>
              <a:t> objetivos e interesses comuns dos entes federados consorciados</a:t>
            </a:r>
            <a:r>
              <a:rPr lang="pt-BR" sz="2400" dirty="0" smtClean="0">
                <a:latin typeface="Tahoma" pitchFamily="34" charset="0"/>
                <a:cs typeface="Times New Roman" pitchFamily="18" charset="0"/>
              </a:rPr>
              <a:t>.</a:t>
            </a:r>
            <a:endParaRPr lang="pt-BR" sz="2400" dirty="0">
              <a:latin typeface="Tahoma" pitchFamily="34" charset="0"/>
              <a:cs typeface="Times New Roman" pitchFamily="18" charset="0"/>
            </a:endParaRPr>
          </a:p>
          <a:p>
            <a:pPr marL="381000" indent="-381000" algn="just" eaLnBrk="0" hangingPunct="0">
              <a:buClr>
                <a:srgbClr val="001B64"/>
              </a:buClr>
              <a:buFont typeface="Wingdings" pitchFamily="2" charset="2"/>
              <a:buChar char="§"/>
            </a:pPr>
            <a:r>
              <a:rPr lang="pt-BR" sz="2400" dirty="0">
                <a:latin typeface="Tahoma" pitchFamily="34" charset="0"/>
                <a:cs typeface="Times New Roman" pitchFamily="18" charset="0"/>
              </a:rPr>
              <a:t>Exige processo anterior de negociaç</a:t>
            </a:r>
            <a:r>
              <a:rPr lang="pt-BR" altLang="ja-JP" sz="2400" dirty="0">
                <a:latin typeface="Tahoma" pitchFamily="34" charset="0"/>
                <a:cs typeface="ＭＳ ゴシック"/>
              </a:rPr>
              <a:t>ão</a:t>
            </a:r>
            <a:r>
              <a:rPr lang="pt-BR" sz="2400" dirty="0">
                <a:latin typeface="Tahoma" pitchFamily="34" charset="0"/>
                <a:cs typeface="Times New Roman" pitchFamily="18" charset="0"/>
              </a:rPr>
              <a:t>, articulação e </a:t>
            </a:r>
            <a:r>
              <a:rPr lang="pt-BR" sz="2400" dirty="0" err="1">
                <a:latin typeface="Tahoma" pitchFamily="34" charset="0"/>
                <a:cs typeface="Times New Roman" pitchFamily="18" charset="0"/>
              </a:rPr>
              <a:t>pactuaç</a:t>
            </a:r>
            <a:r>
              <a:rPr lang="pt-BR" altLang="ja-JP" sz="2400" dirty="0" err="1">
                <a:latin typeface="Tahoma" pitchFamily="34" charset="0"/>
                <a:cs typeface="ＭＳ ゴシック"/>
              </a:rPr>
              <a:t>ão</a:t>
            </a:r>
            <a:r>
              <a:rPr lang="pt-BR" sz="2400" dirty="0">
                <a:latin typeface="Tahoma" pitchFamily="34" charset="0"/>
                <a:cs typeface="Times New Roman" pitchFamily="18" charset="0"/>
              </a:rPr>
              <a:t>  entre os representantes do poder executivo de cada ente consorciado</a:t>
            </a:r>
            <a:r>
              <a:rPr lang="pt-BR" sz="2400" dirty="0" smtClean="0">
                <a:latin typeface="Tahoma" pitchFamily="34" charset="0"/>
                <a:cs typeface="Times New Roman" pitchFamily="18" charset="0"/>
              </a:rPr>
              <a:t>.</a:t>
            </a:r>
            <a:endParaRPr lang="pt-BR" sz="2400" dirty="0">
              <a:latin typeface="Tahoma" pitchFamily="34" charset="0"/>
              <a:cs typeface="Times New Roman" pitchFamily="18" charset="0"/>
            </a:endParaRPr>
          </a:p>
          <a:p>
            <a:pPr marL="381000" indent="-381000" algn="just" eaLnBrk="0" hangingPunct="0">
              <a:spcBef>
                <a:spcPct val="20000"/>
              </a:spcBef>
              <a:spcAft>
                <a:spcPct val="40000"/>
              </a:spcAft>
              <a:buClr>
                <a:srgbClr val="001B64"/>
              </a:buClr>
              <a:buFont typeface="Wingdings" pitchFamily="2" charset="2"/>
              <a:buChar char="§"/>
            </a:pPr>
            <a:r>
              <a:rPr lang="pt-BR" sz="2400" dirty="0">
                <a:latin typeface="Tahoma" pitchFamily="34" charset="0"/>
                <a:cs typeface="Times New Roman" pitchFamily="18" charset="0"/>
              </a:rPr>
              <a:t>O acordo celebrado entre os entes consorciados dever</a:t>
            </a:r>
            <a:r>
              <a:rPr lang="pt-BR" altLang="ja-JP" sz="2400" dirty="0">
                <a:latin typeface="Tahoma" pitchFamily="34" charset="0"/>
                <a:cs typeface="ＭＳ ゴシック"/>
              </a:rPr>
              <a:t>á</a:t>
            </a:r>
            <a:r>
              <a:rPr lang="pt-BR" sz="2400" dirty="0">
                <a:latin typeface="Tahoma" pitchFamily="34" charset="0"/>
                <a:cs typeface="Times New Roman" pitchFamily="18" charset="0"/>
              </a:rPr>
              <a:t> ser aprovado pelas respectivas casas legislativas.</a:t>
            </a:r>
          </a:p>
          <a:p>
            <a:pPr marL="381000" indent="-381000" algn="just" eaLnBrk="0" hangingPunct="0">
              <a:spcBef>
                <a:spcPct val="20000"/>
              </a:spcBef>
              <a:spcAft>
                <a:spcPct val="40000"/>
              </a:spcAft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</a:pPr>
            <a:endParaRPr lang="pt-BR" sz="2400" dirty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73731" name="CaixaDeTexto 4"/>
          <p:cNvSpPr txBox="1">
            <a:spLocks noChangeArrowheads="1"/>
          </p:cNvSpPr>
          <p:nvPr/>
        </p:nvSpPr>
        <p:spPr bwMode="auto">
          <a:xfrm>
            <a:off x="684213" y="333375"/>
            <a:ext cx="77041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60000"/>
            </a:pPr>
            <a:r>
              <a:rPr lang="pt-BR" sz="3600" b="1" dirty="0">
                <a:solidFill>
                  <a:srgbClr val="001B64"/>
                </a:solidFill>
                <a:latin typeface="Tahoma" pitchFamily="34" charset="0"/>
                <a:cs typeface="Times New Roman" pitchFamily="18" charset="0"/>
              </a:rPr>
              <a:t>Consórcios Públicos</a:t>
            </a:r>
            <a:endParaRPr lang="pt-BR" dirty="0">
              <a:solidFill>
                <a:srgbClr val="001B64"/>
              </a:solidFill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038225" y="0"/>
            <a:ext cx="8105775" cy="784225"/>
          </a:xfrm>
        </p:spPr>
        <p:txBody>
          <a:bodyPr anchor="ctr"/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60000"/>
            </a:pPr>
            <a:r>
              <a:rPr lang="pt-BR" sz="2800" b="1" dirty="0" smtClean="0">
                <a:solidFill>
                  <a:srgbClr val="001B64"/>
                </a:solidFill>
                <a:latin typeface="Tahoma" pitchFamily="34" charset="0"/>
                <a:ea typeface="+mn-ea"/>
                <a:cs typeface="+mn-cs"/>
              </a:rPr>
              <a:t>Evolução histórica</a:t>
            </a:r>
          </a:p>
        </p:txBody>
      </p:sp>
      <p:sp>
        <p:nvSpPr>
          <p:cNvPr id="76804" name="CaixaDeTexto 12"/>
          <p:cNvSpPr txBox="1">
            <a:spLocks noChangeArrowheads="1"/>
          </p:cNvSpPr>
          <p:nvPr/>
        </p:nvSpPr>
        <p:spPr bwMode="auto">
          <a:xfrm>
            <a:off x="732061" y="5941144"/>
            <a:ext cx="424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dirty="0" err="1" smtClean="0">
                <a:latin typeface="Tahoma" pitchFamily="34" charset="0"/>
                <a:cs typeface="Tahoma" pitchFamily="34" charset="0"/>
              </a:rPr>
              <a:t>Fonte:Receita</a:t>
            </a:r>
            <a:r>
              <a:rPr lang="pt-BR" sz="1400" dirty="0" smtClean="0">
                <a:latin typeface="Tahoma" pitchFamily="34" charset="0"/>
                <a:cs typeface="Tahoma" pitchFamily="34" charset="0"/>
              </a:rPr>
              <a:t> Federal(2014).</a:t>
            </a:r>
            <a:endParaRPr lang="pt-BR" sz="1400" dirty="0">
              <a:latin typeface="Tahoma" pitchFamily="34" charset="0"/>
              <a:cs typeface="Tahoma" pitchFamily="34" charset="0"/>
            </a:endParaRPr>
          </a:p>
          <a:p>
            <a:endParaRPr lang="pt-BR" dirty="0">
              <a:latin typeface="Rockwell" pitchFamily="18" charset="0"/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462217285"/>
              </p:ext>
            </p:extLst>
          </p:nvPr>
        </p:nvGraphicFramePr>
        <p:xfrm>
          <a:off x="539553" y="476672"/>
          <a:ext cx="7920880" cy="5421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2340</TotalTime>
  <Words>511</Words>
  <Application>Microsoft Office PowerPoint</Application>
  <PresentationFormat>Apresentação na tela (4:3)</PresentationFormat>
  <Paragraphs>96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12</vt:i4>
      </vt:variant>
    </vt:vector>
  </HeadingPairs>
  <TitlesOfParts>
    <vt:vector size="25" baseType="lpstr">
      <vt:lpstr>Arial</vt:lpstr>
      <vt:lpstr>Arial Narrow</vt:lpstr>
      <vt:lpstr>Calibri</vt:lpstr>
      <vt:lpstr>ＭＳ ゴシック</vt:lpstr>
      <vt:lpstr>ＭＳ Ｐゴシック</vt:lpstr>
      <vt:lpstr>Rockwell</vt:lpstr>
      <vt:lpstr>Tahoma</vt:lpstr>
      <vt:lpstr>Times New Roman</vt:lpstr>
      <vt:lpstr>Verdana</vt:lpstr>
      <vt:lpstr>Wingdings</vt:lpstr>
      <vt:lpstr>1_Tema do Office</vt:lpstr>
      <vt:lpstr>Tema do Office</vt:lpstr>
      <vt:lpstr>2_Tema do Office</vt:lpstr>
      <vt:lpstr>Apresentação do PowerPoint</vt:lpstr>
      <vt:lpstr>Apresentação do PowerPoint</vt:lpstr>
      <vt:lpstr>Federação trina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Evolução histórica</vt:lpstr>
      <vt:lpstr>Incidência por região</vt:lpstr>
      <vt:lpstr>Incidência por setor de atuação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Irene Mergener Cunha</dc:creator>
  <cp:lastModifiedBy>Paula Losada</cp:lastModifiedBy>
  <cp:revision>322</cp:revision>
  <dcterms:created xsi:type="dcterms:W3CDTF">2011-10-18T12:09:47Z</dcterms:created>
  <dcterms:modified xsi:type="dcterms:W3CDTF">2015-11-11T11:58:43Z</dcterms:modified>
</cp:coreProperties>
</file>