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4"/>
  </p:notesMasterIdLst>
  <p:handoutMasterIdLst>
    <p:handoutMasterId r:id="rId25"/>
  </p:handoutMasterIdLst>
  <p:sldIdLst>
    <p:sldId id="257" r:id="rId3"/>
    <p:sldId id="258" r:id="rId4"/>
    <p:sldId id="279" r:id="rId5"/>
    <p:sldId id="274" r:id="rId6"/>
    <p:sldId id="284" r:id="rId7"/>
    <p:sldId id="286" r:id="rId8"/>
    <p:sldId id="285" r:id="rId9"/>
    <p:sldId id="296" r:id="rId10"/>
    <p:sldId id="287" r:id="rId11"/>
    <p:sldId id="288" r:id="rId12"/>
    <p:sldId id="289" r:id="rId13"/>
    <p:sldId id="290" r:id="rId14"/>
    <p:sldId id="291" r:id="rId15"/>
    <p:sldId id="297" r:id="rId16"/>
    <p:sldId id="292" r:id="rId17"/>
    <p:sldId id="299" r:id="rId18"/>
    <p:sldId id="293" r:id="rId19"/>
    <p:sldId id="300" r:id="rId20"/>
    <p:sldId id="294" r:id="rId21"/>
    <p:sldId id="298"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86" autoAdjust="0"/>
    <p:restoredTop sz="94660"/>
  </p:normalViewPr>
  <p:slideViewPr>
    <p:cSldViewPr snapToGrid="0">
      <p:cViewPr>
        <p:scale>
          <a:sx n="70" d="100"/>
          <a:sy n="70" d="100"/>
        </p:scale>
        <p:origin x="-2196" y="-1116"/>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40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60514B-7DA6-46D4-AB04-950F4B0C2018}" type="datetimeFigureOut">
              <a:rPr lang="pt-BR" smtClean="0"/>
              <a:t>11/11/2015</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C57503-65D2-4E0A-AF18-619207A4EDC5}" type="slidenum">
              <a:rPr lang="pt-BR" smtClean="0"/>
              <a:t>‹nº›</a:t>
            </a:fld>
            <a:endParaRPr lang="pt-BR" dirty="0"/>
          </a:p>
        </p:txBody>
      </p:sp>
    </p:spTree>
    <p:extLst>
      <p:ext uri="{BB962C8B-B14F-4D97-AF65-F5344CB8AC3E}">
        <p14:creationId xmlns:p14="http://schemas.microsoft.com/office/powerpoint/2010/main" val="3395772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68D16-D0B6-4A14-98CD-A415AB9FD157}" type="datetimeFigureOut">
              <a:rPr lang="pt-BR" smtClean="0"/>
              <a:t>11/11/2015</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1F0A5-A325-4758-B9C0-B23D8DB2CAC7}" type="slidenum">
              <a:rPr lang="pt-BR" smtClean="0"/>
              <a:t>‹nº›</a:t>
            </a:fld>
            <a:endParaRPr lang="pt-BR" dirty="0"/>
          </a:p>
        </p:txBody>
      </p:sp>
    </p:spTree>
    <p:extLst>
      <p:ext uri="{BB962C8B-B14F-4D97-AF65-F5344CB8AC3E}">
        <p14:creationId xmlns:p14="http://schemas.microsoft.com/office/powerpoint/2010/main" val="47476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cxnSp>
        <p:nvCxnSpPr>
          <p:cNvPr id="7" name="Conector Reto 6"/>
          <p:cNvCxnSpPr/>
          <p:nvPr/>
        </p:nvCxnSpPr>
        <p:spPr>
          <a:xfrm>
            <a:off x="9373453" y="0"/>
            <a:ext cx="1219518"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Conector Reto 7"/>
          <p:cNvCxnSpPr/>
          <p:nvPr/>
        </p:nvCxnSpPr>
        <p:spPr>
          <a:xfrm flipV="1">
            <a:off x="7427201" y="3681414"/>
            <a:ext cx="47647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 name="Forma livre 8"/>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0" name="Forma livre 9"/>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1" name="Forma livre 10"/>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2" name="Forma livre 11"/>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3" name="Forma livre 12"/>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4" name="Forma livre 13"/>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5" name="Forma livre 14"/>
          <p:cNvSpPr/>
          <p:nvPr/>
        </p:nvSpPr>
        <p:spPr>
          <a:xfrm>
            <a:off x="-8468" y="-8468"/>
            <a:ext cx="863825" cy="5698067"/>
          </a:xfrm>
          <a:custGeom>
            <a:avLst/>
            <a:gdLst>
              <a:gd name="connsiteX0" fmla="*/ 0 w 863600"/>
              <a:gd name="connsiteY0" fmla="*/ 8467 h 5698067"/>
              <a:gd name="connsiteX1" fmla="*/ 863600 w 863600"/>
              <a:gd name="connsiteY1" fmla="*/ 0 h 5698067"/>
              <a:gd name="connsiteX2" fmla="*/ 863600 w 863600"/>
              <a:gd name="connsiteY2" fmla="*/ 16934 h 5698067"/>
              <a:gd name="connsiteX3" fmla="*/ 0 w 863600"/>
              <a:gd name="connsiteY3" fmla="*/ 5698067 h 5698067"/>
              <a:gd name="connsiteX4" fmla="*/ 0 w 863600"/>
              <a:gd name="connsiteY4" fmla="*/ 8467 h 569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6" name="Forma livre 15"/>
          <p:cNvSpPr/>
          <p:nvPr/>
        </p:nvSpPr>
        <p:spPr>
          <a:xfrm>
            <a:off x="10374369" y="3589868"/>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2" name="Título 1"/>
          <p:cNvSpPr>
            <a:spLocks noGrp="1"/>
          </p:cNvSpPr>
          <p:nvPr>
            <p:ph type="ctrTitle"/>
          </p:nvPr>
        </p:nvSpPr>
        <p:spPr>
          <a:xfrm>
            <a:off x="1507460" y="2404534"/>
            <a:ext cx="7768959" cy="1646302"/>
          </a:xfrm>
        </p:spPr>
        <p:txBody>
          <a:bodyPr anchor="b">
            <a:noAutofit/>
          </a:bodyPr>
          <a:lstStyle>
            <a:lvl1pPr algn="r">
              <a:defRPr sz="5400">
                <a:solidFill>
                  <a:schemeClr val="accent1"/>
                </a:solidFill>
              </a:defRPr>
            </a:lvl1pPr>
          </a:lstStyle>
          <a:p>
            <a:r>
              <a:rPr lang="pt-BR" smtClean="0"/>
              <a:t>Clique para editar o título mestre</a:t>
            </a:r>
            <a:endParaRPr lang="pt-BR" dirty="0"/>
          </a:p>
        </p:txBody>
      </p:sp>
      <p:sp>
        <p:nvSpPr>
          <p:cNvPr id="3" name="Subtítulo 2"/>
          <p:cNvSpPr>
            <a:spLocks noGrp="1"/>
          </p:cNvSpPr>
          <p:nvPr>
            <p:ph type="subTitle" idx="1"/>
          </p:nvPr>
        </p:nvSpPr>
        <p:spPr>
          <a:xfrm>
            <a:off x="1507460" y="4050834"/>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dirty="0"/>
          </a:p>
        </p:txBody>
      </p:sp>
      <p:sp>
        <p:nvSpPr>
          <p:cNvPr id="4" name="Espaço Reservado para Data 3"/>
          <p:cNvSpPr>
            <a:spLocks noGrp="1"/>
          </p:cNvSpPr>
          <p:nvPr>
            <p:ph type="dt" sz="half" idx="10"/>
          </p:nvPr>
        </p:nvSpPr>
        <p:spPr/>
        <p:txBody>
          <a:bodyPr/>
          <a:lstStyle/>
          <a:p>
            <a:fld id="{FF11F0EC-4F60-4544-9956-271209A740FE}" type="datetimeFigureOut">
              <a:rPr lang="pt-BR" smtClean="0"/>
              <a:t>11/11/2015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DEC7A5AD-5AEC-42D0-A3BE-F46B40576360}" type="slidenum">
              <a:rPr lang="pt-BR" smtClean="0"/>
              <a:t>‹nº›</a:t>
            </a:fld>
            <a:endParaRPr lang="pt-BR" dirty="0"/>
          </a:p>
        </p:txBody>
      </p:sp>
    </p:spTree>
    <p:extLst>
      <p:ext uri="{BB962C8B-B14F-4D97-AF65-F5344CB8AC3E}">
        <p14:creationId xmlns:p14="http://schemas.microsoft.com/office/powerpoint/2010/main" val="37577274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ítulo e Legenda">
    <p:spTree>
      <p:nvGrpSpPr>
        <p:cNvPr id="1" name=""/>
        <p:cNvGrpSpPr/>
        <p:nvPr/>
      </p:nvGrpSpPr>
      <p:grpSpPr>
        <a:xfrm>
          <a:off x="0" y="0"/>
          <a:ext cx="0" cy="0"/>
          <a:chOff x="0" y="0"/>
          <a:chExt cx="0" cy="0"/>
        </a:xfrm>
      </p:grpSpPr>
      <p:sp>
        <p:nvSpPr>
          <p:cNvPr id="2" name="Título 1"/>
          <p:cNvSpPr>
            <a:spLocks noGrp="1"/>
          </p:cNvSpPr>
          <p:nvPr>
            <p:ph type="title"/>
          </p:nvPr>
        </p:nvSpPr>
        <p:spPr>
          <a:xfrm>
            <a:off x="677512" y="609600"/>
            <a:ext cx="8598907" cy="3403600"/>
          </a:xfrm>
        </p:spPr>
        <p:txBody>
          <a:bodyPr anchor="ctr">
            <a:normAutofit/>
          </a:bodyPr>
          <a:lstStyle>
            <a:lvl1pPr algn="l">
              <a:defRPr sz="4400" b="0" cap="none"/>
            </a:lvl1pPr>
          </a:lstStyle>
          <a:p>
            <a:r>
              <a:rPr lang="pt-BR" smtClean="0"/>
              <a:t>Clique para editar o título mestre</a:t>
            </a:r>
            <a:endParaRPr lang="pt-BR" dirty="0"/>
          </a:p>
        </p:txBody>
      </p:sp>
      <p:sp>
        <p:nvSpPr>
          <p:cNvPr id="3" name="Espaço Reservado para Texto 2"/>
          <p:cNvSpPr>
            <a:spLocks noGrp="1"/>
          </p:cNvSpPr>
          <p:nvPr>
            <p:ph type="body" idx="1"/>
          </p:nvPr>
        </p:nvSpPr>
        <p:spPr>
          <a:xfrm>
            <a:off x="677512" y="4470400"/>
            <a:ext cx="8598907"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F11F0EC-4F60-4544-9956-271209A740FE}" type="datetimeFigureOut">
              <a:rPr lang="pt-BR" smtClean="0"/>
              <a:t>11/11/2015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DEC7A5AD-5AEC-42D0-A3BE-F46B40576360}" type="slidenum">
              <a:rPr lang="pt-BR" smtClean="0"/>
              <a:t>‹nº›</a:t>
            </a:fld>
            <a:endParaRPr lang="pt-BR" dirty="0"/>
          </a:p>
        </p:txBody>
      </p:sp>
    </p:spTree>
    <p:extLst>
      <p:ext uri="{BB962C8B-B14F-4D97-AF65-F5344CB8AC3E}">
        <p14:creationId xmlns:p14="http://schemas.microsoft.com/office/powerpoint/2010/main" val="25658487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taçã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931577" y="609600"/>
            <a:ext cx="8096242" cy="3022600"/>
          </a:xfrm>
        </p:spPr>
        <p:txBody>
          <a:bodyPr anchor="ctr">
            <a:normAutofit/>
          </a:bodyPr>
          <a:lstStyle>
            <a:lvl1pPr algn="l">
              <a:defRPr sz="4400" b="0" cap="none"/>
            </a:lvl1pPr>
          </a:lstStyle>
          <a:p>
            <a:r>
              <a:rPr lang="pt-BR" smtClean="0"/>
              <a:t>Clique para editar o título mestre</a:t>
            </a:r>
            <a:endParaRPr lang="pt-BR" dirty="0"/>
          </a:p>
        </p:txBody>
      </p:sp>
      <p:sp>
        <p:nvSpPr>
          <p:cNvPr id="3" name="Espaço Reservado para Texto 2"/>
          <p:cNvSpPr>
            <a:spLocks noGrp="1"/>
          </p:cNvSpPr>
          <p:nvPr>
            <p:ph type="body" idx="1"/>
          </p:nvPr>
        </p:nvSpPr>
        <p:spPr>
          <a:xfrm>
            <a:off x="677512" y="4470400"/>
            <a:ext cx="8598907"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F11F0EC-4F60-4544-9956-271209A740FE}" type="datetimeFigureOut">
              <a:rPr lang="pt-BR" smtClean="0"/>
              <a:t>11/11/2015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DEC7A5AD-5AEC-42D0-A3BE-F46B40576360}" type="slidenum">
              <a:rPr lang="pt-BR" smtClean="0"/>
              <a:t>‹nº›</a:t>
            </a:fld>
            <a:endParaRPr lang="pt-BR" dirty="0"/>
          </a:p>
        </p:txBody>
      </p:sp>
      <p:sp>
        <p:nvSpPr>
          <p:cNvPr id="23" name="Espaço Reservado para Texto 9"/>
          <p:cNvSpPr>
            <a:spLocks noGrp="1"/>
          </p:cNvSpPr>
          <p:nvPr>
            <p:ph type="body" sz="quarter" idx="13"/>
          </p:nvPr>
        </p:nvSpPr>
        <p:spPr>
          <a:xfrm>
            <a:off x="1366495" y="3632200"/>
            <a:ext cx="722640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20" name="CaixaDeTexto 19"/>
          <p:cNvSpPr txBox="1"/>
          <p:nvPr/>
        </p:nvSpPr>
        <p:spPr>
          <a:xfrm>
            <a:off x="542011" y="790378"/>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914400">
              <a:buNone/>
            </a:pPr>
            <a:r>
              <a:rPr lang="pt-BR" sz="8000" b="0" i="0" baseline="0" dirty="0" smtClean="0">
                <a:solidFill>
                  <a:srgbClr val="90C226">
                    <a:lumMod val="60000"/>
                    <a:lumOff val="40000"/>
                  </a:srgbClr>
                </a:solidFill>
                <a:effectLst/>
                <a:latin typeface="Trebuchet MS" panose="020B0603020202020204" pitchFamily="34" charset="0"/>
                <a:ea typeface="+mn-ea"/>
                <a:cs typeface="+mn-cs"/>
              </a:rPr>
              <a:t>“</a:t>
            </a:r>
            <a:endParaRPr lang="pt-BR" sz="8000" b="0" i="0" baseline="0" dirty="0">
              <a:solidFill>
                <a:srgbClr val="90C226">
                  <a:lumMod val="60000"/>
                  <a:lumOff val="40000"/>
                </a:srgbClr>
              </a:solidFill>
              <a:effectLst/>
              <a:latin typeface="Trebuchet MS" panose="020B0603020202020204" pitchFamily="34" charset="0"/>
              <a:ea typeface="+mn-ea"/>
              <a:cs typeface="+mn-cs"/>
            </a:endParaRPr>
          </a:p>
        </p:txBody>
      </p:sp>
      <p:sp>
        <p:nvSpPr>
          <p:cNvPr id="22" name="CaixaDeTexto 21"/>
          <p:cNvSpPr txBox="1"/>
          <p:nvPr/>
        </p:nvSpPr>
        <p:spPr>
          <a:xfrm>
            <a:off x="8895327" y="2886556"/>
            <a:ext cx="60975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914400">
              <a:buNone/>
            </a:pPr>
            <a:r>
              <a:rPr lang="pt-BR" sz="8000" b="0" i="0" dirty="0" smtClean="0">
                <a:solidFill>
                  <a:srgbClr val="90C226">
                    <a:lumMod val="60000"/>
                    <a:lumOff val="40000"/>
                  </a:srgbClr>
                </a:solidFill>
                <a:latin typeface="Trebuchet MS"/>
                <a:ea typeface="+mn-ea"/>
                <a:cs typeface="+mn-cs"/>
              </a:rPr>
              <a:t>”</a:t>
            </a:r>
            <a:endParaRPr lang="pt-BR" sz="8000" b="0" i="0" dirty="0">
              <a:solidFill>
                <a:srgbClr val="90C226">
                  <a:lumMod val="60000"/>
                  <a:lumOff val="40000"/>
                </a:srgbClr>
              </a:solidFill>
              <a:latin typeface="Trebuchet MS"/>
              <a:ea typeface="+mn-ea"/>
              <a:cs typeface="+mn-cs"/>
            </a:endParaRPr>
          </a:p>
        </p:txBody>
      </p:sp>
    </p:spTree>
    <p:extLst>
      <p:ext uri="{BB962C8B-B14F-4D97-AF65-F5344CB8AC3E}">
        <p14:creationId xmlns:p14="http://schemas.microsoft.com/office/powerpoint/2010/main" val="35998170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Cartão de Identificação">
    <p:spTree>
      <p:nvGrpSpPr>
        <p:cNvPr id="1" name=""/>
        <p:cNvGrpSpPr/>
        <p:nvPr/>
      </p:nvGrpSpPr>
      <p:grpSpPr>
        <a:xfrm>
          <a:off x="0" y="0"/>
          <a:ext cx="0" cy="0"/>
          <a:chOff x="0" y="0"/>
          <a:chExt cx="0" cy="0"/>
        </a:xfrm>
      </p:grpSpPr>
      <p:sp>
        <p:nvSpPr>
          <p:cNvPr id="2" name="Título 1"/>
          <p:cNvSpPr>
            <a:spLocks noGrp="1"/>
          </p:cNvSpPr>
          <p:nvPr>
            <p:ph type="title"/>
          </p:nvPr>
        </p:nvSpPr>
        <p:spPr>
          <a:xfrm>
            <a:off x="677512" y="1931988"/>
            <a:ext cx="8598907" cy="2595460"/>
          </a:xfrm>
        </p:spPr>
        <p:txBody>
          <a:bodyPr anchor="b">
            <a:normAutofit/>
          </a:bodyPr>
          <a:lstStyle>
            <a:lvl1pPr algn="l">
              <a:defRPr sz="4400" b="0" cap="none"/>
            </a:lvl1pPr>
          </a:lstStyle>
          <a:p>
            <a:r>
              <a:rPr lang="pt-BR" smtClean="0"/>
              <a:t>Clique para editar o título mestre</a:t>
            </a:r>
            <a:endParaRPr lang="pt-BR" dirty="0"/>
          </a:p>
        </p:txBody>
      </p:sp>
      <p:sp>
        <p:nvSpPr>
          <p:cNvPr id="3" name="Espaço Reservado para Texto 2"/>
          <p:cNvSpPr>
            <a:spLocks noGrp="1"/>
          </p:cNvSpPr>
          <p:nvPr>
            <p:ph type="body" idx="1"/>
          </p:nvPr>
        </p:nvSpPr>
        <p:spPr>
          <a:xfrm>
            <a:off x="677512" y="4527448"/>
            <a:ext cx="8598907"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F11F0EC-4F60-4544-9956-271209A740FE}" type="datetimeFigureOut">
              <a:rPr lang="pt-BR" smtClean="0"/>
              <a:t>11/11/2015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DEC7A5AD-5AEC-42D0-A3BE-F46B40576360}" type="slidenum">
              <a:rPr lang="pt-BR" smtClean="0"/>
              <a:t>‹nº›</a:t>
            </a:fld>
            <a:endParaRPr lang="pt-BR" dirty="0"/>
          </a:p>
        </p:txBody>
      </p:sp>
    </p:spTree>
    <p:extLst>
      <p:ext uri="{BB962C8B-B14F-4D97-AF65-F5344CB8AC3E}">
        <p14:creationId xmlns:p14="http://schemas.microsoft.com/office/powerpoint/2010/main" val="23967032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da Cotação">
    <p:spTree>
      <p:nvGrpSpPr>
        <p:cNvPr id="1" name=""/>
        <p:cNvGrpSpPr/>
        <p:nvPr/>
      </p:nvGrpSpPr>
      <p:grpSpPr>
        <a:xfrm>
          <a:off x="0" y="0"/>
          <a:ext cx="0" cy="0"/>
          <a:chOff x="0" y="0"/>
          <a:chExt cx="0" cy="0"/>
        </a:xfrm>
      </p:grpSpPr>
      <p:sp>
        <p:nvSpPr>
          <p:cNvPr id="2" name="Título 1"/>
          <p:cNvSpPr>
            <a:spLocks noGrp="1"/>
          </p:cNvSpPr>
          <p:nvPr>
            <p:ph type="title"/>
          </p:nvPr>
        </p:nvSpPr>
        <p:spPr>
          <a:xfrm>
            <a:off x="931577" y="609600"/>
            <a:ext cx="8096242" cy="3022600"/>
          </a:xfrm>
        </p:spPr>
        <p:txBody>
          <a:bodyPr anchor="ctr">
            <a:normAutofit/>
          </a:bodyPr>
          <a:lstStyle>
            <a:lvl1pPr algn="l">
              <a:defRPr sz="4400" b="0" cap="none"/>
            </a:lvl1pPr>
          </a:lstStyle>
          <a:p>
            <a:r>
              <a:rPr lang="pt-BR" smtClean="0"/>
              <a:t>Clique para editar o título mestre</a:t>
            </a:r>
            <a:endParaRPr lang="pt-BR" dirty="0"/>
          </a:p>
        </p:txBody>
      </p:sp>
      <p:sp>
        <p:nvSpPr>
          <p:cNvPr id="3" name="Espaço Reservado para Texto 2"/>
          <p:cNvSpPr>
            <a:spLocks noGrp="1"/>
          </p:cNvSpPr>
          <p:nvPr>
            <p:ph type="body" idx="1"/>
          </p:nvPr>
        </p:nvSpPr>
        <p:spPr>
          <a:xfrm>
            <a:off x="677512" y="4527448"/>
            <a:ext cx="8598907"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F11F0EC-4F60-4544-9956-271209A740FE}" type="datetimeFigureOut">
              <a:rPr lang="pt-BR" smtClean="0"/>
              <a:t>11/11/2015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DEC7A5AD-5AEC-42D0-A3BE-F46B40576360}" type="slidenum">
              <a:rPr lang="pt-BR" smtClean="0"/>
              <a:t>‹nº›</a:t>
            </a:fld>
            <a:endParaRPr lang="pt-BR" dirty="0"/>
          </a:p>
        </p:txBody>
      </p:sp>
      <p:sp>
        <p:nvSpPr>
          <p:cNvPr id="23" name="Espaço Reservado para Texto 9"/>
          <p:cNvSpPr>
            <a:spLocks noGrp="1"/>
          </p:cNvSpPr>
          <p:nvPr>
            <p:ph type="body" sz="quarter" idx="13"/>
          </p:nvPr>
        </p:nvSpPr>
        <p:spPr>
          <a:xfrm>
            <a:off x="677509" y="4013200"/>
            <a:ext cx="8598908"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24" name="CaixaDeTexto 23"/>
          <p:cNvSpPr txBox="1"/>
          <p:nvPr/>
        </p:nvSpPr>
        <p:spPr>
          <a:xfrm>
            <a:off x="542011" y="790378"/>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914400">
              <a:buNone/>
            </a:pPr>
            <a:r>
              <a:rPr lang="pt-BR" sz="8000" b="0" i="0" baseline="0" dirty="0" smtClean="0">
                <a:solidFill>
                  <a:srgbClr val="90C226">
                    <a:lumMod val="60000"/>
                    <a:lumOff val="40000"/>
                  </a:srgbClr>
                </a:solidFill>
                <a:effectLst/>
                <a:latin typeface="Trebuchet MS" panose="020B0603020202020204" pitchFamily="34" charset="0"/>
                <a:ea typeface="+mn-ea"/>
                <a:cs typeface="+mn-cs"/>
              </a:rPr>
              <a:t>“</a:t>
            </a:r>
            <a:endParaRPr lang="pt-BR" sz="8000" b="0" i="0" baseline="0" dirty="0">
              <a:solidFill>
                <a:srgbClr val="90C226">
                  <a:lumMod val="60000"/>
                  <a:lumOff val="40000"/>
                </a:srgbClr>
              </a:solidFill>
              <a:effectLst/>
              <a:latin typeface="Trebuchet MS" panose="020B0603020202020204" pitchFamily="34" charset="0"/>
              <a:ea typeface="+mn-ea"/>
              <a:cs typeface="+mn-cs"/>
            </a:endParaRPr>
          </a:p>
        </p:txBody>
      </p:sp>
      <p:sp>
        <p:nvSpPr>
          <p:cNvPr id="25" name="CaixaDeTexto 24"/>
          <p:cNvSpPr txBox="1"/>
          <p:nvPr/>
        </p:nvSpPr>
        <p:spPr>
          <a:xfrm>
            <a:off x="8895327" y="2886556"/>
            <a:ext cx="60975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914400">
              <a:buNone/>
            </a:pPr>
            <a:r>
              <a:rPr lang="pt-BR" sz="8000" b="0" i="0" dirty="0" smtClean="0">
                <a:solidFill>
                  <a:srgbClr val="90C226">
                    <a:lumMod val="60000"/>
                    <a:lumOff val="40000"/>
                  </a:srgbClr>
                </a:solidFill>
                <a:latin typeface="Trebuchet MS"/>
                <a:ea typeface="+mn-ea"/>
                <a:cs typeface="+mn-cs"/>
              </a:rPr>
              <a:t>”</a:t>
            </a:r>
            <a:endParaRPr lang="pt-BR" sz="8000" b="0" i="0" dirty="0">
              <a:solidFill>
                <a:srgbClr val="90C226">
                  <a:lumMod val="60000"/>
                  <a:lumOff val="40000"/>
                </a:srgbClr>
              </a:solidFill>
              <a:latin typeface="Trebuchet MS"/>
              <a:ea typeface="+mn-ea"/>
              <a:cs typeface="+mn-cs"/>
            </a:endParaRPr>
          </a:p>
        </p:txBody>
      </p:sp>
    </p:spTree>
    <p:extLst>
      <p:ext uri="{BB962C8B-B14F-4D97-AF65-F5344CB8AC3E}">
        <p14:creationId xmlns:p14="http://schemas.microsoft.com/office/powerpoint/2010/main" val="36973988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ítulo 1"/>
          <p:cNvSpPr>
            <a:spLocks noGrp="1"/>
          </p:cNvSpPr>
          <p:nvPr>
            <p:ph type="title"/>
          </p:nvPr>
        </p:nvSpPr>
        <p:spPr>
          <a:xfrm>
            <a:off x="685978" y="609600"/>
            <a:ext cx="8590440" cy="3022600"/>
          </a:xfrm>
        </p:spPr>
        <p:txBody>
          <a:bodyPr anchor="ctr">
            <a:normAutofit/>
          </a:bodyPr>
          <a:lstStyle>
            <a:lvl1pPr algn="l">
              <a:defRPr sz="4400" b="0" cap="none"/>
            </a:lvl1pPr>
          </a:lstStyle>
          <a:p>
            <a:r>
              <a:rPr lang="pt-BR" smtClean="0"/>
              <a:t>Clique para editar o título mestre</a:t>
            </a:r>
            <a:endParaRPr lang="pt-BR" dirty="0"/>
          </a:p>
        </p:txBody>
      </p:sp>
      <p:sp>
        <p:nvSpPr>
          <p:cNvPr id="3" name="Espaço Reservado para Texto 2"/>
          <p:cNvSpPr>
            <a:spLocks noGrp="1"/>
          </p:cNvSpPr>
          <p:nvPr>
            <p:ph type="body" idx="1"/>
          </p:nvPr>
        </p:nvSpPr>
        <p:spPr>
          <a:xfrm>
            <a:off x="677512" y="4527448"/>
            <a:ext cx="8598907"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F11F0EC-4F60-4544-9956-271209A740FE}" type="datetimeFigureOut">
              <a:rPr lang="pt-BR" smtClean="0"/>
              <a:t>11/11/2015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DEC7A5AD-5AEC-42D0-A3BE-F46B40576360}" type="slidenum">
              <a:rPr lang="pt-BR" smtClean="0"/>
              <a:t>‹nº›</a:t>
            </a:fld>
            <a:endParaRPr lang="pt-BR" dirty="0"/>
          </a:p>
        </p:txBody>
      </p:sp>
      <p:sp>
        <p:nvSpPr>
          <p:cNvPr id="23" name="Espaço Reservado para Texto 9"/>
          <p:cNvSpPr>
            <a:spLocks noGrp="1"/>
          </p:cNvSpPr>
          <p:nvPr>
            <p:ph type="body" sz="quarter" idx="13"/>
          </p:nvPr>
        </p:nvSpPr>
        <p:spPr>
          <a:xfrm>
            <a:off x="677509" y="4013200"/>
            <a:ext cx="8598908"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Tree>
    <p:extLst>
      <p:ext uri="{BB962C8B-B14F-4D97-AF65-F5344CB8AC3E}">
        <p14:creationId xmlns:p14="http://schemas.microsoft.com/office/powerpoint/2010/main" val="17043124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p>
            <a:fld id="{FF11F0EC-4F60-4544-9956-271209A740FE}" type="datetimeFigureOut">
              <a:rPr lang="pt-BR" smtClean="0"/>
              <a:t>11/11/2015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DEC7A5AD-5AEC-42D0-A3BE-F46B40576360}" type="slidenum">
              <a:rPr lang="pt-BR" smtClean="0"/>
              <a:t>‹nº›</a:t>
            </a:fld>
            <a:endParaRPr lang="pt-BR" dirty="0"/>
          </a:p>
        </p:txBody>
      </p:sp>
    </p:spTree>
    <p:extLst>
      <p:ext uri="{BB962C8B-B14F-4D97-AF65-F5344CB8AC3E}">
        <p14:creationId xmlns:p14="http://schemas.microsoft.com/office/powerpoint/2010/main" val="21508095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969749" y="609600"/>
            <a:ext cx="1305083" cy="5251451"/>
          </a:xfrm>
        </p:spPr>
        <p:txBody>
          <a:bodyPr vert="eaVert" anchor="ctr"/>
          <a:lstStyle/>
          <a:p>
            <a:r>
              <a:rPr lang="pt-BR" smtClean="0"/>
              <a:t>Clique para editar o título mestre</a:t>
            </a:r>
            <a:endParaRPr lang="pt-BR" dirty="0"/>
          </a:p>
        </p:txBody>
      </p:sp>
      <p:sp>
        <p:nvSpPr>
          <p:cNvPr id="3" name="Espaço Reservado para Texto Vertical 2"/>
          <p:cNvSpPr>
            <a:spLocks noGrp="1"/>
          </p:cNvSpPr>
          <p:nvPr>
            <p:ph type="body" orient="vert" idx="1"/>
          </p:nvPr>
        </p:nvSpPr>
        <p:spPr>
          <a:xfrm>
            <a:off x="677511" y="609600"/>
            <a:ext cx="7061989" cy="525145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p>
            <a:fld id="{FF11F0EC-4F60-4544-9956-271209A740FE}" type="datetimeFigureOut">
              <a:rPr lang="pt-BR" smtClean="0"/>
              <a:t>11/11/2015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DEC7A5AD-5AEC-42D0-A3BE-F46B40576360}" type="slidenum">
              <a:rPr lang="pt-BR" smtClean="0"/>
              <a:t>‹nº›</a:t>
            </a:fld>
            <a:endParaRPr lang="pt-BR" dirty="0"/>
          </a:p>
        </p:txBody>
      </p:sp>
    </p:spTree>
    <p:extLst>
      <p:ext uri="{BB962C8B-B14F-4D97-AF65-F5344CB8AC3E}">
        <p14:creationId xmlns:p14="http://schemas.microsoft.com/office/powerpoint/2010/main" val="40291648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lvl1pPr>
              <a:defRPr sz="3600"/>
            </a:lvl1p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Data 3"/>
          <p:cNvSpPr>
            <a:spLocks noGrp="1"/>
          </p:cNvSpPr>
          <p:nvPr>
            <p:ph type="dt" sz="half" idx="10"/>
          </p:nvPr>
        </p:nvSpPr>
        <p:spPr/>
        <p:txBody>
          <a:bodyPr/>
          <a:lstStyle/>
          <a:p>
            <a:fld id="{FF11F0EC-4F60-4544-9956-271209A740FE}" type="datetimeFigureOut">
              <a:rPr lang="pt-BR" smtClean="0"/>
              <a:t>11/11/2015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DEC7A5AD-5AEC-42D0-A3BE-F46B40576360}" type="slidenum">
              <a:rPr lang="pt-BR" smtClean="0"/>
              <a:t>‹nº›</a:t>
            </a:fld>
            <a:endParaRPr lang="pt-BR" dirty="0"/>
          </a:p>
        </p:txBody>
      </p:sp>
    </p:spTree>
    <p:extLst>
      <p:ext uri="{BB962C8B-B14F-4D97-AF65-F5344CB8AC3E}">
        <p14:creationId xmlns:p14="http://schemas.microsoft.com/office/powerpoint/2010/main" val="25562839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77512" y="2700868"/>
            <a:ext cx="8598907" cy="1826581"/>
          </a:xfrm>
        </p:spPr>
        <p:txBody>
          <a:bodyPr anchor="b"/>
          <a:lstStyle>
            <a:lvl1pPr algn="l">
              <a:defRPr sz="4000" b="0" cap="none"/>
            </a:lvl1pPr>
          </a:lstStyle>
          <a:p>
            <a:r>
              <a:rPr lang="pt-BR" smtClean="0"/>
              <a:t>Clique para editar o título mestre</a:t>
            </a:r>
            <a:endParaRPr lang="pt-BR" dirty="0"/>
          </a:p>
        </p:txBody>
      </p:sp>
      <p:sp>
        <p:nvSpPr>
          <p:cNvPr id="3" name="Espaço Reservado para Texto 2"/>
          <p:cNvSpPr>
            <a:spLocks noGrp="1"/>
          </p:cNvSpPr>
          <p:nvPr>
            <p:ph type="body" idx="1"/>
          </p:nvPr>
        </p:nvSpPr>
        <p:spPr>
          <a:xfrm>
            <a:off x="677512" y="4527448"/>
            <a:ext cx="8598907"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F11F0EC-4F60-4544-9956-271209A740FE}" type="datetimeFigureOut">
              <a:rPr lang="pt-BR" smtClean="0"/>
              <a:t>11/11/2015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DEC7A5AD-5AEC-42D0-A3BE-F46B40576360}" type="slidenum">
              <a:rPr lang="pt-BR" smtClean="0"/>
              <a:t>‹nº›</a:t>
            </a:fld>
            <a:endParaRPr lang="pt-BR" dirty="0"/>
          </a:p>
        </p:txBody>
      </p:sp>
    </p:spTree>
    <p:extLst>
      <p:ext uri="{BB962C8B-B14F-4D97-AF65-F5344CB8AC3E}">
        <p14:creationId xmlns:p14="http://schemas.microsoft.com/office/powerpoint/2010/main" val="24779490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677511" y="2160589"/>
            <a:ext cx="4185125" cy="388077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Conteúdo 3"/>
          <p:cNvSpPr>
            <a:spLocks noGrp="1"/>
          </p:cNvSpPr>
          <p:nvPr>
            <p:ph sz="half" idx="2"/>
          </p:nvPr>
        </p:nvSpPr>
        <p:spPr>
          <a:xfrm>
            <a:off x="5091296" y="2160590"/>
            <a:ext cx="4185124" cy="388077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Espaço Reservado para Data 4"/>
          <p:cNvSpPr>
            <a:spLocks noGrp="1"/>
          </p:cNvSpPr>
          <p:nvPr>
            <p:ph type="dt" sz="half" idx="10"/>
          </p:nvPr>
        </p:nvSpPr>
        <p:spPr/>
        <p:txBody>
          <a:bodyPr/>
          <a:lstStyle/>
          <a:p>
            <a:fld id="{FF11F0EC-4F60-4544-9956-271209A740FE}" type="datetimeFigureOut">
              <a:rPr lang="pt-BR" smtClean="0"/>
              <a:t>11/11/2015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DEC7A5AD-5AEC-42D0-A3BE-F46B40576360}" type="slidenum">
              <a:rPr lang="pt-BR" smtClean="0"/>
              <a:t>‹nº›</a:t>
            </a:fld>
            <a:endParaRPr lang="pt-BR" dirty="0"/>
          </a:p>
        </p:txBody>
      </p:sp>
    </p:spTree>
    <p:extLst>
      <p:ext uri="{BB962C8B-B14F-4D97-AF65-F5344CB8AC3E}">
        <p14:creationId xmlns:p14="http://schemas.microsoft.com/office/powerpoint/2010/main" val="6876166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dirty="0"/>
          </a:p>
        </p:txBody>
      </p:sp>
      <p:sp>
        <p:nvSpPr>
          <p:cNvPr id="3" name="Espaço Reservado para Texto 2"/>
          <p:cNvSpPr>
            <a:spLocks noGrp="1"/>
          </p:cNvSpPr>
          <p:nvPr>
            <p:ph type="body" idx="1"/>
          </p:nvPr>
        </p:nvSpPr>
        <p:spPr>
          <a:xfrm>
            <a:off x="675922" y="2160983"/>
            <a:ext cx="418671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75922" y="2737246"/>
            <a:ext cx="4186713"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Espaço Reservado para Texto 4"/>
          <p:cNvSpPr>
            <a:spLocks noGrp="1"/>
          </p:cNvSpPr>
          <p:nvPr>
            <p:ph type="body" sz="quarter" idx="3"/>
          </p:nvPr>
        </p:nvSpPr>
        <p:spPr>
          <a:xfrm>
            <a:off x="5089709" y="2160983"/>
            <a:ext cx="418670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5089710" y="2737246"/>
            <a:ext cx="4186707"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7" name="Espaço Reservado para Data 6"/>
          <p:cNvSpPr>
            <a:spLocks noGrp="1"/>
          </p:cNvSpPr>
          <p:nvPr>
            <p:ph type="dt" sz="half" idx="10"/>
          </p:nvPr>
        </p:nvSpPr>
        <p:spPr/>
        <p:txBody>
          <a:bodyPr/>
          <a:lstStyle/>
          <a:p>
            <a:fld id="{FF11F0EC-4F60-4544-9956-271209A740FE}" type="datetimeFigureOut">
              <a:rPr lang="pt-BR" smtClean="0"/>
              <a:t>11/11/2015</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DEC7A5AD-5AEC-42D0-A3BE-F46B40576360}" type="slidenum">
              <a:rPr lang="pt-BR" smtClean="0"/>
              <a:t>‹nº›</a:t>
            </a:fld>
            <a:endParaRPr lang="pt-BR" dirty="0"/>
          </a:p>
        </p:txBody>
      </p:sp>
    </p:spTree>
    <p:extLst>
      <p:ext uri="{BB962C8B-B14F-4D97-AF65-F5344CB8AC3E}">
        <p14:creationId xmlns:p14="http://schemas.microsoft.com/office/powerpoint/2010/main" val="23503312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77511" y="609600"/>
            <a:ext cx="8598907" cy="1320800"/>
          </a:xfrm>
        </p:spPr>
        <p:txBody>
          <a:bodyPr/>
          <a:lstStyle/>
          <a:p>
            <a:r>
              <a:rPr lang="pt-BR" smtClean="0"/>
              <a:t>Clique para editar o título mestre</a:t>
            </a:r>
            <a:endParaRPr lang="pt-BR" dirty="0"/>
          </a:p>
        </p:txBody>
      </p:sp>
      <p:sp>
        <p:nvSpPr>
          <p:cNvPr id="3" name="Espaço Reservado para Data 2"/>
          <p:cNvSpPr>
            <a:spLocks noGrp="1"/>
          </p:cNvSpPr>
          <p:nvPr>
            <p:ph type="dt" sz="half" idx="10"/>
          </p:nvPr>
        </p:nvSpPr>
        <p:spPr/>
        <p:txBody>
          <a:bodyPr/>
          <a:lstStyle/>
          <a:p>
            <a:fld id="{FF11F0EC-4F60-4544-9956-271209A740FE}" type="datetimeFigureOut">
              <a:rPr lang="pt-BR" smtClean="0"/>
              <a:t>11/11/2015</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DEC7A5AD-5AEC-42D0-A3BE-F46B40576360}" type="slidenum">
              <a:rPr lang="pt-BR" smtClean="0"/>
              <a:t>‹nº›</a:t>
            </a:fld>
            <a:endParaRPr lang="pt-BR" dirty="0"/>
          </a:p>
        </p:txBody>
      </p:sp>
    </p:spTree>
    <p:extLst>
      <p:ext uri="{BB962C8B-B14F-4D97-AF65-F5344CB8AC3E}">
        <p14:creationId xmlns:p14="http://schemas.microsoft.com/office/powerpoint/2010/main" val="11951658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F11F0EC-4F60-4544-9956-271209A740FE}" type="datetimeFigureOut">
              <a:rPr lang="pt-BR" smtClean="0"/>
              <a:t>11/11/2015</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DEC7A5AD-5AEC-42D0-A3BE-F46B40576360}" type="slidenum">
              <a:rPr lang="pt-BR" smtClean="0"/>
              <a:t>‹nº›</a:t>
            </a:fld>
            <a:endParaRPr lang="pt-BR" dirty="0"/>
          </a:p>
        </p:txBody>
      </p:sp>
    </p:spTree>
    <p:extLst>
      <p:ext uri="{BB962C8B-B14F-4D97-AF65-F5344CB8AC3E}">
        <p14:creationId xmlns:p14="http://schemas.microsoft.com/office/powerpoint/2010/main" val="897867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77510" y="1498604"/>
            <a:ext cx="3855532" cy="1278466"/>
          </a:xfrm>
        </p:spPr>
        <p:txBody>
          <a:bodyPr anchor="b">
            <a:normAutofit/>
          </a:bodyPr>
          <a:lstStyle>
            <a:lvl1pPr>
              <a:defRPr sz="2000"/>
            </a:lvl1pPr>
          </a:lstStyle>
          <a:p>
            <a:r>
              <a:rPr lang="pt-BR" smtClean="0"/>
              <a:t>Clique para editar o título mestre</a:t>
            </a:r>
            <a:endParaRPr lang="pt-BR" dirty="0"/>
          </a:p>
        </p:txBody>
      </p:sp>
      <p:sp>
        <p:nvSpPr>
          <p:cNvPr id="3" name="Espaço Reservado para Conteúdo 2"/>
          <p:cNvSpPr>
            <a:spLocks noGrp="1"/>
          </p:cNvSpPr>
          <p:nvPr>
            <p:ph idx="1"/>
          </p:nvPr>
        </p:nvSpPr>
        <p:spPr>
          <a:xfrm>
            <a:off x="4761701" y="514925"/>
            <a:ext cx="4514717" cy="552643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Texto 3"/>
          <p:cNvSpPr>
            <a:spLocks noGrp="1"/>
          </p:cNvSpPr>
          <p:nvPr>
            <p:ph type="body" sz="half" idx="2"/>
          </p:nvPr>
        </p:nvSpPr>
        <p:spPr>
          <a:xfrm>
            <a:off x="677510" y="2777069"/>
            <a:ext cx="3855532"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F11F0EC-4F60-4544-9956-271209A740FE}" type="datetimeFigureOut">
              <a:rPr lang="pt-BR" smtClean="0"/>
              <a:t>11/11/2015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DEC7A5AD-5AEC-42D0-A3BE-F46B40576360}" type="slidenum">
              <a:rPr lang="pt-BR" smtClean="0"/>
              <a:t>‹nº›</a:t>
            </a:fld>
            <a:endParaRPr lang="pt-BR" dirty="0"/>
          </a:p>
        </p:txBody>
      </p:sp>
    </p:spTree>
    <p:extLst>
      <p:ext uri="{BB962C8B-B14F-4D97-AF65-F5344CB8AC3E}">
        <p14:creationId xmlns:p14="http://schemas.microsoft.com/office/powerpoint/2010/main" val="17216253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77511" y="4800600"/>
            <a:ext cx="8598906" cy="566738"/>
          </a:xfrm>
        </p:spPr>
        <p:txBody>
          <a:bodyPr anchor="b">
            <a:normAutofit/>
          </a:bodyPr>
          <a:lstStyle>
            <a:lvl1pPr algn="l">
              <a:defRPr sz="2400" b="0"/>
            </a:lvl1pPr>
          </a:lstStyle>
          <a:p>
            <a:r>
              <a:rPr lang="pt-BR" smtClean="0"/>
              <a:t>Clique para editar o título mestre</a:t>
            </a:r>
            <a:endParaRPr lang="pt-BR" dirty="0"/>
          </a:p>
        </p:txBody>
      </p:sp>
      <p:sp>
        <p:nvSpPr>
          <p:cNvPr id="3" name="Espaço Reservado para Imagem 2"/>
          <p:cNvSpPr>
            <a:spLocks noGrp="1" noChangeAspect="1"/>
          </p:cNvSpPr>
          <p:nvPr>
            <p:ph type="pic" idx="1"/>
          </p:nvPr>
        </p:nvSpPr>
        <p:spPr>
          <a:xfrm>
            <a:off x="677511" y="609600"/>
            <a:ext cx="8598907" cy="3845718"/>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dirty="0"/>
          </a:p>
        </p:txBody>
      </p:sp>
      <p:sp>
        <p:nvSpPr>
          <p:cNvPr id="4" name="Espaço Reservado para Texto 3"/>
          <p:cNvSpPr>
            <a:spLocks noGrp="1"/>
          </p:cNvSpPr>
          <p:nvPr>
            <p:ph type="body" sz="half" idx="2"/>
          </p:nvPr>
        </p:nvSpPr>
        <p:spPr>
          <a:xfrm>
            <a:off x="677511" y="5367338"/>
            <a:ext cx="8598906"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F11F0EC-4F60-4544-9956-271209A740FE}" type="datetimeFigureOut">
              <a:rPr lang="pt-BR" smtClean="0"/>
              <a:t>11/11/2015</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DEC7A5AD-5AEC-42D0-A3BE-F46B40576360}" type="slidenum">
              <a:rPr lang="pt-BR" smtClean="0"/>
              <a:t>‹nº›</a:t>
            </a:fld>
            <a:endParaRPr lang="pt-BR" dirty="0"/>
          </a:p>
        </p:txBody>
      </p:sp>
    </p:spTree>
    <p:extLst>
      <p:ext uri="{BB962C8B-B14F-4D97-AF65-F5344CB8AC3E}">
        <p14:creationId xmlns:p14="http://schemas.microsoft.com/office/powerpoint/2010/main" val="42907833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Conector Reto 6"/>
          <p:cNvCxnSpPr/>
          <p:nvPr/>
        </p:nvCxnSpPr>
        <p:spPr>
          <a:xfrm flipV="1">
            <a:off x="7427201" y="3681414"/>
            <a:ext cx="47647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Conector Reto 7"/>
          <p:cNvCxnSpPr/>
          <p:nvPr/>
        </p:nvCxnSpPr>
        <p:spPr>
          <a:xfrm>
            <a:off x="9373453" y="0"/>
            <a:ext cx="1219518"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Forma livre 8"/>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0" name="Forma livre 9"/>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1" name="Forma livre 10"/>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2" name="Forma livre 11"/>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3" name="Forma livre 12"/>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4" name="Forma livre 13"/>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5" name="Forma livre 14"/>
          <p:cNvSpPr/>
          <p:nvPr/>
        </p:nvSpPr>
        <p:spPr>
          <a:xfrm>
            <a:off x="10374369" y="3589868"/>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800" dirty="0"/>
          </a:p>
        </p:txBody>
      </p:sp>
      <p:sp>
        <p:nvSpPr>
          <p:cNvPr id="16" name="Forma livre 15"/>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pt-BR" sz="1800" dirty="0"/>
          </a:p>
        </p:txBody>
      </p:sp>
      <p:sp>
        <p:nvSpPr>
          <p:cNvPr id="2" name="Espaço Reservado para Título 1"/>
          <p:cNvSpPr>
            <a:spLocks noGrp="1"/>
          </p:cNvSpPr>
          <p:nvPr>
            <p:ph type="title"/>
          </p:nvPr>
        </p:nvSpPr>
        <p:spPr>
          <a:xfrm>
            <a:off x="677511" y="609600"/>
            <a:ext cx="8598907" cy="1320800"/>
          </a:xfrm>
          <a:prstGeom prst="rect">
            <a:avLst/>
          </a:prstGeom>
        </p:spPr>
        <p:txBody>
          <a:bodyPr vert="horz" lIns="91440" tIns="45720" rIns="91440" bIns="45720" rtlCol="0" anchor="t">
            <a:normAutofit/>
          </a:bodyPr>
          <a:lstStyle/>
          <a:p>
            <a:r>
              <a:rPr lang="pt-BR" dirty="0" smtClean="0"/>
              <a:t>Clique para editar o título mestre</a:t>
            </a:r>
            <a:endParaRPr lang="pt-BR" dirty="0"/>
          </a:p>
        </p:txBody>
      </p:sp>
      <p:sp>
        <p:nvSpPr>
          <p:cNvPr id="3" name="Espaço Reservado para Texto 2"/>
          <p:cNvSpPr>
            <a:spLocks noGrp="1"/>
          </p:cNvSpPr>
          <p:nvPr>
            <p:ph type="body" idx="1"/>
          </p:nvPr>
        </p:nvSpPr>
        <p:spPr>
          <a:xfrm>
            <a:off x="677511" y="2160590"/>
            <a:ext cx="8598907" cy="3880773"/>
          </a:xfrm>
          <a:prstGeom prst="rect">
            <a:avLst/>
          </a:prstGeom>
        </p:spPr>
        <p:txBody>
          <a:bodyPr vert="horz" lIns="91440" tIns="45720" rIns="9144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7207010" y="6041363"/>
            <a:ext cx="91217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11F0EC-4F60-4544-9956-271209A740FE}" type="datetimeFigureOut">
              <a:rPr lang="pt-BR" smtClean="0"/>
              <a:t>11/11/2015</a:t>
            </a:fld>
            <a:endParaRPr lang="pt-BR" dirty="0"/>
          </a:p>
        </p:txBody>
      </p:sp>
      <p:sp>
        <p:nvSpPr>
          <p:cNvPr id="5" name="Espaço Reservado para Rodapé 4"/>
          <p:cNvSpPr>
            <a:spLocks noGrp="1"/>
          </p:cNvSpPr>
          <p:nvPr>
            <p:ph type="ftr" sz="quarter" idx="3"/>
          </p:nvPr>
        </p:nvSpPr>
        <p:spPr>
          <a:xfrm>
            <a:off x="677511" y="6041363"/>
            <a:ext cx="629925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8592901" y="6041363"/>
            <a:ext cx="683517" cy="365125"/>
          </a:xfrm>
          <a:prstGeom prst="rect">
            <a:avLst/>
          </a:prstGeom>
        </p:spPr>
        <p:txBody>
          <a:bodyPr vert="horz" lIns="91440" tIns="45720" rIns="91440" bIns="45720" rtlCol="0" anchor="ctr"/>
          <a:lstStyle>
            <a:lvl1pPr algn="r">
              <a:defRPr sz="900">
                <a:solidFill>
                  <a:schemeClr val="accent1"/>
                </a:solidFill>
              </a:defRPr>
            </a:lvl1pPr>
          </a:lstStyle>
          <a:p>
            <a:fld id="{DEC7A5AD-5AEC-42D0-A3BE-F46B40576360}" type="slidenum">
              <a:rPr lang="pt-BR" smtClean="0"/>
              <a:t>‹nº›</a:t>
            </a:fld>
            <a:endParaRPr lang="pt-BR" dirty="0"/>
          </a:p>
        </p:txBody>
      </p:sp>
    </p:spTree>
    <p:extLst>
      <p:ext uri="{BB962C8B-B14F-4D97-AF65-F5344CB8AC3E}">
        <p14:creationId xmlns:p14="http://schemas.microsoft.com/office/powerpoint/2010/main" val="165419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11.emf"/><Relationship Id="rId4" Type="http://schemas.openxmlformats.org/officeDocument/2006/relationships/package" Target="../embeddings/Microsoft_Excel_Worksheet1.xlsx"/></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tângulo 8"/>
          <p:cNvSpPr>
            <a:spLocks noGrp="1" noChangeArrowheads="1"/>
          </p:cNvSpPr>
          <p:nvPr>
            <p:ph type="ctrTitle"/>
          </p:nvPr>
        </p:nvSpPr>
        <p:spPr>
          <a:xfrm>
            <a:off x="231820" y="4134117"/>
            <a:ext cx="10328856" cy="792479"/>
          </a:xfrm>
        </p:spPr>
        <p:txBody>
          <a:bodyPr/>
          <a:lstStyle/>
          <a:p>
            <a:pPr algn="ctr" defTabSz="457200">
              <a:spcBef>
                <a:spcPts val="0"/>
              </a:spcBef>
              <a:buNone/>
            </a:pPr>
            <a:r>
              <a:rPr lang="pt-BR" sz="2800" b="1" i="0" dirty="0" smtClean="0">
                <a:solidFill>
                  <a:srgbClr val="90C226"/>
                </a:solidFill>
                <a:latin typeface="Trebuchet MS"/>
                <a:ea typeface="+mj-ea"/>
                <a:cs typeface="+mj-cs"/>
              </a:rPr>
              <a:t>Uma Experiência de Gestão Pública Compartilhada</a:t>
            </a:r>
            <a:endParaRPr lang="pt-BR" sz="2800" b="1" i="0" dirty="0">
              <a:solidFill>
                <a:srgbClr val="90C226"/>
              </a:solidFill>
              <a:latin typeface="Trebuchet MS"/>
              <a:ea typeface="+mj-ea"/>
              <a:cs typeface="+mj-cs"/>
            </a:endParaRPr>
          </a:p>
        </p:txBody>
      </p:sp>
      <p:sp>
        <p:nvSpPr>
          <p:cNvPr id="89097" name="Retângulo 9"/>
          <p:cNvSpPr>
            <a:spLocks noGrp="1" noChangeArrowheads="1"/>
          </p:cNvSpPr>
          <p:nvPr>
            <p:ph type="subTitle" idx="1"/>
          </p:nvPr>
        </p:nvSpPr>
        <p:spPr>
          <a:xfrm>
            <a:off x="1674899" y="2960930"/>
            <a:ext cx="7768959" cy="1096899"/>
          </a:xfrm>
        </p:spPr>
        <p:txBody>
          <a:bodyPr>
            <a:normAutofit/>
          </a:bodyPr>
          <a:lstStyle/>
          <a:p>
            <a:pPr marL="0" indent="0" algn="ctr">
              <a:buNone/>
            </a:pPr>
            <a:r>
              <a:rPr lang="pt-BR" sz="2800" b="1" dirty="0" smtClean="0"/>
              <a:t>Consórcio Público de Desenvolvimento Sustentável do Território do Sisal</a:t>
            </a: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563" y="244699"/>
            <a:ext cx="3590725" cy="2716231"/>
          </a:xfrm>
          <a:prstGeom prst="rect">
            <a:avLst/>
          </a:prstGeom>
        </p:spPr>
      </p:pic>
    </p:spTree>
    <p:extLst>
      <p:ext uri="{BB962C8B-B14F-4D97-AF65-F5344CB8AC3E}">
        <p14:creationId xmlns:p14="http://schemas.microsoft.com/office/powerpoint/2010/main" val="238795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6277" y="1059768"/>
            <a:ext cx="8019242" cy="707886"/>
          </a:xfrm>
          <a:prstGeom prst="rect">
            <a:avLst/>
          </a:prstGeom>
        </p:spPr>
        <p:txBody>
          <a:bodyPr wrap="square">
            <a:spAutoFit/>
          </a:bodyPr>
          <a:lstStyle/>
          <a:p>
            <a:r>
              <a:rPr lang="pt-BR" sz="2000" b="1" dirty="0" smtClean="0">
                <a:latin typeface="Calibri" panose="020F0502020204030204" pitchFamily="34" charset="0"/>
              </a:rPr>
              <a:t>2.4. Gestão Ambiental Compartilhada – 03 Colaboradores</a:t>
            </a:r>
            <a:endParaRPr lang="pt-BR" sz="2000" dirty="0">
              <a:latin typeface="Calibri" panose="020F0502020204030204" pitchFamily="34" charset="0"/>
            </a:endParaRPr>
          </a:p>
          <a:p>
            <a:r>
              <a:rPr lang="pt-BR" sz="2000" dirty="0" smtClean="0">
                <a:latin typeface="Calibri" panose="020F0502020204030204" pitchFamily="34" charset="0"/>
              </a:rPr>
              <a:t>Técnicas Ambientais: 03</a:t>
            </a:r>
            <a:endParaRPr lang="pt-BR" sz="2000" dirty="0">
              <a:latin typeface="Calibri" panose="020F0502020204030204" pitchFamily="34" charset="0"/>
            </a:endParaRPr>
          </a:p>
        </p:txBody>
      </p:sp>
      <p:sp>
        <p:nvSpPr>
          <p:cNvPr id="3" name="Retângulo 2"/>
          <p:cNvSpPr/>
          <p:nvPr/>
        </p:nvSpPr>
        <p:spPr>
          <a:xfrm>
            <a:off x="734449" y="2123896"/>
            <a:ext cx="8041070" cy="1323439"/>
          </a:xfrm>
          <a:prstGeom prst="rect">
            <a:avLst/>
          </a:prstGeom>
        </p:spPr>
        <p:txBody>
          <a:bodyPr wrap="square">
            <a:spAutoFit/>
          </a:bodyPr>
          <a:lstStyle/>
          <a:p>
            <a:r>
              <a:rPr lang="pt-BR" sz="2000" b="1" dirty="0" smtClean="0">
                <a:latin typeface="Calibri" panose="020F0502020204030204" pitchFamily="34" charset="0"/>
              </a:rPr>
              <a:t>2.5. Patrulha Mecanizada: 05 Colaboradores</a:t>
            </a:r>
            <a:endParaRPr lang="pt-BR" sz="2000" dirty="0" smtClean="0">
              <a:latin typeface="Calibri" panose="020F0502020204030204" pitchFamily="34" charset="0"/>
            </a:endParaRPr>
          </a:p>
          <a:p>
            <a:r>
              <a:rPr lang="pt-BR" sz="2000" b="1" dirty="0" smtClean="0">
                <a:latin typeface="Calibri" panose="020F0502020204030204" pitchFamily="34" charset="0"/>
              </a:rPr>
              <a:t>Coordenador: Ivan Cerqueira Reis</a:t>
            </a:r>
            <a:endParaRPr lang="pt-BR" sz="2000" dirty="0" smtClean="0">
              <a:latin typeface="Calibri" panose="020F0502020204030204" pitchFamily="34" charset="0"/>
            </a:endParaRPr>
          </a:p>
          <a:p>
            <a:r>
              <a:rPr lang="pt-BR" sz="2000" dirty="0" smtClean="0">
                <a:latin typeface="Calibri" panose="020F0502020204030204" pitchFamily="34" charset="0"/>
              </a:rPr>
              <a:t>Operadores de máquinas: 03</a:t>
            </a:r>
          </a:p>
          <a:p>
            <a:r>
              <a:rPr lang="pt-BR" sz="2000" dirty="0" smtClean="0">
                <a:latin typeface="Calibri" panose="020F0502020204030204" pitchFamily="34" charset="0"/>
              </a:rPr>
              <a:t>Motorista: 01</a:t>
            </a:r>
            <a:endParaRPr lang="pt-BR" sz="2000" dirty="0">
              <a:latin typeface="Calibri" panose="020F0502020204030204" pitchFamily="34" charset="0"/>
            </a:endParaRPr>
          </a:p>
        </p:txBody>
      </p:sp>
      <p:sp>
        <p:nvSpPr>
          <p:cNvPr id="4" name="Retângulo 3"/>
          <p:cNvSpPr/>
          <p:nvPr/>
        </p:nvSpPr>
        <p:spPr>
          <a:xfrm>
            <a:off x="712380" y="3958920"/>
            <a:ext cx="8554458" cy="1015663"/>
          </a:xfrm>
          <a:prstGeom prst="rect">
            <a:avLst/>
          </a:prstGeom>
        </p:spPr>
        <p:txBody>
          <a:bodyPr wrap="square">
            <a:spAutoFit/>
          </a:bodyPr>
          <a:lstStyle/>
          <a:p>
            <a:r>
              <a:rPr lang="pt-BR" sz="2000" b="1" dirty="0" smtClean="0">
                <a:latin typeface="Calibri" panose="020F0502020204030204" pitchFamily="34" charset="0"/>
              </a:rPr>
              <a:t>2.6. Outros Contratos de Prestadores de Serviços: 153 Contratos</a:t>
            </a:r>
            <a:endParaRPr lang="pt-BR" sz="2000" dirty="0" smtClean="0">
              <a:latin typeface="Calibri" panose="020F0502020204030204" pitchFamily="34" charset="0"/>
            </a:endParaRPr>
          </a:p>
          <a:p>
            <a:r>
              <a:rPr lang="pt-BR" sz="2000" dirty="0" smtClean="0">
                <a:latin typeface="Calibri" panose="020F0502020204030204" pitchFamily="34" charset="0"/>
              </a:rPr>
              <a:t>Pedreiros: 136</a:t>
            </a:r>
          </a:p>
          <a:p>
            <a:r>
              <a:rPr lang="pt-BR" sz="2000" dirty="0" smtClean="0">
                <a:latin typeface="Calibri" panose="020F0502020204030204" pitchFamily="34" charset="0"/>
              </a:rPr>
              <a:t>Instrutores de cursos:  17 </a:t>
            </a:r>
            <a:endParaRPr lang="pt-BR" sz="2000" dirty="0">
              <a:latin typeface="Calibri" panose="020F0502020204030204"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Tree>
    <p:extLst>
      <p:ext uri="{BB962C8B-B14F-4D97-AF65-F5344CB8AC3E}">
        <p14:creationId xmlns:p14="http://schemas.microsoft.com/office/powerpoint/2010/main" val="136118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68614" y="434304"/>
            <a:ext cx="11834201" cy="400110"/>
          </a:xfrm>
          <a:prstGeom prst="rect">
            <a:avLst/>
          </a:prstGeom>
        </p:spPr>
        <p:txBody>
          <a:bodyPr wrap="square">
            <a:spAutoFit/>
          </a:bodyPr>
          <a:lstStyle/>
          <a:p>
            <a:r>
              <a:rPr lang="pt-BR" sz="2000" b="1" dirty="0" smtClean="0">
                <a:latin typeface="Calibri" panose="020F0502020204030204" pitchFamily="34" charset="0"/>
              </a:rPr>
              <a:t>3. Apoio Logísticos – Veículos e Máquinas 67</a:t>
            </a:r>
            <a:endParaRPr lang="pt-BR" sz="2000" dirty="0">
              <a:latin typeface="Calibri" panose="020F0502020204030204" pitchFamily="34" charset="0"/>
            </a:endParaRPr>
          </a:p>
        </p:txBody>
      </p:sp>
      <p:sp>
        <p:nvSpPr>
          <p:cNvPr id="3" name="Retângulo 2"/>
          <p:cNvSpPr/>
          <p:nvPr/>
        </p:nvSpPr>
        <p:spPr>
          <a:xfrm>
            <a:off x="892111" y="925006"/>
            <a:ext cx="11329259" cy="2246769"/>
          </a:xfrm>
          <a:prstGeom prst="rect">
            <a:avLst/>
          </a:prstGeom>
        </p:spPr>
        <p:txBody>
          <a:bodyPr wrap="square">
            <a:spAutoFit/>
          </a:bodyPr>
          <a:lstStyle/>
          <a:p>
            <a:r>
              <a:rPr lang="pt-BR" sz="2000" b="1" dirty="0" smtClean="0">
                <a:latin typeface="Calibri" panose="020F0502020204030204" pitchFamily="34" charset="0"/>
              </a:rPr>
              <a:t>Veículos Próprios: 29</a:t>
            </a:r>
            <a:endParaRPr lang="pt-BR" sz="2000" dirty="0" smtClean="0">
              <a:latin typeface="Calibri" panose="020F0502020204030204" pitchFamily="34" charset="0"/>
            </a:endParaRPr>
          </a:p>
          <a:p>
            <a:r>
              <a:rPr lang="pt-BR" sz="2000" dirty="0" smtClean="0">
                <a:latin typeface="Calibri" panose="020F0502020204030204" pitchFamily="34" charset="0"/>
              </a:rPr>
              <a:t>Carros: 08</a:t>
            </a:r>
          </a:p>
          <a:p>
            <a:r>
              <a:rPr lang="pt-BR" sz="2000" dirty="0" smtClean="0">
                <a:latin typeface="Calibri" panose="020F0502020204030204" pitchFamily="34" charset="0"/>
              </a:rPr>
              <a:t>Motos: 17</a:t>
            </a:r>
          </a:p>
          <a:p>
            <a:r>
              <a:rPr lang="pt-BR" sz="2000" dirty="0" smtClean="0">
                <a:latin typeface="Calibri" panose="020F0502020204030204" pitchFamily="34" charset="0"/>
              </a:rPr>
              <a:t>Caçamba: 01</a:t>
            </a:r>
          </a:p>
          <a:p>
            <a:r>
              <a:rPr lang="pt-BR" sz="2000" dirty="0" smtClean="0">
                <a:latin typeface="Calibri" panose="020F0502020204030204" pitchFamily="34" charset="0"/>
              </a:rPr>
              <a:t>Trator de esteira: 01</a:t>
            </a:r>
          </a:p>
          <a:p>
            <a:r>
              <a:rPr lang="pt-BR" sz="2000" dirty="0" smtClean="0">
                <a:latin typeface="Calibri" panose="020F0502020204030204" pitchFamily="34" charset="0"/>
              </a:rPr>
              <a:t>Pá carregadeira: 01</a:t>
            </a:r>
          </a:p>
          <a:p>
            <a:r>
              <a:rPr lang="pt-BR" sz="2000" dirty="0" smtClean="0">
                <a:latin typeface="Calibri" panose="020F0502020204030204" pitchFamily="34" charset="0"/>
              </a:rPr>
              <a:t>Escavadeira hidráulica: 01</a:t>
            </a:r>
            <a:endParaRPr lang="pt-BR" sz="2000" dirty="0">
              <a:latin typeface="Calibri" panose="020F0502020204030204" pitchFamily="34" charset="0"/>
            </a:endParaRPr>
          </a:p>
        </p:txBody>
      </p:sp>
      <p:sp>
        <p:nvSpPr>
          <p:cNvPr id="4" name="Retângulo 3"/>
          <p:cNvSpPr/>
          <p:nvPr/>
        </p:nvSpPr>
        <p:spPr>
          <a:xfrm>
            <a:off x="903110" y="3300944"/>
            <a:ext cx="11128653" cy="1323439"/>
          </a:xfrm>
          <a:prstGeom prst="rect">
            <a:avLst/>
          </a:prstGeom>
        </p:spPr>
        <p:txBody>
          <a:bodyPr wrap="square">
            <a:spAutoFit/>
          </a:bodyPr>
          <a:lstStyle/>
          <a:p>
            <a:r>
              <a:rPr lang="pt-BR" sz="2000" b="1" dirty="0" smtClean="0">
                <a:latin typeface="Calibri" panose="020F0502020204030204" pitchFamily="34" charset="0"/>
              </a:rPr>
              <a:t>Veículos Locados/Cedido: 38</a:t>
            </a:r>
            <a:endParaRPr lang="pt-BR" sz="2000" dirty="0" smtClean="0">
              <a:latin typeface="Calibri" panose="020F0502020204030204" pitchFamily="34" charset="0"/>
            </a:endParaRPr>
          </a:p>
          <a:p>
            <a:r>
              <a:rPr lang="pt-BR" sz="2000" dirty="0" smtClean="0">
                <a:latin typeface="Calibri" panose="020F0502020204030204" pitchFamily="34" charset="0"/>
              </a:rPr>
              <a:t>Carros: 09</a:t>
            </a:r>
          </a:p>
          <a:p>
            <a:r>
              <a:rPr lang="pt-BR" sz="2000" dirty="0" smtClean="0">
                <a:latin typeface="Calibri" panose="020F0502020204030204" pitchFamily="34" charset="0"/>
              </a:rPr>
              <a:t>Motos: 28</a:t>
            </a:r>
          </a:p>
          <a:p>
            <a:r>
              <a:rPr lang="pt-BR" sz="2000" dirty="0" smtClean="0">
                <a:latin typeface="Calibri" panose="020F0502020204030204" pitchFamily="34" charset="0"/>
              </a:rPr>
              <a:t>Cessão governo estado: 01</a:t>
            </a:r>
            <a:endParaRPr lang="pt-BR" sz="2000" dirty="0">
              <a:latin typeface="Calibri" panose="020F0502020204030204" pitchFamily="34" charset="0"/>
            </a:endParaRPr>
          </a:p>
        </p:txBody>
      </p:sp>
      <p:sp>
        <p:nvSpPr>
          <p:cNvPr id="5" name="Retângulo 4"/>
          <p:cNvSpPr/>
          <p:nvPr/>
        </p:nvSpPr>
        <p:spPr>
          <a:xfrm>
            <a:off x="916803" y="4748300"/>
            <a:ext cx="11110013" cy="1323439"/>
          </a:xfrm>
          <a:prstGeom prst="rect">
            <a:avLst/>
          </a:prstGeom>
        </p:spPr>
        <p:txBody>
          <a:bodyPr wrap="square">
            <a:spAutoFit/>
          </a:bodyPr>
          <a:lstStyle/>
          <a:p>
            <a:r>
              <a:rPr lang="pt-BR" sz="2000" b="1" dirty="0" smtClean="0">
                <a:latin typeface="Calibri" panose="020F0502020204030204" pitchFamily="34" charset="0"/>
              </a:rPr>
              <a:t>4. Administração de Contratos – 309 Contratos</a:t>
            </a:r>
          </a:p>
          <a:p>
            <a:r>
              <a:rPr lang="pt-BR" sz="2000" dirty="0" smtClean="0">
                <a:latin typeface="Calibri" panose="020F0502020204030204" pitchFamily="34" charset="0"/>
              </a:rPr>
              <a:t>Recursos ordinários: 18</a:t>
            </a:r>
          </a:p>
          <a:p>
            <a:r>
              <a:rPr lang="pt-BR" sz="2000" dirty="0" smtClean="0">
                <a:latin typeface="Calibri" panose="020F0502020204030204" pitchFamily="34" charset="0"/>
              </a:rPr>
              <a:t>Re recursos de convênios governo federal: 285</a:t>
            </a:r>
          </a:p>
          <a:p>
            <a:r>
              <a:rPr lang="pt-BR" sz="2000" dirty="0" smtClean="0">
                <a:latin typeface="Calibri" panose="020F0502020204030204" pitchFamily="34" charset="0"/>
              </a:rPr>
              <a:t>Recursos de convênios governo estadual: 06</a:t>
            </a:r>
            <a:endParaRPr lang="pt-BR" sz="2000" dirty="0">
              <a:latin typeface="Calibri" panose="020F0502020204030204" pitchFamily="34"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Tree>
    <p:extLst>
      <p:ext uri="{BB962C8B-B14F-4D97-AF65-F5344CB8AC3E}">
        <p14:creationId xmlns:p14="http://schemas.microsoft.com/office/powerpoint/2010/main" val="320794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10964" y="455489"/>
            <a:ext cx="8644995" cy="6370975"/>
          </a:xfrm>
          <a:prstGeom prst="rect">
            <a:avLst/>
          </a:prstGeom>
        </p:spPr>
        <p:txBody>
          <a:bodyPr wrap="none">
            <a:spAutoFit/>
          </a:bodyPr>
          <a:lstStyle/>
          <a:p>
            <a:pPr algn="ctr" fontAlgn="b"/>
            <a:r>
              <a:rPr lang="pt-BR" sz="2800" b="1" dirty="0" smtClean="0">
                <a:solidFill>
                  <a:schemeClr val="accent1"/>
                </a:solidFill>
                <a:latin typeface="Calibri" panose="020F0502020204030204" pitchFamily="34" charset="0"/>
              </a:rPr>
              <a:t>CAPTAÇÃO DE RECURSOS JUNTO AO GOVERNO FEDERAL</a:t>
            </a:r>
          </a:p>
          <a:p>
            <a:pPr algn="ctr" fontAlgn="b"/>
            <a:r>
              <a:rPr lang="pt-BR" sz="2000" b="1" dirty="0" smtClean="0">
                <a:solidFill>
                  <a:srgbClr val="FF0000"/>
                </a:solidFill>
                <a:latin typeface="Calibri" panose="020F0502020204030204" pitchFamily="34" charset="0"/>
              </a:rPr>
              <a:t>Mais de 80 Milhões de Reais</a:t>
            </a:r>
          </a:p>
          <a:p>
            <a:pPr fontAlgn="b"/>
            <a:endParaRPr lang="pt-BR" sz="2000" b="1" dirty="0" smtClean="0">
              <a:solidFill>
                <a:srgbClr val="000000"/>
              </a:solidFill>
              <a:latin typeface="Calibri" panose="020F0502020204030204" pitchFamily="34" charset="0"/>
            </a:endParaRPr>
          </a:p>
          <a:p>
            <a:pPr fontAlgn="b"/>
            <a:r>
              <a:rPr lang="pt-BR" sz="2000" b="1" dirty="0" smtClean="0">
                <a:solidFill>
                  <a:srgbClr val="000000"/>
                </a:solidFill>
                <a:latin typeface="Calibri" panose="020F0502020204030204" pitchFamily="34" charset="0"/>
              </a:rPr>
              <a:t>Projeto Primeira Água – CONSISAL / MDS:</a:t>
            </a:r>
          </a:p>
          <a:p>
            <a:pPr marL="342900" indent="-342900" fontAlgn="b">
              <a:buFont typeface="Wingdings" panose="05000000000000000000" pitchFamily="2" charset="2"/>
              <a:buChar char="ü"/>
            </a:pPr>
            <a:r>
              <a:rPr lang="pt-BR" sz="2000" dirty="0" smtClean="0">
                <a:solidFill>
                  <a:srgbClr val="000000"/>
                </a:solidFill>
                <a:latin typeface="Calibri" panose="020F0502020204030204" pitchFamily="34" charset="0"/>
              </a:rPr>
              <a:t>Primeira Etapa: 3.200 Cisternas</a:t>
            </a:r>
          </a:p>
          <a:p>
            <a:pPr marL="342900" indent="-342900" fontAlgn="b">
              <a:buFont typeface="Wingdings" panose="05000000000000000000" pitchFamily="2" charset="2"/>
              <a:buChar char="ü"/>
            </a:pPr>
            <a:r>
              <a:rPr lang="pt-BR" sz="2000" dirty="0" smtClean="0">
                <a:solidFill>
                  <a:srgbClr val="000000"/>
                </a:solidFill>
                <a:latin typeface="Calibri" panose="020F0502020204030204" pitchFamily="34" charset="0"/>
              </a:rPr>
              <a:t>Segunda Etapa: 7.800 Cisternas</a:t>
            </a:r>
          </a:p>
          <a:p>
            <a:pPr marL="342900" indent="-342900" fontAlgn="b">
              <a:buFont typeface="Wingdings" panose="05000000000000000000" pitchFamily="2" charset="2"/>
              <a:buChar char="ü"/>
            </a:pPr>
            <a:r>
              <a:rPr lang="pt-BR" sz="2000" dirty="0" smtClean="0">
                <a:solidFill>
                  <a:srgbClr val="000000"/>
                </a:solidFill>
                <a:latin typeface="Calibri" panose="020F0502020204030204" pitchFamily="34" charset="0"/>
              </a:rPr>
              <a:t>Terceira Etapa: 11.687 Cisternas</a:t>
            </a:r>
          </a:p>
          <a:p>
            <a:pPr marL="342900" indent="-342900" fontAlgn="b">
              <a:buFont typeface="Wingdings" panose="05000000000000000000" pitchFamily="2" charset="2"/>
              <a:buChar char="ü"/>
            </a:pPr>
            <a:r>
              <a:rPr lang="pt-BR" sz="2000" dirty="0" smtClean="0">
                <a:solidFill>
                  <a:srgbClr val="000000"/>
                </a:solidFill>
                <a:latin typeface="Calibri" panose="020F0502020204030204" pitchFamily="34" charset="0"/>
              </a:rPr>
              <a:t>Cisternas Escolares: 130</a:t>
            </a:r>
          </a:p>
          <a:p>
            <a:pPr marL="342900" indent="-342900" fontAlgn="b">
              <a:buFont typeface="Wingdings" panose="05000000000000000000" pitchFamily="2" charset="2"/>
              <a:buChar char="ü"/>
            </a:pPr>
            <a:r>
              <a:rPr lang="pt-BR" sz="2000" dirty="0" smtClean="0">
                <a:solidFill>
                  <a:srgbClr val="000000"/>
                </a:solidFill>
                <a:latin typeface="Calibri" panose="020F0502020204030204" pitchFamily="34" charset="0"/>
              </a:rPr>
              <a:t>Capacitação dos Beneficiários</a:t>
            </a:r>
          </a:p>
          <a:p>
            <a:pPr fontAlgn="b"/>
            <a:endParaRPr lang="pt-BR" sz="2000" b="1" dirty="0" smtClean="0">
              <a:solidFill>
                <a:srgbClr val="000000"/>
              </a:solidFill>
              <a:latin typeface="Calibri" panose="020F0502020204030204" pitchFamily="34" charset="0"/>
            </a:endParaRPr>
          </a:p>
          <a:p>
            <a:pPr fontAlgn="b"/>
            <a:r>
              <a:rPr lang="pt-BR" sz="2000" b="1" dirty="0" smtClean="0">
                <a:solidFill>
                  <a:srgbClr val="000000"/>
                </a:solidFill>
                <a:latin typeface="Calibri" panose="020F0502020204030204" pitchFamily="34" charset="0"/>
              </a:rPr>
              <a:t>Projeto Segunda Água – CONSISAL / MDS:</a:t>
            </a:r>
          </a:p>
          <a:p>
            <a:pPr marL="342900" indent="-342900" fontAlgn="b">
              <a:buFont typeface="Wingdings" panose="05000000000000000000" pitchFamily="2" charset="2"/>
              <a:buChar char="ü"/>
            </a:pPr>
            <a:r>
              <a:rPr lang="pt-BR" sz="2000" dirty="0" smtClean="0">
                <a:solidFill>
                  <a:srgbClr val="000000"/>
                </a:solidFill>
                <a:latin typeface="Calibri" panose="020F0502020204030204" pitchFamily="34" charset="0"/>
              </a:rPr>
              <a:t>1.000 Aviários com Cisterna, Horta, Limpeza de Aguada e Banco de Forragem</a:t>
            </a:r>
          </a:p>
          <a:p>
            <a:pPr marL="342900" indent="-342900" fontAlgn="b">
              <a:buFont typeface="Wingdings" panose="05000000000000000000" pitchFamily="2" charset="2"/>
              <a:buChar char="ü"/>
            </a:pPr>
            <a:r>
              <a:rPr lang="pt-BR" sz="2000" dirty="0" smtClean="0">
                <a:solidFill>
                  <a:srgbClr val="000000"/>
                </a:solidFill>
                <a:latin typeface="Calibri" panose="020F0502020204030204" pitchFamily="34" charset="0"/>
              </a:rPr>
              <a:t>1.000 Barreiros Familiar</a:t>
            </a:r>
          </a:p>
          <a:p>
            <a:pPr marL="342900" indent="-342900" fontAlgn="b">
              <a:buFont typeface="Wingdings" panose="05000000000000000000" pitchFamily="2" charset="2"/>
              <a:buChar char="ü"/>
            </a:pPr>
            <a:r>
              <a:rPr lang="pt-BR" sz="2000" dirty="0" smtClean="0">
                <a:solidFill>
                  <a:srgbClr val="000000"/>
                </a:solidFill>
                <a:latin typeface="Calibri" panose="020F0502020204030204" pitchFamily="34" charset="0"/>
              </a:rPr>
              <a:t>50 Barreiros Comunitários</a:t>
            </a:r>
          </a:p>
          <a:p>
            <a:pPr marL="342900" indent="-342900" fontAlgn="b">
              <a:buFont typeface="Wingdings" panose="05000000000000000000" pitchFamily="2" charset="2"/>
              <a:buChar char="ü"/>
            </a:pPr>
            <a:r>
              <a:rPr lang="pt-BR" sz="2000" dirty="0">
                <a:solidFill>
                  <a:srgbClr val="000000"/>
                </a:solidFill>
                <a:latin typeface="Calibri" panose="020F0502020204030204" pitchFamily="34" charset="0"/>
              </a:rPr>
              <a:t>Capacitação dos Beneficiários</a:t>
            </a:r>
            <a:endParaRPr lang="pt-BR" sz="2000" dirty="0" smtClean="0">
              <a:solidFill>
                <a:srgbClr val="000000"/>
              </a:solidFill>
              <a:latin typeface="Calibri" panose="020F0502020204030204" pitchFamily="34" charset="0"/>
            </a:endParaRPr>
          </a:p>
          <a:p>
            <a:pPr fontAlgn="b"/>
            <a:endParaRPr lang="pt-BR" sz="2000" b="1" dirty="0" smtClean="0">
              <a:solidFill>
                <a:srgbClr val="000000"/>
              </a:solidFill>
              <a:latin typeface="Calibri" panose="020F0502020204030204" pitchFamily="34" charset="0"/>
            </a:endParaRPr>
          </a:p>
          <a:p>
            <a:pPr fontAlgn="b"/>
            <a:r>
              <a:rPr lang="pt-BR" sz="2000" b="1" dirty="0" smtClean="0">
                <a:solidFill>
                  <a:srgbClr val="000000"/>
                </a:solidFill>
                <a:latin typeface="Calibri" panose="020F0502020204030204" pitchFamily="34" charset="0"/>
              </a:rPr>
              <a:t>PROINF CONSISAL / MDA: </a:t>
            </a:r>
          </a:p>
          <a:p>
            <a:pPr marL="342900" indent="-342900" fontAlgn="b">
              <a:buFont typeface="Wingdings" panose="05000000000000000000" pitchFamily="2" charset="2"/>
              <a:buChar char="ü"/>
            </a:pPr>
            <a:r>
              <a:rPr lang="pt-BR" sz="2000" dirty="0" smtClean="0">
                <a:solidFill>
                  <a:srgbClr val="000000"/>
                </a:solidFill>
                <a:latin typeface="Calibri" panose="020F0502020204030204" pitchFamily="34" charset="0"/>
              </a:rPr>
              <a:t>Estruturação das Secretarias Municipais de Agricultura e Meio Ambiente</a:t>
            </a:r>
          </a:p>
          <a:p>
            <a:pPr fontAlgn="b"/>
            <a:r>
              <a:rPr lang="pt-BR" sz="2000" dirty="0" smtClean="0">
                <a:solidFill>
                  <a:srgbClr val="000000"/>
                </a:solidFill>
                <a:latin typeface="Calibri" panose="020F0502020204030204" pitchFamily="34" charset="0"/>
              </a:rPr>
              <a:t>	(moto, computador, impressora, </a:t>
            </a:r>
            <a:r>
              <a:rPr lang="pt-BR" sz="2000" dirty="0" err="1" smtClean="0">
                <a:solidFill>
                  <a:srgbClr val="000000"/>
                </a:solidFill>
                <a:latin typeface="Calibri" panose="020F0502020204030204" pitchFamily="34" charset="0"/>
              </a:rPr>
              <a:t>gps</a:t>
            </a:r>
            <a:r>
              <a:rPr lang="pt-BR" sz="2000" dirty="0" smtClean="0">
                <a:solidFill>
                  <a:srgbClr val="000000"/>
                </a:solidFill>
                <a:latin typeface="Calibri" panose="020F0502020204030204" pitchFamily="34" charset="0"/>
              </a:rPr>
              <a:t>, máquina fotográfica)</a:t>
            </a:r>
          </a:p>
          <a:p>
            <a:pPr fontAlgn="b"/>
            <a:endParaRPr lang="pt-BR" sz="2000" dirty="0" smtClean="0">
              <a:solidFill>
                <a:srgbClr val="000000"/>
              </a:solidFill>
              <a:latin typeface="Calibri" panose="020F0502020204030204" pitchFamily="34" charset="0"/>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Tree>
    <p:extLst>
      <p:ext uri="{BB962C8B-B14F-4D97-AF65-F5344CB8AC3E}">
        <p14:creationId xmlns:p14="http://schemas.microsoft.com/office/powerpoint/2010/main" val="253868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Effect transition="in" filter="fade">
                                      <p:cBhvr>
                                        <p:cTn id="63" dur="1000"/>
                                        <p:tgtEl>
                                          <p:spTgt spid="2">
                                            <p:txEl>
                                              <p:pRg st="10" end="10"/>
                                            </p:txEl>
                                          </p:spTgt>
                                        </p:tgtEl>
                                      </p:cBhvr>
                                    </p:animEffect>
                                    <p:anim calcmode="lin" valueType="num">
                                      <p:cBhvr>
                                        <p:cTn id="64"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11" end="11"/>
                                            </p:txEl>
                                          </p:spTgt>
                                        </p:tgtEl>
                                        <p:attrNameLst>
                                          <p:attrName>style.visibility</p:attrName>
                                        </p:attrNameLst>
                                      </p:cBhvr>
                                      <p:to>
                                        <p:strVal val="visible"/>
                                      </p:to>
                                    </p:set>
                                    <p:animEffect transition="in" filter="fade">
                                      <p:cBhvr>
                                        <p:cTn id="70" dur="1000"/>
                                        <p:tgtEl>
                                          <p:spTgt spid="2">
                                            <p:txEl>
                                              <p:pRg st="11" end="11"/>
                                            </p:txEl>
                                          </p:spTgt>
                                        </p:tgtEl>
                                      </p:cBhvr>
                                    </p:animEffect>
                                    <p:anim calcmode="lin" valueType="num">
                                      <p:cBhvr>
                                        <p:cTn id="71"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12" end="12"/>
                                            </p:txEl>
                                          </p:spTgt>
                                        </p:tgtEl>
                                        <p:attrNameLst>
                                          <p:attrName>style.visibility</p:attrName>
                                        </p:attrNameLst>
                                      </p:cBhvr>
                                      <p:to>
                                        <p:strVal val="visible"/>
                                      </p:to>
                                    </p:set>
                                    <p:animEffect transition="in" filter="fade">
                                      <p:cBhvr>
                                        <p:cTn id="77" dur="1000"/>
                                        <p:tgtEl>
                                          <p:spTgt spid="2">
                                            <p:txEl>
                                              <p:pRg st="12" end="12"/>
                                            </p:txEl>
                                          </p:spTgt>
                                        </p:tgtEl>
                                      </p:cBhvr>
                                    </p:animEffect>
                                    <p:anim calcmode="lin" valueType="num">
                                      <p:cBhvr>
                                        <p:cTn id="7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
                                            <p:txEl>
                                              <p:pRg st="13" end="13"/>
                                            </p:txEl>
                                          </p:spTgt>
                                        </p:tgtEl>
                                        <p:attrNameLst>
                                          <p:attrName>style.visibility</p:attrName>
                                        </p:attrNameLst>
                                      </p:cBhvr>
                                      <p:to>
                                        <p:strVal val="visible"/>
                                      </p:to>
                                    </p:set>
                                    <p:animEffect transition="in" filter="fade">
                                      <p:cBhvr>
                                        <p:cTn id="84" dur="1000"/>
                                        <p:tgtEl>
                                          <p:spTgt spid="2">
                                            <p:txEl>
                                              <p:pRg st="13" end="13"/>
                                            </p:txEl>
                                          </p:spTgt>
                                        </p:tgtEl>
                                      </p:cBhvr>
                                    </p:animEffect>
                                    <p:anim calcmode="lin" valueType="num">
                                      <p:cBhvr>
                                        <p:cTn id="85"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Effect transition="in" filter="fade">
                                      <p:cBhvr>
                                        <p:cTn id="91" dur="1000"/>
                                        <p:tgtEl>
                                          <p:spTgt spid="2">
                                            <p:txEl>
                                              <p:pRg st="14" end="14"/>
                                            </p:txEl>
                                          </p:spTgt>
                                        </p:tgtEl>
                                      </p:cBhvr>
                                    </p:animEffect>
                                    <p:anim calcmode="lin" valueType="num">
                                      <p:cBhvr>
                                        <p:cTn id="92"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66902" y="332656"/>
            <a:ext cx="8713581" cy="6247864"/>
          </a:xfrm>
          <a:prstGeom prst="rect">
            <a:avLst/>
          </a:prstGeom>
        </p:spPr>
        <p:txBody>
          <a:bodyPr wrap="square">
            <a:spAutoFit/>
          </a:bodyPr>
          <a:lstStyle/>
          <a:p>
            <a:pPr algn="ctr" fontAlgn="b"/>
            <a:r>
              <a:rPr lang="pt-BR" sz="2800" b="1" dirty="0">
                <a:solidFill>
                  <a:schemeClr val="accent1"/>
                </a:solidFill>
                <a:latin typeface="Calibri" panose="020F0502020204030204" pitchFamily="34" charset="0"/>
              </a:rPr>
              <a:t>CAPTAÇÃO DE RECURSOS JUNTO AO </a:t>
            </a:r>
            <a:r>
              <a:rPr lang="pt-BR" sz="2800" b="1" dirty="0" smtClean="0">
                <a:solidFill>
                  <a:schemeClr val="accent1"/>
                </a:solidFill>
                <a:latin typeface="Calibri" panose="020F0502020204030204" pitchFamily="34" charset="0"/>
              </a:rPr>
              <a:t>GOVERNO ESTADUAL</a:t>
            </a:r>
          </a:p>
          <a:p>
            <a:pPr algn="ctr" fontAlgn="b"/>
            <a:r>
              <a:rPr lang="pt-BR" sz="2000" b="1" dirty="0" smtClean="0">
                <a:solidFill>
                  <a:srgbClr val="FF0000"/>
                </a:solidFill>
                <a:latin typeface="Calibri" panose="020F0502020204030204" pitchFamily="34" charset="0"/>
              </a:rPr>
              <a:t>Mais de 10 Milhões de Reais</a:t>
            </a:r>
          </a:p>
          <a:p>
            <a:pPr fontAlgn="b"/>
            <a:endParaRPr lang="pt-BR" sz="2400" b="1" dirty="0" smtClean="0">
              <a:solidFill>
                <a:srgbClr val="000000"/>
              </a:solidFill>
              <a:latin typeface="Calibri" panose="020F0502020204030204" pitchFamily="34" charset="0"/>
            </a:endParaRPr>
          </a:p>
          <a:p>
            <a:pPr fontAlgn="b"/>
            <a:r>
              <a:rPr lang="pt-BR" sz="2000" b="1" dirty="0" smtClean="0">
                <a:solidFill>
                  <a:srgbClr val="000000"/>
                </a:solidFill>
                <a:latin typeface="Calibri" panose="020F0502020204030204" pitchFamily="34" charset="0"/>
              </a:rPr>
              <a:t>Gestão Ambiental Compartilhada (GAC) – CONSISAL / SEMA</a:t>
            </a:r>
          </a:p>
          <a:p>
            <a:pPr marL="342900" indent="-342900" fontAlgn="b">
              <a:buFont typeface="Wingdings" panose="05000000000000000000" pitchFamily="2" charset="2"/>
              <a:buChar char="ü"/>
            </a:pPr>
            <a:r>
              <a:rPr lang="pt-BR" sz="1600" dirty="0" smtClean="0">
                <a:solidFill>
                  <a:srgbClr val="000000"/>
                </a:solidFill>
                <a:latin typeface="Calibri" panose="020F0502020204030204" pitchFamily="34" charset="0"/>
              </a:rPr>
              <a:t>Orientação aos Municípios sobre regularização, legislação, estruturação dos conselhos e fundos municipais e licenças ambientais</a:t>
            </a:r>
          </a:p>
          <a:p>
            <a:pPr fontAlgn="b"/>
            <a:endParaRPr lang="pt-BR" sz="1600" b="1" dirty="0" smtClean="0">
              <a:solidFill>
                <a:srgbClr val="000000"/>
              </a:solidFill>
              <a:latin typeface="Calibri" panose="020F0502020204030204" pitchFamily="34" charset="0"/>
            </a:endParaRPr>
          </a:p>
          <a:p>
            <a:pPr fontAlgn="b"/>
            <a:r>
              <a:rPr lang="pt-BR" sz="2000" b="1" dirty="0" smtClean="0">
                <a:solidFill>
                  <a:srgbClr val="000000"/>
                </a:solidFill>
                <a:latin typeface="Calibri" panose="020F0502020204030204" pitchFamily="34" charset="0"/>
              </a:rPr>
              <a:t>Cadastro Florestal de Imóveis Rurais (CEFIR) – CONSISAL / SEMA/INEMA</a:t>
            </a:r>
          </a:p>
          <a:p>
            <a:pPr marL="342900" indent="-342900" fontAlgn="b">
              <a:buFont typeface="Wingdings" panose="05000000000000000000" pitchFamily="2" charset="2"/>
              <a:buChar char="ü"/>
            </a:pPr>
            <a:r>
              <a:rPr lang="pt-BR" sz="1600" dirty="0" smtClean="0">
                <a:solidFill>
                  <a:srgbClr val="000000"/>
                </a:solidFill>
                <a:latin typeface="Calibri" panose="020F0502020204030204" pitchFamily="34" charset="0"/>
              </a:rPr>
              <a:t>Cadastro e regularização fundiárias de 4.500 propriedades rurais</a:t>
            </a:r>
          </a:p>
          <a:p>
            <a:pPr fontAlgn="b"/>
            <a:endParaRPr lang="pt-BR" sz="1600" b="1" dirty="0" smtClean="0">
              <a:solidFill>
                <a:srgbClr val="000000"/>
              </a:solidFill>
              <a:latin typeface="Calibri" panose="020F0502020204030204" pitchFamily="34" charset="0"/>
            </a:endParaRPr>
          </a:p>
          <a:p>
            <a:pPr fontAlgn="b"/>
            <a:r>
              <a:rPr lang="pt-BR" sz="2000" b="1" dirty="0" smtClean="0">
                <a:solidFill>
                  <a:srgbClr val="000000"/>
                </a:solidFill>
                <a:latin typeface="Calibri" panose="020F0502020204030204" pitchFamily="34" charset="0"/>
              </a:rPr>
              <a:t>Jogos Estudantis do CONSISAL – CONSISAL / SUDESB</a:t>
            </a:r>
          </a:p>
          <a:p>
            <a:pPr marL="342900" indent="-342900" fontAlgn="b">
              <a:buFont typeface="Wingdings" panose="05000000000000000000" pitchFamily="2" charset="2"/>
              <a:buChar char="ü"/>
            </a:pPr>
            <a:r>
              <a:rPr lang="pt-BR" sz="1600" dirty="0" smtClean="0">
                <a:solidFill>
                  <a:srgbClr val="000000"/>
                </a:solidFill>
                <a:latin typeface="Calibri" panose="020F0502020204030204" pitchFamily="34" charset="0"/>
              </a:rPr>
              <a:t>Segunda Edição dos Jogos do </a:t>
            </a:r>
            <a:r>
              <a:rPr lang="pt-BR" sz="1600" dirty="0" err="1" smtClean="0">
                <a:solidFill>
                  <a:srgbClr val="000000"/>
                </a:solidFill>
                <a:latin typeface="Calibri" panose="020F0502020204030204" pitchFamily="34" charset="0"/>
              </a:rPr>
              <a:t>Consisal</a:t>
            </a:r>
            <a:r>
              <a:rPr lang="pt-BR" sz="1600" dirty="0" smtClean="0">
                <a:solidFill>
                  <a:srgbClr val="000000"/>
                </a:solidFill>
                <a:latin typeface="Calibri" panose="020F0502020204030204" pitchFamily="34" charset="0"/>
              </a:rPr>
              <a:t> com modalidades como: Futebol, Futsal, Voleibol, Handebol, Basquete, </a:t>
            </a:r>
            <a:r>
              <a:rPr lang="pt-BR" sz="1600" dirty="0" err="1" smtClean="0">
                <a:solidFill>
                  <a:srgbClr val="000000"/>
                </a:solidFill>
                <a:latin typeface="Calibri" panose="020F0502020204030204" pitchFamily="34" charset="0"/>
              </a:rPr>
              <a:t>Jiu</a:t>
            </a:r>
            <a:r>
              <a:rPr lang="pt-BR" sz="1600" dirty="0" smtClean="0">
                <a:solidFill>
                  <a:srgbClr val="000000"/>
                </a:solidFill>
                <a:latin typeface="Calibri" panose="020F0502020204030204" pitchFamily="34" charset="0"/>
              </a:rPr>
              <a:t> </a:t>
            </a:r>
            <a:r>
              <a:rPr lang="pt-BR" sz="1600" dirty="0" err="1" smtClean="0">
                <a:solidFill>
                  <a:srgbClr val="000000"/>
                </a:solidFill>
                <a:latin typeface="Calibri" panose="020F0502020204030204" pitchFamily="34" charset="0"/>
              </a:rPr>
              <a:t>Jitsu</a:t>
            </a:r>
            <a:r>
              <a:rPr lang="pt-BR" sz="1600" dirty="0">
                <a:solidFill>
                  <a:srgbClr val="000000"/>
                </a:solidFill>
                <a:latin typeface="Calibri" panose="020F0502020204030204" pitchFamily="34" charset="0"/>
              </a:rPr>
              <a:t> </a:t>
            </a:r>
            <a:r>
              <a:rPr lang="pt-BR" sz="1600" dirty="0" smtClean="0">
                <a:solidFill>
                  <a:srgbClr val="000000"/>
                </a:solidFill>
                <a:latin typeface="Calibri" panose="020F0502020204030204" pitchFamily="34" charset="0"/>
              </a:rPr>
              <a:t>Corrida Rústica e Ciclismo.</a:t>
            </a:r>
          </a:p>
          <a:p>
            <a:pPr fontAlgn="b"/>
            <a:endParaRPr lang="pt-BR" sz="1600" b="1" dirty="0">
              <a:solidFill>
                <a:srgbClr val="000000"/>
              </a:solidFill>
              <a:latin typeface="Calibri" panose="020F0502020204030204" pitchFamily="34" charset="0"/>
            </a:endParaRPr>
          </a:p>
          <a:p>
            <a:pPr fontAlgn="b"/>
            <a:r>
              <a:rPr lang="pt-BR" sz="2000" b="1" dirty="0" smtClean="0">
                <a:solidFill>
                  <a:srgbClr val="000000"/>
                </a:solidFill>
                <a:latin typeface="Calibri" panose="020F0502020204030204" pitchFamily="34" charset="0"/>
              </a:rPr>
              <a:t>Regularização Fundiária –  CONSISAL / SDR / CDA</a:t>
            </a:r>
          </a:p>
          <a:p>
            <a:pPr marL="342900" indent="-342900" fontAlgn="b">
              <a:buFont typeface="Wingdings" panose="05000000000000000000" pitchFamily="2" charset="2"/>
              <a:buChar char="ü"/>
            </a:pPr>
            <a:r>
              <a:rPr lang="pt-BR" sz="1600" dirty="0">
                <a:solidFill>
                  <a:srgbClr val="000000"/>
                </a:solidFill>
                <a:latin typeface="Calibri" panose="020F0502020204030204" pitchFamily="34" charset="0"/>
              </a:rPr>
              <a:t>Cadastro e regularização fundiárias de </a:t>
            </a:r>
            <a:r>
              <a:rPr lang="pt-BR" sz="1600" dirty="0" smtClean="0">
                <a:solidFill>
                  <a:srgbClr val="000000"/>
                </a:solidFill>
                <a:latin typeface="Calibri" panose="020F0502020204030204" pitchFamily="34" charset="0"/>
              </a:rPr>
              <a:t>5.000 </a:t>
            </a:r>
            <a:r>
              <a:rPr lang="pt-BR" sz="1600" dirty="0">
                <a:solidFill>
                  <a:srgbClr val="000000"/>
                </a:solidFill>
                <a:latin typeface="Calibri" panose="020F0502020204030204" pitchFamily="34" charset="0"/>
              </a:rPr>
              <a:t>propriedades rurais</a:t>
            </a:r>
            <a:endParaRPr lang="pt-BR" sz="1600" dirty="0" smtClean="0">
              <a:solidFill>
                <a:srgbClr val="000000"/>
              </a:solidFill>
              <a:latin typeface="Calibri" panose="020F0502020204030204" pitchFamily="34" charset="0"/>
            </a:endParaRPr>
          </a:p>
          <a:p>
            <a:pPr fontAlgn="b"/>
            <a:endParaRPr lang="pt-BR" sz="1600" b="1" dirty="0" smtClean="0">
              <a:solidFill>
                <a:srgbClr val="000000"/>
              </a:solidFill>
              <a:latin typeface="Calibri" panose="020F0502020204030204" pitchFamily="34" charset="0"/>
            </a:endParaRPr>
          </a:p>
          <a:p>
            <a:pPr fontAlgn="b"/>
            <a:r>
              <a:rPr lang="pt-BR" sz="2000" b="1" dirty="0" smtClean="0">
                <a:solidFill>
                  <a:srgbClr val="000000"/>
                </a:solidFill>
                <a:latin typeface="Calibri" panose="020F0502020204030204" pitchFamily="34" charset="0"/>
              </a:rPr>
              <a:t>Serviço de Inspeção Municipal (SIM) – CONSISAL / SDR</a:t>
            </a:r>
          </a:p>
          <a:p>
            <a:pPr marL="342900" indent="-342900" fontAlgn="b">
              <a:buFont typeface="Wingdings" panose="05000000000000000000" pitchFamily="2" charset="2"/>
              <a:buChar char="ü"/>
            </a:pPr>
            <a:r>
              <a:rPr lang="pt-BR" sz="1600" dirty="0" smtClean="0">
                <a:solidFill>
                  <a:srgbClr val="000000"/>
                </a:solidFill>
                <a:latin typeface="Calibri" panose="020F0502020204030204" pitchFamily="34" charset="0"/>
              </a:rPr>
              <a:t>Contratação de Equipe Técnica e Estruturação das Secretarias Municipais</a:t>
            </a:r>
          </a:p>
          <a:p>
            <a:pPr fontAlgn="b"/>
            <a:endParaRPr lang="pt-BR" sz="1600" b="1" dirty="0">
              <a:solidFill>
                <a:srgbClr val="000000"/>
              </a:solidFill>
              <a:latin typeface="Calibri" panose="020F0502020204030204" pitchFamily="34" charset="0"/>
            </a:endParaRPr>
          </a:p>
          <a:p>
            <a:pPr fontAlgn="b"/>
            <a:r>
              <a:rPr lang="pt-BR" sz="2000" b="1" dirty="0" smtClean="0">
                <a:solidFill>
                  <a:srgbClr val="000000"/>
                </a:solidFill>
                <a:latin typeface="Calibri" panose="020F0502020204030204" pitchFamily="34" charset="0"/>
              </a:rPr>
              <a:t>Plano Territorial de Saneamento Básico – CONSISAL / AGERSA</a:t>
            </a:r>
          </a:p>
          <a:p>
            <a:pPr marL="342900" indent="-342900" fontAlgn="b">
              <a:buFont typeface="Wingdings" panose="05000000000000000000" pitchFamily="2" charset="2"/>
              <a:buChar char="ü"/>
            </a:pPr>
            <a:r>
              <a:rPr lang="pt-BR" sz="1600" dirty="0" smtClean="0">
                <a:solidFill>
                  <a:srgbClr val="000000"/>
                </a:solidFill>
                <a:latin typeface="Calibri" panose="020F0502020204030204" pitchFamily="34" charset="0"/>
              </a:rPr>
              <a:t>Elaboração do Plano Territorial de Saneamento Básico</a:t>
            </a:r>
            <a:endParaRPr lang="pt-BR" sz="1600" dirty="0">
              <a:solidFill>
                <a:srgbClr val="000000"/>
              </a:solidFill>
              <a:latin typeface="Calibri" panose="020F0502020204030204" pitchFamily="34" charset="0"/>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Tree>
    <p:extLst>
      <p:ext uri="{BB962C8B-B14F-4D97-AF65-F5344CB8AC3E}">
        <p14:creationId xmlns:p14="http://schemas.microsoft.com/office/powerpoint/2010/main" val="135221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155448" y="455614"/>
            <a:ext cx="3596480" cy="2107827"/>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94" y="723865"/>
            <a:ext cx="3623005" cy="2035728"/>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0727" y="3523881"/>
            <a:ext cx="3514826" cy="2020490"/>
          </a:xfrm>
          <a:prstGeom prst="rect">
            <a:avLst/>
          </a:prstGeom>
        </p:spPr>
      </p:pic>
      <p:pic>
        <p:nvPicPr>
          <p:cNvPr id="7" name="Image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1231" y="609451"/>
            <a:ext cx="3390900" cy="1962150"/>
          </a:xfrm>
          <a:prstGeom prst="rect">
            <a:avLst/>
          </a:prstGeom>
        </p:spPr>
      </p:pic>
      <p:pic>
        <p:nvPicPr>
          <p:cNvPr id="9" name="Image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19" y="3487803"/>
            <a:ext cx="3555536" cy="2093209"/>
          </a:xfrm>
          <a:prstGeom prst="rect">
            <a:avLst/>
          </a:prstGeom>
        </p:spPr>
      </p:pic>
      <p:pic>
        <p:nvPicPr>
          <p:cNvPr id="10" name="Image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6306" y="3175026"/>
            <a:ext cx="3240907" cy="2430681"/>
          </a:xfrm>
          <a:prstGeom prst="rect">
            <a:avLst/>
          </a:prstGeom>
        </p:spPr>
      </p:pic>
      <p:sp>
        <p:nvSpPr>
          <p:cNvPr id="11" name="CaixaDeTexto 10"/>
          <p:cNvSpPr txBox="1"/>
          <p:nvPr/>
        </p:nvSpPr>
        <p:spPr>
          <a:xfrm>
            <a:off x="3702155" y="6168788"/>
            <a:ext cx="4363672" cy="646331"/>
          </a:xfrm>
          <a:prstGeom prst="rect">
            <a:avLst/>
          </a:prstGeom>
          <a:noFill/>
        </p:spPr>
        <p:txBody>
          <a:bodyPr wrap="square" rtlCol="0">
            <a:spAutoFit/>
          </a:bodyPr>
          <a:lstStyle/>
          <a:p>
            <a:r>
              <a:rPr lang="pt-BR" dirty="0" smtClean="0"/>
              <a:t>Ações dos projetos 1ª e 2ª Água</a:t>
            </a:r>
          </a:p>
          <a:p>
            <a:endParaRPr lang="pt-BR" dirty="0"/>
          </a:p>
        </p:txBody>
      </p:sp>
    </p:spTree>
    <p:extLst>
      <p:ext uri="{BB962C8B-B14F-4D97-AF65-F5344CB8AC3E}">
        <p14:creationId xmlns:p14="http://schemas.microsoft.com/office/powerpoint/2010/main" val="1451082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575714" y="1226382"/>
            <a:ext cx="9048466" cy="875373"/>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pt-BR" sz="2300" b="1"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
        <p:nvSpPr>
          <p:cNvPr id="2" name="CaixaDeTexto 1"/>
          <p:cNvSpPr txBox="1"/>
          <p:nvPr/>
        </p:nvSpPr>
        <p:spPr>
          <a:xfrm>
            <a:off x="791570" y="323320"/>
            <a:ext cx="8748215" cy="6771084"/>
          </a:xfrm>
          <a:prstGeom prst="rect">
            <a:avLst/>
          </a:prstGeom>
          <a:noFill/>
        </p:spPr>
        <p:txBody>
          <a:bodyPr wrap="square" rtlCol="0">
            <a:spAutoFit/>
          </a:bodyPr>
          <a:lstStyle/>
          <a:p>
            <a:r>
              <a:rPr lang="pt-BR" sz="2800" b="1" dirty="0" smtClean="0">
                <a:solidFill>
                  <a:schemeClr val="accent1"/>
                </a:solidFill>
                <a:latin typeface="Calibri" panose="020F0502020204030204" pitchFamily="34" charset="0"/>
                <a:cs typeface="Calibri" panose="020F0502020204030204" pitchFamily="34" charset="0"/>
              </a:rPr>
              <a:t>FEDERAÇÃO DOS CONSÓRCIOS PÚBLICOS DA BAHIA  - FECBAHIA</a:t>
            </a:r>
          </a:p>
          <a:p>
            <a:pPr algn="just"/>
            <a:r>
              <a:rPr lang="pt-BR" dirty="0">
                <a:latin typeface="Calibri" panose="020F0502020204030204" pitchFamily="34" charset="0"/>
                <a:cs typeface="Calibri" panose="020F0502020204030204" pitchFamily="34" charset="0"/>
              </a:rPr>
              <a:t>A Federação de Consórcios da Bahia – FECBAHIA fundada em 28 de abril de 2015, é uma associação civil de fins não econômicos, surge após um longo processo de articulação para o desenvolvimento de política territorial nos 19 territórios de identidade no estado da Bahia, sendo eles: Sertão do São Francisco, Irecê, Portal do Sertão, Sisal, Vale do </a:t>
            </a:r>
            <a:r>
              <a:rPr lang="pt-BR" dirty="0" err="1">
                <a:latin typeface="Calibri" panose="020F0502020204030204" pitchFamily="34" charset="0"/>
                <a:cs typeface="Calibri" panose="020F0502020204030204" pitchFamily="34" charset="0"/>
              </a:rPr>
              <a:t>Jiquiriçá</a:t>
            </a:r>
            <a:r>
              <a:rPr lang="pt-BR" dirty="0">
                <a:latin typeface="Calibri" panose="020F0502020204030204" pitchFamily="34" charset="0"/>
                <a:cs typeface="Calibri" panose="020F0502020204030204" pitchFamily="34" charset="0"/>
              </a:rPr>
              <a:t>, Litoral Sul, Bacia do Jacuípe, Sertão Produtivo, Costa do Descobrimento, Bacia do Rio Corrente, Extremo Sul, Baixo Sul, Médio Rio das Contas, Bacia do Paramirim, Litoral Sul, Chapada Diamantina, Território do Recôncavo e Médio Sudoeste.</a:t>
            </a:r>
            <a:r>
              <a:rPr lang="pt-BR" b="1" dirty="0"/>
              <a:t> </a:t>
            </a:r>
            <a:endParaRPr lang="pt-BR" dirty="0">
              <a:solidFill>
                <a:schemeClr val="bg2">
                  <a:lumMod val="25000"/>
                </a:schemeClr>
              </a:solidFill>
              <a:latin typeface="Calibri" panose="020F0502020204030204" pitchFamily="34" charset="0"/>
              <a:cs typeface="Calibri" panose="020F0502020204030204" pitchFamily="34" charset="0"/>
            </a:endParaRPr>
          </a:p>
          <a:p>
            <a:pPr algn="just"/>
            <a:endParaRPr lang="pt-BR" b="1" dirty="0" smtClean="0">
              <a:latin typeface="Calibri" panose="020F0502020204030204" pitchFamily="34" charset="0"/>
              <a:cs typeface="Calibri" panose="020F0502020204030204" pitchFamily="34" charset="0"/>
            </a:endParaRPr>
          </a:p>
          <a:p>
            <a:pPr algn="just"/>
            <a:r>
              <a:rPr lang="pt-BR" b="1" dirty="0" smtClean="0">
                <a:latin typeface="Calibri" panose="020F0502020204030204" pitchFamily="34" charset="0"/>
                <a:cs typeface="Calibri" panose="020F0502020204030204" pitchFamily="34" charset="0"/>
              </a:rPr>
              <a:t>Finalidade: </a:t>
            </a:r>
            <a:r>
              <a:rPr lang="pt-BR" dirty="0" smtClean="0">
                <a:latin typeface="Calibri" panose="020F0502020204030204" pitchFamily="34" charset="0"/>
                <a:cs typeface="Calibri" panose="020F0502020204030204" pitchFamily="34" charset="0"/>
              </a:rPr>
              <a:t>promover </a:t>
            </a:r>
            <a:r>
              <a:rPr lang="pt-BR" dirty="0">
                <a:latin typeface="Calibri" panose="020F0502020204030204" pitchFamily="34" charset="0"/>
                <a:cs typeface="Calibri" panose="020F0502020204030204" pitchFamily="34" charset="0"/>
              </a:rPr>
              <a:t>do </a:t>
            </a:r>
            <a:r>
              <a:rPr lang="pt-BR" dirty="0" smtClean="0">
                <a:latin typeface="Calibri" panose="020F0502020204030204" pitchFamily="34" charset="0"/>
                <a:cs typeface="Calibri" panose="020F0502020204030204" pitchFamily="34" charset="0"/>
              </a:rPr>
              <a:t>desenvolvimento </a:t>
            </a:r>
            <a:r>
              <a:rPr lang="pt-BR" dirty="0">
                <a:latin typeface="Calibri" panose="020F0502020204030204" pitchFamily="34" charset="0"/>
                <a:cs typeface="Calibri" panose="020F0502020204030204" pitchFamily="34" charset="0"/>
              </a:rPr>
              <a:t>s</a:t>
            </a:r>
            <a:r>
              <a:rPr lang="pt-BR" dirty="0" smtClean="0">
                <a:latin typeface="Calibri" panose="020F0502020204030204" pitchFamily="34" charset="0"/>
                <a:cs typeface="Calibri" panose="020F0502020204030204" pitchFamily="34" charset="0"/>
              </a:rPr>
              <a:t>ustentável </a:t>
            </a:r>
            <a:r>
              <a:rPr lang="pt-BR" dirty="0">
                <a:latin typeface="Calibri" panose="020F0502020204030204" pitchFamily="34" charset="0"/>
                <a:cs typeface="Calibri" panose="020F0502020204030204" pitchFamily="34" charset="0"/>
              </a:rPr>
              <a:t>dos </a:t>
            </a:r>
            <a:r>
              <a:rPr lang="pt-BR" dirty="0" smtClean="0">
                <a:latin typeface="Calibri" panose="020F0502020204030204" pitchFamily="34" charset="0"/>
                <a:cs typeface="Calibri" panose="020F0502020204030204" pitchFamily="34" charset="0"/>
              </a:rPr>
              <a:t>consórcios </a:t>
            </a:r>
            <a:r>
              <a:rPr lang="pt-BR" dirty="0">
                <a:latin typeface="Calibri" panose="020F0502020204030204" pitchFamily="34" charset="0"/>
                <a:cs typeface="Calibri" panose="020F0502020204030204" pitchFamily="34" charset="0"/>
              </a:rPr>
              <a:t>p</a:t>
            </a:r>
            <a:r>
              <a:rPr lang="pt-BR" dirty="0" smtClean="0">
                <a:latin typeface="Calibri" panose="020F0502020204030204" pitchFamily="34" charset="0"/>
                <a:cs typeface="Calibri" panose="020F0502020204030204" pitchFamily="34" charset="0"/>
              </a:rPr>
              <a:t>úblicos </a:t>
            </a:r>
            <a:r>
              <a:rPr lang="pt-BR" dirty="0">
                <a:latin typeface="Calibri" panose="020F0502020204030204" pitchFamily="34" charset="0"/>
                <a:cs typeface="Calibri" panose="020F0502020204030204" pitchFamily="34" charset="0"/>
              </a:rPr>
              <a:t>intermunicipal em suas áreas de atuação.  </a:t>
            </a:r>
          </a:p>
          <a:p>
            <a:pPr algn="just"/>
            <a:endParaRPr lang="pt-BR" dirty="0">
              <a:solidFill>
                <a:schemeClr val="bg2">
                  <a:lumMod val="25000"/>
                </a:schemeClr>
              </a:solidFill>
              <a:latin typeface="Calibri" panose="020F0502020204030204" pitchFamily="34" charset="0"/>
              <a:cs typeface="Calibri" panose="020F0502020204030204" pitchFamily="34" charset="0"/>
            </a:endParaRPr>
          </a:p>
          <a:p>
            <a:pPr algn="just"/>
            <a:r>
              <a:rPr lang="pt-BR" b="1" dirty="0" smtClean="0">
                <a:latin typeface="Calibri" panose="020F0502020204030204" pitchFamily="34" charset="0"/>
                <a:cs typeface="Calibri" panose="020F0502020204030204" pitchFamily="34" charset="0"/>
              </a:rPr>
              <a:t>Atuação: </a:t>
            </a:r>
            <a:r>
              <a:rPr lang="pt-BR" dirty="0">
                <a:latin typeface="Calibri" panose="020F0502020204030204" pitchFamily="34" charset="0"/>
                <a:cs typeface="Calibri" panose="020F0502020204030204" pitchFamily="34" charset="0"/>
              </a:rPr>
              <a:t>Diante dos desafios da gestão pública, e com o intuito de buscar o fortalecimento dos Consórcios Públicos em formação ou formados no Estado da Bahia, foi criada a Federação de Consórcios Públicos da Bahia-FECBAHIA, mais uma instancia que propõe se tornar um importante instrumento de cooperação capaz de promover soluções para suprir necessidades locais e territoriais. </a:t>
            </a:r>
          </a:p>
          <a:p>
            <a:pPr algn="just"/>
            <a:r>
              <a:rPr lang="pt-BR" dirty="0">
                <a:latin typeface="Calibri" panose="020F0502020204030204" pitchFamily="34" charset="0"/>
                <a:cs typeface="Calibri" panose="020F0502020204030204" pitchFamily="34" charset="0"/>
              </a:rPr>
              <a:t>Por se tratar de uma instituição relativamente nova, já que alguns dos consórcios filiados já possuem estrutura e desempenho que se tornou referencia nacional, a FECBAHIA tem a finalidade de estabelecer junto aos associados, rotinas administrativas nos Consórcios, facilitando a gestão e gerando segurança nos procedimentos. </a:t>
            </a:r>
          </a:p>
          <a:p>
            <a:pPr algn="just"/>
            <a:endParaRPr lang="pt-BR"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2818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Diretoria </a:t>
            </a:r>
            <a:endParaRPr lang="pt-BR" dirty="0"/>
          </a:p>
        </p:txBody>
      </p:sp>
      <p:sp>
        <p:nvSpPr>
          <p:cNvPr id="5" name="Retângulo 4"/>
          <p:cNvSpPr/>
          <p:nvPr/>
        </p:nvSpPr>
        <p:spPr>
          <a:xfrm>
            <a:off x="703856" y="1697960"/>
            <a:ext cx="11233248" cy="4832092"/>
          </a:xfrm>
          <a:prstGeom prst="rect">
            <a:avLst/>
          </a:prstGeom>
        </p:spPr>
        <p:txBody>
          <a:bodyPr wrap="square">
            <a:spAutoFit/>
          </a:bodyPr>
          <a:lstStyle/>
          <a:p>
            <a:r>
              <a:rPr lang="pt-BR" sz="2200" b="1" dirty="0" smtClean="0">
                <a:latin typeface="Calibri" panose="020F0502020204030204" pitchFamily="34" charset="0"/>
              </a:rPr>
              <a:t>DIRETORIA:</a:t>
            </a:r>
          </a:p>
          <a:p>
            <a:endParaRPr lang="pt-BR" sz="2200" b="1" dirty="0">
              <a:latin typeface="Calibri" panose="020F0502020204030204" pitchFamily="34" charset="0"/>
            </a:endParaRPr>
          </a:p>
          <a:p>
            <a:r>
              <a:rPr lang="pt-BR" sz="2200" b="1" dirty="0" smtClean="0">
                <a:latin typeface="Calibri" panose="020F0502020204030204" pitchFamily="34" charset="0"/>
              </a:rPr>
              <a:t>Presidente</a:t>
            </a:r>
            <a:r>
              <a:rPr lang="pt-BR" sz="2200" dirty="0" smtClean="0">
                <a:latin typeface="Calibri" panose="020F0502020204030204" pitchFamily="34" charset="0"/>
              </a:rPr>
              <a:t>: </a:t>
            </a:r>
          </a:p>
          <a:p>
            <a:r>
              <a:rPr lang="pt-BR" sz="2200" dirty="0" smtClean="0">
                <a:latin typeface="Calibri" panose="020F0502020204030204" pitchFamily="34" charset="0"/>
              </a:rPr>
              <a:t>Osni Cardoso de Araújo – Presidente do CONSISAL</a:t>
            </a:r>
          </a:p>
          <a:p>
            <a:endParaRPr lang="pt-BR" sz="2200" dirty="0">
              <a:latin typeface="Calibri" panose="020F0502020204030204" pitchFamily="34" charset="0"/>
            </a:endParaRPr>
          </a:p>
          <a:p>
            <a:r>
              <a:rPr lang="pt-BR" sz="2200" b="1" dirty="0" smtClean="0">
                <a:latin typeface="Calibri" panose="020F0502020204030204" pitchFamily="34" charset="0"/>
              </a:rPr>
              <a:t>Vice Presidente Administrativo</a:t>
            </a:r>
          </a:p>
          <a:p>
            <a:r>
              <a:rPr lang="pt-BR" sz="2200" dirty="0" err="1" smtClean="0">
                <a:latin typeface="Calibri" panose="020F0502020204030204" pitchFamily="34" charset="0"/>
              </a:rPr>
              <a:t>Railton</a:t>
            </a:r>
            <a:r>
              <a:rPr lang="pt-BR" sz="2200" dirty="0" smtClean="0">
                <a:latin typeface="Calibri" panose="020F0502020204030204" pitchFamily="34" charset="0"/>
              </a:rPr>
              <a:t> de Oliveira – Presidente CIMURC</a:t>
            </a:r>
          </a:p>
          <a:p>
            <a:endParaRPr lang="pt-BR" sz="2200" dirty="0">
              <a:latin typeface="Calibri" panose="020F0502020204030204" pitchFamily="34" charset="0"/>
            </a:endParaRPr>
          </a:p>
          <a:p>
            <a:r>
              <a:rPr lang="pt-BR" sz="2200" b="1" dirty="0" smtClean="0">
                <a:latin typeface="Calibri" panose="020F0502020204030204" pitchFamily="34" charset="0"/>
              </a:rPr>
              <a:t>Vice Presidente Institucional</a:t>
            </a:r>
          </a:p>
          <a:p>
            <a:r>
              <a:rPr lang="pt-BR" sz="2200" dirty="0" smtClean="0">
                <a:latin typeface="Calibri" panose="020F0502020204030204" pitchFamily="34" charset="0"/>
              </a:rPr>
              <a:t>Joaquim Mendes – Presidente CDS MÉDIO SUDOEST</a:t>
            </a:r>
          </a:p>
          <a:p>
            <a:endParaRPr lang="pt-BR" sz="2200" dirty="0">
              <a:latin typeface="Calibri" panose="020F0502020204030204" pitchFamily="34" charset="0"/>
            </a:endParaRPr>
          </a:p>
          <a:p>
            <a:r>
              <a:rPr lang="pt-BR" sz="2200" b="1" dirty="0" smtClean="0">
                <a:latin typeface="Calibri" panose="020F0502020204030204" pitchFamily="34" charset="0"/>
              </a:rPr>
              <a:t>Tesoureiro </a:t>
            </a:r>
          </a:p>
          <a:p>
            <a:r>
              <a:rPr lang="pt-BR" sz="2200" dirty="0" err="1" smtClean="0">
                <a:latin typeface="Calibri" panose="020F0502020204030204" pitchFamily="34" charset="0"/>
              </a:rPr>
              <a:t>Lenildo</a:t>
            </a:r>
            <a:r>
              <a:rPr lang="pt-BR" sz="2200" dirty="0" smtClean="0">
                <a:latin typeface="Calibri" panose="020F0502020204030204" pitchFamily="34" charset="0"/>
              </a:rPr>
              <a:t> Alves – Presidente CDS LITORAL SUL</a:t>
            </a:r>
          </a:p>
          <a:p>
            <a:endParaRPr lang="pt-BR" sz="2200" b="1" dirty="0">
              <a:latin typeface="Calibri" panose="020F0502020204030204" pitchFamily="34"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Tree>
    <p:extLst>
      <p:ext uri="{BB962C8B-B14F-4D97-AF65-F5344CB8AC3E}">
        <p14:creationId xmlns:p14="http://schemas.microsoft.com/office/powerpoint/2010/main" val="2346184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
        <p:nvSpPr>
          <p:cNvPr id="2" name="CaixaDeTexto 1"/>
          <p:cNvSpPr txBox="1"/>
          <p:nvPr/>
        </p:nvSpPr>
        <p:spPr>
          <a:xfrm>
            <a:off x="409433" y="805218"/>
            <a:ext cx="11655187" cy="4585871"/>
          </a:xfrm>
          <a:prstGeom prst="rect">
            <a:avLst/>
          </a:prstGeom>
          <a:noFill/>
        </p:spPr>
        <p:txBody>
          <a:bodyPr wrap="square" rtlCol="0">
            <a:spAutoFit/>
          </a:bodyPr>
          <a:lstStyle/>
          <a:p>
            <a:r>
              <a:rPr lang="pt-BR" sz="2800" b="1" dirty="0" smtClean="0">
                <a:solidFill>
                  <a:schemeClr val="accent1"/>
                </a:solidFill>
              </a:rPr>
              <a:t>A dinâmica dos consórcios públicos na Bahia</a:t>
            </a:r>
          </a:p>
          <a:p>
            <a:pPr algn="just">
              <a:lnSpc>
                <a:spcPct val="150000"/>
              </a:lnSpc>
            </a:pPr>
            <a:r>
              <a:rPr lang="pt-BR" b="1" dirty="0" smtClean="0">
                <a:latin typeface="Calibri" panose="020F0502020204030204" pitchFamily="34" charset="0"/>
                <a:cs typeface="Calibri" panose="020F0502020204030204" pitchFamily="34" charset="0"/>
              </a:rPr>
              <a:t>             </a:t>
            </a:r>
            <a:r>
              <a:rPr lang="pt-BR" sz="2000" b="1" dirty="0" smtClean="0">
                <a:latin typeface="Calibri" panose="020F0502020204030204" pitchFamily="34" charset="0"/>
                <a:cs typeface="Calibri" panose="020F0502020204030204" pitchFamily="34" charset="0"/>
              </a:rPr>
              <a:t>Atuação: </a:t>
            </a:r>
            <a:r>
              <a:rPr lang="pt-BR" dirty="0" smtClean="0">
                <a:latin typeface="Calibri" panose="020F0502020204030204" pitchFamily="34" charset="0"/>
                <a:cs typeface="Calibri" panose="020F0502020204030204" pitchFamily="34" charset="0"/>
              </a:rPr>
              <a:t>A </a:t>
            </a:r>
            <a:r>
              <a:rPr lang="pt-BR" dirty="0">
                <a:latin typeface="Calibri" panose="020F0502020204030204" pitchFamily="34" charset="0"/>
                <a:cs typeface="Calibri" panose="020F0502020204030204" pitchFamily="34" charset="0"/>
              </a:rPr>
              <a:t>formação de consórcios entre entes públicos (municípios, estados e União) para gestão de atividades específicas e consecução de objetivos de interesse comum constitui-se uma importante alternativa para melhorar a eficiência da prestação de serviços públicos. A gestão compartilhada de recursos a ações vem se mostrando extremamente eficaz, o que vem sendo mostrado com os resultados desses primeiros anos de </a:t>
            </a:r>
            <a:r>
              <a:rPr lang="pt-BR" dirty="0" err="1">
                <a:latin typeface="Calibri" panose="020F0502020204030204" pitchFamily="34" charset="0"/>
                <a:cs typeface="Calibri" panose="020F0502020204030204" pitchFamily="34" charset="0"/>
              </a:rPr>
              <a:t>consorciamento</a:t>
            </a:r>
            <a:r>
              <a:rPr lang="pt-BR" dirty="0">
                <a:latin typeface="Calibri" panose="020F0502020204030204" pitchFamily="34" charset="0"/>
                <a:cs typeface="Calibri" panose="020F0502020204030204" pitchFamily="34" charset="0"/>
              </a:rPr>
              <a:t> de </a:t>
            </a:r>
            <a:r>
              <a:rPr lang="pt-BR" dirty="0" smtClean="0">
                <a:latin typeface="Calibri" panose="020F0502020204030204" pitchFamily="34" charset="0"/>
                <a:cs typeface="Calibri" panose="020F0502020204030204" pitchFamily="34" charset="0"/>
              </a:rPr>
              <a:t>municípios na Bahia.</a:t>
            </a:r>
            <a:endParaRPr lang="pt-BR" dirty="0">
              <a:latin typeface="Calibri" panose="020F0502020204030204" pitchFamily="34" charset="0"/>
              <a:cs typeface="Calibri" panose="020F0502020204030204" pitchFamily="34" charset="0"/>
            </a:endParaRPr>
          </a:p>
          <a:p>
            <a:pPr algn="just">
              <a:lnSpc>
                <a:spcPct val="150000"/>
              </a:lnSpc>
            </a:pPr>
            <a:r>
              <a:rPr lang="pt-BR" b="1" dirty="0" smtClean="0">
                <a:latin typeface="Calibri" panose="020F0502020204030204" pitchFamily="34" charset="0"/>
                <a:cs typeface="Calibri" panose="020F0502020204030204" pitchFamily="34" charset="0"/>
              </a:rPr>
              <a:t>             A </a:t>
            </a:r>
            <a:r>
              <a:rPr lang="pt-BR" b="1" dirty="0">
                <a:latin typeface="Calibri" panose="020F0502020204030204" pitchFamily="34" charset="0"/>
                <a:cs typeface="Calibri" panose="020F0502020204030204" pitchFamily="34" charset="0"/>
              </a:rPr>
              <a:t>FECBAHIA </a:t>
            </a:r>
            <a:r>
              <a:rPr lang="pt-BR" dirty="0">
                <a:latin typeface="Calibri" panose="020F0502020204030204" pitchFamily="34" charset="0"/>
                <a:cs typeface="Calibri" panose="020F0502020204030204" pitchFamily="34" charset="0"/>
              </a:rPr>
              <a:t>tem </a:t>
            </a:r>
            <a:r>
              <a:rPr lang="pt-BR" dirty="0" smtClean="0">
                <a:latin typeface="Calibri" panose="020F0502020204030204" pitchFamily="34" charset="0"/>
                <a:cs typeface="Calibri" panose="020F0502020204030204" pitchFamily="34" charset="0"/>
              </a:rPr>
              <a:t>procurado estabelecer </a:t>
            </a:r>
            <a:r>
              <a:rPr lang="pt-BR" dirty="0">
                <a:latin typeface="Calibri" panose="020F0502020204030204" pitchFamily="34" charset="0"/>
                <a:cs typeface="Calibri" panose="020F0502020204030204" pitchFamily="34" charset="0"/>
              </a:rPr>
              <a:t>junto aos associados, rotinas administrativas nos Consórcios, facilitando a gestão e gerando segurança nos procedimentos. A federação chega com o propósito de ser um espaço de nivelamento e fortalecimento das políticas públicas e que tragam desenvolvimento sustentável e ecologicamente correto. A criação foi um passo natural e de extrema importância para o diálogo e fortalecimento dos consórcios do estado, tanto o diálogo entre eles, quanto o que já vem sendo feito junto ao governo do estado e governo federal.</a:t>
            </a:r>
          </a:p>
          <a:p>
            <a:endParaRPr lang="pt-BR"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4710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1557831603"/>
              </p:ext>
            </p:extLst>
          </p:nvPr>
        </p:nvGraphicFramePr>
        <p:xfrm>
          <a:off x="2478885" y="1278863"/>
          <a:ext cx="5346700" cy="5221288"/>
        </p:xfrm>
        <a:graphic>
          <a:graphicData uri="http://schemas.openxmlformats.org/presentationml/2006/ole">
            <mc:AlternateContent xmlns:mc="http://schemas.openxmlformats.org/markup-compatibility/2006">
              <mc:Choice xmlns:v="urn:schemas-microsoft-com:vml" Requires="v">
                <p:oleObj spid="_x0000_s1033" name="Planilha" r:id="rId4" imgW="3029007" imgH="3295619" progId="Excel.Sheet.12">
                  <p:embed/>
                </p:oleObj>
              </mc:Choice>
              <mc:Fallback>
                <p:oleObj name="Planilha" r:id="rId4" imgW="3029007" imgH="3295619" progId="Excel.Sheet.12">
                  <p:embed/>
                  <p:pic>
                    <p:nvPicPr>
                      <p:cNvPr id="0" name="Objeto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885" y="1278863"/>
                        <a:ext cx="53467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aixaDeTexto 5"/>
          <p:cNvSpPr txBox="1"/>
          <p:nvPr/>
        </p:nvSpPr>
        <p:spPr>
          <a:xfrm>
            <a:off x="150049" y="368482"/>
            <a:ext cx="9513438" cy="492443"/>
          </a:xfrm>
          <a:prstGeom prst="rect">
            <a:avLst/>
          </a:prstGeom>
          <a:noFill/>
        </p:spPr>
        <p:txBody>
          <a:bodyPr wrap="none" rtlCol="0">
            <a:spAutoFit/>
          </a:bodyPr>
          <a:lstStyle/>
          <a:p>
            <a:r>
              <a:rPr lang="pt-BR" sz="2600" b="1" dirty="0" smtClean="0">
                <a:solidFill>
                  <a:srgbClr val="92D050"/>
                </a:solidFill>
                <a:latin typeface="Calibri" panose="020F0502020204030204" pitchFamily="34" charset="0"/>
                <a:cs typeface="Calibri" panose="020F0502020204030204" pitchFamily="34" charset="0"/>
              </a:rPr>
              <a:t>Recursos do Governo Federal executados pelos Consórcios no Brasil</a:t>
            </a:r>
            <a:endParaRPr lang="pt-BR" sz="2600" b="1" dirty="0">
              <a:solidFill>
                <a:srgbClr val="92D050"/>
              </a:solidFill>
              <a:latin typeface="Calibri" panose="020F0502020204030204" pitchFamily="34" charset="0"/>
              <a:cs typeface="Calibri" panose="020F0502020204030204" pitchFamily="34" charset="0"/>
            </a:endParaRPr>
          </a:p>
        </p:txBody>
      </p:sp>
      <p:pic>
        <p:nvPicPr>
          <p:cNvPr id="7" name="Image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Tree>
    <p:extLst>
      <p:ext uri="{BB962C8B-B14F-4D97-AF65-F5344CB8AC3E}">
        <p14:creationId xmlns:p14="http://schemas.microsoft.com/office/powerpoint/2010/main" val="442324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
        <p:nvSpPr>
          <p:cNvPr id="7" name="CaixaDeTexto 6"/>
          <p:cNvSpPr txBox="1"/>
          <p:nvPr/>
        </p:nvSpPr>
        <p:spPr>
          <a:xfrm>
            <a:off x="313897" y="136466"/>
            <a:ext cx="11655187" cy="4031873"/>
          </a:xfrm>
          <a:prstGeom prst="rect">
            <a:avLst/>
          </a:prstGeom>
          <a:noFill/>
        </p:spPr>
        <p:txBody>
          <a:bodyPr wrap="square" rtlCol="0">
            <a:spAutoFit/>
          </a:bodyPr>
          <a:lstStyle/>
          <a:p>
            <a:r>
              <a:rPr lang="pt-BR" sz="2800" b="1" dirty="0" smtClean="0">
                <a:solidFill>
                  <a:schemeClr val="accent1"/>
                </a:solidFill>
              </a:rPr>
              <a:t>I </a:t>
            </a:r>
            <a:r>
              <a:rPr lang="pt-BR" sz="2800" b="1" dirty="0">
                <a:solidFill>
                  <a:schemeClr val="accent1"/>
                </a:solidFill>
              </a:rPr>
              <a:t>Simpósio Integra Bahia</a:t>
            </a:r>
            <a:endParaRPr lang="pt-BR" sz="2800" dirty="0">
              <a:solidFill>
                <a:schemeClr val="accent1"/>
              </a:solidFill>
            </a:endParaRPr>
          </a:p>
          <a:p>
            <a:pPr algn="just"/>
            <a:r>
              <a:rPr lang="pt-BR" dirty="0" smtClean="0"/>
              <a:t>   </a:t>
            </a:r>
          </a:p>
          <a:p>
            <a:pPr algn="just"/>
            <a:r>
              <a:rPr lang="pt-BR" dirty="0"/>
              <a:t> </a:t>
            </a:r>
            <a:r>
              <a:rPr lang="pt-BR" dirty="0" smtClean="0"/>
              <a:t>   Diante </a:t>
            </a:r>
            <a:r>
              <a:rPr lang="pt-BR" dirty="0"/>
              <a:t>dos desafios da gestão pública, e com o intuito de buscar o fortalecimento dos Consórcios Públicos no Estado, a Federação dos Consórcios Públicos do Estado da Bahia </a:t>
            </a:r>
            <a:r>
              <a:rPr lang="pt-BR" dirty="0" smtClean="0"/>
              <a:t>realizou </a:t>
            </a:r>
            <a:r>
              <a:rPr lang="pt-BR" dirty="0"/>
              <a:t>nos dias 20 e 21 de </a:t>
            </a:r>
            <a:r>
              <a:rPr lang="pt-BR" dirty="0" smtClean="0"/>
              <a:t>agosto de 2015, </a:t>
            </a:r>
            <a:r>
              <a:rPr lang="pt-BR" dirty="0"/>
              <a:t>em Salvador, o Integra Bahia, I Simpósio da FECBAHIA. </a:t>
            </a:r>
            <a:endParaRPr lang="pt-BR" dirty="0" smtClean="0"/>
          </a:p>
          <a:p>
            <a:pPr algn="just"/>
            <a:r>
              <a:rPr lang="pt-BR" dirty="0" smtClean="0"/>
              <a:t>   Tratou-se </a:t>
            </a:r>
            <a:r>
              <a:rPr lang="pt-BR" dirty="0"/>
              <a:t>de um momento para o debate sobre a importância dos consórcios na gestão pública, levando em consideração as atuais ações desenvolvidas por eles, e reafirmação das parcerias com os governos Federal e Estadual. </a:t>
            </a:r>
          </a:p>
          <a:p>
            <a:pPr lvl="0"/>
            <a:r>
              <a:rPr lang="pt-BR" sz="2000" b="1" dirty="0" smtClean="0"/>
              <a:t>Objetivo do Simpósio</a:t>
            </a:r>
            <a:endParaRPr lang="pt-BR" sz="2000" b="1" dirty="0"/>
          </a:p>
          <a:p>
            <a:pPr algn="just"/>
            <a:r>
              <a:rPr lang="pt-BR" dirty="0" smtClean="0">
                <a:solidFill>
                  <a:schemeClr val="tx1">
                    <a:lumMod val="85000"/>
                    <a:lumOff val="15000"/>
                  </a:schemeClr>
                </a:solidFill>
              </a:rPr>
              <a:t>    </a:t>
            </a:r>
            <a:r>
              <a:rPr lang="pt-BR" dirty="0" smtClean="0"/>
              <a:t>Criar </a:t>
            </a:r>
            <a:r>
              <a:rPr lang="pt-BR" dirty="0"/>
              <a:t>um ambiente propício para o debate a cerca da importância dos consórcios na gestão pública levando em consideração as atuais ações desenvolvidas por eles e reafirmar as parcerias com os governos Federal e Estadual, com o intuito de nivelar e ampliar o numero de consórcios que acessem projetos e programas. </a:t>
            </a:r>
          </a:p>
          <a:p>
            <a:pPr algn="just"/>
            <a:endParaRPr lang="pt-BR" sz="2800" b="1" dirty="0" smtClean="0"/>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027" y="4207591"/>
            <a:ext cx="3247392" cy="2445692"/>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5921" y="4237344"/>
            <a:ext cx="3932388" cy="1946532"/>
          </a:xfrm>
          <a:prstGeom prst="rect">
            <a:avLst/>
          </a:prstGeom>
        </p:spPr>
      </p:pic>
      <p:pic>
        <p:nvPicPr>
          <p:cNvPr id="9" name="Image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7057" y="4016905"/>
            <a:ext cx="3554731" cy="1920542"/>
          </a:xfrm>
          <a:prstGeom prst="rect">
            <a:avLst/>
          </a:prstGeom>
        </p:spPr>
      </p:pic>
    </p:spTree>
    <p:extLst>
      <p:ext uri="{BB962C8B-B14F-4D97-AF65-F5344CB8AC3E}">
        <p14:creationId xmlns:p14="http://schemas.microsoft.com/office/powerpoint/2010/main" val="4181353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tângulo 2"/>
          <p:cNvSpPr>
            <a:spLocks noGrp="1" noChangeArrowheads="1"/>
          </p:cNvSpPr>
          <p:nvPr>
            <p:ph type="title"/>
          </p:nvPr>
        </p:nvSpPr>
        <p:spPr>
          <a:xfrm>
            <a:off x="677511" y="609600"/>
            <a:ext cx="8598907" cy="1000259"/>
          </a:xfrm>
        </p:spPr>
        <p:txBody>
          <a:bodyPr/>
          <a:lstStyle/>
          <a:p>
            <a:pPr algn="l" defTabSz="457200">
              <a:spcBef>
                <a:spcPts val="0"/>
              </a:spcBef>
              <a:buNone/>
            </a:pPr>
            <a:r>
              <a:rPr lang="pt-BR" sz="3600" b="1" i="0" dirty="0" smtClean="0">
                <a:solidFill>
                  <a:srgbClr val="90C226"/>
                </a:solidFill>
                <a:latin typeface="Trebuchet MS"/>
                <a:ea typeface="+mj-ea"/>
                <a:cs typeface="+mj-cs"/>
              </a:rPr>
              <a:t>O QUE VEREMOS</a:t>
            </a:r>
            <a:endParaRPr lang="pt-BR" sz="3600" b="1" i="0" dirty="0">
              <a:solidFill>
                <a:srgbClr val="90C226"/>
              </a:solidFill>
              <a:latin typeface="Trebuchet MS"/>
              <a:ea typeface="+mj-ea"/>
              <a:cs typeface="+mj-cs"/>
            </a:endParaRPr>
          </a:p>
        </p:txBody>
      </p:sp>
      <p:sp>
        <p:nvSpPr>
          <p:cNvPr id="86019" name="Retângulo 3"/>
          <p:cNvSpPr>
            <a:spLocks noGrp="1" noChangeArrowheads="1"/>
          </p:cNvSpPr>
          <p:nvPr>
            <p:ph idx="1"/>
          </p:nvPr>
        </p:nvSpPr>
        <p:spPr>
          <a:xfrm>
            <a:off x="677510" y="1623800"/>
            <a:ext cx="8598907" cy="3880773"/>
          </a:xfrm>
        </p:spPr>
        <p:txBody>
          <a:bodyPr>
            <a:normAutofit fontScale="92500" lnSpcReduction="10000"/>
          </a:bodyPr>
          <a:lstStyle/>
          <a:p>
            <a:pPr marL="347472" indent="-347472" algn="l" defTabSz="457200">
              <a:spcBef>
                <a:spcPts val="1000"/>
              </a:spcBef>
              <a:spcAft>
                <a:spcPts val="0"/>
              </a:spcAft>
              <a:buClr>
                <a:srgbClr val="90C226"/>
              </a:buClr>
              <a:buSzPct val="80000"/>
              <a:buFont typeface="Wingdings 3"/>
              <a:buChar char=""/>
            </a:pPr>
            <a:r>
              <a:rPr lang="pt-BR" sz="2400" b="0" i="0" dirty="0" smtClean="0">
                <a:latin typeface="Trebuchet MS"/>
              </a:rPr>
              <a:t>Breve histórico</a:t>
            </a:r>
          </a:p>
          <a:p>
            <a:pPr marL="347472" indent="-347472" algn="l" defTabSz="457200">
              <a:spcBef>
                <a:spcPts val="1000"/>
              </a:spcBef>
              <a:spcAft>
                <a:spcPts val="0"/>
              </a:spcAft>
              <a:buClr>
                <a:srgbClr val="90C226"/>
              </a:buClr>
              <a:buSzPct val="80000"/>
              <a:buFont typeface="Wingdings 3"/>
              <a:buChar char=""/>
            </a:pPr>
            <a:r>
              <a:rPr lang="pt-BR" sz="2400" b="0" i="0" dirty="0" smtClean="0">
                <a:latin typeface="Trebuchet MS"/>
              </a:rPr>
              <a:t>O Consórcio</a:t>
            </a:r>
          </a:p>
          <a:p>
            <a:pPr lvl="1">
              <a:buClr>
                <a:srgbClr val="90C226"/>
              </a:buClr>
              <a:buFont typeface="Wingdings" panose="05000000000000000000" pitchFamily="2" charset="2"/>
              <a:buChar char="ü"/>
            </a:pPr>
            <a:r>
              <a:rPr lang="pt-BR" sz="2400" b="0" i="0" dirty="0" smtClean="0">
                <a:latin typeface="Trebuchet MS"/>
              </a:rPr>
              <a:t>Estrutura Administrativa/Operacional</a:t>
            </a:r>
          </a:p>
          <a:p>
            <a:pPr lvl="1">
              <a:buClr>
                <a:srgbClr val="90C226"/>
              </a:buClr>
              <a:buFont typeface="Wingdings" panose="05000000000000000000" pitchFamily="2" charset="2"/>
              <a:buChar char="ü"/>
            </a:pPr>
            <a:r>
              <a:rPr lang="pt-BR" sz="2400" dirty="0" smtClean="0">
                <a:latin typeface="Trebuchet MS"/>
              </a:rPr>
              <a:t>Estrutura Técnica</a:t>
            </a:r>
            <a:endParaRPr lang="pt-BR" sz="2400" b="0" i="0" dirty="0" smtClean="0">
              <a:latin typeface="Trebuchet MS"/>
            </a:endParaRPr>
          </a:p>
          <a:p>
            <a:pPr marL="347472" indent="-347472" algn="l" defTabSz="457200">
              <a:spcBef>
                <a:spcPts val="1000"/>
              </a:spcBef>
              <a:spcAft>
                <a:spcPts val="0"/>
              </a:spcAft>
              <a:buClr>
                <a:srgbClr val="90C226"/>
              </a:buClr>
              <a:buSzPct val="80000"/>
              <a:buFont typeface="Wingdings 3"/>
              <a:buChar char=""/>
            </a:pPr>
            <a:r>
              <a:rPr lang="pt-BR" sz="2400" b="0" i="0" dirty="0" smtClean="0">
                <a:latin typeface="Trebuchet MS"/>
              </a:rPr>
              <a:t>Projetos</a:t>
            </a:r>
          </a:p>
          <a:p>
            <a:pPr lvl="1">
              <a:buClr>
                <a:srgbClr val="90C226"/>
              </a:buClr>
              <a:buFont typeface="Wingdings" panose="05000000000000000000" pitchFamily="2" charset="2"/>
              <a:buChar char="ü"/>
            </a:pPr>
            <a:r>
              <a:rPr lang="pt-BR" sz="2400" dirty="0" smtClean="0"/>
              <a:t>Em execução com o Governo Federal</a:t>
            </a:r>
            <a:endParaRPr lang="pt-BR" sz="2400" dirty="0"/>
          </a:p>
          <a:p>
            <a:pPr lvl="1">
              <a:buClr>
                <a:srgbClr val="90C226"/>
              </a:buClr>
              <a:buFont typeface="Wingdings" panose="05000000000000000000" pitchFamily="2" charset="2"/>
              <a:buChar char="ü"/>
            </a:pPr>
            <a:r>
              <a:rPr lang="pt-BR" sz="2400" dirty="0" smtClean="0"/>
              <a:t>Em </a:t>
            </a:r>
            <a:r>
              <a:rPr lang="pt-BR" sz="2400" dirty="0"/>
              <a:t>execução com o Governo </a:t>
            </a:r>
            <a:r>
              <a:rPr lang="pt-BR" sz="2400" dirty="0" smtClean="0"/>
              <a:t>Estadual</a:t>
            </a:r>
          </a:p>
          <a:p>
            <a:pPr lvl="1">
              <a:buClr>
                <a:srgbClr val="90C226"/>
              </a:buClr>
              <a:buFont typeface="Wingdings" panose="05000000000000000000" pitchFamily="2" charset="2"/>
              <a:buChar char="ü"/>
            </a:pPr>
            <a:r>
              <a:rPr lang="pt-BR" sz="2400" dirty="0" smtClean="0"/>
              <a:t>FECBAHIA</a:t>
            </a:r>
          </a:p>
          <a:p>
            <a:pPr marL="347472" indent="-347472" algn="l" defTabSz="457200">
              <a:spcBef>
                <a:spcPts val="1000"/>
              </a:spcBef>
              <a:spcAft>
                <a:spcPts val="0"/>
              </a:spcAft>
              <a:buClr>
                <a:srgbClr val="90C226"/>
              </a:buClr>
              <a:buSzPct val="80000"/>
              <a:buFont typeface="Wingdings 3"/>
              <a:buChar char=""/>
            </a:pPr>
            <a:r>
              <a:rPr lang="pt-BR" sz="2400" dirty="0" smtClean="0">
                <a:latin typeface="Trebuchet MS"/>
              </a:rPr>
              <a:t>Contato</a:t>
            </a:r>
            <a:endParaRPr lang="pt-BR" sz="2400" b="0" i="0" dirty="0" smtClean="0">
              <a:latin typeface="Trebuchet MS"/>
            </a:endParaRPr>
          </a:p>
          <a:p>
            <a:pPr marL="347472" indent="-347472" algn="l" defTabSz="457200">
              <a:spcBef>
                <a:spcPts val="1000"/>
              </a:spcBef>
              <a:spcAft>
                <a:spcPts val="0"/>
              </a:spcAft>
              <a:buClr>
                <a:srgbClr val="90C226"/>
              </a:buClr>
              <a:buSzPct val="80000"/>
              <a:buFont typeface="Wingdings 3"/>
              <a:buChar char=""/>
            </a:pPr>
            <a:endParaRPr lang="pt-BR" sz="2000" b="0" i="0" dirty="0">
              <a:latin typeface="Trebuchet MS"/>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Tree>
    <p:extLst>
      <p:ext uri="{BB962C8B-B14F-4D97-AF65-F5344CB8AC3E}">
        <p14:creationId xmlns:p14="http://schemas.microsoft.com/office/powerpoint/2010/main" val="145056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Intercâmbio de saberes com o Consórcio Intermunicipal da Mata Atlântica </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507" y="3395979"/>
            <a:ext cx="5578742" cy="3236833"/>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08" y="2118246"/>
            <a:ext cx="5592527" cy="3122494"/>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Tree>
    <p:extLst>
      <p:ext uri="{BB962C8B-B14F-4D97-AF65-F5344CB8AC3E}">
        <p14:creationId xmlns:p14="http://schemas.microsoft.com/office/powerpoint/2010/main" val="93423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Texto 9"/>
          <p:cNvSpPr>
            <a:spLocks noGrp="1"/>
          </p:cNvSpPr>
          <p:nvPr>
            <p:ph type="body" idx="1"/>
          </p:nvPr>
        </p:nvSpPr>
        <p:spPr>
          <a:xfrm>
            <a:off x="489398" y="1936482"/>
            <a:ext cx="4121238" cy="2568238"/>
          </a:xfrm>
        </p:spPr>
        <p:txBody>
          <a:bodyPr>
            <a:normAutofit lnSpcReduction="10000"/>
          </a:bodyPr>
          <a:lstStyle/>
          <a:p>
            <a:r>
              <a:rPr lang="pt-BR" sz="1700" b="1" dirty="0" smtClean="0">
                <a:solidFill>
                  <a:schemeClr val="tx1"/>
                </a:solidFill>
              </a:rPr>
              <a:t>Consórcio Público de Desenvolvimento </a:t>
            </a:r>
          </a:p>
          <a:p>
            <a:r>
              <a:rPr lang="pt-BR" sz="1700" b="1" dirty="0" smtClean="0">
                <a:solidFill>
                  <a:schemeClr val="tx1"/>
                </a:solidFill>
              </a:rPr>
              <a:t>Sustentável do Território do Sisal</a:t>
            </a:r>
          </a:p>
          <a:p>
            <a:r>
              <a:rPr lang="pt-BR" sz="1700" dirty="0" smtClean="0">
                <a:solidFill>
                  <a:schemeClr val="tx1"/>
                </a:solidFill>
              </a:rPr>
              <a:t>Rua Dr. João Barbosa, 523</a:t>
            </a:r>
          </a:p>
          <a:p>
            <a:r>
              <a:rPr lang="pt-BR" sz="1700" dirty="0" smtClean="0">
                <a:solidFill>
                  <a:schemeClr val="tx1"/>
                </a:solidFill>
              </a:rPr>
              <a:t>Bairro da Vaquejada – Serrinha – Ba</a:t>
            </a:r>
          </a:p>
          <a:p>
            <a:r>
              <a:rPr lang="pt-BR" sz="1700" dirty="0" smtClean="0">
                <a:solidFill>
                  <a:schemeClr val="tx1"/>
                </a:solidFill>
              </a:rPr>
              <a:t>75 3261 2441    </a:t>
            </a:r>
          </a:p>
          <a:p>
            <a:r>
              <a:rPr lang="pt-BR" sz="1700" smtClean="0">
                <a:solidFill>
                  <a:schemeClr val="tx1"/>
                </a:solidFill>
              </a:rPr>
              <a:t>contato@consisal.ba.gov.br</a:t>
            </a:r>
            <a:endParaRPr lang="pt-BR" sz="1700" dirty="0" smtClean="0">
              <a:solidFill>
                <a:schemeClr val="tx1"/>
              </a:solidFill>
            </a:endParaRPr>
          </a:p>
          <a:p>
            <a:r>
              <a:rPr lang="pt-BR" sz="1700" dirty="0" smtClean="0">
                <a:solidFill>
                  <a:schemeClr val="tx1"/>
                </a:solidFill>
              </a:rPr>
              <a:t>www.consisal.ba.gov.br</a:t>
            </a:r>
            <a:endParaRPr lang="pt-BR" sz="1700" dirty="0">
              <a:solidFill>
                <a:schemeClr val="tx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668" y="1571223"/>
            <a:ext cx="4868214" cy="2933497"/>
          </a:xfrm>
          <a:prstGeom prst="rect">
            <a:avLst/>
          </a:prstGeom>
        </p:spPr>
      </p:pic>
      <p:sp>
        <p:nvSpPr>
          <p:cNvPr id="6" name="Retângulo 2"/>
          <p:cNvSpPr>
            <a:spLocks noGrp="1" noChangeArrowheads="1"/>
          </p:cNvSpPr>
          <p:nvPr>
            <p:ph type="title"/>
          </p:nvPr>
        </p:nvSpPr>
        <p:spPr>
          <a:xfrm>
            <a:off x="677511" y="609600"/>
            <a:ext cx="3765700" cy="961623"/>
          </a:xfrm>
        </p:spPr>
        <p:txBody>
          <a:bodyPr/>
          <a:lstStyle/>
          <a:p>
            <a:pPr algn="l" defTabSz="457200">
              <a:spcBef>
                <a:spcPts val="0"/>
              </a:spcBef>
              <a:buNone/>
            </a:pPr>
            <a:r>
              <a:rPr lang="pt-BR" sz="3600" dirty="0" smtClean="0">
                <a:solidFill>
                  <a:srgbClr val="90C226"/>
                </a:solidFill>
                <a:latin typeface="Trebuchet MS"/>
              </a:rPr>
              <a:t>Contato</a:t>
            </a:r>
            <a:endParaRPr lang="pt-BR" sz="3600" b="0" i="0" dirty="0">
              <a:solidFill>
                <a:srgbClr val="90C226"/>
              </a:solidFill>
              <a:latin typeface="Trebuchet MS"/>
              <a:ea typeface="+mj-ea"/>
              <a:cs typeface="+mj-cs"/>
            </a:endParaRPr>
          </a:p>
        </p:txBody>
      </p:sp>
    </p:spTree>
    <p:extLst>
      <p:ext uri="{BB962C8B-B14F-4D97-AF65-F5344CB8AC3E}">
        <p14:creationId xmlns:p14="http://schemas.microsoft.com/office/powerpoint/2010/main" val="1223774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238" y="381179"/>
            <a:ext cx="8598907" cy="781318"/>
          </a:xfrm>
        </p:spPr>
        <p:txBody>
          <a:bodyPr/>
          <a:lstStyle/>
          <a:p>
            <a:r>
              <a:rPr lang="pt-BR" b="1" dirty="0" smtClean="0"/>
              <a:t>TERRITÓRIO DO SISAL</a:t>
            </a:r>
            <a:endParaRPr lang="pt-BR" b="1"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5026" y="1022932"/>
            <a:ext cx="5170018" cy="5422900"/>
          </a:xfrm>
          <a:prstGeom prst="rect">
            <a:avLst/>
          </a:prstGeom>
        </p:spPr>
      </p:pic>
      <p:sp>
        <p:nvSpPr>
          <p:cNvPr id="5" name="Título 1"/>
          <p:cNvSpPr txBox="1">
            <a:spLocks/>
          </p:cNvSpPr>
          <p:nvPr/>
        </p:nvSpPr>
        <p:spPr>
          <a:xfrm>
            <a:off x="8239125" y="3419475"/>
            <a:ext cx="945792" cy="3149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1100" dirty="0" smtClean="0">
                <a:solidFill>
                  <a:schemeClr val="tx1"/>
                </a:solidFill>
              </a:rPr>
              <a:t>Salvador</a:t>
            </a:r>
            <a:endParaRPr lang="pt-BR" sz="1400" dirty="0">
              <a:solidFill>
                <a:schemeClr val="tx1"/>
              </a:solidFill>
            </a:endParaRPr>
          </a:p>
        </p:txBody>
      </p:sp>
      <p:sp>
        <p:nvSpPr>
          <p:cNvPr id="6" name="Título 1"/>
          <p:cNvSpPr txBox="1">
            <a:spLocks/>
          </p:cNvSpPr>
          <p:nvPr/>
        </p:nvSpPr>
        <p:spPr>
          <a:xfrm>
            <a:off x="313899" y="1941708"/>
            <a:ext cx="3138986" cy="147776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dirty="0" smtClean="0"/>
              <a:t>20 municípios, </a:t>
            </a:r>
          </a:p>
          <a:p>
            <a:r>
              <a:rPr lang="pt-BR" sz="2400" dirty="0" smtClean="0"/>
              <a:t>mais de 580 mil habitantes.</a:t>
            </a:r>
            <a:endParaRPr lang="pt-BR" sz="2400" dirty="0"/>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Tree>
    <p:extLst>
      <p:ext uri="{BB962C8B-B14F-4D97-AF65-F5344CB8AC3E}">
        <p14:creationId xmlns:p14="http://schemas.microsoft.com/office/powerpoint/2010/main" val="1798368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tângulo 2"/>
          <p:cNvSpPr>
            <a:spLocks noGrp="1" noChangeArrowheads="1"/>
          </p:cNvSpPr>
          <p:nvPr>
            <p:ph type="title"/>
          </p:nvPr>
        </p:nvSpPr>
        <p:spPr>
          <a:xfrm>
            <a:off x="677511" y="377584"/>
            <a:ext cx="8598907" cy="837063"/>
          </a:xfrm>
        </p:spPr>
        <p:txBody>
          <a:bodyPr/>
          <a:lstStyle/>
          <a:p>
            <a:pPr algn="l" defTabSz="457200">
              <a:spcBef>
                <a:spcPts val="0"/>
              </a:spcBef>
              <a:buNone/>
            </a:pPr>
            <a:r>
              <a:rPr lang="pt-BR" b="1" dirty="0" smtClean="0">
                <a:solidFill>
                  <a:srgbClr val="90C226"/>
                </a:solidFill>
                <a:latin typeface="Trebuchet MS"/>
              </a:rPr>
              <a:t>BREVE HISTÓRICO</a:t>
            </a:r>
            <a:endParaRPr lang="pt-BR" sz="3600" b="1" i="0" dirty="0">
              <a:solidFill>
                <a:srgbClr val="90C226"/>
              </a:solidFill>
              <a:latin typeface="Trebuchet MS"/>
            </a:endParaRPr>
          </a:p>
        </p:txBody>
      </p:sp>
      <p:sp>
        <p:nvSpPr>
          <p:cNvPr id="96259" name="Retângulo 3"/>
          <p:cNvSpPr>
            <a:spLocks noGrp="1" noChangeArrowheads="1"/>
          </p:cNvSpPr>
          <p:nvPr>
            <p:ph idx="1"/>
          </p:nvPr>
        </p:nvSpPr>
        <p:spPr>
          <a:xfrm>
            <a:off x="651753" y="1241939"/>
            <a:ext cx="9174635" cy="5023059"/>
          </a:xfrm>
        </p:spPr>
        <p:txBody>
          <a:bodyPr>
            <a:noAutofit/>
          </a:bodyPr>
          <a:lstStyle/>
          <a:p>
            <a:pPr marL="0" indent="0" algn="just">
              <a:buNone/>
            </a:pPr>
            <a:r>
              <a:rPr lang="pt-BR" sz="1700" b="1" dirty="0" smtClean="0">
                <a:solidFill>
                  <a:schemeClr val="tx1"/>
                </a:solidFill>
                <a:latin typeface="+mj-lt"/>
                <a:cs typeface="Arial" panose="020B0604020202020204" pitchFamily="34" charset="0"/>
              </a:rPr>
              <a:t>Consórcio </a:t>
            </a:r>
            <a:r>
              <a:rPr lang="pt-BR" sz="1700" b="1" dirty="0">
                <a:solidFill>
                  <a:schemeClr val="tx1"/>
                </a:solidFill>
                <a:latin typeface="+mj-lt"/>
                <a:cs typeface="Arial" panose="020B0604020202020204" pitchFamily="34" charset="0"/>
              </a:rPr>
              <a:t>Público de Desenvolvimento Sustentável do Território do </a:t>
            </a:r>
            <a:r>
              <a:rPr lang="pt-BR" sz="1700" b="1" dirty="0" smtClean="0">
                <a:solidFill>
                  <a:schemeClr val="tx1"/>
                </a:solidFill>
                <a:latin typeface="+mj-lt"/>
                <a:cs typeface="Arial" panose="020B0604020202020204" pitchFamily="34" charset="0"/>
              </a:rPr>
              <a:t>Sisal – CONSISAL</a:t>
            </a:r>
          </a:p>
          <a:p>
            <a:pPr marL="0" indent="0" algn="just">
              <a:buNone/>
            </a:pPr>
            <a:r>
              <a:rPr lang="pt-BR" sz="1700" dirty="0">
                <a:solidFill>
                  <a:schemeClr val="bg2">
                    <a:lumMod val="25000"/>
                  </a:schemeClr>
                </a:solidFill>
                <a:latin typeface="+mj-lt"/>
                <a:cs typeface="Arial" panose="020B0604020202020204" pitchFamily="34" charset="0"/>
              </a:rPr>
              <a:t>F</a:t>
            </a:r>
            <a:r>
              <a:rPr lang="pt-BR" sz="1700" dirty="0" smtClean="0">
                <a:solidFill>
                  <a:schemeClr val="bg2">
                    <a:lumMod val="25000"/>
                  </a:schemeClr>
                </a:solidFill>
                <a:latin typeface="+mj-lt"/>
                <a:cs typeface="Arial" panose="020B0604020202020204" pitchFamily="34" charset="0"/>
              </a:rPr>
              <a:t>undado </a:t>
            </a:r>
            <a:r>
              <a:rPr lang="pt-BR" sz="1700" dirty="0">
                <a:solidFill>
                  <a:schemeClr val="bg2">
                    <a:lumMod val="25000"/>
                  </a:schemeClr>
                </a:solidFill>
                <a:latin typeface="+mj-lt"/>
                <a:cs typeface="Arial" panose="020B0604020202020204" pitchFamily="34" charset="0"/>
              </a:rPr>
              <a:t>em 10 de agosto de 2010, com base na Lei Federal </a:t>
            </a:r>
            <a:r>
              <a:rPr lang="pt-BR" sz="1700" dirty="0" smtClean="0">
                <a:solidFill>
                  <a:schemeClr val="bg2">
                    <a:lumMod val="25000"/>
                  </a:schemeClr>
                </a:solidFill>
                <a:latin typeface="+mj-lt"/>
                <a:cs typeface="Arial" panose="020B0604020202020204" pitchFamily="34" charset="0"/>
              </a:rPr>
              <a:t>11.107</a:t>
            </a:r>
          </a:p>
          <a:p>
            <a:pPr marL="0" indent="0" algn="just">
              <a:buNone/>
            </a:pPr>
            <a:r>
              <a:rPr lang="pt-BR" sz="1700" dirty="0" smtClean="0">
                <a:solidFill>
                  <a:schemeClr val="tx1"/>
                </a:solidFill>
                <a:latin typeface="+mj-lt"/>
                <a:cs typeface="Arial" charset="0"/>
              </a:rPr>
              <a:t>20 Municípios Consorciados (</a:t>
            </a:r>
            <a:r>
              <a:rPr lang="pt-BR" sz="1700" dirty="0" smtClean="0">
                <a:latin typeface="+mj-lt"/>
              </a:rPr>
              <a:t>Araci</a:t>
            </a:r>
            <a:r>
              <a:rPr lang="pt-BR" sz="1700" dirty="0">
                <a:latin typeface="+mj-lt"/>
              </a:rPr>
              <a:t>, Barrocas, </a:t>
            </a:r>
            <a:r>
              <a:rPr lang="pt-BR" sz="1700" dirty="0" err="1">
                <a:latin typeface="+mj-lt"/>
              </a:rPr>
              <a:t>Biritinga</a:t>
            </a:r>
            <a:r>
              <a:rPr lang="pt-BR" sz="1700" dirty="0">
                <a:latin typeface="+mj-lt"/>
              </a:rPr>
              <a:t>, </a:t>
            </a:r>
            <a:r>
              <a:rPr lang="pt-BR" sz="1700" dirty="0" err="1">
                <a:latin typeface="+mj-lt"/>
              </a:rPr>
              <a:t>Candeal</a:t>
            </a:r>
            <a:r>
              <a:rPr lang="pt-BR" sz="1700" dirty="0">
                <a:latin typeface="+mj-lt"/>
              </a:rPr>
              <a:t>, Cansanção, Conceição do Coité, </a:t>
            </a:r>
            <a:r>
              <a:rPr lang="pt-BR" sz="1700" dirty="0" err="1">
                <a:latin typeface="+mj-lt"/>
              </a:rPr>
              <a:t>Ichú</a:t>
            </a:r>
            <a:r>
              <a:rPr lang="pt-BR" sz="1700" dirty="0">
                <a:latin typeface="+mj-lt"/>
              </a:rPr>
              <a:t>, Itiúba, Lamarão, Monte Santo, Nordestina, Queimadas, Quijingue, Retirolândia, Santa Luz, São Domingos, Serrinha, </a:t>
            </a:r>
            <a:r>
              <a:rPr lang="pt-BR" sz="1700" dirty="0" err="1">
                <a:latin typeface="+mj-lt"/>
              </a:rPr>
              <a:t>Teofilandia</a:t>
            </a:r>
            <a:r>
              <a:rPr lang="pt-BR" sz="1700" dirty="0">
                <a:latin typeface="+mj-lt"/>
              </a:rPr>
              <a:t>, Tucano e Valente)</a:t>
            </a:r>
            <a:endParaRPr lang="pt-BR" sz="1700" dirty="0" smtClean="0">
              <a:solidFill>
                <a:schemeClr val="bg2">
                  <a:lumMod val="25000"/>
                </a:schemeClr>
              </a:solidFill>
              <a:latin typeface="+mj-lt"/>
              <a:cs typeface="Arial" panose="020B0604020202020204" pitchFamily="34" charset="0"/>
            </a:endParaRPr>
          </a:p>
          <a:p>
            <a:pPr marL="0" indent="0" algn="just">
              <a:buNone/>
            </a:pPr>
            <a:r>
              <a:rPr lang="pt-BR" sz="1700" dirty="0" smtClean="0">
                <a:solidFill>
                  <a:schemeClr val="bg2">
                    <a:lumMod val="25000"/>
                  </a:schemeClr>
                </a:solidFill>
                <a:latin typeface="+mj-lt"/>
                <a:cs typeface="Arial" panose="020B0604020202020204" pitchFamily="34" charset="0"/>
              </a:rPr>
              <a:t>Abrangem </a:t>
            </a:r>
            <a:r>
              <a:rPr lang="pt-BR" sz="1700" dirty="0">
                <a:solidFill>
                  <a:schemeClr val="bg2">
                    <a:lumMod val="25000"/>
                  </a:schemeClr>
                </a:solidFill>
                <a:latin typeface="+mj-lt"/>
                <a:cs typeface="Arial" panose="020B0604020202020204" pitchFamily="34" charset="0"/>
              </a:rPr>
              <a:t>uma área de mais de 21 mil </a:t>
            </a:r>
            <a:r>
              <a:rPr lang="pt-BR" sz="1700" dirty="0" smtClean="0">
                <a:solidFill>
                  <a:schemeClr val="bg2">
                    <a:lumMod val="25000"/>
                  </a:schemeClr>
                </a:solidFill>
                <a:latin typeface="+mj-lt"/>
                <a:cs typeface="Arial" panose="020B0604020202020204" pitchFamily="34" charset="0"/>
              </a:rPr>
              <a:t>Km²</a:t>
            </a:r>
          </a:p>
          <a:p>
            <a:pPr marL="0" indent="0" algn="just">
              <a:buNone/>
            </a:pPr>
            <a:r>
              <a:rPr lang="pt-BR" sz="1700" dirty="0" smtClean="0">
                <a:solidFill>
                  <a:schemeClr val="bg2">
                    <a:lumMod val="25000"/>
                  </a:schemeClr>
                </a:solidFill>
                <a:latin typeface="+mj-lt"/>
                <a:cs typeface="Arial" panose="020B0604020202020204" pitchFamily="34" charset="0"/>
              </a:rPr>
              <a:t>População </a:t>
            </a:r>
            <a:r>
              <a:rPr lang="pt-BR" sz="1700" dirty="0">
                <a:solidFill>
                  <a:schemeClr val="bg2">
                    <a:lumMod val="25000"/>
                  </a:schemeClr>
                </a:solidFill>
                <a:latin typeface="+mj-lt"/>
                <a:cs typeface="Arial" panose="020B0604020202020204" pitchFamily="34" charset="0"/>
              </a:rPr>
              <a:t>de aproximadamente 582 mil </a:t>
            </a:r>
            <a:r>
              <a:rPr lang="pt-BR" sz="1700" dirty="0" smtClean="0">
                <a:solidFill>
                  <a:schemeClr val="bg2">
                    <a:lumMod val="25000"/>
                  </a:schemeClr>
                </a:solidFill>
                <a:latin typeface="+mj-lt"/>
                <a:cs typeface="Arial" panose="020B0604020202020204" pitchFamily="34" charset="0"/>
              </a:rPr>
              <a:t>habitantes</a:t>
            </a:r>
          </a:p>
          <a:p>
            <a:pPr marL="0" indent="0" algn="just">
              <a:buNone/>
            </a:pPr>
            <a:r>
              <a:rPr lang="pt-BR" sz="1700" b="1" dirty="0" smtClean="0">
                <a:solidFill>
                  <a:schemeClr val="tx1"/>
                </a:solidFill>
                <a:latin typeface="+mj-lt"/>
                <a:cs typeface="Arial" panose="020B0604020202020204" pitchFamily="34" charset="0"/>
              </a:rPr>
              <a:t>Finalidade:</a:t>
            </a:r>
            <a:r>
              <a:rPr lang="pt-BR" sz="1700" dirty="0" smtClean="0">
                <a:solidFill>
                  <a:schemeClr val="bg2">
                    <a:lumMod val="25000"/>
                  </a:schemeClr>
                </a:solidFill>
                <a:latin typeface="+mj-lt"/>
                <a:cs typeface="Arial" panose="020B0604020202020204" pitchFamily="34" charset="0"/>
              </a:rPr>
              <a:t> promover </a:t>
            </a:r>
            <a:r>
              <a:rPr lang="pt-BR" sz="1700" dirty="0">
                <a:solidFill>
                  <a:schemeClr val="bg2">
                    <a:lumMod val="25000"/>
                  </a:schemeClr>
                </a:solidFill>
                <a:latin typeface="+mj-lt"/>
                <a:cs typeface="Arial" panose="020B0604020202020204" pitchFamily="34" charset="0"/>
              </a:rPr>
              <a:t>o desenvolvimento sustentável dos municípios que Integram o Território, propiciando o bem-estar de forma socialmente justa e ecologicamente equilibrada</a:t>
            </a:r>
            <a:r>
              <a:rPr lang="pt-BR" sz="1700" dirty="0" smtClean="0">
                <a:solidFill>
                  <a:schemeClr val="bg2">
                    <a:lumMod val="25000"/>
                  </a:schemeClr>
                </a:solidFill>
                <a:latin typeface="+mj-lt"/>
                <a:cs typeface="Arial" panose="020B0604020202020204" pitchFamily="34" charset="0"/>
              </a:rPr>
              <a:t>.</a:t>
            </a:r>
          </a:p>
          <a:p>
            <a:pPr marL="0" indent="0" algn="just">
              <a:buNone/>
            </a:pPr>
            <a:r>
              <a:rPr lang="pt-BR" sz="1700" b="1" dirty="0" smtClean="0">
                <a:solidFill>
                  <a:schemeClr val="tx1"/>
                </a:solidFill>
                <a:latin typeface="+mj-lt"/>
                <a:cs typeface="Arial" panose="020B0604020202020204" pitchFamily="34" charset="0"/>
              </a:rPr>
              <a:t>Áreas de atuação: 21 </a:t>
            </a:r>
            <a:r>
              <a:rPr lang="pt-BR" sz="1700" b="1" dirty="0">
                <a:solidFill>
                  <a:schemeClr val="tx1"/>
                </a:solidFill>
                <a:latin typeface="+mj-lt"/>
                <a:cs typeface="Arial" panose="020B0604020202020204" pitchFamily="34" charset="0"/>
              </a:rPr>
              <a:t>áreas </a:t>
            </a:r>
            <a:r>
              <a:rPr lang="pt-BR" sz="1700" b="1" dirty="0" smtClean="0">
                <a:solidFill>
                  <a:schemeClr val="tx1"/>
                </a:solidFill>
                <a:latin typeface="+mj-lt"/>
                <a:cs typeface="Arial" panose="020B0604020202020204" pitchFamily="34" charset="0"/>
              </a:rPr>
              <a:t>distintas</a:t>
            </a:r>
            <a:r>
              <a:rPr lang="pt-BR" sz="1700" dirty="0" smtClean="0">
                <a:solidFill>
                  <a:schemeClr val="bg2">
                    <a:lumMod val="25000"/>
                  </a:schemeClr>
                </a:solidFill>
                <a:latin typeface="+mj-lt"/>
                <a:cs typeface="Arial" panose="020B0604020202020204" pitchFamily="34" charset="0"/>
              </a:rPr>
              <a:t> (entre </a:t>
            </a:r>
            <a:r>
              <a:rPr lang="pt-BR" sz="1700" dirty="0">
                <a:solidFill>
                  <a:schemeClr val="bg2">
                    <a:lumMod val="25000"/>
                  </a:schemeClr>
                </a:solidFill>
                <a:latin typeface="+mj-lt"/>
                <a:cs typeface="Arial" panose="020B0604020202020204" pitchFamily="34" charset="0"/>
              </a:rPr>
              <a:t>elas: abastecimento de água</a:t>
            </a:r>
            <a:r>
              <a:rPr lang="pt-BR" sz="1700" dirty="0" smtClean="0">
                <a:solidFill>
                  <a:schemeClr val="bg2">
                    <a:lumMod val="25000"/>
                  </a:schemeClr>
                </a:solidFill>
                <a:latin typeface="+mj-lt"/>
                <a:cs typeface="Arial" panose="020B0604020202020204" pitchFamily="34" charset="0"/>
              </a:rPr>
              <a:t>, saneamento básico, </a:t>
            </a:r>
            <a:r>
              <a:rPr lang="pt-BR" sz="1700" dirty="0">
                <a:solidFill>
                  <a:schemeClr val="bg2">
                    <a:lumMod val="25000"/>
                  </a:schemeClr>
                </a:solidFill>
                <a:latin typeface="+mj-lt"/>
                <a:cs typeface="Arial" panose="020B0604020202020204" pitchFamily="34" charset="0"/>
              </a:rPr>
              <a:t>esgotamento sanitário, drenagem e manejo de águas pluviais, gestão de resíduos sólidos, gestão ambiental compartilhada, habitação de interesse social, manutenção de estradas vicinais, implantação de abatedouros e frigoríficos regionais, capacitação de gestores municipais, educação profissional, </a:t>
            </a:r>
            <a:r>
              <a:rPr lang="pt-BR" sz="1700" dirty="0" smtClean="0">
                <a:solidFill>
                  <a:schemeClr val="bg2">
                    <a:lumMod val="25000"/>
                  </a:schemeClr>
                </a:solidFill>
                <a:latin typeface="+mj-lt"/>
                <a:cs typeface="Arial" panose="020B0604020202020204" pitchFamily="34" charset="0"/>
              </a:rPr>
              <a:t>apoio </a:t>
            </a:r>
            <a:r>
              <a:rPr lang="pt-BR" sz="1700" dirty="0">
                <a:solidFill>
                  <a:schemeClr val="bg2">
                    <a:lumMod val="25000"/>
                  </a:schemeClr>
                </a:solidFill>
                <a:latin typeface="+mj-lt"/>
                <a:cs typeface="Arial" panose="020B0604020202020204" pitchFamily="34" charset="0"/>
              </a:rPr>
              <a:t>à agricultura familiar e a economia solidária, entre </a:t>
            </a:r>
            <a:r>
              <a:rPr lang="pt-BR" sz="1700" dirty="0" smtClean="0">
                <a:solidFill>
                  <a:schemeClr val="bg2">
                    <a:lumMod val="25000"/>
                  </a:schemeClr>
                </a:solidFill>
                <a:latin typeface="+mj-lt"/>
                <a:cs typeface="Arial" panose="020B0604020202020204" pitchFamily="34" charset="0"/>
              </a:rPr>
              <a:t>outras). </a:t>
            </a:r>
            <a:endParaRPr lang="pt-BR" sz="1700" dirty="0">
              <a:solidFill>
                <a:schemeClr val="bg2">
                  <a:lumMod val="25000"/>
                </a:schemeClr>
              </a:solidFill>
              <a:latin typeface="+mj-lt"/>
              <a:cs typeface="Arial" panose="020B0604020202020204" pitchFamily="34" charset="0"/>
            </a:endParaRPr>
          </a:p>
          <a:p>
            <a:pPr marL="0" indent="0" algn="l" defTabSz="457200">
              <a:spcBef>
                <a:spcPts val="1000"/>
              </a:spcBef>
              <a:spcAft>
                <a:spcPts val="0"/>
              </a:spcAft>
              <a:buClr>
                <a:srgbClr val="90C226"/>
              </a:buClr>
              <a:buSzPct val="80000"/>
              <a:buNone/>
            </a:pPr>
            <a:endParaRPr lang="pt-BR" sz="1700" b="0" i="0" dirty="0" smtClean="0">
              <a:latin typeface="+mj-lt"/>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Tree>
    <p:extLst>
      <p:ext uri="{BB962C8B-B14F-4D97-AF65-F5344CB8AC3E}">
        <p14:creationId xmlns:p14="http://schemas.microsoft.com/office/powerpoint/2010/main" val="3852936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1586716249"/>
              </p:ext>
            </p:extLst>
          </p:nvPr>
        </p:nvGraphicFramePr>
        <p:xfrm>
          <a:off x="539605" y="229585"/>
          <a:ext cx="8003900" cy="6347970"/>
        </p:xfrm>
        <a:graphic>
          <a:graphicData uri="http://schemas.openxmlformats.org/drawingml/2006/table">
            <a:tbl>
              <a:tblPr>
                <a:tableStyleId>{5C22544A-7EE6-4342-B048-85BDC9FD1C3A}</a:tableStyleId>
              </a:tblPr>
              <a:tblGrid>
                <a:gridCol w="2680625"/>
                <a:gridCol w="1739802"/>
                <a:gridCol w="1661900"/>
                <a:gridCol w="1921573"/>
              </a:tblGrid>
              <a:tr h="253734">
                <a:tc gridSpan="4">
                  <a:txBody>
                    <a:bodyPr/>
                    <a:lstStyle/>
                    <a:p>
                      <a:pPr algn="ctr" fontAlgn="b"/>
                      <a:r>
                        <a:rPr lang="pt-BR" sz="1650" b="1" u="none" strike="noStrike" dirty="0" smtClean="0">
                          <a:effectLst/>
                          <a:latin typeface="Calibri" panose="020F0502020204030204" pitchFamily="34" charset="0"/>
                        </a:rPr>
                        <a:t>MUNICIPIOS CONSÓRCIADOS AO CONSISAL E POPULAÇÃO –CENSO 2010</a:t>
                      </a:r>
                      <a:endParaRPr lang="pt-BR" sz="1650" b="1" i="0" u="none" strike="noStrike" dirty="0">
                        <a:effectLst/>
                        <a:latin typeface="Calibri" panose="020F0502020204030204" pitchFamily="34" charset="0"/>
                      </a:endParaRPr>
                    </a:p>
                  </a:txBody>
                  <a:tcPr marL="12033" marR="12033" marT="90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r>
              <a:tr h="253734">
                <a:tc rowSpan="2">
                  <a:txBody>
                    <a:bodyPr/>
                    <a:lstStyle/>
                    <a:p>
                      <a:pPr algn="ctr" fontAlgn="ctr"/>
                      <a:r>
                        <a:rPr lang="pt-BR" sz="1650" u="none" strike="noStrike" dirty="0">
                          <a:effectLst/>
                          <a:latin typeface="Calibri" panose="020F0502020204030204" pitchFamily="34" charset="0"/>
                        </a:rPr>
                        <a:t>MUNICÍPIOS</a:t>
                      </a:r>
                      <a:endParaRPr lang="pt-BR" sz="1650" b="1" i="0" u="none" strike="noStrike" dirty="0">
                        <a:effectLst/>
                        <a:latin typeface="Calibri" panose="020F0502020204030204" pitchFamily="34" charset="0"/>
                      </a:endParaRPr>
                    </a:p>
                  </a:txBody>
                  <a:tcPr marL="12033" marR="12033" marT="90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b"/>
                      <a:r>
                        <a:rPr lang="pt-BR" sz="1650" u="none" strike="noStrike" dirty="0">
                          <a:effectLst/>
                          <a:latin typeface="Calibri" panose="020F0502020204030204" pitchFamily="34" charset="0"/>
                        </a:rPr>
                        <a:t>GERAL</a:t>
                      </a:r>
                      <a:endParaRPr lang="pt-BR" sz="1650" b="1"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r>
              <a:tr h="356815">
                <a:tc vMerge="1">
                  <a:txBody>
                    <a:bodyPr/>
                    <a:lstStyle/>
                    <a:p>
                      <a:endParaRPr lang="pt-BR"/>
                    </a:p>
                  </a:txBody>
                  <a:tcPr/>
                </a:tc>
                <a:tc>
                  <a:txBody>
                    <a:bodyPr/>
                    <a:lstStyle/>
                    <a:p>
                      <a:pPr algn="ctr" fontAlgn="b"/>
                      <a:r>
                        <a:rPr lang="pt-BR" sz="1650" u="none" strike="noStrike" dirty="0">
                          <a:effectLst/>
                          <a:latin typeface="Calibri" panose="020F0502020204030204" pitchFamily="34" charset="0"/>
                        </a:rPr>
                        <a:t>TOTAL</a:t>
                      </a:r>
                      <a:endParaRPr lang="pt-BR" sz="1650" b="1"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650" u="none" strike="noStrike" dirty="0">
                          <a:effectLst/>
                          <a:latin typeface="Calibri" panose="020F0502020204030204" pitchFamily="34" charset="0"/>
                        </a:rPr>
                        <a:t>URBANA</a:t>
                      </a:r>
                      <a:endParaRPr lang="pt-BR" sz="1650" b="1"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650" u="none" strike="noStrike" dirty="0">
                          <a:effectLst/>
                          <a:latin typeface="Calibri" panose="020F0502020204030204" pitchFamily="34" charset="0"/>
                        </a:rPr>
                        <a:t>RURAL</a:t>
                      </a:r>
                      <a:endParaRPr lang="pt-BR" sz="1650" b="1"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smtClean="0">
                          <a:effectLst/>
                          <a:latin typeface="Calibri" panose="020F0502020204030204" pitchFamily="34" charset="0"/>
                        </a:rPr>
                        <a:t>Araci</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51.651</a:t>
                      </a:r>
                      <a:endParaRPr lang="pt-BR" sz="1650" b="1"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19.638</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32.013</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smtClean="0">
                          <a:effectLst/>
                          <a:latin typeface="Calibri" panose="020F0502020204030204" pitchFamily="34" charset="0"/>
                        </a:rPr>
                        <a:t>Barrocas</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14.191</a:t>
                      </a:r>
                      <a:endParaRPr lang="pt-BR" sz="1650" b="1"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5.695</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8.496</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err="1" smtClean="0">
                          <a:effectLst/>
                          <a:latin typeface="Calibri" panose="020F0502020204030204" pitchFamily="34" charset="0"/>
                        </a:rPr>
                        <a:t>Biritinga</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14.836</a:t>
                      </a:r>
                      <a:endParaRPr lang="pt-BR" sz="1650" b="1"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3.517</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11.319</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err="1" smtClean="0">
                          <a:effectLst/>
                          <a:latin typeface="Calibri" panose="020F0502020204030204" pitchFamily="34" charset="0"/>
                        </a:rPr>
                        <a:t>Candeal</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8.895</a:t>
                      </a:r>
                      <a:endParaRPr lang="pt-BR" sz="1650" b="1"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3.476</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5.419</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smtClean="0">
                          <a:effectLst/>
                          <a:latin typeface="Calibri" panose="020F0502020204030204" pitchFamily="34" charset="0"/>
                        </a:rPr>
                        <a:t>Cansanção</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32.980</a:t>
                      </a:r>
                      <a:endParaRPr lang="pt-BR" sz="1650" b="1"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11.021</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21.887</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smtClean="0">
                          <a:effectLst/>
                          <a:latin typeface="Calibri" panose="020F0502020204030204" pitchFamily="34" charset="0"/>
                        </a:rPr>
                        <a:t>Conceição do Coité</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62.040</a:t>
                      </a:r>
                      <a:endParaRPr lang="pt-BR" sz="1650" b="1"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36.278</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25.762</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err="1" smtClean="0">
                          <a:effectLst/>
                          <a:latin typeface="Calibri" panose="020F0502020204030204" pitchFamily="34" charset="0"/>
                        </a:rPr>
                        <a:t>Ichú</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5.255</a:t>
                      </a:r>
                      <a:endParaRPr lang="pt-BR" sz="1650" b="1"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3.365</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1.890</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err="1" smtClean="0">
                          <a:effectLst/>
                          <a:latin typeface="Calibri" panose="020F0502020204030204" pitchFamily="34" charset="0"/>
                        </a:rPr>
                        <a:t>Itiuba</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36.113</a:t>
                      </a:r>
                      <a:endParaRPr lang="pt-BR" sz="1650" b="1"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9.699</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26.414</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smtClean="0">
                          <a:effectLst/>
                          <a:latin typeface="Calibri" panose="020F0502020204030204" pitchFamily="34" charset="0"/>
                        </a:rPr>
                        <a:t>Lamarão</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9.560</a:t>
                      </a:r>
                      <a:endParaRPr lang="pt-BR" sz="1650" b="1"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2.085</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7.475</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smtClean="0">
                          <a:effectLst/>
                          <a:latin typeface="Calibri" panose="020F0502020204030204" pitchFamily="34" charset="0"/>
                        </a:rPr>
                        <a:t>Monte Santo</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52.338</a:t>
                      </a:r>
                      <a:endParaRPr lang="pt-BR" sz="1650" b="1"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8.845</a:t>
                      </a:r>
                      <a:endParaRPr lang="pt-BR" sz="1650" b="0"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43.493</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smtClean="0">
                          <a:effectLst/>
                          <a:latin typeface="Calibri" panose="020F0502020204030204" pitchFamily="34" charset="0"/>
                        </a:rPr>
                        <a:t>Nordestina</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12.371</a:t>
                      </a:r>
                      <a:endParaRPr lang="pt-BR" sz="1650" b="1"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3.921</a:t>
                      </a:r>
                      <a:endParaRPr lang="pt-BR" sz="1650" b="0"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8.450</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smtClean="0">
                          <a:effectLst/>
                          <a:latin typeface="Calibri" panose="020F0502020204030204" pitchFamily="34" charset="0"/>
                        </a:rPr>
                        <a:t>Queimadas</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24.602</a:t>
                      </a:r>
                      <a:endParaRPr lang="pt-BR" sz="1650" b="1"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12.492</a:t>
                      </a:r>
                      <a:endParaRPr lang="pt-BR" sz="1650" b="0"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12.110</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smtClean="0">
                          <a:effectLst/>
                          <a:latin typeface="Calibri" panose="020F0502020204030204" pitchFamily="34" charset="0"/>
                        </a:rPr>
                        <a:t>Quijingue</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27.228</a:t>
                      </a:r>
                      <a:endParaRPr lang="pt-BR" sz="1650" b="1"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6.377</a:t>
                      </a:r>
                      <a:endParaRPr lang="pt-BR" sz="1650" b="0"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20.851</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smtClean="0">
                          <a:effectLst/>
                          <a:latin typeface="Calibri" panose="020F0502020204030204" pitchFamily="34" charset="0"/>
                        </a:rPr>
                        <a:t>Retirolândia</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12.055</a:t>
                      </a:r>
                      <a:endParaRPr lang="pt-BR" sz="1650" b="1"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6.722</a:t>
                      </a:r>
                      <a:endParaRPr lang="pt-BR" sz="1650" b="0"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5.333</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smtClean="0">
                          <a:effectLst/>
                          <a:latin typeface="Calibri" panose="020F0502020204030204" pitchFamily="34" charset="0"/>
                        </a:rPr>
                        <a:t>Santaluz</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33.838</a:t>
                      </a:r>
                      <a:endParaRPr lang="pt-BR" sz="1650" b="1"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20.795</a:t>
                      </a:r>
                      <a:endParaRPr lang="pt-BR" sz="1650" b="0"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13.043</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smtClean="0">
                          <a:effectLst/>
                          <a:latin typeface="Calibri" panose="020F0502020204030204" pitchFamily="34" charset="0"/>
                        </a:rPr>
                        <a:t>São Domingos</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9.226</a:t>
                      </a:r>
                      <a:endParaRPr lang="pt-BR" sz="1650" b="1"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5.916</a:t>
                      </a:r>
                      <a:endParaRPr lang="pt-BR" sz="1650" b="0"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3.310</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smtClean="0">
                          <a:effectLst/>
                          <a:latin typeface="Calibri" panose="020F0502020204030204" pitchFamily="34" charset="0"/>
                        </a:rPr>
                        <a:t>Serrinha</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76.762</a:t>
                      </a:r>
                      <a:endParaRPr lang="pt-BR" sz="1650" b="1"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47.188</a:t>
                      </a:r>
                      <a:endParaRPr lang="pt-BR" sz="1650" b="0"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29.574</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smtClean="0">
                          <a:effectLst/>
                          <a:latin typeface="Calibri" panose="020F0502020204030204" pitchFamily="34" charset="0"/>
                        </a:rPr>
                        <a:t>Teofilândia</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21.482</a:t>
                      </a:r>
                      <a:endParaRPr lang="pt-BR" sz="1650" b="1"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6.692</a:t>
                      </a:r>
                      <a:endParaRPr lang="pt-BR" sz="1650" b="0"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14.790</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smtClean="0">
                          <a:effectLst/>
                          <a:latin typeface="Calibri" panose="020F0502020204030204" pitchFamily="34" charset="0"/>
                        </a:rPr>
                        <a:t>Tucano</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52.418</a:t>
                      </a:r>
                      <a:endParaRPr lang="pt-BR" sz="1650" b="1"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21.958</a:t>
                      </a:r>
                      <a:endParaRPr lang="pt-BR" sz="1650" b="0"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30.460</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u="none" strike="noStrike" dirty="0" smtClean="0">
                          <a:effectLst/>
                          <a:latin typeface="Calibri" panose="020F0502020204030204" pitchFamily="34" charset="0"/>
                        </a:rPr>
                        <a:t>Valente</a:t>
                      </a:r>
                      <a:endParaRPr lang="pt-BR" sz="1650" b="0" i="0" u="none" strike="noStrike" dirty="0">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24.560</a:t>
                      </a:r>
                      <a:endParaRPr lang="pt-BR" sz="1650" b="1"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a:effectLst/>
                          <a:latin typeface="Calibri" panose="020F0502020204030204" pitchFamily="34" charset="0"/>
                        </a:rPr>
                        <a:t>13.487</a:t>
                      </a:r>
                      <a:endParaRPr lang="pt-BR" sz="1650" b="0" i="0" u="none" strike="noStrike">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650" u="none" strike="noStrike" dirty="0">
                          <a:effectLst/>
                          <a:latin typeface="Calibri" panose="020F0502020204030204" pitchFamily="34" charset="0"/>
                        </a:rPr>
                        <a:t>11.073</a:t>
                      </a:r>
                      <a:endParaRPr lang="pt-BR" sz="1650" b="0" i="0" u="none" strike="noStrike" dirty="0">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734">
                <a:tc>
                  <a:txBody>
                    <a:bodyPr/>
                    <a:lstStyle/>
                    <a:p>
                      <a:pPr algn="l" fontAlgn="b"/>
                      <a:r>
                        <a:rPr lang="pt-BR" sz="1650" b="1" u="none" strike="noStrike" dirty="0">
                          <a:solidFill>
                            <a:srgbClr val="FF0000"/>
                          </a:solidFill>
                          <a:effectLst/>
                          <a:latin typeface="Calibri" panose="020F0502020204030204" pitchFamily="34" charset="0"/>
                        </a:rPr>
                        <a:t>TOTAL GERAL</a:t>
                      </a:r>
                      <a:endParaRPr lang="pt-BR" sz="1650" b="1" i="0" u="none" strike="noStrike" dirty="0">
                        <a:solidFill>
                          <a:srgbClr val="FF0000"/>
                        </a:solidFill>
                        <a:effectLst/>
                        <a:latin typeface="Calibri" panose="020F0502020204030204" pitchFamily="34" charset="0"/>
                      </a:endParaRPr>
                    </a:p>
                  </a:txBody>
                  <a:tcPr marL="12033" marR="12033" marT="90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r>
                        <a:rPr lang="pt-BR" sz="1650" b="1" u="none" strike="noStrike" dirty="0">
                          <a:solidFill>
                            <a:srgbClr val="FF0000"/>
                          </a:solidFill>
                          <a:effectLst/>
                          <a:latin typeface="Calibri" panose="020F0502020204030204" pitchFamily="34" charset="0"/>
                        </a:rPr>
                        <a:t>582.401</a:t>
                      </a:r>
                      <a:endParaRPr lang="pt-BR" sz="1650" b="1" i="0" u="none" strike="noStrike" dirty="0">
                        <a:solidFill>
                          <a:srgbClr val="FF0000"/>
                        </a:solidFill>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r>
                        <a:rPr lang="pt-BR" sz="1650" b="1" u="none" strike="noStrike" dirty="0">
                          <a:solidFill>
                            <a:srgbClr val="FF0000"/>
                          </a:solidFill>
                          <a:effectLst/>
                          <a:latin typeface="Calibri" panose="020F0502020204030204" pitchFamily="34" charset="0"/>
                        </a:rPr>
                        <a:t>249.167</a:t>
                      </a:r>
                      <a:endParaRPr lang="pt-BR" sz="1650" b="1" i="0" u="none" strike="noStrike" dirty="0">
                        <a:solidFill>
                          <a:srgbClr val="FF0000"/>
                        </a:solidFill>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b"/>
                      <a:r>
                        <a:rPr lang="pt-BR" sz="1650" b="1" u="none" strike="noStrike" dirty="0">
                          <a:solidFill>
                            <a:srgbClr val="FF0000"/>
                          </a:solidFill>
                          <a:effectLst/>
                          <a:latin typeface="Calibri" panose="020F0502020204030204" pitchFamily="34" charset="0"/>
                        </a:rPr>
                        <a:t>333.162</a:t>
                      </a:r>
                      <a:endParaRPr lang="pt-BR" sz="1650" b="1" i="0" u="none" strike="noStrike" dirty="0">
                        <a:solidFill>
                          <a:srgbClr val="FF0000"/>
                        </a:solidFill>
                        <a:effectLst/>
                        <a:latin typeface="Calibri" panose="020F0502020204030204" pitchFamily="34" charset="0"/>
                      </a:endParaRPr>
                    </a:p>
                  </a:txBody>
                  <a:tcPr marL="12033" marR="12033" marT="90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Tree>
    <p:extLst>
      <p:ext uri="{BB962C8B-B14F-4D97-AF65-F5344CB8AC3E}">
        <p14:creationId xmlns:p14="http://schemas.microsoft.com/office/powerpoint/2010/main" val="26692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98649" y="3412365"/>
            <a:ext cx="8491024" cy="2554545"/>
          </a:xfrm>
          <a:prstGeom prst="rect">
            <a:avLst/>
          </a:prstGeom>
        </p:spPr>
        <p:txBody>
          <a:bodyPr wrap="square">
            <a:spAutoFit/>
          </a:bodyPr>
          <a:lstStyle/>
          <a:p>
            <a:r>
              <a:rPr lang="pt-BR" sz="2000" b="1" dirty="0" smtClean="0">
                <a:latin typeface="Calibri" panose="020F0502020204030204" pitchFamily="34" charset="0"/>
              </a:rPr>
              <a:t>2.2. Coordenação Administrativa e Financeira: 15 Colaboradores</a:t>
            </a:r>
            <a:endParaRPr lang="pt-BR" sz="2000" dirty="0">
              <a:latin typeface="Calibri" panose="020F0502020204030204" pitchFamily="34" charset="0"/>
            </a:endParaRPr>
          </a:p>
          <a:p>
            <a:r>
              <a:rPr lang="pt-BR" sz="2000" b="1" dirty="0" smtClean="0">
                <a:latin typeface="Calibri" panose="020F0502020204030204" pitchFamily="34" charset="0"/>
              </a:rPr>
              <a:t>Coordenador: José </a:t>
            </a:r>
            <a:r>
              <a:rPr lang="pt-BR" sz="2000" b="1" dirty="0" err="1" smtClean="0">
                <a:latin typeface="Calibri" panose="020F0502020204030204" pitchFamily="34" charset="0"/>
              </a:rPr>
              <a:t>Melquiades</a:t>
            </a:r>
            <a:r>
              <a:rPr lang="pt-BR" sz="2000" b="1" dirty="0" smtClean="0">
                <a:latin typeface="Calibri" panose="020F0502020204030204" pitchFamily="34" charset="0"/>
              </a:rPr>
              <a:t> de Oliveira</a:t>
            </a:r>
            <a:endParaRPr lang="pt-BR" sz="2000" dirty="0">
              <a:latin typeface="Calibri" panose="020F0502020204030204" pitchFamily="34" charset="0"/>
            </a:endParaRPr>
          </a:p>
          <a:p>
            <a:r>
              <a:rPr lang="pt-BR" sz="2000" dirty="0" smtClean="0">
                <a:latin typeface="Calibri" panose="020F0502020204030204" pitchFamily="34" charset="0"/>
              </a:rPr>
              <a:t>Assessoria Jurídica: 03</a:t>
            </a:r>
            <a:endParaRPr lang="pt-BR" sz="2000" dirty="0">
              <a:latin typeface="Calibri" panose="020F0502020204030204" pitchFamily="34" charset="0"/>
            </a:endParaRPr>
          </a:p>
          <a:p>
            <a:r>
              <a:rPr lang="pt-BR" sz="2000" dirty="0" smtClean="0">
                <a:latin typeface="Calibri" panose="020F0502020204030204" pitchFamily="34" charset="0"/>
              </a:rPr>
              <a:t>Assessoria Contábil e Orçamento: 02</a:t>
            </a:r>
            <a:endParaRPr lang="pt-BR" sz="2000" dirty="0">
              <a:latin typeface="Calibri" panose="020F0502020204030204" pitchFamily="34" charset="0"/>
            </a:endParaRPr>
          </a:p>
          <a:p>
            <a:r>
              <a:rPr lang="pt-BR" sz="2000" dirty="0" smtClean="0">
                <a:latin typeface="Calibri" panose="020F0502020204030204" pitchFamily="34" charset="0"/>
              </a:rPr>
              <a:t>Assessoria de Licitação e Compras: 01</a:t>
            </a:r>
            <a:endParaRPr lang="pt-BR" sz="2000" dirty="0">
              <a:latin typeface="Calibri" panose="020F0502020204030204" pitchFamily="34" charset="0"/>
            </a:endParaRPr>
          </a:p>
          <a:p>
            <a:r>
              <a:rPr lang="pt-BR" sz="2000" dirty="0" err="1" smtClean="0">
                <a:latin typeface="Calibri" panose="020F0502020204030204" pitchFamily="34" charset="0"/>
              </a:rPr>
              <a:t>Assistencia</a:t>
            </a:r>
            <a:r>
              <a:rPr lang="pt-BR" sz="2000" dirty="0" smtClean="0">
                <a:latin typeface="Calibri" panose="020F0502020204030204" pitchFamily="34" charset="0"/>
              </a:rPr>
              <a:t> Administrativa: 03</a:t>
            </a:r>
            <a:endParaRPr lang="pt-BR" sz="2000" dirty="0">
              <a:latin typeface="Calibri" panose="020F0502020204030204" pitchFamily="34" charset="0"/>
            </a:endParaRPr>
          </a:p>
          <a:p>
            <a:r>
              <a:rPr lang="pt-BR" sz="2000" dirty="0" smtClean="0">
                <a:latin typeface="Calibri" panose="020F0502020204030204" pitchFamily="34" charset="0"/>
              </a:rPr>
              <a:t>Auxiliares Administrativos: 04</a:t>
            </a:r>
          </a:p>
          <a:p>
            <a:r>
              <a:rPr lang="pt-BR" sz="2000" dirty="0" smtClean="0">
                <a:latin typeface="Calibri" panose="020F0502020204030204" pitchFamily="34" charset="0"/>
              </a:rPr>
              <a:t>Auxiliar de Serviços Gerais: 01</a:t>
            </a:r>
            <a:endParaRPr lang="pt-BR" sz="2000" dirty="0">
              <a:latin typeface="Calibri" panose="020F0502020204030204" pitchFamily="34" charset="0"/>
            </a:endParaRPr>
          </a:p>
        </p:txBody>
      </p:sp>
      <p:sp>
        <p:nvSpPr>
          <p:cNvPr id="3" name="Retângulo 2"/>
          <p:cNvSpPr/>
          <p:nvPr/>
        </p:nvSpPr>
        <p:spPr>
          <a:xfrm>
            <a:off x="944998" y="441840"/>
            <a:ext cx="8185367" cy="2554545"/>
          </a:xfrm>
          <a:prstGeom prst="rect">
            <a:avLst/>
          </a:prstGeom>
        </p:spPr>
        <p:txBody>
          <a:bodyPr wrap="square">
            <a:spAutoFit/>
          </a:bodyPr>
          <a:lstStyle/>
          <a:p>
            <a:r>
              <a:rPr lang="pt-BR" sz="2000" b="1" dirty="0">
                <a:latin typeface="Calibri" panose="020F0502020204030204" pitchFamily="34" charset="0"/>
              </a:rPr>
              <a:t>2</a:t>
            </a:r>
            <a:r>
              <a:rPr lang="pt-BR" sz="2000" b="1" dirty="0" smtClean="0">
                <a:latin typeface="Calibri" panose="020F0502020204030204" pitchFamily="34" charset="0"/>
              </a:rPr>
              <a:t>. QUADRO ADMINISTRATIVO:  104 Colaboradores</a:t>
            </a:r>
            <a:endParaRPr lang="pt-BR" sz="2000" dirty="0">
              <a:latin typeface="Calibri" panose="020F0502020204030204" pitchFamily="34" charset="0"/>
            </a:endParaRPr>
          </a:p>
          <a:p>
            <a:endParaRPr lang="pt-BR" sz="2000" b="1" dirty="0" smtClean="0">
              <a:latin typeface="Calibri" panose="020F0502020204030204" pitchFamily="34" charset="0"/>
            </a:endParaRPr>
          </a:p>
          <a:p>
            <a:r>
              <a:rPr lang="pt-BR" sz="2000" b="1" dirty="0" smtClean="0">
                <a:latin typeface="Calibri" panose="020F0502020204030204" pitchFamily="34" charset="0"/>
              </a:rPr>
              <a:t>2.1. Secretaria Executiva – 10 Colaboradores</a:t>
            </a:r>
            <a:endParaRPr lang="pt-BR" sz="2000" dirty="0">
              <a:latin typeface="Calibri" panose="020F0502020204030204" pitchFamily="34" charset="0"/>
            </a:endParaRPr>
          </a:p>
          <a:p>
            <a:r>
              <a:rPr lang="pt-BR" sz="2000" b="1" dirty="0" smtClean="0">
                <a:latin typeface="Calibri" panose="020F0502020204030204" pitchFamily="34" charset="0"/>
              </a:rPr>
              <a:t>Secretário Executivo: José da Silva Santos</a:t>
            </a:r>
            <a:endParaRPr lang="pt-BR" sz="2000" dirty="0">
              <a:latin typeface="Calibri" panose="020F0502020204030204" pitchFamily="34" charset="0"/>
            </a:endParaRPr>
          </a:p>
          <a:p>
            <a:r>
              <a:rPr lang="pt-BR" sz="2000" dirty="0" smtClean="0">
                <a:latin typeface="Calibri" panose="020F0502020204030204" pitchFamily="34" charset="0"/>
              </a:rPr>
              <a:t>Assessoria da Secretaria Executiva:</a:t>
            </a:r>
            <a:r>
              <a:rPr lang="pt-BR" sz="2000" b="1" dirty="0" smtClean="0">
                <a:latin typeface="Calibri" panose="020F0502020204030204" pitchFamily="34" charset="0"/>
              </a:rPr>
              <a:t> </a:t>
            </a:r>
            <a:r>
              <a:rPr lang="pt-BR" sz="2000" dirty="0" smtClean="0">
                <a:latin typeface="Calibri" panose="020F0502020204030204" pitchFamily="34" charset="0"/>
              </a:rPr>
              <a:t>01</a:t>
            </a:r>
            <a:endParaRPr lang="pt-BR" sz="2000" dirty="0">
              <a:latin typeface="Calibri" panose="020F0502020204030204" pitchFamily="34" charset="0"/>
            </a:endParaRPr>
          </a:p>
          <a:p>
            <a:r>
              <a:rPr lang="pt-BR" sz="2000" dirty="0" smtClean="0">
                <a:latin typeface="Calibri" panose="020F0502020204030204" pitchFamily="34" charset="0"/>
              </a:rPr>
              <a:t>Assessoria de Projetos: 03 </a:t>
            </a:r>
            <a:endParaRPr lang="pt-BR" sz="2000" dirty="0">
              <a:latin typeface="Calibri" panose="020F0502020204030204" pitchFamily="34" charset="0"/>
            </a:endParaRPr>
          </a:p>
          <a:p>
            <a:r>
              <a:rPr lang="pt-BR" sz="2000" dirty="0" smtClean="0">
                <a:latin typeface="Calibri" panose="020F0502020204030204" pitchFamily="34" charset="0"/>
              </a:rPr>
              <a:t>Assessoria de Comunicação: 04</a:t>
            </a:r>
            <a:endParaRPr lang="pt-BR" sz="2000" dirty="0">
              <a:latin typeface="Calibri" panose="020F0502020204030204" pitchFamily="34" charset="0"/>
            </a:endParaRPr>
          </a:p>
          <a:p>
            <a:r>
              <a:rPr lang="pt-BR" sz="2000" dirty="0" smtClean="0">
                <a:latin typeface="Calibri" panose="020F0502020204030204" pitchFamily="34" charset="0"/>
              </a:rPr>
              <a:t>Assessoria de Convênios: 01</a:t>
            </a:r>
            <a:endParaRPr lang="pt-BR" sz="2000" dirty="0">
              <a:latin typeface="Calibri" panose="020F0502020204030204"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Tree>
    <p:extLst>
      <p:ext uri="{BB962C8B-B14F-4D97-AF65-F5344CB8AC3E}">
        <p14:creationId xmlns:p14="http://schemas.microsoft.com/office/powerpoint/2010/main" val="137509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11425" y="281453"/>
            <a:ext cx="8355406" cy="553998"/>
          </a:xfrm>
          <a:prstGeom prst="rect">
            <a:avLst/>
          </a:prstGeom>
        </p:spPr>
        <p:txBody>
          <a:bodyPr wrap="square">
            <a:spAutoFit/>
          </a:bodyPr>
          <a:lstStyle/>
          <a:p>
            <a:pPr algn="ctr"/>
            <a:r>
              <a:rPr lang="pt-BR" sz="3000" b="1" dirty="0">
                <a:solidFill>
                  <a:schemeClr val="accent1"/>
                </a:solidFill>
                <a:latin typeface="Calibri" panose="020F0502020204030204" pitchFamily="34" charset="0"/>
              </a:rPr>
              <a:t>ESTRUTURA ADMINISTRATIVA DO CONSISAL</a:t>
            </a:r>
            <a:endParaRPr lang="pt-BR" sz="3000" dirty="0">
              <a:solidFill>
                <a:schemeClr val="accent1"/>
              </a:solidFill>
              <a:latin typeface="Calibri" panose="020F0502020204030204" pitchFamily="34" charset="0"/>
            </a:endParaRPr>
          </a:p>
        </p:txBody>
      </p:sp>
      <p:sp>
        <p:nvSpPr>
          <p:cNvPr id="4" name="Retângulo 3"/>
          <p:cNvSpPr/>
          <p:nvPr/>
        </p:nvSpPr>
        <p:spPr>
          <a:xfrm>
            <a:off x="703856" y="1124744"/>
            <a:ext cx="11233248" cy="4832092"/>
          </a:xfrm>
          <a:prstGeom prst="rect">
            <a:avLst/>
          </a:prstGeom>
        </p:spPr>
        <p:txBody>
          <a:bodyPr wrap="square">
            <a:spAutoFit/>
          </a:bodyPr>
          <a:lstStyle/>
          <a:p>
            <a:pPr marL="457200" indent="-457200">
              <a:buAutoNum type="arabicPeriod"/>
            </a:pPr>
            <a:r>
              <a:rPr lang="pt-BR" sz="2200" b="1" dirty="0" smtClean="0">
                <a:latin typeface="Calibri" panose="020F0502020204030204" pitchFamily="34" charset="0"/>
              </a:rPr>
              <a:t>DIRETORIA:</a:t>
            </a:r>
          </a:p>
          <a:p>
            <a:endParaRPr lang="pt-BR" sz="2200" b="1" dirty="0">
              <a:latin typeface="Calibri" panose="020F0502020204030204" pitchFamily="34" charset="0"/>
            </a:endParaRPr>
          </a:p>
          <a:p>
            <a:r>
              <a:rPr lang="pt-BR" sz="2200" b="1" dirty="0" smtClean="0">
                <a:latin typeface="Calibri" panose="020F0502020204030204" pitchFamily="34" charset="0"/>
              </a:rPr>
              <a:t>Presidente</a:t>
            </a:r>
            <a:r>
              <a:rPr lang="pt-BR" sz="2200" dirty="0" smtClean="0">
                <a:latin typeface="Calibri" panose="020F0502020204030204" pitchFamily="34" charset="0"/>
              </a:rPr>
              <a:t>: </a:t>
            </a:r>
          </a:p>
          <a:p>
            <a:r>
              <a:rPr lang="pt-BR" sz="2200" dirty="0" smtClean="0">
                <a:latin typeface="Calibri" panose="020F0502020204030204" pitchFamily="34" charset="0"/>
              </a:rPr>
              <a:t>Osni Cardoso de Araújo – Prefeito de Serrinha</a:t>
            </a:r>
          </a:p>
          <a:p>
            <a:endParaRPr lang="pt-BR" sz="2200" dirty="0">
              <a:latin typeface="Calibri" panose="020F0502020204030204" pitchFamily="34" charset="0"/>
            </a:endParaRPr>
          </a:p>
          <a:p>
            <a:r>
              <a:rPr lang="pt-BR" sz="2200" b="1" dirty="0" smtClean="0">
                <a:latin typeface="Calibri" panose="020F0502020204030204" pitchFamily="34" charset="0"/>
              </a:rPr>
              <a:t>Vice Presidente Administrativo</a:t>
            </a:r>
          </a:p>
          <a:p>
            <a:r>
              <a:rPr lang="pt-BR" sz="2200" dirty="0" smtClean="0">
                <a:latin typeface="Calibri" panose="020F0502020204030204" pitchFamily="34" charset="0"/>
              </a:rPr>
              <a:t>Ismael Ferreira de Oliveira – Prefeito de Valente</a:t>
            </a:r>
          </a:p>
          <a:p>
            <a:endParaRPr lang="pt-BR" sz="2200" dirty="0">
              <a:latin typeface="Calibri" panose="020F0502020204030204" pitchFamily="34" charset="0"/>
            </a:endParaRPr>
          </a:p>
          <a:p>
            <a:r>
              <a:rPr lang="pt-BR" sz="2200" b="1" dirty="0" smtClean="0">
                <a:latin typeface="Calibri" panose="020F0502020204030204" pitchFamily="34" charset="0"/>
              </a:rPr>
              <a:t>Vice Presidente Institucional</a:t>
            </a:r>
          </a:p>
          <a:p>
            <a:r>
              <a:rPr lang="pt-BR" sz="2200" dirty="0" smtClean="0">
                <a:latin typeface="Calibri" panose="020F0502020204030204" pitchFamily="34" charset="0"/>
              </a:rPr>
              <a:t>Zenon Nunes da Silva Filho – Prefeito de Santaluz</a:t>
            </a:r>
          </a:p>
          <a:p>
            <a:endParaRPr lang="pt-BR" sz="2200" dirty="0">
              <a:latin typeface="Calibri" panose="020F0502020204030204" pitchFamily="34" charset="0"/>
            </a:endParaRPr>
          </a:p>
          <a:p>
            <a:r>
              <a:rPr lang="pt-BR" sz="2200" b="1" dirty="0" smtClean="0">
                <a:latin typeface="Calibri" panose="020F0502020204030204" pitchFamily="34" charset="0"/>
              </a:rPr>
              <a:t>Secretário Geral</a:t>
            </a:r>
          </a:p>
          <a:p>
            <a:r>
              <a:rPr lang="pt-BR" sz="2200" dirty="0" err="1" smtClean="0">
                <a:latin typeface="Calibri" panose="020F0502020204030204" pitchFamily="34" charset="0"/>
              </a:rPr>
              <a:t>Ranulfo</a:t>
            </a:r>
            <a:r>
              <a:rPr lang="pt-BR" sz="2200" dirty="0" smtClean="0">
                <a:latin typeface="Calibri" panose="020F0502020204030204" pitchFamily="34" charset="0"/>
              </a:rPr>
              <a:t> da Silva Gomes – Prefeito de Cansanção</a:t>
            </a:r>
          </a:p>
          <a:p>
            <a:endParaRPr lang="pt-BR" sz="2200" b="1" dirty="0">
              <a:latin typeface="Calibri" panose="020F0502020204030204"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Tree>
    <p:extLst>
      <p:ext uri="{BB962C8B-B14F-4D97-AF65-F5344CB8AC3E}">
        <p14:creationId xmlns:p14="http://schemas.microsoft.com/office/powerpoint/2010/main" val="2568672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077" y="600647"/>
            <a:ext cx="4877938" cy="3221471"/>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007" y="2976767"/>
            <a:ext cx="5002707" cy="3001624"/>
          </a:xfrm>
          <a:prstGeom prst="rect">
            <a:avLst/>
          </a:prstGeom>
        </p:spPr>
      </p:pic>
    </p:spTree>
    <p:extLst>
      <p:ext uri="{BB962C8B-B14F-4D97-AF65-F5344CB8AC3E}">
        <p14:creationId xmlns:p14="http://schemas.microsoft.com/office/powerpoint/2010/main" val="3165889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11244" y="205457"/>
            <a:ext cx="8037228" cy="2092881"/>
          </a:xfrm>
          <a:prstGeom prst="rect">
            <a:avLst/>
          </a:prstGeom>
        </p:spPr>
        <p:txBody>
          <a:bodyPr wrap="square">
            <a:spAutoFit/>
          </a:bodyPr>
          <a:lstStyle/>
          <a:p>
            <a:r>
              <a:rPr lang="pt-BR" sz="2000" b="1" dirty="0" smtClean="0">
                <a:latin typeface="Calibri" panose="020F0502020204030204" pitchFamily="34" charset="0"/>
              </a:rPr>
              <a:t>2.3. </a:t>
            </a:r>
            <a:r>
              <a:rPr lang="pt-BR" sz="2000" b="1" dirty="0">
                <a:latin typeface="Calibri" panose="020F0502020204030204" pitchFamily="34" charset="0"/>
              </a:rPr>
              <a:t>PROJETOS – 1ª E 2ª ÁGUA: </a:t>
            </a:r>
            <a:r>
              <a:rPr lang="pt-BR" sz="2000" b="1" dirty="0" smtClean="0">
                <a:latin typeface="Calibri" panose="020F0502020204030204" pitchFamily="34" charset="0"/>
              </a:rPr>
              <a:t> 71 </a:t>
            </a:r>
            <a:r>
              <a:rPr lang="pt-BR" sz="2000" b="1" dirty="0">
                <a:latin typeface="Calibri" panose="020F0502020204030204" pitchFamily="34" charset="0"/>
              </a:rPr>
              <a:t>Colaboradores</a:t>
            </a:r>
            <a:endParaRPr lang="pt-BR" sz="2000" dirty="0">
              <a:latin typeface="Calibri" panose="020F0502020204030204" pitchFamily="34" charset="0"/>
            </a:endParaRPr>
          </a:p>
          <a:p>
            <a:endParaRPr lang="pt-BR" sz="1000" b="1" dirty="0" smtClean="0">
              <a:latin typeface="Calibri" panose="020F0502020204030204" pitchFamily="34" charset="0"/>
            </a:endParaRPr>
          </a:p>
          <a:p>
            <a:r>
              <a:rPr lang="pt-BR" sz="2000" b="1" dirty="0" smtClean="0">
                <a:latin typeface="Calibri" panose="020F0502020204030204" pitchFamily="34" charset="0"/>
              </a:rPr>
              <a:t>Projeto 1ª Água: 13 Colaboradores</a:t>
            </a:r>
            <a:endParaRPr lang="pt-BR" sz="2000" dirty="0">
              <a:latin typeface="Calibri" panose="020F0502020204030204" pitchFamily="34" charset="0"/>
            </a:endParaRPr>
          </a:p>
          <a:p>
            <a:r>
              <a:rPr lang="pt-BR" sz="2000" b="1" dirty="0" smtClean="0">
                <a:latin typeface="Calibri" panose="020F0502020204030204" pitchFamily="34" charset="0"/>
              </a:rPr>
              <a:t>Coordenador: Murilo de Araújo Souza</a:t>
            </a:r>
            <a:endParaRPr lang="pt-BR" sz="2000" dirty="0">
              <a:latin typeface="Calibri" panose="020F0502020204030204" pitchFamily="34" charset="0"/>
            </a:endParaRPr>
          </a:p>
          <a:p>
            <a:r>
              <a:rPr lang="pt-BR" sz="2000" dirty="0" smtClean="0">
                <a:latin typeface="Calibri" panose="020F0502020204030204" pitchFamily="34" charset="0"/>
              </a:rPr>
              <a:t>Subcoordenadores: 04</a:t>
            </a:r>
            <a:endParaRPr lang="pt-BR" sz="2000" dirty="0">
              <a:latin typeface="Calibri" panose="020F0502020204030204" pitchFamily="34" charset="0"/>
            </a:endParaRPr>
          </a:p>
          <a:p>
            <a:r>
              <a:rPr lang="pt-BR" sz="2000" dirty="0" smtClean="0">
                <a:latin typeface="Calibri" panose="020F0502020204030204" pitchFamily="34" charset="0"/>
              </a:rPr>
              <a:t>Técnicos de Campo: 08</a:t>
            </a:r>
          </a:p>
          <a:p>
            <a:r>
              <a:rPr lang="pt-BR" sz="2000" dirty="0" smtClean="0">
                <a:latin typeface="Calibri" panose="020F0502020204030204" pitchFamily="34" charset="0"/>
              </a:rPr>
              <a:t>Equipe Técnica Terceirizada: 28</a:t>
            </a:r>
            <a:endParaRPr lang="pt-BR" sz="2000" dirty="0">
              <a:latin typeface="Calibri" panose="020F0502020204030204" pitchFamily="34" charset="0"/>
            </a:endParaRPr>
          </a:p>
        </p:txBody>
      </p:sp>
      <p:sp>
        <p:nvSpPr>
          <p:cNvPr id="3" name="Retângulo 2"/>
          <p:cNvSpPr/>
          <p:nvPr/>
        </p:nvSpPr>
        <p:spPr>
          <a:xfrm>
            <a:off x="990287" y="2398280"/>
            <a:ext cx="9450257" cy="2862322"/>
          </a:xfrm>
          <a:prstGeom prst="rect">
            <a:avLst/>
          </a:prstGeom>
        </p:spPr>
        <p:txBody>
          <a:bodyPr wrap="square">
            <a:spAutoFit/>
          </a:bodyPr>
          <a:lstStyle/>
          <a:p>
            <a:r>
              <a:rPr lang="pt-BR" sz="2000" b="1" dirty="0" smtClean="0">
                <a:latin typeface="Calibri" panose="020F0502020204030204" pitchFamily="34" charset="0"/>
              </a:rPr>
              <a:t>Projeto 2ª Água: 26 Colaboradores</a:t>
            </a:r>
            <a:endParaRPr lang="pt-BR" sz="2000" dirty="0" smtClean="0">
              <a:latin typeface="Calibri" panose="020F0502020204030204" pitchFamily="34" charset="0"/>
            </a:endParaRPr>
          </a:p>
          <a:p>
            <a:r>
              <a:rPr lang="pt-BR" sz="2000" b="1" dirty="0" smtClean="0">
                <a:latin typeface="Calibri" panose="020F0502020204030204" pitchFamily="34" charset="0"/>
              </a:rPr>
              <a:t>Coordenador: </a:t>
            </a:r>
            <a:r>
              <a:rPr lang="pt-BR" sz="2000" b="1" dirty="0" err="1" smtClean="0">
                <a:latin typeface="Calibri" panose="020F0502020204030204" pitchFamily="34" charset="0"/>
              </a:rPr>
              <a:t>Silvaney</a:t>
            </a:r>
            <a:r>
              <a:rPr lang="pt-BR" sz="2000" b="1" dirty="0" smtClean="0">
                <a:latin typeface="Calibri" panose="020F0502020204030204" pitchFamily="34" charset="0"/>
              </a:rPr>
              <a:t> dos Santos Araújo</a:t>
            </a:r>
            <a:endParaRPr lang="pt-BR" sz="2000" dirty="0" smtClean="0">
              <a:latin typeface="Calibri" panose="020F0502020204030204" pitchFamily="34" charset="0"/>
            </a:endParaRPr>
          </a:p>
          <a:p>
            <a:r>
              <a:rPr lang="pt-BR" sz="2000" dirty="0" smtClean="0">
                <a:latin typeface="Calibri" panose="020F0502020204030204" pitchFamily="34" charset="0"/>
              </a:rPr>
              <a:t>Coordenação Pedagógica: 01</a:t>
            </a:r>
          </a:p>
          <a:p>
            <a:r>
              <a:rPr lang="pt-BR" sz="2000" dirty="0" smtClean="0">
                <a:latin typeface="Calibri" panose="020F0502020204030204" pitchFamily="34" charset="0"/>
              </a:rPr>
              <a:t>Engenheiro Civil: 01</a:t>
            </a:r>
          </a:p>
          <a:p>
            <a:r>
              <a:rPr lang="pt-BR" sz="2000" dirty="0" smtClean="0">
                <a:latin typeface="Calibri" panose="020F0502020204030204" pitchFamily="34" charset="0"/>
              </a:rPr>
              <a:t>Veterinários: 02</a:t>
            </a:r>
          </a:p>
          <a:p>
            <a:r>
              <a:rPr lang="pt-BR" sz="2000" dirty="0" smtClean="0">
                <a:latin typeface="Calibri" panose="020F0502020204030204" pitchFamily="34" charset="0"/>
              </a:rPr>
              <a:t>Agrônomos: 02</a:t>
            </a:r>
          </a:p>
          <a:p>
            <a:r>
              <a:rPr lang="pt-BR" sz="2000" dirty="0" smtClean="0">
                <a:latin typeface="Calibri" panose="020F0502020204030204" pitchFamily="34" charset="0"/>
              </a:rPr>
              <a:t>Técnico ambiental: 01</a:t>
            </a:r>
          </a:p>
          <a:p>
            <a:r>
              <a:rPr lang="pt-BR" sz="2000" dirty="0" smtClean="0">
                <a:latin typeface="Calibri" panose="020F0502020204030204" pitchFamily="34" charset="0"/>
              </a:rPr>
              <a:t>Técnicos de campo: 17</a:t>
            </a:r>
          </a:p>
          <a:p>
            <a:r>
              <a:rPr lang="pt-BR" sz="2000" dirty="0" smtClean="0">
                <a:latin typeface="Calibri" panose="020F0502020204030204" pitchFamily="34" charset="0"/>
              </a:rPr>
              <a:t>Auxiliar administrativo: 01</a:t>
            </a:r>
            <a:endParaRPr lang="pt-BR" sz="2000" dirty="0">
              <a:latin typeface="Calibri" panose="020F0502020204030204" pitchFamily="34" charset="0"/>
            </a:endParaRPr>
          </a:p>
        </p:txBody>
      </p:sp>
      <p:sp>
        <p:nvSpPr>
          <p:cNvPr id="4" name="Retângulo 3"/>
          <p:cNvSpPr/>
          <p:nvPr/>
        </p:nvSpPr>
        <p:spPr>
          <a:xfrm>
            <a:off x="975867" y="5317736"/>
            <a:ext cx="11425269" cy="1323439"/>
          </a:xfrm>
          <a:prstGeom prst="rect">
            <a:avLst/>
          </a:prstGeom>
        </p:spPr>
        <p:txBody>
          <a:bodyPr wrap="square">
            <a:spAutoFit/>
          </a:bodyPr>
          <a:lstStyle/>
          <a:p>
            <a:r>
              <a:rPr lang="pt-BR" sz="2000" b="1" dirty="0" smtClean="0">
                <a:latin typeface="Calibri" panose="020F0502020204030204" pitchFamily="34" charset="0"/>
              </a:rPr>
              <a:t>SIG – Sistema de Informações Gerenciais: 04 Colaboradores</a:t>
            </a:r>
            <a:endParaRPr lang="pt-BR" sz="2000" dirty="0">
              <a:latin typeface="Calibri" panose="020F0502020204030204" pitchFamily="34" charset="0"/>
            </a:endParaRPr>
          </a:p>
          <a:p>
            <a:r>
              <a:rPr lang="pt-BR" sz="2000" b="1" dirty="0" smtClean="0">
                <a:latin typeface="Calibri" panose="020F0502020204030204" pitchFamily="34" charset="0"/>
              </a:rPr>
              <a:t>Coordenadora: Cláudia Silva dos Santos</a:t>
            </a:r>
            <a:endParaRPr lang="pt-BR" sz="2000" dirty="0">
              <a:latin typeface="Calibri" panose="020F0502020204030204" pitchFamily="34" charset="0"/>
            </a:endParaRPr>
          </a:p>
          <a:p>
            <a:r>
              <a:rPr lang="pt-BR" sz="2000" dirty="0" smtClean="0">
                <a:latin typeface="Calibri" panose="020F0502020204030204" pitchFamily="34" charset="0"/>
              </a:rPr>
              <a:t>Auxiliares Administrativo: 02</a:t>
            </a:r>
          </a:p>
          <a:p>
            <a:r>
              <a:rPr lang="pt-BR" sz="2000" dirty="0" smtClean="0">
                <a:latin typeface="Calibri" panose="020F0502020204030204" pitchFamily="34" charset="0"/>
              </a:rPr>
              <a:t>Auxiliar de Serviços Gerais: 01</a:t>
            </a:r>
            <a:endParaRPr lang="pt-BR" sz="2000" dirty="0">
              <a:latin typeface="Calibri" panose="020F0502020204030204"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64" y="5671999"/>
            <a:ext cx="1567836" cy="1186001"/>
          </a:xfrm>
          <a:prstGeom prst="rect">
            <a:avLst/>
          </a:prstGeom>
        </p:spPr>
      </p:pic>
    </p:spTree>
    <p:extLst>
      <p:ext uri="{BB962C8B-B14F-4D97-AF65-F5344CB8AC3E}">
        <p14:creationId xmlns:p14="http://schemas.microsoft.com/office/powerpoint/2010/main" val="254269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Modelo_PPT_verde2">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SalesStrategy_FacetGreenTheme_16x9_TP103418064.potx" id="{0E9FAF8B-EDA3-4424-BF26-DB73EC6F6ABB}" vid="{9E7190F6-BD7D-494D-B47E-AFFB947D98A9}"/>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836B0F-2395-43B9-BBEF-90A78CA70F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Modelo_PPT_verde2</Template>
  <TotalTime>971</TotalTime>
  <Words>1525</Words>
  <Application>Microsoft Office PowerPoint</Application>
  <PresentationFormat>Personalizar</PresentationFormat>
  <Paragraphs>269</Paragraphs>
  <Slides>21</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21</vt:i4>
      </vt:variant>
    </vt:vector>
  </HeadingPairs>
  <TitlesOfParts>
    <vt:vector size="23" baseType="lpstr">
      <vt:lpstr>Modelo_PPT_verde2</vt:lpstr>
      <vt:lpstr>Planilha</vt:lpstr>
      <vt:lpstr>Uma Experiência de Gestão Pública Compartilhada</vt:lpstr>
      <vt:lpstr>O QUE VEREMOS</vt:lpstr>
      <vt:lpstr>TERRITÓRIO DO SISAL</vt:lpstr>
      <vt:lpstr>BREVE HISTÓRICO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Diretoria </vt:lpstr>
      <vt:lpstr>Apresentação do PowerPoint</vt:lpstr>
      <vt:lpstr>Apresentação do PowerPoint</vt:lpstr>
      <vt:lpstr>Apresentação do PowerPoint</vt:lpstr>
      <vt:lpstr>Intercâmbio de saberes com o Consórcio Intermunicipal da Mata Atlântica </vt:lpstr>
      <vt:lpstr>Contato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Uma Experiência de Gestão Compartilhada</dc:title>
  <dc:creator>Usuario</dc:creator>
  <cp:lastModifiedBy>Yara Lopes Depieri</cp:lastModifiedBy>
  <cp:revision>109</cp:revision>
  <dcterms:created xsi:type="dcterms:W3CDTF">2014-06-10T13:14:58Z</dcterms:created>
  <dcterms:modified xsi:type="dcterms:W3CDTF">2015-11-11T13:41:58Z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TC034180659991</vt:lpwstr>
  </property>
</Properties>
</file>