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72" r:id="rId2"/>
    <p:sldId id="385" r:id="rId3"/>
    <p:sldId id="373" r:id="rId4"/>
    <p:sldId id="384" r:id="rId5"/>
    <p:sldId id="374" r:id="rId6"/>
    <p:sldId id="375" r:id="rId7"/>
    <p:sldId id="386" r:id="rId8"/>
    <p:sldId id="376" r:id="rId9"/>
    <p:sldId id="381" r:id="rId10"/>
    <p:sldId id="388" r:id="rId11"/>
    <p:sldId id="383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13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83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BBE3C-0EDD-4962-847E-4F476E6D4A3F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4A38-0548-46B8-A602-0BD8083773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255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DF5A5-AF2E-4BC6-9F20-9D6B792C1F57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66842-B932-4897-8F2D-7C9EEDF6A6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965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9525" y="460375"/>
            <a:ext cx="4192588" cy="2359025"/>
          </a:xfrm>
        </p:spPr>
      </p:sp>
    </p:spTree>
    <p:extLst>
      <p:ext uri="{BB962C8B-B14F-4D97-AF65-F5344CB8AC3E}">
        <p14:creationId xmlns:p14="http://schemas.microsoft.com/office/powerpoint/2010/main" val="2019080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9525" y="460375"/>
            <a:ext cx="4192588" cy="2359025"/>
          </a:xfrm>
        </p:spPr>
      </p:sp>
    </p:spTree>
    <p:extLst>
      <p:ext uri="{BB962C8B-B14F-4D97-AF65-F5344CB8AC3E}">
        <p14:creationId xmlns:p14="http://schemas.microsoft.com/office/powerpoint/2010/main" val="2019080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9525" y="460375"/>
            <a:ext cx="4192588" cy="2359025"/>
          </a:xfrm>
        </p:spPr>
      </p:sp>
    </p:spTree>
    <p:extLst>
      <p:ext uri="{BB962C8B-B14F-4D97-AF65-F5344CB8AC3E}">
        <p14:creationId xmlns:p14="http://schemas.microsoft.com/office/powerpoint/2010/main" val="2207293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9525" y="460375"/>
            <a:ext cx="4192588" cy="2359025"/>
          </a:xfrm>
        </p:spPr>
      </p:sp>
    </p:spTree>
    <p:extLst>
      <p:ext uri="{BB962C8B-B14F-4D97-AF65-F5344CB8AC3E}">
        <p14:creationId xmlns:p14="http://schemas.microsoft.com/office/powerpoint/2010/main" val="2019080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9525" y="460375"/>
            <a:ext cx="4192588" cy="2359025"/>
          </a:xfrm>
        </p:spPr>
      </p:sp>
    </p:spTree>
    <p:extLst>
      <p:ext uri="{BB962C8B-B14F-4D97-AF65-F5344CB8AC3E}">
        <p14:creationId xmlns:p14="http://schemas.microsoft.com/office/powerpoint/2010/main" val="2019080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9525" y="460375"/>
            <a:ext cx="4192588" cy="2359025"/>
          </a:xfrm>
        </p:spPr>
      </p:sp>
    </p:spTree>
    <p:extLst>
      <p:ext uri="{BB962C8B-B14F-4D97-AF65-F5344CB8AC3E}">
        <p14:creationId xmlns:p14="http://schemas.microsoft.com/office/powerpoint/2010/main" val="2019080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9525" y="460375"/>
            <a:ext cx="4192588" cy="2359025"/>
          </a:xfrm>
        </p:spPr>
      </p:sp>
    </p:spTree>
    <p:extLst>
      <p:ext uri="{BB962C8B-B14F-4D97-AF65-F5344CB8AC3E}">
        <p14:creationId xmlns:p14="http://schemas.microsoft.com/office/powerpoint/2010/main" val="2019080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9525" y="460375"/>
            <a:ext cx="4192588" cy="2359025"/>
          </a:xfrm>
        </p:spPr>
      </p:sp>
    </p:spTree>
    <p:extLst>
      <p:ext uri="{BB962C8B-B14F-4D97-AF65-F5344CB8AC3E}">
        <p14:creationId xmlns:p14="http://schemas.microsoft.com/office/powerpoint/2010/main" val="4129261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9525" y="460375"/>
            <a:ext cx="4192588" cy="2359025"/>
          </a:xfrm>
        </p:spPr>
      </p:sp>
    </p:spTree>
    <p:extLst>
      <p:ext uri="{BB962C8B-B14F-4D97-AF65-F5344CB8AC3E}">
        <p14:creationId xmlns:p14="http://schemas.microsoft.com/office/powerpoint/2010/main" val="201908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98BC-39F6-4EF3-AC02-8410F440F603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26E4-ABA8-452F-A103-01DDD5038395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4" descr="http://planetcassandra.org/wp-content/uploads/Company/thumbnail/Accenture-High-performance-Delive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18006" y="4442302"/>
            <a:ext cx="982702" cy="54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dynatest.com.br/images/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399689" y="3414658"/>
            <a:ext cx="1346069" cy="27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 userDrawn="1"/>
        </p:nvSpPr>
        <p:spPr>
          <a:xfrm rot="16200000">
            <a:off x="-237159" y="5537792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Produzido</a:t>
            </a:r>
            <a:r>
              <a:rPr lang="pt-BR" sz="1100" baseline="0" dirty="0" smtClean="0"/>
              <a:t> por: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47892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98BC-39F6-4EF3-AC02-8410F440F603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26E4-ABA8-452F-A103-01DDD5038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77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98BC-39F6-4EF3-AC02-8410F440F603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26E4-ABA8-452F-A103-01DDD5038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7334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 bwMode="auto">
          <a:xfrm>
            <a:off x="-9525" y="0"/>
            <a:ext cx="12226205" cy="318892"/>
          </a:xfrm>
          <a:prstGeom prst="rect">
            <a:avLst/>
          </a:prstGeom>
          <a:solidFill>
            <a:srgbClr val="283C6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tângulo 7"/>
          <p:cNvSpPr/>
          <p:nvPr userDrawn="1"/>
        </p:nvSpPr>
        <p:spPr bwMode="auto">
          <a:xfrm>
            <a:off x="-9525" y="6308724"/>
            <a:ext cx="12201525" cy="5492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8040216" y="1340768"/>
            <a:ext cx="37444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pt-BR" sz="2600" b="1" i="1">
                <a:solidFill>
                  <a:srgbClr val="283C6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pt-BR" dirty="0" smtClean="0"/>
              <a:t>CLIQUE PARA EDITAR O SUBTÍTULO MESTRE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192088" y="6374605"/>
            <a:ext cx="4535487" cy="4175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pt-BR" sz="1800" baseline="0" smtClean="0">
                <a:solidFill>
                  <a:schemeClr val="accent1">
                    <a:lumMod val="50000"/>
                  </a:schemeClr>
                </a:solidFill>
                <a:latin typeface="Swis721 BlkCn BT" panose="020B0806030502040204" pitchFamily="34" charset="0"/>
              </a:defRPr>
            </a:lvl1pPr>
            <a:lvl2pPr>
              <a:defRPr lang="pt-BR" smtClean="0"/>
            </a:lvl2pPr>
            <a:lvl3pPr>
              <a:defRPr lang="pt-BR" smtClean="0"/>
            </a:lvl3pPr>
            <a:lvl4pPr>
              <a:defRPr lang="pt-BR" smtClean="0"/>
            </a:lvl4pPr>
            <a:lvl5pPr>
              <a:defRPr lang="pt-BR"/>
            </a:lvl5pPr>
          </a:lstStyle>
          <a:p>
            <a:pPr marL="0" lvl="0" indent="0">
              <a:buNone/>
            </a:pPr>
            <a:r>
              <a:rPr lang="pt-BR" dirty="0" smtClean="0"/>
              <a:t>Clique para editar a data</a:t>
            </a:r>
          </a:p>
        </p:txBody>
      </p:sp>
      <p:pic>
        <p:nvPicPr>
          <p:cNvPr id="19" name="Imagem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13268"/>
          <a:stretch/>
        </p:blipFill>
        <p:spPr>
          <a:xfrm>
            <a:off x="7398683" y="6465335"/>
            <a:ext cx="1181593" cy="310945"/>
          </a:xfrm>
          <a:prstGeom prst="rect">
            <a:avLst/>
          </a:prstGeom>
        </p:spPr>
      </p:pic>
      <p:pic>
        <p:nvPicPr>
          <p:cNvPr id="20" name="Picture 12" descr="http://www.arquivoestado.sp.gov.br/site/assets/imgs/brasil_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1002" y="6458927"/>
            <a:ext cx="1065638" cy="3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0"/>
          <p:cNvSpPr txBox="1"/>
          <p:nvPr userDrawn="1"/>
        </p:nvSpPr>
        <p:spPr>
          <a:xfrm>
            <a:off x="8328248" y="6499444"/>
            <a:ext cx="79208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" b="1" i="1" dirty="0" smtClean="0">
                <a:solidFill>
                  <a:srgbClr val="065E9F"/>
                </a:solidFill>
              </a:rPr>
              <a:t>    DEPARTAMENTO</a:t>
            </a:r>
            <a:endParaRPr lang="pt-BR" sz="360" b="1" i="1" baseline="0" dirty="0" smtClean="0">
              <a:solidFill>
                <a:srgbClr val="065E9F"/>
              </a:solidFill>
            </a:endParaRPr>
          </a:p>
          <a:p>
            <a:r>
              <a:rPr lang="pt-BR" sz="360" b="1" i="1" baseline="0" dirty="0" smtClean="0">
                <a:solidFill>
                  <a:srgbClr val="065E9F"/>
                </a:solidFill>
              </a:rPr>
              <a:t>   NACIONAL DE</a:t>
            </a:r>
          </a:p>
          <a:p>
            <a:r>
              <a:rPr lang="pt-BR" sz="360" b="1" i="1" baseline="0" dirty="0" smtClean="0">
                <a:solidFill>
                  <a:srgbClr val="065E9F"/>
                </a:solidFill>
              </a:rPr>
              <a:t>  INFRAESTRUTURA</a:t>
            </a:r>
          </a:p>
          <a:p>
            <a:r>
              <a:rPr lang="pt-BR" sz="360" b="1" i="1" baseline="0" dirty="0" smtClean="0">
                <a:solidFill>
                  <a:srgbClr val="065E9F"/>
                </a:solidFill>
              </a:rPr>
              <a:t> DE TRANSPORTE</a:t>
            </a:r>
            <a:endParaRPr lang="pt-BR" sz="360" b="1" i="1" dirty="0">
              <a:solidFill>
                <a:srgbClr val="065E9F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0504" y="6434072"/>
            <a:ext cx="1025976" cy="3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85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40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98BC-39F6-4EF3-AC02-8410F440F603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26E4-ABA8-452F-A103-01DDD5038395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 userDrawn="1"/>
        </p:nvSpPr>
        <p:spPr>
          <a:xfrm>
            <a:off x="-1" y="6198393"/>
            <a:ext cx="12192001" cy="681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9418483" y="6375990"/>
            <a:ext cx="1246188" cy="39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E9E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Ministério dos</a:t>
            </a:r>
            <a:r>
              <a:rPr kumimoji="0" lang="pt-BR" altLang="pt-BR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/>
            </a:r>
            <a:br>
              <a:rPr kumimoji="0" lang="pt-BR" altLang="pt-BR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kumimoji="0" lang="pt-BR" altLang="pt-BR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Transportes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1711" y="6374262"/>
            <a:ext cx="1237775" cy="38573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9705"/>
            <a:ext cx="12192001" cy="681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528" y="72294"/>
            <a:ext cx="2599958" cy="51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2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98BC-39F6-4EF3-AC02-8410F440F603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26E4-ABA8-452F-A103-01DDD5038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160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98BC-39F6-4EF3-AC02-8410F440F603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26E4-ABA8-452F-A103-01DDD5038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2491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98BC-39F6-4EF3-AC02-8410F440F603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26E4-ABA8-452F-A103-01DDD5038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11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98BC-39F6-4EF3-AC02-8410F440F603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26E4-ABA8-452F-A103-01DDD5038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86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98BC-39F6-4EF3-AC02-8410F440F603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26E4-ABA8-452F-A103-01DDD5038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95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98BC-39F6-4EF3-AC02-8410F440F603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26E4-ABA8-452F-A103-01DDD5038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59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98BC-39F6-4EF3-AC02-8410F440F603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26E4-ABA8-452F-A103-01DDD5038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37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D98BC-39F6-4EF3-AC02-8410F440F603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426E4-ABA8-452F-A103-01DDD5038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844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9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0.pn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5022367" y="51250"/>
            <a:ext cx="7717888" cy="1815882"/>
          </a:xfrm>
        </p:spPr>
        <p:txBody>
          <a:bodyPr/>
          <a:lstStyle/>
          <a:p>
            <a:r>
              <a:rPr lang="pt-BR" altLang="pt-BR" sz="2800" i="0" dirty="0">
                <a:solidFill>
                  <a:srgbClr val="002060"/>
                </a:solidFill>
                <a:latin typeface="Swis721 BdRnd BT" panose="020F0704020202020204" pitchFamily="34" charset="0"/>
                <a:ea typeface="Times New Roman" pitchFamily="18" charset="0"/>
                <a:cs typeface="Calibri" pitchFamily="34" charset="0"/>
              </a:rPr>
              <a:t>DEPARTAMENTO </a:t>
            </a:r>
            <a:r>
              <a:rPr lang="pt-BR" altLang="pt-BR" sz="2800" i="0" dirty="0" smtClean="0">
                <a:solidFill>
                  <a:srgbClr val="002060"/>
                </a:solidFill>
                <a:latin typeface="Swis721 BdRnd BT" panose="020F0704020202020204" pitchFamily="34" charset="0"/>
                <a:ea typeface="Times New Roman" pitchFamily="18" charset="0"/>
                <a:cs typeface="Calibri" pitchFamily="34" charset="0"/>
              </a:rPr>
              <a:t>NACIONAL </a:t>
            </a:r>
            <a:r>
              <a:rPr lang="pt-BR" altLang="pt-BR" sz="2800" i="0" dirty="0">
                <a:solidFill>
                  <a:srgbClr val="002060"/>
                </a:solidFill>
                <a:latin typeface="Swis721 BdRnd BT" panose="020F0704020202020204" pitchFamily="34" charset="0"/>
                <a:ea typeface="Times New Roman" pitchFamily="18" charset="0"/>
                <a:cs typeface="Calibri" pitchFamily="34" charset="0"/>
              </a:rPr>
              <a:t>DE INFRAESTRUTURA DE </a:t>
            </a:r>
            <a:r>
              <a:rPr lang="pt-BR" altLang="pt-BR" sz="2800" i="0" dirty="0" smtClean="0">
                <a:solidFill>
                  <a:srgbClr val="002060"/>
                </a:solidFill>
                <a:latin typeface="Swis721 BdRnd BT" panose="020F0704020202020204" pitchFamily="34" charset="0"/>
                <a:ea typeface="Times New Roman" pitchFamily="18" charset="0"/>
                <a:cs typeface="Calibri" pitchFamily="34" charset="0"/>
              </a:rPr>
              <a:t>TRANSPORTES</a:t>
            </a:r>
            <a:endParaRPr lang="pt-BR" sz="2800" i="0" dirty="0">
              <a:latin typeface="Swis721 BdRnd BT" panose="020F0704020202020204" pitchFamily="34" charset="0"/>
            </a:endParaRP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0"/>
          </p:nvPr>
        </p:nvSpPr>
        <p:spPr>
          <a:xfrm>
            <a:off x="583963" y="6374605"/>
            <a:ext cx="4535487" cy="417513"/>
          </a:xfrm>
        </p:spPr>
        <p:txBody>
          <a:bodyPr/>
          <a:lstStyle/>
          <a:p>
            <a:pPr marL="0" indent="0">
              <a:buNone/>
            </a:pPr>
            <a:r>
              <a:rPr lang="pt-BR" altLang="pt-BR" dirty="0">
                <a:solidFill>
                  <a:srgbClr val="002060"/>
                </a:solidFill>
              </a:rPr>
              <a:t>Brasília, </a:t>
            </a:r>
            <a:r>
              <a:rPr lang="pt-BR" altLang="pt-BR" dirty="0" smtClean="0">
                <a:solidFill>
                  <a:srgbClr val="002060"/>
                </a:solidFill>
              </a:rPr>
              <a:t>outubro de 2015</a:t>
            </a:r>
            <a:endParaRPr lang="pt-BR" altLang="pt-BR" sz="2400" dirty="0">
              <a:solidFill>
                <a:srgbClr val="002060"/>
              </a:solidFill>
            </a:endParaRPr>
          </a:p>
        </p:txBody>
      </p:sp>
      <p:pic>
        <p:nvPicPr>
          <p:cNvPr id="5" name="Picture 4" descr="http://planetcassandra.org/wp-content/uploads/Company/thumbnail/Accenture-High-performance-Deliver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22468" y="6311776"/>
            <a:ext cx="713599" cy="3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dynatest.com.br/image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98912" y="5610964"/>
            <a:ext cx="866488" cy="17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9728" y="1485916"/>
            <a:ext cx="7973137" cy="4517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ixaDeTexto 2"/>
          <p:cNvSpPr txBox="1"/>
          <p:nvPr/>
        </p:nvSpPr>
        <p:spPr>
          <a:xfrm>
            <a:off x="2033515" y="5909488"/>
            <a:ext cx="3493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Ponte sobre o Rio Jacuípe - AL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346769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lanetcassandra.org/wp-content/uploads/Company/thumbnail/Accenture-High-performance-Deliver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22468" y="6311776"/>
            <a:ext cx="713599" cy="3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dynatest.com.br/image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98912" y="5610964"/>
            <a:ext cx="866488" cy="17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424104" y="6374605"/>
            <a:ext cx="4535487" cy="4175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 smtClean="0"/>
              <a:t>DIRETORIA DE INFRAESTRUTURA RODOVIÁRIA</a:t>
            </a:r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8196" y="325025"/>
            <a:ext cx="12191999" cy="38713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2600" b="1" i="1" kern="1200">
                <a:solidFill>
                  <a:srgbClr val="283C6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1800" i="0" dirty="0">
                <a:solidFill>
                  <a:schemeClr val="accent1">
                    <a:lumMod val="50000"/>
                  </a:schemeClr>
                </a:solidFill>
                <a:latin typeface="Swis721 BdRnd BT"/>
              </a:rPr>
              <a:t>TRAVESSIA URBANA DE IMPERATRIZ BR - 010/MA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47" y="957952"/>
            <a:ext cx="3120541" cy="2126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47" y="3366076"/>
            <a:ext cx="3120541" cy="2340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746" y="3366076"/>
            <a:ext cx="2069253" cy="2362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893" y="3003867"/>
            <a:ext cx="3679228" cy="2759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6031938" y="5923136"/>
            <a:ext cx="705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Obras de realocação da Unidade Local do DNIT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653426" y="5897696"/>
            <a:ext cx="705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Obras de drenagem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290" y="1058475"/>
            <a:ext cx="2567296" cy="1925472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7452172" y="1443847"/>
            <a:ext cx="705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Compactação de sub-base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7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lanetcassandra.org/wp-content/uploads/Company/thumbnail/Accenture-High-performance-Deliver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22468" y="6311776"/>
            <a:ext cx="713599" cy="3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dynatest.com.br/image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98912" y="5610964"/>
            <a:ext cx="866488" cy="17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424104" y="6374605"/>
            <a:ext cx="4535487" cy="4175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 smtClean="0"/>
              <a:t>DIRETORIA DE INFRAESTRUTURA RODOVIÁRIA</a:t>
            </a:r>
            <a:endParaRPr lang="pt-BR" dirty="0"/>
          </a:p>
        </p:txBody>
      </p:sp>
      <p:sp>
        <p:nvSpPr>
          <p:cNvPr id="7" name="Retângulo 12"/>
          <p:cNvSpPr/>
          <p:nvPr/>
        </p:nvSpPr>
        <p:spPr>
          <a:xfrm>
            <a:off x="2738389" y="3021197"/>
            <a:ext cx="68013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Eng</a:t>
            </a:r>
            <a:r>
              <a:rPr lang="pt-BR" altLang="pt-B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Luiz Antônio </a:t>
            </a:r>
            <a:r>
              <a:rPr lang="pt-BR" sz="24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Ehret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Garcia</a:t>
            </a:r>
          </a:p>
          <a:p>
            <a:pPr algn="ctr">
              <a:spcBef>
                <a:spcPct val="0"/>
              </a:spcBef>
            </a:pPr>
            <a:r>
              <a:rPr lang="pt-BR" alt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Diretor de Infraestrutura Rodoviária</a:t>
            </a:r>
            <a:endParaRPr lang="pt-BR" altLang="pt-B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dir@dnit.gov.br</a:t>
            </a:r>
            <a:endParaRPr lang="pt-BR" altLang="pt-B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89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627070" y="1365098"/>
            <a:ext cx="3744416" cy="452432"/>
          </a:xfrm>
        </p:spPr>
        <p:txBody>
          <a:bodyPr/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BR-416/AL</a:t>
            </a:r>
            <a:endParaRPr lang="pt-BR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424104" y="6374605"/>
            <a:ext cx="4535487" cy="4175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 smtClean="0"/>
              <a:t>DIRETORIA DE INFRAESTRUTURA RODOVIÁRIA</a:t>
            </a:r>
            <a:endParaRPr lang="pt-BR" dirty="0"/>
          </a:p>
        </p:txBody>
      </p:sp>
      <p:pic>
        <p:nvPicPr>
          <p:cNvPr id="1026" name="Picture 2" descr="C:\Users\a.de.almeida.junior\Documents\DIR\Apresentações\29-10-2015 - Demanda - Braulio - Audiencia BR 416_AL Ibateguare e BR 010_MA Imperatriz\BR 416 AL\DSC014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7912" y="1078483"/>
            <a:ext cx="6204771" cy="4653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242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lanetcassandra.org/wp-content/uploads/Company/thumbnail/Accenture-High-performance-Deliver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22468" y="6311776"/>
            <a:ext cx="713599" cy="3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dynatest.com.br/image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98912" y="5610964"/>
            <a:ext cx="866488" cy="17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424104" y="6374605"/>
            <a:ext cx="4535487" cy="4175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 smtClean="0"/>
              <a:t>DIRETORIA DE INFRAESTRUTURA RODOVIÁRIA</a:t>
            </a:r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8196" y="325025"/>
            <a:ext cx="12191999" cy="38713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2600" b="1" i="1" kern="1200">
                <a:solidFill>
                  <a:srgbClr val="283C6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1800" i="0" dirty="0" smtClean="0">
                <a:solidFill>
                  <a:schemeClr val="accent1">
                    <a:lumMod val="50000"/>
                  </a:schemeClr>
                </a:solidFill>
                <a:latin typeface="Swis721 BdRnd BT"/>
              </a:rPr>
              <a:t>PAVIMENTAÇÃO DA BR - 416/AL</a:t>
            </a:r>
            <a:endParaRPr lang="pt-BR" sz="1800" i="0" dirty="0">
              <a:solidFill>
                <a:schemeClr val="accent1">
                  <a:lumMod val="50000"/>
                </a:schemeClr>
              </a:solidFill>
              <a:latin typeface="Swis721 BdRnd B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38897" y="759359"/>
            <a:ext cx="5001842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CARACTERÍSTICAS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DA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OBRA: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pt-BR" sz="16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BR-416, alça viária de 39,9 km que interliga a BR-101 à BR-104, por entre os municípios de Ibateguara e Colônia Leopoldina, região Norte do Estado, atendendo também aos municípios de Roçadinho, Canastra e Sertãozinho de Baixo;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Estão 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instaladas usinas de cana-de-açúcar, destilarias e propriedades rurais pequenas, médias e grandes;</a:t>
            </a:r>
          </a:p>
          <a:p>
            <a:pPr algn="just">
              <a:defRPr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DADOS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DO CONVÊNIO TT-20-366/2005:</a:t>
            </a:r>
          </a:p>
          <a:p>
            <a:pPr algn="just">
              <a:defRPr/>
            </a:pPr>
            <a:endParaRPr lang="pt-BR" sz="1600" b="1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Objeto: Construção de Trechos Rodoviários na Região Norte da Zona da Mata Alagoana (Região Serrana), inseridos na Rodovia BR-416/AL  e compreendendo a continuidade e conclusão de interligação das </a:t>
            </a:r>
            <a:r>
              <a:rPr lang="pt-BR" sz="1600" dirty="0" err="1">
                <a:solidFill>
                  <a:schemeClr val="accent1">
                    <a:lumMod val="50000"/>
                  </a:schemeClr>
                </a:solidFill>
              </a:rPr>
              <a:t>BRs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 – 104 e 101</a:t>
            </a: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Valor: </a:t>
            </a: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</a:rPr>
              <a:t>R$ 30.251.064,06</a:t>
            </a: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, dos quais </a:t>
            </a: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</a:rPr>
              <a:t>R$ 28.738.510,86</a:t>
            </a: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 pelo </a:t>
            </a: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</a:rPr>
              <a:t>DNIT</a:t>
            </a: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 e </a:t>
            </a: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</a:rPr>
              <a:t>R$ 1.512.533,20</a:t>
            </a: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 de Contrapartida pela Prefeitura Municipal de Ibateguara.</a:t>
            </a:r>
          </a:p>
          <a:p>
            <a:pPr algn="just">
              <a:defRPr/>
            </a:pPr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560278" y="759359"/>
            <a:ext cx="5001842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Convênio </a:t>
            </a:r>
            <a:r>
              <a:rPr lang="pt-BR" b="1" u="sng" dirty="0">
                <a:solidFill>
                  <a:schemeClr val="accent1">
                    <a:lumMod val="50000"/>
                  </a:schemeClr>
                </a:solidFill>
              </a:rPr>
              <a:t>extinto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por decurso de prazo em 14/11/2010;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SITUAÇÃO ATUAL</a:t>
            </a:r>
          </a:p>
          <a:p>
            <a:pPr eaLnBrk="1" hangingPunct="1">
              <a:defRPr/>
            </a:pPr>
            <a:endParaRPr lang="pt-BR" sz="16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Os serviços foram concluídos,</a:t>
            </a:r>
            <a:r>
              <a:rPr lang="pt-BR" sz="1600" u="sng" dirty="0" smtClean="0">
                <a:solidFill>
                  <a:schemeClr val="accent1">
                    <a:lumMod val="50000"/>
                  </a:schemeClr>
                </a:solidFill>
              </a:rPr>
              <a:t> exceto no trecho entre o km 17,5 e o km 24,5</a:t>
            </a: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 inserido no município de Col. Leopoldina;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A não conclusão 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e deu em função da necessidade de uma readequação de projeto não comportada pela estrutura do convênio;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O projeto dos serviços remanescentes está em contratação pelo DNIT, sob o edital </a:t>
            </a: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</a:rPr>
              <a:t>0004/15-20,</a:t>
            </a: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 com proposta vencedora adjudicada em 30 de julho de 2015.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defRPr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defRPr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9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lanetcassandra.org/wp-content/uploads/Company/thumbnail/Accenture-High-performance-Deliver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22468" y="6311776"/>
            <a:ext cx="713599" cy="3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dynatest.com.br/image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98912" y="5610964"/>
            <a:ext cx="866488" cy="17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424104" y="6374605"/>
            <a:ext cx="4535487" cy="4175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 smtClean="0"/>
              <a:t>DIRETORIA DE INFRAESTRUTURA RODOVIÁRIA</a:t>
            </a:r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8196" y="325025"/>
            <a:ext cx="12191999" cy="38713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2600" b="1" i="1" kern="1200">
                <a:solidFill>
                  <a:srgbClr val="283C6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1800" i="0" dirty="0" smtClean="0">
                <a:solidFill>
                  <a:schemeClr val="accent1">
                    <a:lumMod val="50000"/>
                  </a:schemeClr>
                </a:solidFill>
                <a:latin typeface="Swis721 BdRnd BT"/>
              </a:rPr>
              <a:t>PAVIMENTAÇÃO DA BR - 416/AL</a:t>
            </a:r>
            <a:endParaRPr lang="pt-BR" sz="1800" i="0" dirty="0">
              <a:solidFill>
                <a:schemeClr val="accent1">
                  <a:lumMod val="50000"/>
                </a:schemeClr>
              </a:solidFill>
              <a:latin typeface="Swis721 BdRnd BT"/>
            </a:endParaRPr>
          </a:p>
        </p:txBody>
      </p:sp>
      <p:pic>
        <p:nvPicPr>
          <p:cNvPr id="11" name="Picture 2" descr="E:\416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2630" y="821234"/>
            <a:ext cx="8410345" cy="544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8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lanetcassandra.org/wp-content/uploads/Company/thumbnail/Accenture-High-performance-Deliver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22468" y="6311776"/>
            <a:ext cx="713599" cy="3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dynatest.com.br/image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98912" y="5610964"/>
            <a:ext cx="866488" cy="17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424104" y="6374605"/>
            <a:ext cx="4535487" cy="4175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 smtClean="0"/>
              <a:t>DIRETORIA DE INFRAESTRUTURA RODOVIÁRIA</a:t>
            </a:r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8196" y="325025"/>
            <a:ext cx="12191999" cy="38713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2600" b="1" i="1" kern="1200">
                <a:solidFill>
                  <a:srgbClr val="283C6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1800" i="0" dirty="0" smtClean="0">
                <a:solidFill>
                  <a:schemeClr val="accent1">
                    <a:lumMod val="50000"/>
                  </a:schemeClr>
                </a:solidFill>
                <a:latin typeface="Swis721 BdRnd BT"/>
              </a:rPr>
              <a:t>PAVIMENTAÇÃO DA BR - 416/AL</a:t>
            </a:r>
            <a:endParaRPr lang="pt-BR" sz="1800" i="0" dirty="0">
              <a:solidFill>
                <a:schemeClr val="accent1">
                  <a:lumMod val="50000"/>
                </a:schemeClr>
              </a:solidFill>
              <a:latin typeface="Swis721 BdRnd BT"/>
            </a:endParaRPr>
          </a:p>
        </p:txBody>
      </p:sp>
      <p:pic>
        <p:nvPicPr>
          <p:cNvPr id="8" name="Picture 2" descr="C:\Users\a.de.almeida.junior\Documents\DIR\Apresentações\29-10-2015 - Demanda - Braulio - Audiencia BR 416_AL Ibateguare e BR 010_MA Imperatriz\BR 416 AL\DSC014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4545" y="1574959"/>
            <a:ext cx="5505195" cy="4128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485314" y="1057605"/>
            <a:ext cx="11254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Trecho não implantado e trecho pavimentado</a:t>
            </a:r>
            <a:r>
              <a:rPr lang="pt-BR" sz="2000" b="1" dirty="0" smtClean="0"/>
              <a:t>:</a:t>
            </a:r>
            <a:endParaRPr lang="pt-BR" sz="2000" b="1" dirty="0"/>
          </a:p>
        </p:txBody>
      </p:sp>
      <p:pic>
        <p:nvPicPr>
          <p:cNvPr id="1026" name="Picture 2" descr="C:\Users\a.de.almeida.junior\Documents\DIR\Apresentações\29-10-2015 - Demanda - Braulio - Audiencia BR 416_AL Ibateguare e BR 010_MA Imperatriz\BR 416 AL\DSC014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1" y="1601728"/>
            <a:ext cx="5450742" cy="408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32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lanetcassandra.org/wp-content/uploads/Company/thumbnail/Accenture-High-performance-Deliver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22468" y="6311776"/>
            <a:ext cx="713599" cy="3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dynatest.com.br/image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98912" y="5610964"/>
            <a:ext cx="866488" cy="17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424104" y="6374605"/>
            <a:ext cx="4535487" cy="4175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 smtClean="0"/>
              <a:t>DIRETORIA DE INFRAESTRUTURA RODOVIÁRIA</a:t>
            </a:r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8196" y="325025"/>
            <a:ext cx="12191999" cy="38713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2600" b="1" i="1" kern="1200">
                <a:solidFill>
                  <a:srgbClr val="283C6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1800" i="0" dirty="0" smtClean="0">
                <a:solidFill>
                  <a:schemeClr val="accent1">
                    <a:lumMod val="50000"/>
                  </a:schemeClr>
                </a:solidFill>
                <a:latin typeface="Swis721 BdRnd BT"/>
              </a:rPr>
              <a:t>PRÓXIMOS PASSOS</a:t>
            </a:r>
            <a:endParaRPr lang="pt-BR" sz="1800" i="0" dirty="0">
              <a:solidFill>
                <a:schemeClr val="accent1">
                  <a:lumMod val="50000"/>
                </a:schemeClr>
              </a:solidFill>
              <a:latin typeface="Swis721 BdRnd B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08246" y="1121081"/>
            <a:ext cx="5001842" cy="5078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EDITAL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0004/15-20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(Pregão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Elaboração de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Projeto Básico e Executivo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de Engenharia para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conclusão das Obras Remanescentes de Pavimentação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, Restauração da Pista existente com Melhoramentos para Adequação da Capacidade e Segurança na BR-416 no Estado de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Alagoas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Proposta Vencedora: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R$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1.235.000,00;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Adjudicação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publicada em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30 de julho de 2015, empresa MAIA MELO Engenharia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Ltda. O contrato ainda não foi celebrado pois o Sindicato Nacional das Empresas de Arquitetura e Engenharia Consultiva impetrou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mandato de segurança coletivo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 contra o certame licitatório;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412773" y="1339449"/>
            <a:ext cx="5001842" cy="3139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EDITAL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0006/15-20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(RDC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);</a:t>
            </a:r>
          </a:p>
          <a:p>
            <a:pPr algn="just">
              <a:defRPr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Contratação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de empresa para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execução de obras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de revitalização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(recuperação e manutenção) –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CREMA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, na rodovia BR-416/AL;</a:t>
            </a:r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Proposta Vencedora: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R$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14.760.077,40;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Em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habilitação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a F.P. Construtora Ltda.;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Não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contempla o trecho não pavimentado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294674" y="846992"/>
            <a:ext cx="3232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Swis721 BdRnd BT"/>
              </a:rPr>
              <a:t>LICITAÇÕES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Swis721 BdRnd BT"/>
              </a:rPr>
              <a:t>NA BR - 416/AL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210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15821" y="1190868"/>
            <a:ext cx="4559504" cy="452432"/>
          </a:xfrm>
        </p:spPr>
        <p:txBody>
          <a:bodyPr/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BR-010 IMPERATRIZ - MA</a:t>
            </a:r>
            <a:endParaRPr lang="pt-BR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8" name="Picture 4" descr="http://www.hsaoluiz.com.br/site/images/stories/gallery/gl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3287" y="1932000"/>
            <a:ext cx="7539454" cy="3854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424104" y="6374605"/>
            <a:ext cx="4535487" cy="4175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 smtClean="0"/>
              <a:t>DIRETORIA DE INFRAESTRUTURA RODOVIÁRIA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2034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lanetcassandra.org/wp-content/uploads/Company/thumbnail/Accenture-High-performance-Deliver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22468" y="6311776"/>
            <a:ext cx="713599" cy="3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dynatest.com.br/image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98912" y="5610964"/>
            <a:ext cx="866488" cy="17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424104" y="6374605"/>
            <a:ext cx="4535487" cy="4175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 smtClean="0"/>
              <a:t>DIRETORIA DE INFRAESTRUTURA RODOVIÁRIA</a:t>
            </a:r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8196" y="325025"/>
            <a:ext cx="12191999" cy="38713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2600" b="1" i="1" kern="1200">
                <a:solidFill>
                  <a:srgbClr val="283C6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1800" i="0" dirty="0">
                <a:solidFill>
                  <a:schemeClr val="accent1">
                    <a:lumMod val="50000"/>
                  </a:schemeClr>
                </a:solidFill>
                <a:latin typeface="Swis721 BdRnd BT"/>
              </a:rPr>
              <a:t>TRAVESSIA URBANA DE IMPERATRIZ BR - 010/MA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02672" y="1114207"/>
            <a:ext cx="5685131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CARACTERÍSTICAS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DA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OBRA: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algn="just" eaLnBrk="1" hangingPunct="1">
              <a:defRPr/>
            </a:pPr>
            <a:endParaRPr lang="pt-BR" sz="16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Contrato 441/2014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, empresa EDECONSIL CONSTRUÇÕES E LOCAÇÕES LTDA;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A obra contempla a construção de 8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elevados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e 2 pontes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sobre o Rio Cacau, ao longo do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Km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246,4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ao Km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260,8. 14,4 km de extensão;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Data de início: 09/06/2014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;</a:t>
            </a:r>
          </a:p>
          <a:p>
            <a:pPr>
              <a:defRPr/>
            </a:pPr>
            <a:endParaRPr lang="pt-BR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Data de conclusão: 14/09/2017;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A construtora executou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1,21 %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do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contrato, contra 10,35% previstos no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cronograma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inicial, em função de interferências na faixa de domínio.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200723"/>
              </p:ext>
            </p:extLst>
          </p:nvPr>
        </p:nvGraphicFramePr>
        <p:xfrm>
          <a:off x="6867027" y="1024787"/>
          <a:ext cx="4703234" cy="2447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1427"/>
                <a:gridCol w="2111807"/>
              </a:tblGrid>
              <a:tr h="304750"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Dados Financeiros</a:t>
                      </a:r>
                      <a:endParaRPr lang="pt-BR" sz="1400" dirty="0"/>
                    </a:p>
                  </a:txBody>
                  <a:tcPr marL="121865" marR="121865" marT="45698" marB="45698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0475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Valor PI</a:t>
                      </a:r>
                      <a:endParaRPr lang="pt-BR" sz="1400" dirty="0"/>
                    </a:p>
                  </a:txBody>
                  <a:tcPr marL="121865" marR="121865" marT="45698" marB="4569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R$ 168.750.000,00</a:t>
                      </a:r>
                    </a:p>
                  </a:txBody>
                  <a:tcPr marL="121865" marR="121865" marT="45698" marB="45698"/>
                </a:tc>
              </a:tr>
              <a:tr h="30475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Reajustamento </a:t>
                      </a:r>
                      <a:endParaRPr lang="pt-BR" sz="1400" dirty="0"/>
                    </a:p>
                  </a:txBody>
                  <a:tcPr marL="121865" marR="121865" marT="45698" marB="45698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R$ 8.428.176,83</a:t>
                      </a:r>
                    </a:p>
                  </a:txBody>
                  <a:tcPr marL="121865" marR="121865" marT="45698" marB="45698"/>
                </a:tc>
              </a:tr>
              <a:tr h="30475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Valor Total </a:t>
                      </a:r>
                      <a:endParaRPr lang="pt-BR" sz="1400" dirty="0"/>
                    </a:p>
                  </a:txBody>
                  <a:tcPr marL="121865" marR="121865" marT="45698" marB="45698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R$ 177.178.176,83</a:t>
                      </a:r>
                    </a:p>
                  </a:txBody>
                  <a:tcPr marL="12693" marR="12693" marT="9521" marB="0" anchor="b"/>
                </a:tc>
              </a:tr>
              <a:tr h="30475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Empenhado </a:t>
                      </a:r>
                      <a:endParaRPr lang="pt-BR" sz="1400" dirty="0"/>
                    </a:p>
                  </a:txBody>
                  <a:tcPr marL="121865" marR="121865" marT="45698" marB="4569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R$ 9.760.000,00</a:t>
                      </a:r>
                    </a:p>
                  </a:txBody>
                  <a:tcPr marL="12693" marR="12693" marT="9521" marB="0" anchor="b"/>
                </a:tc>
              </a:tr>
              <a:tr h="30475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Medido </a:t>
                      </a:r>
                      <a:endParaRPr lang="pt-BR" sz="1400" dirty="0"/>
                    </a:p>
                  </a:txBody>
                  <a:tcPr marL="121865" marR="121865" marT="45698" marB="4569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2.140.974,58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/>
                </a:tc>
              </a:tr>
              <a:tr h="31456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Saldo de empenho </a:t>
                      </a:r>
                      <a:endParaRPr lang="pt-BR" sz="1400" dirty="0"/>
                    </a:p>
                  </a:txBody>
                  <a:tcPr marL="121865" marR="121865" marT="45698" marB="4569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R</a:t>
                      </a: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 </a:t>
                      </a:r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7.619.025,42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Percentual Medido (PI+A):</a:t>
                      </a:r>
                      <a:endParaRPr lang="pt-BR" sz="1400" dirty="0"/>
                    </a:p>
                  </a:txBody>
                  <a:tcPr marL="121865" marR="121865" marT="45698" marB="4569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1,21%</a:t>
                      </a:r>
                      <a:endParaRPr lang="pt-BR" sz="1400" dirty="0"/>
                    </a:p>
                  </a:txBody>
                  <a:tcPr marL="121865" marR="121865" marT="45698" marB="45698"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6400797" y="3812863"/>
            <a:ext cx="54181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Interferências: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rede de fibra óptica, rede elétrica (da Companhia Energética do Maranhão -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CEMAR)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e redes não cadastradas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Foi delegada à SR/MA, em 26/10/2015, competência para aditar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ao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contrato a inclusão no escopo do remanejamento das interferências elétricas no valor estimativo de R$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4.909.094,66.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406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lanetcassandra.org/wp-content/uploads/Company/thumbnail/Accenture-High-performance-Deliver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22468" y="6311776"/>
            <a:ext cx="713599" cy="3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dynatest.com.br/image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98912" y="5610964"/>
            <a:ext cx="866488" cy="17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424104" y="6374605"/>
            <a:ext cx="4535487" cy="4175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 smtClean="0"/>
              <a:t>DIRETORIA DE INFRAESTRUTURA RODOVIÁRIA</a:t>
            </a:r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8196" y="325025"/>
            <a:ext cx="12191999" cy="38713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2600" b="1" i="1" kern="1200">
                <a:solidFill>
                  <a:srgbClr val="283C6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1800" i="0" dirty="0">
                <a:solidFill>
                  <a:schemeClr val="accent1">
                    <a:lumMod val="50000"/>
                  </a:schemeClr>
                </a:solidFill>
                <a:latin typeface="Swis721 BdRnd BT"/>
              </a:rPr>
              <a:t>TRAVESSIA URBANA DE IMPERATRIZ BR - 010/MA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4262" y="756972"/>
            <a:ext cx="7856860" cy="555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9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9584</TotalTime>
  <Words>659</Words>
  <Application>Microsoft Office PowerPoint</Application>
  <PresentationFormat>Widescreen</PresentationFormat>
  <Paragraphs>96</Paragraphs>
  <Slides>11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Swis721 BdRnd BT</vt:lpstr>
      <vt:lpstr>Swis721 BlkCn BT</vt:lpstr>
      <vt:lpstr>Times New Roman</vt:lpstr>
      <vt:lpstr>Verdana</vt:lpstr>
      <vt:lpstr>Office Theme</vt:lpstr>
      <vt:lpstr>DEPARTAMENTO NACIONAL DE INFRAESTRUTURA DE TRANSPORTES</vt:lpstr>
      <vt:lpstr>BR-416/AL</vt:lpstr>
      <vt:lpstr>Apresentação do PowerPoint</vt:lpstr>
      <vt:lpstr>Apresentação do PowerPoint</vt:lpstr>
      <vt:lpstr>Apresentação do PowerPoint</vt:lpstr>
      <vt:lpstr>Apresentação do PowerPoint</vt:lpstr>
      <vt:lpstr>BR-010 IMPERATRIZ - MA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Accenture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Malmonge, Luiz Felipe</dc:creator>
  <cp:lastModifiedBy>Braulio Fernando Lucena Borba Junior</cp:lastModifiedBy>
  <cp:revision>364</cp:revision>
  <dcterms:created xsi:type="dcterms:W3CDTF">2015-08-17T14:11:28Z</dcterms:created>
  <dcterms:modified xsi:type="dcterms:W3CDTF">2015-10-29T11:38:28Z</dcterms:modified>
</cp:coreProperties>
</file>