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325" r:id="rId2"/>
    <p:sldId id="335" r:id="rId3"/>
    <p:sldId id="336" r:id="rId4"/>
    <p:sldId id="327" r:id="rId5"/>
    <p:sldId id="328" r:id="rId6"/>
    <p:sldId id="329" r:id="rId7"/>
    <p:sldId id="330" r:id="rId8"/>
    <p:sldId id="331" r:id="rId9"/>
    <p:sldId id="337" r:id="rId10"/>
    <p:sldId id="338" r:id="rId11"/>
    <p:sldId id="339" r:id="rId12"/>
    <p:sldId id="317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31BE6-47AB-4EF1-8D92-F9BD7EE1F3F7}" type="datetimeFigureOut">
              <a:rPr lang="pt-BR" smtClean="0"/>
              <a:t>30/09/2015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8961-2FAA-464D-A8E9-06F06D8BDB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781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9184E-8781-4CC1-9F8C-93D5F165020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7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E70A3-9F46-476B-AC22-0FFA955E0417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3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2EF89-4DF2-4787-AA1F-F0D9EE4E71B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2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D9BC5-A677-40D8-AAFC-7A7558AD0C1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4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D6713-A149-4958-87B4-D529DFBAF3A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2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759C2-3B13-4AE2-A6C1-2BD7383267E7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8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0171D-83DD-4B03-802A-15CC56C6BC07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6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7B100-BF2F-4D7D-8C6C-70BAA08B4F2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0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7DA88-EA30-4660-A071-204CB0ED478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2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D1466-BBF9-47AA-A274-AC6F3DF4790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3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6D62A-EAF5-4E10-B1B3-2AB8E43D57C7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4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dirty="0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932D98-B7E9-494D-9AC1-0C1D669E32E5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96752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75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dario.lopes@cidades.gov.br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691680" y="980728"/>
            <a:ext cx="6766520" cy="1470025"/>
          </a:xfrm>
        </p:spPr>
        <p:txBody>
          <a:bodyPr/>
          <a:lstStyle/>
          <a:p>
            <a:pPr algn="l"/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b="1" dirty="0" smtClean="0"/>
              <a:t>Câmara dos Deputados</a:t>
            </a:r>
            <a:br>
              <a:rPr lang="pt-BR" sz="2400" b="1" dirty="0" smtClean="0"/>
            </a:br>
            <a:r>
              <a:rPr lang="pt-BR" sz="2400" b="1" dirty="0" smtClean="0"/>
              <a:t>Comissão de Desenvolvimento Urbano</a:t>
            </a:r>
            <a:br>
              <a:rPr lang="pt-BR" sz="2400" b="1" dirty="0" smtClean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/>
          <a:lstStyle/>
          <a:p>
            <a:pPr algn="r"/>
            <a:r>
              <a:rPr lang="pt-BR" sz="1600" b="1" i="1" dirty="0">
                <a:solidFill>
                  <a:srgbClr val="7030A0"/>
                </a:solidFill>
              </a:rPr>
              <a:t>Dario </a:t>
            </a:r>
            <a:r>
              <a:rPr lang="pt-BR" sz="1600" b="1" i="1" dirty="0" err="1">
                <a:solidFill>
                  <a:srgbClr val="7030A0"/>
                </a:solidFill>
              </a:rPr>
              <a:t>Rais</a:t>
            </a:r>
            <a:r>
              <a:rPr lang="pt-BR" sz="1600" b="1" i="1" dirty="0">
                <a:solidFill>
                  <a:srgbClr val="7030A0"/>
                </a:solidFill>
              </a:rPr>
              <a:t> Lopes</a:t>
            </a:r>
          </a:p>
          <a:p>
            <a:pPr algn="r"/>
            <a:r>
              <a:rPr lang="pt-BR" sz="1600" b="1" dirty="0"/>
              <a:t>Secretário Nacional do Transporte</a:t>
            </a:r>
          </a:p>
          <a:p>
            <a:pPr algn="r"/>
            <a:r>
              <a:rPr lang="pt-BR" sz="1600" b="1" dirty="0"/>
              <a:t>e da Mobilidade Urbana</a:t>
            </a:r>
          </a:p>
          <a:p>
            <a:pPr algn="r"/>
            <a:r>
              <a:rPr lang="pt-BR" sz="1600" b="1" dirty="0"/>
              <a:t>Ministério das Cidades</a:t>
            </a:r>
          </a:p>
          <a:p>
            <a:pPr algn="r"/>
            <a:endParaRPr lang="pt-BR" sz="1800" dirty="0"/>
          </a:p>
        </p:txBody>
      </p:sp>
      <p:sp>
        <p:nvSpPr>
          <p:cNvPr id="6" name="Título 2"/>
          <p:cNvSpPr txBox="1">
            <a:spLocks/>
          </p:cNvSpPr>
          <p:nvPr/>
        </p:nvSpPr>
        <p:spPr bwMode="auto">
          <a:xfrm>
            <a:off x="838200" y="2492896"/>
            <a:ext cx="7772400" cy="175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sz="2400" kern="0" dirty="0" smtClean="0">
                <a:solidFill>
                  <a:srgbClr val="002060"/>
                </a:solidFill>
              </a:rPr>
              <a:t>Audiência Pública:</a:t>
            </a:r>
          </a:p>
          <a:p>
            <a:r>
              <a:rPr lang="pt-BR" sz="2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Implementação de faixas e corredores exclusivos para ônibus urbanos</a:t>
            </a:r>
            <a:r>
              <a:rPr lang="pt-BR" sz="2400" kern="0" dirty="0" smtClean="0"/>
              <a:t/>
            </a:r>
            <a:br>
              <a:rPr lang="pt-BR" sz="2400" kern="0" dirty="0" smtClean="0"/>
            </a:br>
            <a:r>
              <a:rPr lang="pt-BR" sz="2400" kern="0" dirty="0" smtClean="0"/>
              <a:t/>
            </a:r>
            <a:br>
              <a:rPr lang="pt-BR" sz="2400" kern="0" dirty="0" smtClean="0"/>
            </a:br>
            <a:endParaRPr lang="pt-BR" sz="2400" kern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80" y="974353"/>
            <a:ext cx="720000" cy="7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55776" y="5877272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Brasília, setembro de 2015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9960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Investimentos do Governo Federal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000" dirty="0" smtClean="0"/>
              <a:t>Os investimentos nos modos sobre pneus correspondem a 24 % do total da carteira da mobilidade urbana;</a:t>
            </a:r>
          </a:p>
          <a:p>
            <a:endParaRPr lang="pt-BR" sz="2000" dirty="0"/>
          </a:p>
          <a:p>
            <a:endParaRPr lang="pt-BR" sz="20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950592"/>
              </p:ext>
            </p:extLst>
          </p:nvPr>
        </p:nvGraphicFramePr>
        <p:xfrm>
          <a:off x="1187623" y="2708920"/>
          <a:ext cx="656386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863"/>
                <a:gridCol w="899863"/>
                <a:gridCol w="1290226"/>
                <a:gridCol w="1208829"/>
                <a:gridCol w="974862"/>
                <a:gridCol w="1290226"/>
              </a:tblGrid>
              <a:tr h="370840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Quantidade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Municípios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km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R$ Bilhões</a:t>
                      </a:r>
                      <a:endParaRPr lang="pt-BR" sz="1400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pt-BR" sz="1400" dirty="0" smtClean="0"/>
                        <a:t>Obras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BRT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54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38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937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16.981</a:t>
                      </a:r>
                      <a:endParaRPr lang="pt-BR" sz="14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Corredor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136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95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1.992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19.886</a:t>
                      </a:r>
                      <a:endParaRPr lang="pt-BR" sz="1400" dirty="0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pt-BR" sz="1400" dirty="0" smtClean="0"/>
                        <a:t>Estudos</a:t>
                      </a:r>
                      <a:r>
                        <a:rPr lang="pt-BR" sz="1400" baseline="0" dirty="0" smtClean="0"/>
                        <a:t> &amp; </a:t>
                      </a:r>
                      <a:r>
                        <a:rPr lang="pt-BR" sz="1400" dirty="0" smtClean="0"/>
                        <a:t>Projetos</a:t>
                      </a:r>
                      <a:endParaRPr lang="pt-BR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47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23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636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204</a:t>
                      </a:r>
                      <a:endParaRPr lang="pt-B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Total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237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3.565</a:t>
                      </a:r>
                      <a:endParaRPr lang="pt-B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37.071</a:t>
                      </a:r>
                      <a:endParaRPr lang="pt-BR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4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Desafios para a implementação e </a:t>
            </a:r>
            <a:b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efetiva priorização do transporte coletivo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000" dirty="0"/>
          </a:p>
          <a:p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683568" y="1773971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b="1" dirty="0"/>
              <a:t>Aperfeiçoamento técnico dos </a:t>
            </a:r>
            <a:r>
              <a:rPr lang="pt-BR" b="1" dirty="0" smtClean="0"/>
              <a:t>municípios: planejamento </a:t>
            </a:r>
            <a:r>
              <a:rPr lang="pt-BR" b="1" dirty="0"/>
              <a:t>e gestão do serviço de transporte público coletivo</a:t>
            </a:r>
            <a:r>
              <a:rPr lang="pt-BR" b="1" dirty="0" smtClean="0"/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b="1" dirty="0" smtClean="0"/>
              <a:t>Qualificação dos estudos </a:t>
            </a:r>
            <a:r>
              <a:rPr lang="pt-BR" b="1" dirty="0"/>
              <a:t>e projetos de maneira a buscar soluções </a:t>
            </a:r>
            <a:r>
              <a:rPr lang="pt-BR" b="1" dirty="0" smtClean="0"/>
              <a:t>que: (1) compatibilizem oferta e demanda; (2) diminuam </a:t>
            </a:r>
            <a:r>
              <a:rPr lang="pt-BR" b="1" dirty="0"/>
              <a:t>os impactos socioambientais de implantação das </a:t>
            </a:r>
            <a:r>
              <a:rPr lang="pt-BR" b="1" dirty="0" smtClean="0"/>
              <a:t>infraestruturas; </a:t>
            </a:r>
            <a:r>
              <a:rPr lang="pt-BR" b="1" dirty="0"/>
              <a:t>e </a:t>
            </a:r>
            <a:r>
              <a:rPr lang="pt-BR" b="1" dirty="0" smtClean="0"/>
              <a:t>(3) promovam </a:t>
            </a:r>
            <a:r>
              <a:rPr lang="pt-BR" b="1" dirty="0"/>
              <a:t>a integração dos diferentes modos de transporte</a:t>
            </a:r>
            <a:r>
              <a:rPr lang="pt-BR" b="1" dirty="0" smtClean="0"/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b="1" dirty="0" smtClean="0"/>
              <a:t>Busca de novas fontes para o financiamento da infraestrutura de mobilidade urbana;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b="1" dirty="0" smtClean="0"/>
              <a:t>Educação e conscientização de condutores, ciclistas e pedestres quanto ao uso do sistema viário – compartilhamento com prioridades.</a:t>
            </a:r>
          </a:p>
        </p:txBody>
      </p:sp>
    </p:spTree>
    <p:extLst>
      <p:ext uri="{BB962C8B-B14F-4D97-AF65-F5344CB8AC3E}">
        <p14:creationId xmlns:p14="http://schemas.microsoft.com/office/powerpoint/2010/main" val="267410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348880"/>
            <a:ext cx="7772400" cy="1500187"/>
          </a:xfrm>
        </p:spPr>
        <p:txBody>
          <a:bodyPr/>
          <a:lstStyle/>
          <a:p>
            <a:pPr algn="ctr"/>
            <a:endParaRPr lang="pt-B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</a:p>
          <a:p>
            <a:pPr algn="ctr"/>
            <a:endParaRPr lang="pt-B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87624" y="4365104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/>
              <a:t>Dario </a:t>
            </a:r>
            <a:r>
              <a:rPr lang="pt-BR" sz="2000" b="1" dirty="0" err="1" smtClean="0"/>
              <a:t>Rais</a:t>
            </a:r>
            <a:r>
              <a:rPr lang="pt-BR" sz="2000" b="1" dirty="0" smtClean="0"/>
              <a:t> Lopes</a:t>
            </a:r>
          </a:p>
          <a:p>
            <a:pPr algn="r"/>
            <a:r>
              <a:rPr lang="pt-BR" sz="2000" b="1" dirty="0" smtClean="0">
                <a:hlinkClick r:id="rId2"/>
              </a:rPr>
              <a:t>dario.lopes@cidades.gov.br</a:t>
            </a:r>
            <a:endParaRPr lang="pt-BR" sz="2000" b="1" dirty="0" smtClean="0"/>
          </a:p>
          <a:p>
            <a:pPr algn="r"/>
            <a:r>
              <a:rPr lang="pt-BR" sz="2000" b="1" dirty="0" smtClean="0"/>
              <a:t>(061) 2108 - 1311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7327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000" dirty="0" smtClean="0"/>
          </a:p>
          <a:p>
            <a:r>
              <a:rPr lang="pt-BR" sz="2000" dirty="0" smtClean="0"/>
              <a:t>Tipologia das priorizações</a:t>
            </a:r>
          </a:p>
          <a:p>
            <a:endParaRPr lang="pt-BR" sz="2000" dirty="0"/>
          </a:p>
          <a:p>
            <a:r>
              <a:rPr lang="pt-BR" sz="2000" dirty="0" smtClean="0"/>
              <a:t>Priorizações físicas</a:t>
            </a:r>
          </a:p>
          <a:p>
            <a:endParaRPr lang="pt-BR" sz="2000" dirty="0"/>
          </a:p>
          <a:p>
            <a:r>
              <a:rPr lang="pt-BR" sz="2000" dirty="0" smtClean="0"/>
              <a:t>Sistemas de operação</a:t>
            </a:r>
          </a:p>
          <a:p>
            <a:endParaRPr lang="pt-BR" sz="2000" dirty="0"/>
          </a:p>
          <a:p>
            <a:r>
              <a:rPr lang="pt-BR" sz="2000" dirty="0" smtClean="0"/>
              <a:t>Custos de implantação</a:t>
            </a:r>
          </a:p>
          <a:p>
            <a:endParaRPr lang="pt-BR" sz="2000" dirty="0"/>
          </a:p>
          <a:p>
            <a:r>
              <a:rPr lang="pt-BR" sz="2000" dirty="0" smtClean="0"/>
              <a:t>Investimentos do Governo Federal</a:t>
            </a:r>
          </a:p>
          <a:p>
            <a:endParaRPr lang="pt-BR" sz="2000" dirty="0"/>
          </a:p>
          <a:p>
            <a:r>
              <a:rPr lang="pt-BR" sz="2000" dirty="0" smtClean="0"/>
              <a:t>Desafios à implantação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77355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Tipologia das priorizações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400" dirty="0" smtClean="0"/>
          </a:p>
          <a:p>
            <a:r>
              <a:rPr lang="pt-BR" sz="2400" dirty="0" smtClean="0"/>
              <a:t>Priorização física</a:t>
            </a:r>
          </a:p>
          <a:p>
            <a:pPr lvl="1"/>
            <a:r>
              <a:rPr lang="pt-BR" sz="2000" dirty="0" smtClean="0"/>
              <a:t>Faixas dedicadas à direita</a:t>
            </a:r>
          </a:p>
          <a:p>
            <a:pPr lvl="1"/>
            <a:r>
              <a:rPr lang="pt-BR" sz="2000" dirty="0" smtClean="0"/>
              <a:t>Corredor central de ônibus</a:t>
            </a:r>
          </a:p>
          <a:p>
            <a:endParaRPr lang="pt-BR" sz="2400" dirty="0"/>
          </a:p>
          <a:p>
            <a:r>
              <a:rPr lang="pt-BR" sz="2400" dirty="0" smtClean="0"/>
              <a:t>Sistemas de operação (com ônibus em prioridade)</a:t>
            </a:r>
          </a:p>
          <a:p>
            <a:pPr lvl="1"/>
            <a:r>
              <a:rPr lang="pt-BR" sz="2000" dirty="0" smtClean="0"/>
              <a:t>BRS: Bus </a:t>
            </a:r>
            <a:r>
              <a:rPr lang="pt-BR" sz="2000" dirty="0" err="1" smtClean="0"/>
              <a:t>Rapid</a:t>
            </a:r>
            <a:r>
              <a:rPr lang="pt-BR" sz="2000" dirty="0" smtClean="0"/>
              <a:t> Service</a:t>
            </a:r>
          </a:p>
          <a:p>
            <a:pPr lvl="1"/>
            <a:r>
              <a:rPr lang="pt-BR" sz="2000" dirty="0" smtClean="0"/>
              <a:t>BHLS: Bus </a:t>
            </a:r>
            <a:r>
              <a:rPr lang="pt-BR" sz="2000" dirty="0" err="1" smtClean="0"/>
              <a:t>with</a:t>
            </a:r>
            <a:r>
              <a:rPr lang="pt-BR" sz="2000" dirty="0" smtClean="0"/>
              <a:t> High </a:t>
            </a:r>
            <a:r>
              <a:rPr lang="pt-BR" sz="2000" dirty="0" err="1" smtClean="0"/>
              <a:t>Level</a:t>
            </a:r>
            <a:r>
              <a:rPr lang="pt-BR" sz="2000" dirty="0" smtClean="0"/>
              <a:t> </a:t>
            </a:r>
            <a:r>
              <a:rPr lang="pt-BR" sz="2000" dirty="0" err="1" smtClean="0"/>
              <a:t>of</a:t>
            </a:r>
            <a:r>
              <a:rPr lang="pt-BR" sz="2000" dirty="0" smtClean="0"/>
              <a:t> Service</a:t>
            </a:r>
          </a:p>
          <a:p>
            <a:pPr lvl="1"/>
            <a:r>
              <a:rPr lang="pt-BR" sz="2000" dirty="0" smtClean="0"/>
              <a:t>BRT: Bus </a:t>
            </a:r>
            <a:r>
              <a:rPr lang="pt-BR" sz="2000" dirty="0" err="1" smtClean="0"/>
              <a:t>rapid</a:t>
            </a:r>
            <a:r>
              <a:rPr lang="pt-BR" sz="2000" dirty="0" smtClean="0"/>
              <a:t> </a:t>
            </a:r>
            <a:r>
              <a:rPr lang="pt-BR" sz="2000" dirty="0" err="1" smtClean="0"/>
              <a:t>transit</a:t>
            </a: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17145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7028" y="364594"/>
            <a:ext cx="5103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Faixa dedicada à direita</a:t>
            </a:r>
            <a:endParaRPr lang="pt-BR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9512" y="704017"/>
            <a:ext cx="835292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u="sng" dirty="0" smtClean="0"/>
              <a:t>Principais características  para implantação</a:t>
            </a:r>
          </a:p>
          <a:p>
            <a:r>
              <a:rPr lang="pt-BR" sz="1300" b="1" dirty="0" smtClean="0"/>
              <a:t>1 - Faixa dedicada para os ônibus com sinalização adequada:</a:t>
            </a:r>
          </a:p>
          <a:p>
            <a:r>
              <a:rPr lang="pt-BR" sz="1300" dirty="0" smtClean="0"/>
              <a:t>Faixa contínua de sinalização horizontal (utilização de tachões);</a:t>
            </a:r>
          </a:p>
          <a:p>
            <a:r>
              <a:rPr lang="pt-BR" sz="1300" dirty="0" smtClean="0"/>
              <a:t>Faixa não contínua de sinalização horizontal (onde é permitida conversão veículos do tráfego misto);</a:t>
            </a:r>
          </a:p>
          <a:p>
            <a:r>
              <a:rPr lang="pt-BR" sz="1300" dirty="0" smtClean="0"/>
              <a:t>Placas de sinalização vertical, especialmente nas interseções para orientações dos condutores.</a:t>
            </a:r>
          </a:p>
          <a:p>
            <a:r>
              <a:rPr lang="pt-BR" sz="1300" b="1" dirty="0" smtClean="0"/>
              <a:t>2 - Fiscalização eletrônica: </a:t>
            </a:r>
          </a:p>
          <a:p>
            <a:r>
              <a:rPr lang="pt-BR" sz="1300" dirty="0" smtClean="0"/>
              <a:t>Controle do acesso dos veículos particulares.</a:t>
            </a:r>
          </a:p>
          <a:p>
            <a:r>
              <a:rPr lang="pt-BR" sz="1300" b="1" dirty="0" smtClean="0"/>
              <a:t>3 - Qualificação do pavimento  (recapeamento)</a:t>
            </a:r>
          </a:p>
          <a:p>
            <a:r>
              <a:rPr lang="pt-BR" sz="1300" b="1" dirty="0" smtClean="0"/>
              <a:t>4 - Abrigos com informações aos clientes</a:t>
            </a:r>
          </a:p>
          <a:p>
            <a:r>
              <a:rPr lang="pt-BR" sz="1300" b="1" dirty="0" smtClean="0"/>
              <a:t>5 - Baia para embarque e desembarque (reforço do pavimento na baia)</a:t>
            </a:r>
          </a:p>
          <a:p>
            <a:r>
              <a:rPr lang="pt-BR" sz="1300" b="1" dirty="0" smtClean="0"/>
              <a:t>6 -  Qualificação das calçadas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t="842" r="22033" b="27687"/>
          <a:stretch/>
        </p:blipFill>
        <p:spPr>
          <a:xfrm>
            <a:off x="1619672" y="2978490"/>
            <a:ext cx="6840000" cy="376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5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652626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Corredor central de ônibus</a:t>
            </a:r>
            <a:endParaRPr lang="pt-BR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7504" y="1027182"/>
            <a:ext cx="835292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u="sng" dirty="0" smtClean="0"/>
              <a:t>Principais características para implantação:</a:t>
            </a:r>
          </a:p>
          <a:p>
            <a:r>
              <a:rPr lang="pt-BR" sz="1300" b="1" dirty="0" smtClean="0"/>
              <a:t>- Corredor exclusivo de ônibus com segregação:</a:t>
            </a:r>
          </a:p>
          <a:p>
            <a:r>
              <a:rPr lang="pt-BR" sz="1300" dirty="0" smtClean="0"/>
              <a:t>Segregação física do corredor ou faixa contínua de sinalização horizontal (utilização de tachões) com fiscalização eletrônica para controle de acesso dos veículos particulares.</a:t>
            </a:r>
          </a:p>
          <a:p>
            <a:r>
              <a:rPr lang="pt-BR" sz="1300" b="1" dirty="0" smtClean="0"/>
              <a:t>- Pavimento reforçado nas paradas e ao longo de todo o corredor</a:t>
            </a:r>
          </a:p>
          <a:p>
            <a:r>
              <a:rPr lang="pt-BR" sz="1300" b="1" dirty="0" smtClean="0"/>
              <a:t>- Abrigos para embarque e desembarque com informações aos clientes</a:t>
            </a:r>
          </a:p>
          <a:p>
            <a:r>
              <a:rPr lang="pt-BR" sz="1300" b="1" dirty="0" smtClean="0"/>
              <a:t>- Implantação de faixas de ultrapassagem para os ônibus (opcional)</a:t>
            </a:r>
          </a:p>
          <a:p>
            <a:r>
              <a:rPr lang="pt-BR" sz="1300" b="1" dirty="0" smtClean="0"/>
              <a:t>- Qualificação das calçadas</a:t>
            </a:r>
          </a:p>
          <a:p>
            <a:endParaRPr lang="pt-BR" b="1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" t="1388" r="9897" b="26389"/>
          <a:stretch/>
        </p:blipFill>
        <p:spPr>
          <a:xfrm>
            <a:off x="899592" y="3197354"/>
            <a:ext cx="6840000" cy="332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9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831483"/>
            <a:ext cx="79928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BRS</a:t>
            </a:r>
            <a:r>
              <a:rPr lang="pt-B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pt-BR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 </a:t>
            </a:r>
            <a:r>
              <a:rPr lang="pt-BR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</a:t>
            </a:r>
            <a:r>
              <a:rPr lang="pt-BR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Service</a:t>
            </a:r>
          </a:p>
          <a:p>
            <a:pPr algn="just"/>
            <a:r>
              <a:rPr lang="pt-BR" sz="1600" b="1" dirty="0" smtClean="0"/>
              <a:t>Modelo adotado e nomeado no Rio de Janeiro, considera a implantação de faixas dedicadas para os ônibus à direita, fiscalização eletrônica para controle de acesso dos veículos particulares, escalonamento dos pontos de parada, informação aos clientes nos abrigos e racionalização das linhas. Sistema de baixa capacidade de transporte.</a:t>
            </a:r>
            <a:endParaRPr lang="pt-BR" sz="1600" b="1" dirty="0"/>
          </a:p>
          <a:p>
            <a:endParaRPr lang="pt-BR" b="1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01" y="4246924"/>
            <a:ext cx="1480370" cy="190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628" y="2406770"/>
            <a:ext cx="1936545" cy="143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7" t="14523" r="13241" b="5749"/>
          <a:stretch/>
        </p:blipFill>
        <p:spPr bwMode="auto">
          <a:xfrm>
            <a:off x="725567" y="2608289"/>
            <a:ext cx="2550289" cy="175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66" y="4842835"/>
            <a:ext cx="326565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4831189"/>
            <a:ext cx="1584175" cy="42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859" y="5795925"/>
            <a:ext cx="1588269" cy="40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158" y="5288508"/>
            <a:ext cx="1625084" cy="44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185201" y="6224256"/>
            <a:ext cx="4427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Racionalização de linhas e escalonamento dos pontos de parada </a:t>
            </a:r>
            <a:endParaRPr lang="pt-BR" sz="12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187624" y="4368882"/>
            <a:ext cx="2592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Faixa dedicada à direita</a:t>
            </a:r>
            <a:endParaRPr lang="pt-BR" sz="12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268390" y="3839250"/>
            <a:ext cx="2592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Informação aos usuários nos abrigos</a:t>
            </a:r>
            <a:endParaRPr lang="pt-BR" sz="12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931942" y="6125595"/>
            <a:ext cx="2592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Fiscalização eletrônica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23922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740311"/>
            <a:ext cx="79928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BHLS </a:t>
            </a:r>
            <a:r>
              <a:rPr lang="pt-BR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Bus </a:t>
            </a:r>
            <a:r>
              <a:rPr lang="pt-BR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pt-BR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high </a:t>
            </a:r>
            <a:r>
              <a:rPr lang="pt-BR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</a:t>
            </a:r>
            <a:r>
              <a:rPr lang="pt-BR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pt-BR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</a:t>
            </a:r>
            <a:endParaRPr lang="pt-BR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600" b="1" dirty="0" smtClean="0"/>
              <a:t>Modelo difundido na Europa, considera tanto a implantação de corredor central como também faixas dedicadas aos ônibus à direita.  O diferencial está na excelência </a:t>
            </a:r>
            <a:r>
              <a:rPr lang="pt-BR" sz="1600" b="1" dirty="0"/>
              <a:t>d</a:t>
            </a:r>
            <a:r>
              <a:rPr lang="pt-BR" sz="1600" b="1" dirty="0" smtClean="0"/>
              <a:t>o nível de serviço (pontualidade, regularidade, conforto) com adoção de </a:t>
            </a:r>
            <a:r>
              <a:rPr lang="pt-BR" sz="1600" b="1" i="1" dirty="0" smtClean="0"/>
              <a:t>ITS – Intelligent Transportation System,</a:t>
            </a:r>
            <a:r>
              <a:rPr lang="pt-BR" sz="1600" b="1" dirty="0" smtClean="0"/>
              <a:t> prioridade semafórica,   pontos de embarque e ônibus  de alta qualidade e racionalização das linhas. Sistema de baixa a média capacidade de transporte.</a:t>
            </a:r>
            <a:endParaRPr lang="pt-BR" sz="1600" b="1" dirty="0"/>
          </a:p>
          <a:p>
            <a:endParaRPr lang="pt-BR" b="1" dirty="0" smtClean="0"/>
          </a:p>
          <a:p>
            <a:endParaRPr lang="pt-BR" b="1" dirty="0" smtClean="0"/>
          </a:p>
        </p:txBody>
      </p:sp>
      <p:pic>
        <p:nvPicPr>
          <p:cNvPr id="3078" name="Picture 6" descr="Reprodução - Exemplo de BHLS na cidade de Nîmes, na Franç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772" y="2557292"/>
            <a:ext cx="2342491" cy="131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652119" y="3839250"/>
            <a:ext cx="2592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Ônibus de alta qualidade</a:t>
            </a:r>
            <a:endParaRPr lang="pt-BR" sz="1200" b="1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4" b="8079"/>
          <a:stretch/>
        </p:blipFill>
        <p:spPr bwMode="auto">
          <a:xfrm>
            <a:off x="5222332" y="4346032"/>
            <a:ext cx="3027505" cy="183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631443" y="6165304"/>
            <a:ext cx="2592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Prioridade semafórica</a:t>
            </a:r>
            <a:endParaRPr lang="pt-BR" sz="1200" b="1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2" b="7259"/>
          <a:stretch/>
        </p:blipFill>
        <p:spPr bwMode="auto">
          <a:xfrm>
            <a:off x="611560" y="2780928"/>
            <a:ext cx="2628708" cy="148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26" y="4368553"/>
            <a:ext cx="1720979" cy="137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135" y="4342510"/>
            <a:ext cx="2160240" cy="141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1039788" y="5816297"/>
            <a:ext cx="3043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ITS – Intelligent Transportation System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9502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964466"/>
            <a:ext cx="81369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BRT – Bus </a:t>
            </a:r>
            <a:r>
              <a:rPr lang="pt-BR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</a:t>
            </a:r>
            <a:r>
              <a:rPr lang="pt-BR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Transit</a:t>
            </a:r>
          </a:p>
          <a:p>
            <a:pPr algn="just"/>
            <a:r>
              <a:rPr lang="pt-BR" sz="1600" b="1" dirty="0" smtClean="0"/>
              <a:t>Desenvolvido originalmente no Brasil, considera a implantação de faixas segregadas de ônibus, com pagamento antecipado nas estações de embarque e desembarque (estações fechadas), uso intensivo de ITS (monitoramento da operação por central de controle, coordenação semafórica),  embarque em nível, possibilidade de ultrapassagem dos ônibus nas estações e um sistema de informações aos clientes.  Sistema de média a alta capacidade de transporte.</a:t>
            </a:r>
            <a:endParaRPr lang="pt-BR" sz="1600" b="1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99" b="25942"/>
          <a:stretch/>
        </p:blipFill>
        <p:spPr>
          <a:xfrm>
            <a:off x="1260432" y="2964077"/>
            <a:ext cx="7200000" cy="370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Custos de implantação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 smtClean="0"/>
              <a:t>FAIXAS </a:t>
            </a:r>
            <a:r>
              <a:rPr lang="pt-BR" sz="2000" dirty="0"/>
              <a:t>DEDICADAS À DIREITA</a:t>
            </a:r>
            <a:endParaRPr lang="pt-BR" sz="2000" i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1600" b="1" dirty="0"/>
              <a:t>     R$ 0,10  a  0,50 milhões/km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/>
              <a:t>CORREDOR CENTRAL DE ÔNIBUS</a:t>
            </a:r>
            <a:endParaRPr lang="pt-BR" sz="2000" i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1600" b="1" dirty="0"/>
              <a:t>   </a:t>
            </a:r>
            <a:r>
              <a:rPr lang="pt-BR" sz="1600" b="1" dirty="0" smtClean="0"/>
              <a:t>  R</a:t>
            </a:r>
            <a:r>
              <a:rPr lang="pt-BR" sz="1600" b="1" dirty="0"/>
              <a:t>$ 5 a 10 milhões/km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000" dirty="0"/>
              <a:t>SISTEMA </a:t>
            </a:r>
            <a:r>
              <a:rPr lang="pt-BR" sz="2000" i="1" dirty="0"/>
              <a:t>BRT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1600" i="1" dirty="0"/>
              <a:t>     </a:t>
            </a:r>
            <a:r>
              <a:rPr lang="pt-BR" sz="1600" b="1" dirty="0"/>
              <a:t>R$ 15 a 30 milhões/km</a:t>
            </a: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95536" y="5157192"/>
            <a:ext cx="8451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i="1" dirty="0" smtClean="0"/>
              <a:t>NOTA: </a:t>
            </a:r>
            <a:r>
              <a:rPr lang="pt-BR" sz="1600" i="1" dirty="0" smtClean="0">
                <a:solidFill>
                  <a:srgbClr val="002060"/>
                </a:solidFill>
              </a:rPr>
              <a:t>Os custos variam dentro das faixas em função das diferentes seções de via possíveis e do grau de intervenção que será necessário realizar na via existente, por exemplo: serviços de movimentação de terra; recuperação e reforço de pavimento; ajustes de geometria;  remanejamento de redes de iluminação e energia, serviços de drenagem e urbanização do entorno.</a:t>
            </a:r>
            <a:endParaRPr lang="pt-BR" sz="1600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Faixa exclusiva de ônibus no corredor norte-sul na avenida 23 de Ma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2520000" cy="240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80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778</Words>
  <Application>Microsoft Office PowerPoint</Application>
  <PresentationFormat>Apresentação na tela (4:3)</PresentationFormat>
  <Paragraphs>114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Design padrão</vt:lpstr>
      <vt:lpstr> Câmara dos Deputados Comissão de Desenvolvimento Urbano   </vt:lpstr>
      <vt:lpstr>Agenda</vt:lpstr>
      <vt:lpstr>Tipologia das priorizações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Custos de implantação</vt:lpstr>
      <vt:lpstr>Investimentos do Governo Federal</vt:lpstr>
      <vt:lpstr>Desafios para a implementação e  efetiva priorização do transporte coletivo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Planejamento da mobilidade urbana nos municípios brasileiros: programas e ações do Governo federal</dc:title>
  <dc:creator>Dario Reis Lopes</dc:creator>
  <cp:lastModifiedBy>Jorge Luiz Pennafort Palma</cp:lastModifiedBy>
  <cp:revision>59</cp:revision>
  <dcterms:created xsi:type="dcterms:W3CDTF">2015-06-18T16:01:37Z</dcterms:created>
  <dcterms:modified xsi:type="dcterms:W3CDTF">2015-09-30T13:53:46Z</dcterms:modified>
</cp:coreProperties>
</file>