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06" r:id="rId2"/>
    <p:sldId id="301" r:id="rId3"/>
    <p:sldId id="300" r:id="rId4"/>
    <p:sldId id="290" r:id="rId5"/>
    <p:sldId id="307" r:id="rId6"/>
    <p:sldId id="309" r:id="rId7"/>
    <p:sldId id="308" r:id="rId8"/>
    <p:sldId id="305" r:id="rId9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7" autoAdjust="0"/>
    <p:restoredTop sz="94660"/>
  </p:normalViewPr>
  <p:slideViewPr>
    <p:cSldViewPr>
      <p:cViewPr>
        <p:scale>
          <a:sx n="60" d="100"/>
          <a:sy n="60" d="100"/>
        </p:scale>
        <p:origin x="-19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1D5F3A3-9C05-4B86-95FF-A51B8DCA3A34}" type="datetimeFigureOut">
              <a:rPr lang="pt-BR" altLang="pt-BR"/>
              <a:pPr>
                <a:defRPr/>
              </a:pPr>
              <a:t>02/09/2015</a:t>
            </a:fld>
            <a:endParaRPr lang="pt-BR" alt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F3123B-9974-4C79-AF9A-FA6DA83140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505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DA44-6F64-4254-8F36-258403CB59AB}" type="datetimeFigureOut">
              <a:rPr lang="pt-BR" altLang="pt-BR"/>
              <a:pPr>
                <a:defRPr/>
              </a:pPr>
              <a:t>02/09/2015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1551-406D-4446-9E25-46ADB60C19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36147B-7C0C-407F-AFAF-A80E833101D5}" type="datetimeFigureOut">
              <a:rPr lang="pt-BR" altLang="pt-BR"/>
              <a:pPr>
                <a:defRPr/>
              </a:pPr>
              <a:t>02/09/2015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A0B972-6834-42DC-8AE5-454A455348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"/>
          <p:cNvGrpSpPr>
            <a:grpSpLocks/>
          </p:cNvGrpSpPr>
          <p:nvPr userDrawn="1"/>
        </p:nvGrpSpPr>
        <p:grpSpPr bwMode="auto">
          <a:xfrm>
            <a:off x="0" y="6100763"/>
            <a:ext cx="9144000" cy="793750"/>
            <a:chOff x="-1" y="6101281"/>
            <a:chExt cx="9144001" cy="792957"/>
          </a:xfrm>
        </p:grpSpPr>
        <p:grpSp>
          <p:nvGrpSpPr>
            <p:cNvPr id="1035" name="Grupo 7"/>
            <p:cNvGrpSpPr>
              <a:grpSpLocks/>
            </p:cNvGrpSpPr>
            <p:nvPr/>
          </p:nvGrpSpPr>
          <p:grpSpPr bwMode="auto">
            <a:xfrm>
              <a:off x="-1" y="6101282"/>
              <a:ext cx="4572001" cy="792956"/>
              <a:chOff x="-1" y="5299472"/>
              <a:chExt cx="9144001" cy="1585912"/>
            </a:xfrm>
          </p:grpSpPr>
          <p:pic>
            <p:nvPicPr>
              <p:cNvPr id="1042" name="Picture 5" descr="Slid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6715125" y="5299472"/>
                <a:ext cx="2428875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5" descr="105_055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75" y="5301059"/>
                <a:ext cx="1198438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" name="Imagem 17" descr="Imagem1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01825" y="5301059"/>
                <a:ext cx="1683252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5" name="Imagem 21" descr="Rocinha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4875" y="5301059"/>
                <a:ext cx="2128066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6" name="Picture 2059" descr="C:\Documents and Settings\Daniel Todtmann Mont\Meus documentos\Trabalhos\Aula_Bras_Cubas\Periferi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1" y="5301059"/>
                <a:ext cx="1926459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6" name="Grupo 10"/>
            <p:cNvGrpSpPr>
              <a:grpSpLocks noChangeAspect="1"/>
            </p:cNvGrpSpPr>
            <p:nvPr/>
          </p:nvGrpSpPr>
          <p:grpSpPr bwMode="auto">
            <a:xfrm>
              <a:off x="4572000" y="6101281"/>
              <a:ext cx="4572000" cy="792163"/>
              <a:chOff x="0" y="260648"/>
              <a:chExt cx="9144000" cy="1584326"/>
            </a:xfrm>
          </p:grpSpPr>
          <p:pic>
            <p:nvPicPr>
              <p:cNvPr id="1037" name="Picture 2054" descr="C:\Documents and Settings\Daniel Todtmann Mont\Meus documentos\Trabalhos\Aula_Bras_Cubas\Curitiba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57875" y="260649"/>
                <a:ext cx="1214438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Imagem 15" descr="Lagoa_Rodrigo_de_Freitas.jp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34213" y="260649"/>
                <a:ext cx="2109787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Imagem 18" descr="Ouro Preto.jp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260649"/>
                <a:ext cx="2143125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0" name="Imagem 19" descr="ed_copan2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86188" y="260649"/>
                <a:ext cx="2111375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1" name="Imagem 24" descr="Foto aerea Brasilia.jp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24075" y="260648"/>
                <a:ext cx="1662113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2" name="Picture 17" descr="Logo_Brasil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5" y="6165850"/>
            <a:ext cx="1871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ço Reservado para Número de Slide 5"/>
          <p:cNvSpPr txBox="1">
            <a:spLocks/>
          </p:cNvSpPr>
          <p:nvPr userDrawn="1"/>
        </p:nvSpPr>
        <p:spPr>
          <a:xfrm>
            <a:off x="5991225" y="6237288"/>
            <a:ext cx="1244600" cy="5048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das</a:t>
            </a:r>
          </a:p>
          <a:p>
            <a:pPr>
              <a:defRPr/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Cidades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spaço Reservado para Número de Slide 5"/>
          <p:cNvSpPr txBox="1">
            <a:spLocks/>
          </p:cNvSpPr>
          <p:nvPr userDrawn="1"/>
        </p:nvSpPr>
        <p:spPr>
          <a:xfrm>
            <a:off x="3492500" y="6237288"/>
            <a:ext cx="2498725" cy="5048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Nacional de</a:t>
            </a: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Acessibilidade e Programas Urbanos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tilizador\Pictures\Microsoft Clip Organizer\j0414043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23850" y="-27384"/>
            <a:ext cx="84963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rgbClr val="595959"/>
                </a:solidFill>
                <a:latin typeface="Verdana" pitchFamily="34" charset="0"/>
              </a:rPr>
              <a:t>Direito </a:t>
            </a:r>
            <a:r>
              <a:rPr lang="pt-BR" altLang="pt-BR" sz="4000" b="1" dirty="0">
                <a:solidFill>
                  <a:srgbClr val="595959"/>
                </a:solidFill>
                <a:latin typeface="Verdana" pitchFamily="34" charset="0"/>
              </a:rPr>
              <a:t>à Cidade </a:t>
            </a:r>
            <a:r>
              <a:rPr lang="pt-BR" altLang="pt-BR" sz="4000" b="1" dirty="0" smtClean="0">
                <a:solidFill>
                  <a:srgbClr val="595959"/>
                </a:solidFill>
                <a:latin typeface="Verdana" pitchFamily="34" charset="0"/>
              </a:rPr>
              <a:t>Metropolitana</a:t>
            </a:r>
          </a:p>
          <a:p>
            <a:pPr algn="ctr"/>
            <a:r>
              <a:rPr lang="pt-BR" sz="4000" dirty="0" smtClean="0"/>
              <a:t>implementação do Estatuto da Metrópole:o “Plano de Desenvolvimento Urbano Integrado”</a:t>
            </a:r>
            <a:endParaRPr lang="pt-BR" altLang="pt-BR" sz="4000" b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0" y="177800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3200" dirty="0" smtClean="0"/>
              <a:t>Direito à Cidade Metropolitana</a:t>
            </a:r>
          </a:p>
        </p:txBody>
      </p:sp>
      <p:sp>
        <p:nvSpPr>
          <p:cNvPr id="4099" name="Retângulo 2"/>
          <p:cNvSpPr>
            <a:spLocks noChangeArrowheads="1"/>
          </p:cNvSpPr>
          <p:nvPr/>
        </p:nvSpPr>
        <p:spPr bwMode="auto">
          <a:xfrm>
            <a:off x="1403350" y="908050"/>
            <a:ext cx="69135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dirty="0"/>
              <a:t>O </a:t>
            </a:r>
            <a:r>
              <a:rPr lang="pt-BR" altLang="pt-BR" sz="2400" dirty="0">
                <a:solidFill>
                  <a:srgbClr val="FF0000"/>
                </a:solidFill>
              </a:rPr>
              <a:t>Direito à Cidade Metropolitana </a:t>
            </a:r>
            <a:r>
              <a:rPr lang="pt-BR" altLang="pt-BR" sz="2400" dirty="0"/>
              <a:t>não é só uma ampliação do Direito a Cidade à escala metropolitana.</a:t>
            </a:r>
          </a:p>
          <a:p>
            <a:endParaRPr lang="pt-BR" altLang="pt-BR" sz="2400" dirty="0"/>
          </a:p>
          <a:p>
            <a:r>
              <a:rPr lang="pt-BR" altLang="pt-BR" sz="2400" dirty="0" smtClean="0"/>
              <a:t>É </a:t>
            </a:r>
            <a:r>
              <a:rPr lang="pt-BR" altLang="pt-BR" sz="2400" dirty="0"/>
              <a:t>a ressignificação do sujeito desse direito em direção à uma </a:t>
            </a:r>
            <a:r>
              <a:rPr lang="pt-BR" altLang="pt-BR" sz="2400" dirty="0">
                <a:solidFill>
                  <a:srgbClr val="FF0000"/>
                </a:solidFill>
              </a:rPr>
              <a:t>cidadania metropolitana</a:t>
            </a:r>
            <a:r>
              <a:rPr lang="pt-BR" altLang="pt-BR" sz="2400" dirty="0"/>
              <a:t>, sobretudo o direito dos periféricos e dos excluídos territorialmente das melhores condições e oportunidades dos centros  metropolitanos. </a:t>
            </a:r>
            <a:endParaRPr lang="pt-BR" altLang="pt-BR" sz="2400" dirty="0" smtClean="0"/>
          </a:p>
          <a:p>
            <a:endParaRPr lang="pt-BR" altLang="pt-BR" sz="2400" dirty="0"/>
          </a:p>
          <a:p>
            <a:r>
              <a:rPr lang="pt-BR" altLang="pt-BR" sz="2400" dirty="0" smtClean="0"/>
              <a:t>Significa não só descentralizar condições e oportunidades,  mas a acessibilidade e integração entre centros e periferias no acesso à direitos na cidade metropolitana.</a:t>
            </a:r>
            <a:endParaRPr lang="pt-BR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0" y="177800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/>
              <a:t>Questão metropolitana no Brasil</a:t>
            </a:r>
          </a:p>
        </p:txBody>
      </p:sp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323850" y="620713"/>
            <a:ext cx="84963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defRPr/>
            </a:pPr>
            <a:r>
              <a:rPr lang="pt-BR" altLang="pt-BR" sz="1800" b="1" dirty="0" smtClean="0">
                <a:solidFill>
                  <a:srgbClr val="595959"/>
                </a:solidFill>
                <a:latin typeface="Verdana" pitchFamily="34" charset="0"/>
              </a:rPr>
              <a:t>a Cidade Metropolitana se constitui envolvendo vários municípios, desconhece limites politico-administrativos e bacias hidrográficas.</a:t>
            </a:r>
          </a:p>
          <a:p>
            <a:pPr marL="342900" indent="-342900" algn="ctr" eaLnBrk="1" hangingPunct="1">
              <a:spcBef>
                <a:spcPct val="0"/>
              </a:spcBef>
              <a:defRPr/>
            </a:pPr>
            <a:endParaRPr lang="pt-BR" altLang="pt-BR" sz="1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defRPr/>
            </a:pPr>
            <a:endParaRPr lang="pt-BR" altLang="pt-BR" sz="1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defRPr/>
            </a:pPr>
            <a:r>
              <a:rPr lang="pt-BR" altLang="pt-BR" sz="1800" b="1" dirty="0" err="1" smtClean="0">
                <a:solidFill>
                  <a:srgbClr val="595959"/>
                </a:solidFill>
                <a:latin typeface="Verdana" pitchFamily="34" charset="0"/>
              </a:rPr>
              <a:t>FPICs</a:t>
            </a:r>
            <a:r>
              <a:rPr lang="pt-BR" altLang="pt-BR" sz="1800" b="1" dirty="0" smtClean="0">
                <a:solidFill>
                  <a:srgbClr val="595959"/>
                </a:solidFill>
                <a:latin typeface="Verdana" pitchFamily="34" charset="0"/>
              </a:rPr>
              <a:t> extravasam os limites municipais tanto na provisão de serviços públicos (mobilidade e saneamento) quanto na regulação (meio ambiente e uso do solo).</a:t>
            </a:r>
          </a:p>
          <a:p>
            <a:pPr marL="342900" indent="-342900" algn="ctr" eaLnBrk="1" hangingPunct="1">
              <a:spcBef>
                <a:spcPct val="0"/>
              </a:spcBef>
              <a:defRPr/>
            </a:pPr>
            <a:endParaRPr lang="pt-BR" altLang="pt-BR" sz="1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latin typeface="Verdana" pitchFamily="34" charset="0"/>
              </a:rPr>
              <a:t>Controle e Regulamentação Metropolitana do solo </a:t>
            </a:r>
            <a:r>
              <a:rPr lang="pt-BR" altLang="pt-BR" sz="1800" b="1" dirty="0" smtClean="0">
                <a:solidFill>
                  <a:srgbClr val="595959"/>
                </a:solidFill>
                <a:latin typeface="Verdana" pitchFamily="34" charset="0"/>
              </a:rPr>
              <a:t>(parcelamento do solo/uso e ocupação) é FPIC de papel articulador das demais pode operar o desenvolvimento integrado metropolitano por tratar da gestão deste espaço.</a:t>
            </a:r>
          </a:p>
          <a:p>
            <a:pPr marL="342900" indent="-342900" algn="ctr" eaLnBrk="1" hangingPunct="1">
              <a:spcBef>
                <a:spcPct val="0"/>
              </a:spcBef>
              <a:defRPr/>
            </a:pPr>
            <a:endParaRPr lang="pt-BR" altLang="pt-BR" sz="1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defRPr/>
            </a:pPr>
            <a:endParaRPr lang="pt-BR" altLang="pt-BR" sz="1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defRPr/>
            </a:pPr>
            <a:r>
              <a:rPr lang="pt-BR" altLang="pt-BR" sz="1800" b="1" dirty="0" smtClean="0">
                <a:solidFill>
                  <a:srgbClr val="595959"/>
                </a:solidFill>
                <a:latin typeface="Verdana" pitchFamily="34" charset="0"/>
              </a:rPr>
              <a:t>Diagnóstico: Produção de um espaço </a:t>
            </a:r>
            <a:r>
              <a:rPr lang="pt-BR" altLang="pt-BR" sz="1800" b="1" dirty="0" err="1" smtClean="0">
                <a:solidFill>
                  <a:srgbClr val="595959"/>
                </a:solidFill>
                <a:latin typeface="Verdana" pitchFamily="34" charset="0"/>
              </a:rPr>
              <a:t>conurbado</a:t>
            </a:r>
            <a:r>
              <a:rPr lang="pt-BR" altLang="pt-BR" sz="1800" b="1" dirty="0" smtClean="0">
                <a:solidFill>
                  <a:srgbClr val="595959"/>
                </a:solidFill>
                <a:latin typeface="Verdana" pitchFamily="34" charset="0"/>
              </a:rPr>
              <a:t>, fragmentado, desordenado, zoneamentos desconexos conflitantes, FPIC descoordenadas: governança frágil</a:t>
            </a:r>
            <a:r>
              <a:rPr lang="pt-BR" altLang="pt-BR" sz="2000" b="1" dirty="0" smtClean="0">
                <a:solidFill>
                  <a:srgbClr val="595959"/>
                </a:solidFill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323850" y="620713"/>
            <a:ext cx="8568630" cy="68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36000" rIns="72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Integrar políticas públicas (HIS/MOB/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Acesso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à Terra, etc.) para promover o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reconhecimento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dos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direitos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da </a:t>
            </a:r>
            <a:r>
              <a:rPr lang="es-CO" altLang="pt-B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Cidadania</a:t>
            </a:r>
            <a:r>
              <a:rPr lang="es-CO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Metropolitana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.</a:t>
            </a:r>
          </a:p>
          <a:p>
            <a:pPr marL="800100" lvl="1" indent="-342900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endParaRPr lang="es-CO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  <a:p>
            <a:pPr marL="800100" lvl="1" indent="-342900" algn="just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implementar sistemas de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governança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interfederativa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(horizontal e vertical) promover </a:t>
            </a:r>
            <a:r>
              <a:rPr lang="es-CO" altLang="pt-BR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Gestão</a:t>
            </a:r>
            <a:r>
              <a:rPr lang="es-CO" alt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Plena</a:t>
            </a:r>
            <a:r>
              <a:rPr lang="es-CO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da RM:</a:t>
            </a:r>
            <a:r>
              <a:rPr lang="pt-BR" alt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Instrumento legal de formalização da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RM + Estrutura </a:t>
            </a:r>
            <a:r>
              <a:rPr lang="pt-BR" alt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de governança (instâncias técnicas, executivas, de controle social e mecanismos de articulação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orçamentária e financeira) + PDUI (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diretrizes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e instrumentos para 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desenvolvimento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da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região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ou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aglomeração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metropolitano)</a:t>
            </a:r>
          </a:p>
          <a:p>
            <a:pPr marL="800100" lvl="1" indent="-342900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endParaRPr lang="es-CO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Integrar 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ações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/investimentos em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desenvolvimento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urbano –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FPICs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;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orçamento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/investimentos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territorializados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endParaRPr lang="es-CO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mecanismos de suporte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financeiro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e técnico para as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RM’s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; Institutos de </a:t>
            </a:r>
            <a:r>
              <a:rPr lang="es-CO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Planejamento</a:t>
            </a:r>
            <a:r>
              <a:rPr lang="es-CO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Metropolitano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endParaRPr lang="es-CO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  <a:defRPr/>
            </a:pPr>
            <a:endParaRPr lang="es-CO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3" name="Rectangle 1"/>
          <p:cNvSpPr/>
          <p:nvPr/>
        </p:nvSpPr>
        <p:spPr bwMode="auto">
          <a:xfrm>
            <a:off x="0" y="177775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323850" y="177800"/>
            <a:ext cx="77041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36000" rIns="72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pt-BR" sz="24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Desafios</a:t>
            </a:r>
            <a:r>
              <a:rPr lang="es-CO" altLang="pt-BR" sz="2400" b="1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s-CO" altLang="pt-BR" sz="24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ao</a:t>
            </a:r>
            <a:r>
              <a:rPr lang="es-CO" altLang="pt-BR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s-CO" altLang="pt-BR" sz="24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Direito</a:t>
            </a:r>
            <a:r>
              <a:rPr lang="es-CO" altLang="pt-BR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à </a:t>
            </a:r>
            <a:r>
              <a:rPr lang="es-CO" altLang="pt-BR" sz="24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Cidade</a:t>
            </a:r>
            <a:r>
              <a:rPr lang="es-CO" altLang="pt-BR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Metropolitana</a:t>
            </a:r>
            <a:endParaRPr lang="es-CO" altLang="pt-BR" sz="2400" b="1" dirty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0" y="177800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/>
              <a:t>Marco Metropolitano: LEI 13089 de 12/01/2015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764704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Conceito de COORDENAÇÃO PUBLICA DO CONTROLE E REGULAÇÃO METROPOLITANA DO SOLO com ampla participação popular nas decisões sobre a vida metropolitana de todos.</a:t>
            </a:r>
          </a:p>
          <a:p>
            <a:endParaRPr lang="pt-BR" sz="2000" dirty="0" smtClean="0"/>
          </a:p>
          <a:p>
            <a:r>
              <a:rPr lang="pt-BR" sz="2000" dirty="0" smtClean="0"/>
              <a:t>São vários os Instrumentos </a:t>
            </a:r>
            <a:r>
              <a:rPr lang="pt-BR" sz="2000" dirty="0"/>
              <a:t>de </a:t>
            </a:r>
            <a:r>
              <a:rPr lang="pt-BR" sz="2000" b="1" dirty="0" smtClean="0"/>
              <a:t>Desenvolvimento Urbano Integrado</a:t>
            </a:r>
            <a:r>
              <a:rPr lang="pt-BR" sz="2000" dirty="0"/>
              <a:t>: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PDUI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Planos </a:t>
            </a:r>
            <a:r>
              <a:rPr lang="pt-BR" sz="2000" dirty="0"/>
              <a:t>Setoriais </a:t>
            </a:r>
            <a:r>
              <a:rPr lang="pt-BR" sz="2000" dirty="0" err="1"/>
              <a:t>Interfederativos</a:t>
            </a:r>
            <a:r>
              <a:rPr lang="pt-BR" sz="2000" dirty="0"/>
              <a:t>,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Operações </a:t>
            </a:r>
            <a:r>
              <a:rPr lang="pt-BR" sz="2000" dirty="0"/>
              <a:t>Urbanas </a:t>
            </a:r>
            <a:r>
              <a:rPr lang="pt-BR" sz="2000" dirty="0" err="1"/>
              <a:t>Interfederativas</a:t>
            </a:r>
            <a:r>
              <a:rPr lang="pt-BR" sz="2000" dirty="0"/>
              <a:t>,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Zonas </a:t>
            </a:r>
            <a:r>
              <a:rPr lang="pt-BR" sz="2000" dirty="0"/>
              <a:t>para Aplicação Compartilhada de Instrumentos de </a:t>
            </a:r>
            <a:r>
              <a:rPr lang="pt-BR" sz="2000" dirty="0" smtClean="0"/>
              <a:t>Política Urbana (articulação entre os zoneamentos dos </a:t>
            </a:r>
            <a:r>
              <a:rPr lang="pt-BR" sz="2000" dirty="0" err="1" smtClean="0"/>
              <a:t>PDs</a:t>
            </a:r>
            <a:r>
              <a:rPr lang="pt-BR" sz="2000" dirty="0" smtClean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Consórcios </a:t>
            </a:r>
            <a:r>
              <a:rPr lang="pt-BR" sz="2000" dirty="0"/>
              <a:t>Públicos,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Compensação </a:t>
            </a:r>
            <a:r>
              <a:rPr lang="pt-BR" sz="2000" dirty="0"/>
              <a:t>por serviços ambientais e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/>
              <a:t>PPPs</a:t>
            </a:r>
            <a:r>
              <a:rPr lang="pt-BR" sz="2000" dirty="0" smtClean="0"/>
              <a:t> </a:t>
            </a:r>
            <a:r>
              <a:rPr lang="pt-BR" sz="2000" dirty="0" err="1"/>
              <a:t>Interfederativas</a:t>
            </a:r>
            <a:r>
              <a:rPr lang="pt-BR" sz="2000" dirty="0" smtClean="0"/>
              <a:t>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662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0" y="0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 smtClean="0"/>
              <a:t>CONTEUDOS DO PDUI</a:t>
            </a:r>
            <a:endParaRPr lang="pt-BR" alt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0" y="76470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 </a:t>
            </a:r>
            <a:r>
              <a:rPr lang="pt-BR" sz="2800" dirty="0" smtClean="0"/>
              <a:t>CONECTIVIDADE com </a:t>
            </a:r>
            <a:r>
              <a:rPr lang="pt-BR" sz="2800" b="1" dirty="0" err="1" smtClean="0"/>
              <a:t>PDs</a:t>
            </a:r>
            <a:r>
              <a:rPr lang="pt-BR" sz="2800" dirty="0" smtClean="0"/>
              <a:t>/</a:t>
            </a:r>
            <a:r>
              <a:rPr lang="pt-BR" sz="2800" b="1" dirty="0" err="1" smtClean="0"/>
              <a:t>PDTUs</a:t>
            </a:r>
            <a:r>
              <a:rPr lang="pt-BR" sz="2800" dirty="0" smtClean="0"/>
              <a:t>/ </a:t>
            </a:r>
            <a:r>
              <a:rPr lang="pt-BR" sz="2800" b="1" dirty="0" err="1" smtClean="0"/>
              <a:t>ZEEs</a:t>
            </a:r>
            <a:r>
              <a:rPr lang="pt-BR" sz="2800" b="1" dirty="0" smtClean="0"/>
              <a:t>/PLHIS</a:t>
            </a:r>
            <a:endParaRPr lang="pt-B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abranger </a:t>
            </a:r>
            <a:r>
              <a:rPr lang="pt-BR" sz="2800" dirty="0"/>
              <a:t>território urbano e rural de todos os </a:t>
            </a:r>
            <a:r>
              <a:rPr lang="pt-BR" sz="2800" dirty="0" smtClean="0"/>
              <a:t>municípios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Diretrizes </a:t>
            </a:r>
            <a:r>
              <a:rPr lang="pt-BR" sz="2800" dirty="0"/>
              <a:t>para projetos estratégicos e ações </a:t>
            </a:r>
            <a:r>
              <a:rPr lang="pt-BR" sz="2800" dirty="0" smtClean="0"/>
              <a:t>prioritárias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Articulação </a:t>
            </a:r>
            <a:r>
              <a:rPr lang="pt-BR" sz="2800" dirty="0"/>
              <a:t>dos </a:t>
            </a:r>
            <a:r>
              <a:rPr lang="pt-BR" sz="2800" dirty="0" smtClean="0"/>
              <a:t>municípios: </a:t>
            </a:r>
            <a:r>
              <a:rPr lang="pt-BR" sz="2800" dirty="0" err="1" smtClean="0"/>
              <a:t>planejamento&amp;gestão</a:t>
            </a:r>
            <a:r>
              <a:rPr lang="pt-BR" sz="2800" dirty="0" smtClean="0"/>
              <a:t> </a:t>
            </a:r>
            <a:r>
              <a:rPr lang="pt-BR" sz="2800" dirty="0"/>
              <a:t>do </a:t>
            </a:r>
            <a:r>
              <a:rPr lang="pt-BR" sz="2800" dirty="0" smtClean="0"/>
              <a:t>solo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Articulação </a:t>
            </a:r>
            <a:r>
              <a:rPr lang="pt-BR" sz="2800" dirty="0" err="1" smtClean="0"/>
              <a:t>Intersetorial</a:t>
            </a:r>
            <a:r>
              <a:rPr lang="pt-BR" sz="2800" dirty="0" smtClean="0"/>
              <a:t> (MOB, HAB, SAN, Desenvolvimento Econômico/Emprego/Renda, </a:t>
            </a:r>
            <a:r>
              <a:rPr lang="pt-BR" sz="2800" dirty="0" err="1" smtClean="0"/>
              <a:t>etc</a:t>
            </a:r>
            <a:r>
              <a:rPr lang="pt-BR" sz="28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Macrozoneamento </a:t>
            </a:r>
            <a:r>
              <a:rPr lang="pt-BR" sz="2800" dirty="0"/>
              <a:t>da </a:t>
            </a:r>
            <a:r>
              <a:rPr lang="pt-BR" sz="2800" dirty="0" smtClean="0"/>
              <a:t>Região compatível com zoneamentos territoriais e ZEE.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/>
              <a:t>Delimitação </a:t>
            </a:r>
            <a:r>
              <a:rPr lang="pt-BR" sz="2800" b="1" dirty="0"/>
              <a:t>de áreas não </a:t>
            </a:r>
            <a:r>
              <a:rPr lang="pt-BR" sz="2800" b="1" dirty="0" smtClean="0"/>
              <a:t>urbanizáveis e ZEIS vazias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Patrimônio </a:t>
            </a:r>
            <a:r>
              <a:rPr lang="pt-BR" sz="2800" dirty="0"/>
              <a:t>Cultural, ambiental e áreas de </a:t>
            </a:r>
            <a:r>
              <a:rPr lang="pt-BR" sz="2800" dirty="0" smtClean="0"/>
              <a:t>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Intercambialidade</a:t>
            </a:r>
            <a:r>
              <a:rPr lang="pt-BR" sz="2800" dirty="0" smtClean="0"/>
              <a:t> </a:t>
            </a:r>
            <a:r>
              <a:rPr lang="pt-BR" sz="2800" dirty="0" smtClean="0"/>
              <a:t>entre solos</a:t>
            </a:r>
            <a:r>
              <a:rPr lang="pt-BR" sz="2800" dirty="0"/>
              <a:t>, potenciais construtivos, </a:t>
            </a:r>
            <a:r>
              <a:rPr lang="pt-BR" sz="2800" dirty="0" smtClean="0"/>
              <a:t>regulação urbanística, aplicação de </a:t>
            </a:r>
            <a:r>
              <a:rPr lang="pt-BR" sz="2800" dirty="0"/>
              <a:t>instrumentos </a:t>
            </a:r>
            <a:r>
              <a:rPr lang="pt-BR" sz="2800" dirty="0" smtClean="0"/>
              <a:t>TDC, </a:t>
            </a:r>
            <a:r>
              <a:rPr lang="pt-BR" sz="2800" dirty="0"/>
              <a:t>potenciais construtivos e outorgas onerosas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895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0" y="177800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/>
              <a:t>Marco Metropolitano: LEI 13089 de 12/01/2015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980728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Audiências publicas em todos os municípios integrantes, ampla publicidade e acompanhamento pelo </a:t>
            </a:r>
            <a:r>
              <a:rPr lang="pt-BR" dirty="0" smtClean="0"/>
              <a:t>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Aprovação </a:t>
            </a:r>
            <a:r>
              <a:rPr lang="pt-BR" dirty="0"/>
              <a:t>pela instancia deliberativa da RM (sociedade civil) e aprovação em definitivo por Lei </a:t>
            </a:r>
            <a:r>
              <a:rPr lang="pt-BR" dirty="0" smtClean="0"/>
              <a:t>Estadual.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Revisto </a:t>
            </a:r>
            <a:r>
              <a:rPr lang="pt-BR" dirty="0"/>
              <a:t>a cada 10 anos e compatibilizado com os </a:t>
            </a:r>
            <a:r>
              <a:rPr lang="pt-BR" dirty="0" err="1"/>
              <a:t>PDs</a:t>
            </a:r>
            <a:r>
              <a:rPr lang="pt-BR" dirty="0"/>
              <a:t> Municipais e Planos Setoriais </a:t>
            </a:r>
            <a:r>
              <a:rPr lang="pt-BR" dirty="0" err="1"/>
              <a:t>Interfederativos</a:t>
            </a:r>
            <a:r>
              <a:rPr lang="pt-BR" dirty="0"/>
              <a:t> (Mobilidade e Saneamento, </a:t>
            </a:r>
            <a:r>
              <a:rPr lang="pt-BR" dirty="0" smtClean="0"/>
              <a:t>principais)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3 </a:t>
            </a:r>
            <a:r>
              <a:rPr lang="pt-BR" dirty="0"/>
              <a:t>anos de prazo para elaboração do Plano Metropolitano e depois 3 anos de prazo para revisão e adaptação dos </a:t>
            </a:r>
            <a:r>
              <a:rPr lang="pt-BR" dirty="0" err="1"/>
              <a:t>PDs</a:t>
            </a:r>
            <a:r>
              <a:rPr lang="pt-BR" dirty="0"/>
              <a:t> Municipais sob pena de improbidade </a:t>
            </a:r>
            <a:r>
              <a:rPr lang="pt-BR" dirty="0" smtClean="0"/>
              <a:t>adm.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União apenas aprovaria a RM que tiver Gestão Plena, a que não tiver será tratada como Aglomeração </a:t>
            </a:r>
            <a:r>
              <a:rPr lang="pt-BR" dirty="0" smtClean="0"/>
              <a:t>Urbana.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Sistema </a:t>
            </a:r>
            <a:r>
              <a:rPr lang="pt-BR" dirty="0"/>
              <a:t>Nacional de Desenvolvimento Urbano terá subsistema de informações metropolitanas: dados estatísticos, ambientais, cartográficos, geológicos </a:t>
            </a:r>
            <a:r>
              <a:rPr lang="pt-BR" dirty="0" err="1"/>
              <a:t>georreferenciados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7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ctrTitle"/>
          </p:nvPr>
        </p:nvSpPr>
        <p:spPr>
          <a:xfrm>
            <a:off x="395288" y="1052511"/>
            <a:ext cx="8062912" cy="5544841"/>
          </a:xfrm>
        </p:spPr>
        <p:txBody>
          <a:bodyPr/>
          <a:lstStyle/>
          <a:p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/>
              <a:t/>
            </a:r>
            <a:br>
              <a:rPr lang="pt-BR" altLang="pt-BR" sz="2800" dirty="0"/>
            </a:br>
            <a:r>
              <a:rPr lang="pt-BR" altLang="pt-BR" sz="2800" dirty="0" smtClean="0"/>
              <a:t>No Brasil a tradição  é estadualizar a maior parte das funções metropolitanas. O EM traz um avanço nessa tradição: novo modelo de cooperação voluntária </a:t>
            </a:r>
            <a:r>
              <a:rPr lang="pt-BR" altLang="pt-BR" sz="2800" dirty="0" err="1" smtClean="0"/>
              <a:t>interfederativa</a:t>
            </a:r>
            <a:r>
              <a:rPr lang="pt-BR" altLang="pt-BR" sz="2800" dirty="0" smtClean="0"/>
              <a:t>.</a:t>
            </a:r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800" dirty="0" smtClean="0"/>
              <a:t>O Estatuto da Metrópole assim ajuda a qualificar o Direito à Cidade diante da realidade urbana e metropolitana brasileira.</a:t>
            </a:r>
            <a:br>
              <a:rPr lang="pt-BR" altLang="pt-BR" sz="2800" dirty="0" smtClean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 smtClean="0">
                <a:solidFill>
                  <a:srgbClr val="FF0000"/>
                </a:solidFill>
              </a:rPr>
              <a:t/>
            </a:r>
            <a:br>
              <a:rPr lang="pt-BR" altLang="pt-BR" sz="2800" dirty="0" smtClean="0">
                <a:solidFill>
                  <a:srgbClr val="FF0000"/>
                </a:solidFill>
              </a:rPr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endParaRPr lang="pt-BR" altLang="pt-BR" sz="2800" dirty="0" smtClean="0"/>
          </a:p>
        </p:txBody>
      </p:sp>
      <p:sp>
        <p:nvSpPr>
          <p:cNvPr id="3" name="Rectangle 1"/>
          <p:cNvSpPr/>
          <p:nvPr/>
        </p:nvSpPr>
        <p:spPr bwMode="auto">
          <a:xfrm>
            <a:off x="0" y="177800"/>
            <a:ext cx="9144000" cy="442913"/>
          </a:xfrm>
          <a:prstGeom prst="rect">
            <a:avLst/>
          </a:prstGeom>
          <a:gradFill>
            <a:gsLst>
              <a:gs pos="0">
                <a:srgbClr val="00B050"/>
              </a:gs>
              <a:gs pos="13000">
                <a:srgbClr val="92D050"/>
              </a:gs>
              <a:gs pos="97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/>
              <a:t>Avaliação dos desafios ao Direito a Cidade metropolitana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615</Words>
  <Application>Microsoft Office PowerPoint</Application>
  <PresentationFormat>Apresentação na tela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No Brasil a tradição  é estadualizar a maior parte das funções metropolitanas. O EM traz um avanço nessa tradição: novo modelo de cooperação voluntária interfederativa.  O Estatuto da Metrópole assim ajuda a qualificar o Direito à Cidade diante da realidade urbana e metropolitana brasileira.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User</cp:lastModifiedBy>
  <cp:revision>162</cp:revision>
  <cp:lastPrinted>2015-03-11T11:49:29Z</cp:lastPrinted>
  <dcterms:created xsi:type="dcterms:W3CDTF">2014-04-02T14:26:18Z</dcterms:created>
  <dcterms:modified xsi:type="dcterms:W3CDTF">2015-09-02T12:36:25Z</dcterms:modified>
</cp:coreProperties>
</file>