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315" r:id="rId4"/>
    <p:sldId id="299" r:id="rId5"/>
    <p:sldId id="276" r:id="rId6"/>
    <p:sldId id="288" r:id="rId7"/>
    <p:sldId id="289" r:id="rId8"/>
    <p:sldId id="285" r:id="rId9"/>
    <p:sldId id="312" r:id="rId10"/>
    <p:sldId id="318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40"/>
    <a:srgbClr val="FF3300"/>
    <a:srgbClr val="CC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92" autoAdjust="0"/>
    <p:restoredTop sz="99645" autoAdjust="0"/>
  </p:normalViewPr>
  <p:slideViewPr>
    <p:cSldViewPr snapToGrid="0" snapToObjects="1">
      <p:cViewPr>
        <p:scale>
          <a:sx n="120" d="100"/>
          <a:sy n="120" d="100"/>
        </p:scale>
        <p:origin x="-11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-3528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onara.oliveira\Desktop\Compilado%20com%20gr&#225;ficos%20por%20questao_Pesquisa%20sobre%20APPs%20Urbana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onara.oliveira\Desktop\Compilado%20com%20gr&#225;ficos%20por%20questao_Pesquisa%20sobre%20APPs%20Urbana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/>
            </a:pPr>
            <a:r>
              <a:rPr lang="en-US" sz="2000" b="0" dirty="0" smtClean="0"/>
              <a:t>% Plano </a:t>
            </a:r>
            <a:r>
              <a:rPr lang="en-US" sz="2000" b="0" dirty="0" err="1" smtClean="0"/>
              <a:t>Diretor</a:t>
            </a:r>
            <a:endParaRPr lang="en-US" sz="2000" b="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%PD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20-50mil</c:v>
                </c:pt>
                <c:pt idx="1">
                  <c:v>50-100mil</c:v>
                </c:pt>
                <c:pt idx="2">
                  <c:v>100-500mil</c:v>
                </c:pt>
                <c:pt idx="3">
                  <c:v>&gt;500mil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93.8</c:v>
                </c:pt>
                <c:pt idx="1">
                  <c:v>99.5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920128"/>
        <c:axId val="35921920"/>
      </c:barChart>
      <c:catAx>
        <c:axId val="35920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921920"/>
        <c:crosses val="autoZero"/>
        <c:auto val="1"/>
        <c:lblAlgn val="ctr"/>
        <c:lblOffset val="100"/>
        <c:noMultiLvlLbl val="0"/>
      </c:catAx>
      <c:valAx>
        <c:axId val="35921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920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 sz="2000" b="0"/>
            </a:pPr>
            <a:r>
              <a:rPr lang="en-US" sz="2000" b="0" dirty="0" smtClean="0"/>
              <a:t>nº </a:t>
            </a:r>
            <a:r>
              <a:rPr lang="en-US" sz="2000" b="0" dirty="0" err="1" smtClean="0"/>
              <a:t>habitantes</a:t>
            </a:r>
            <a:r>
              <a:rPr lang="en-US" sz="2000" b="0" dirty="0" smtClean="0"/>
              <a:t> - % </a:t>
            </a:r>
            <a:r>
              <a:rPr lang="en-US" sz="2000" b="0" dirty="0" err="1" smtClean="0"/>
              <a:t>municípios</a:t>
            </a:r>
            <a:endParaRPr lang="en-US" sz="2000" b="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Plan1!$A$2:$A$5</c:f>
              <c:strCache>
                <c:ptCount val="2"/>
                <c:pt idx="0">
                  <c:v>&gt; 20mil</c:v>
                </c:pt>
                <c:pt idx="1">
                  <c:v>&lt; 20mil</c:v>
                </c:pt>
              </c:strCache>
            </c:strRef>
          </c:cat>
          <c:val>
            <c:numRef>
              <c:f>Plan1!$B$2:$B$5</c:f>
              <c:numCache>
                <c:formatCode>0%</c:formatCode>
                <c:ptCount val="4"/>
                <c:pt idx="0">
                  <c:v>0.31</c:v>
                </c:pt>
                <c:pt idx="1">
                  <c:v>0.69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just">
              <a:defRPr sz="2000"/>
            </a:pPr>
            <a:r>
              <a:rPr lang="pt-BR" sz="2000" dirty="0"/>
              <a:t>Mesmo a Lei </a:t>
            </a:r>
            <a:r>
              <a:rPr lang="pt-BR" sz="2000" dirty="0" smtClean="0"/>
              <a:t>12.651/2012 </a:t>
            </a:r>
            <a:r>
              <a:rPr lang="pt-BR" sz="2000" dirty="0"/>
              <a:t>trazendo expressamente que a delimitação das </a:t>
            </a:r>
            <a:r>
              <a:rPr lang="pt-BR" sz="2000" dirty="0" err="1"/>
              <a:t>APPs</a:t>
            </a:r>
            <a:r>
              <a:rPr lang="pt-BR" sz="2000" dirty="0"/>
              <a:t> aplica-se às áreas rurais e urbanas, você julga que ainda existam problemas de segurança jurídica na aplicação para áreas urbanas </a:t>
            </a:r>
            <a:r>
              <a:rPr lang="pt-BR" sz="2000" dirty="0" smtClean="0"/>
              <a:t>consolidadas?</a:t>
            </a:r>
            <a:endParaRPr lang="pt-BR" sz="2000" dirty="0"/>
          </a:p>
        </c:rich>
      </c:tx>
      <c:layout>
        <c:manualLayout>
          <c:xMode val="edge"/>
          <c:yMode val="edge"/>
          <c:x val="8.1898193558420124E-2"/>
          <c:y val="5.115922091846031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513934220683969"/>
          <c:y val="0.33442326556879537"/>
          <c:w val="0.33998374234292894"/>
          <c:h val="0.60501749383366199"/>
        </c:manualLayout>
      </c:layout>
      <c:pieChart>
        <c:varyColors val="1"/>
        <c:ser>
          <c:idx val="0"/>
          <c:order val="0"/>
          <c:dPt>
            <c:idx val="1"/>
            <c:bubble3D val="0"/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'Question 17'!$A$4:$A$5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'Question 17'!$C$4:$C$5</c:f>
              <c:numCache>
                <c:formatCode>0.0%</c:formatCode>
                <c:ptCount val="2"/>
                <c:pt idx="0">
                  <c:v>0.86500000000000021</c:v>
                </c:pt>
                <c:pt idx="1">
                  <c:v>0.13500000000000001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125148526372328"/>
          <c:y val="0.51510691765253946"/>
          <c:w val="0.12708345659267897"/>
          <c:h val="0.25956227827106532"/>
        </c:manualLayout>
      </c:layout>
      <c:overlay val="0"/>
      <c:txPr>
        <a:bodyPr/>
        <a:lstStyle/>
        <a:p>
          <a:pPr>
            <a:defRPr sz="20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just">
              <a:defRPr sz="2000"/>
            </a:pPr>
            <a:r>
              <a:rPr lang="pt-BR" sz="2000" dirty="0"/>
              <a:t>Se </a:t>
            </a:r>
            <a:r>
              <a:rPr lang="pt-BR" sz="2000" dirty="0" smtClean="0"/>
              <a:t>sim, </a:t>
            </a:r>
            <a:r>
              <a:rPr lang="pt-BR" sz="2000" dirty="0"/>
              <a:t>para a questão anterior, esses problemas de insegurança jurídica poderiam ser minimizados por uma legislação específica para </a:t>
            </a:r>
            <a:r>
              <a:rPr lang="pt-BR" sz="2000" dirty="0" err="1"/>
              <a:t>APPs</a:t>
            </a:r>
            <a:r>
              <a:rPr lang="pt-BR" sz="2000" dirty="0"/>
              <a:t> urbanas?</a:t>
            </a:r>
          </a:p>
        </c:rich>
      </c:tx>
      <c:layout>
        <c:manualLayout>
          <c:xMode val="edge"/>
          <c:yMode val="edge"/>
          <c:x val="7.6736338225758774E-2"/>
          <c:y val="2.479429035598464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405174475631503"/>
          <c:y val="0.30724288103048081"/>
          <c:w val="0.34085644585044245"/>
          <c:h val="0.64421398350189019"/>
        </c:manualLayout>
      </c:layout>
      <c:pieChart>
        <c:varyColors val="1"/>
        <c:ser>
          <c:idx val="0"/>
          <c:order val="0"/>
          <c:dPt>
            <c:idx val="1"/>
            <c:bubble3D val="0"/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'Question 18'!$A$4:$A$5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'Question 18'!$C$4:$C$5</c:f>
              <c:numCache>
                <c:formatCode>0.0%</c:formatCode>
                <c:ptCount val="2"/>
                <c:pt idx="0">
                  <c:v>0.93</c:v>
                </c:pt>
                <c:pt idx="1">
                  <c:v>7.0000000000000021E-2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986259622294356"/>
          <c:y val="0.45717787657628062"/>
          <c:w val="0.11875012234800113"/>
          <c:h val="0.28134465175594703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C261A0-6BA4-4309-8345-54C7AE1C0A60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733B471B-2C9C-4B31-BD89-4F225AED4FE6}">
      <dgm:prSet phldrT="[Texto]" custT="1"/>
      <dgm:spPr/>
      <dgm:t>
        <a:bodyPr/>
        <a:lstStyle/>
        <a:p>
          <a:r>
            <a:rPr lang="pt-BR" sz="1600" b="1" dirty="0" smtClean="0">
              <a:solidFill>
                <a:schemeClr val="bg1"/>
              </a:solidFill>
              <a:latin typeface="Calibri" panose="020F0502020204030204" pitchFamily="34" charset="0"/>
            </a:rPr>
            <a:t>Cenário 4</a:t>
          </a:r>
          <a:r>
            <a:rPr lang="pt-BR" sz="1600" dirty="0" smtClean="0">
              <a:solidFill>
                <a:schemeClr val="bg1"/>
              </a:solidFill>
              <a:latin typeface="Calibri" panose="020F0502020204030204" pitchFamily="34" charset="0"/>
            </a:rPr>
            <a:t>: </a:t>
          </a:r>
        </a:p>
        <a:p>
          <a:r>
            <a:rPr lang="pt-BR" sz="1600" dirty="0" smtClean="0">
              <a:solidFill>
                <a:schemeClr val="bg1"/>
              </a:solidFill>
              <a:latin typeface="Calibri" panose="020F0502020204030204" pitchFamily="34" charset="0"/>
            </a:rPr>
            <a:t>Municípios regulamentam e estabelecem parâmetros para delimitar as APPs urbanas de acordo com o planejamento local</a:t>
          </a:r>
          <a:endParaRPr lang="pt-B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75CD5248-4B55-4648-A897-CBD2132AF868}" type="parTrans" cxnId="{9A83C5E4-F6D7-4E9C-B288-003C945FA523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B67BB932-5E5D-4158-85F2-AEA84F0DE38A}" type="sibTrans" cxnId="{9A83C5E4-F6D7-4E9C-B288-003C945FA523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E6783D20-8B30-49B2-AA8E-FC1CB0F7E5C5}">
      <dgm:prSet phldrT="[Texto]" custT="1"/>
      <dgm:spPr/>
      <dgm:t>
        <a:bodyPr/>
        <a:lstStyle/>
        <a:p>
          <a:r>
            <a:rPr lang="pt-BR" sz="1600" b="1" dirty="0" smtClean="0">
              <a:solidFill>
                <a:schemeClr val="bg1"/>
              </a:solidFill>
              <a:latin typeface="Calibri" panose="020F0502020204030204" pitchFamily="34" charset="0"/>
            </a:rPr>
            <a:t>Cenário 2:</a:t>
          </a:r>
        </a:p>
        <a:p>
          <a:r>
            <a:rPr lang="pt-BR" sz="1600" dirty="0" smtClean="0">
              <a:solidFill>
                <a:schemeClr val="bg1"/>
              </a:solidFill>
              <a:latin typeface="Calibri" panose="020F0502020204030204" pitchFamily="34" charset="0"/>
            </a:rPr>
            <a:t>Regulamento federal com parâmetros que levam em conta condicionalidades (características naturais e socioeconômicas)</a:t>
          </a:r>
          <a:endParaRPr lang="pt-B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CBB5661D-6468-4FF4-BB4F-12325CACC4A2}" type="parTrans" cxnId="{00B427C8-CA21-4FC7-82B7-047DC8FE7F12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21AC932C-1078-4579-8300-E033C5D0DDDD}" type="sibTrans" cxnId="{00B427C8-CA21-4FC7-82B7-047DC8FE7F12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39A15F80-079B-4CCD-8307-A75135805D25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t-B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E1617268-4E0A-4F17-9AB9-C9CE16C6B579}" type="parTrans" cxnId="{81A25E61-3C98-4BFB-BFF0-A80087BD74C8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F57378B9-1D60-40D7-A93C-4CCF11BDE02C}" type="sibTrans" cxnId="{81A25E61-3C98-4BFB-BFF0-A80087BD74C8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1091754A-7371-45FC-A322-17605E9C05F4}">
      <dgm:prSet custT="1"/>
      <dgm:spPr/>
      <dgm:t>
        <a:bodyPr/>
        <a:lstStyle/>
        <a:p>
          <a:r>
            <a:rPr lang="pt-BR" sz="1600" b="1" dirty="0" smtClean="0">
              <a:solidFill>
                <a:schemeClr val="bg1"/>
              </a:solidFill>
              <a:latin typeface="Calibri" panose="020F0502020204030204" pitchFamily="34" charset="0"/>
            </a:rPr>
            <a:t>Cenário 3:</a:t>
          </a:r>
        </a:p>
        <a:p>
          <a:r>
            <a:rPr lang="pt-BR" sz="1600" dirty="0" smtClean="0">
              <a:solidFill>
                <a:schemeClr val="bg1"/>
              </a:solidFill>
              <a:latin typeface="Calibri" panose="020F0502020204030204" pitchFamily="34" charset="0"/>
            </a:rPr>
            <a:t>Norma federal que defina ou que preveja que CONAMA defina conteúdo mínimo para a regulamentação pelos Estados e Municípios, ouvidos os Comitês de Bacia e Defesa Civil.</a:t>
          </a:r>
          <a:endParaRPr lang="pt-BR" sz="16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15E26637-A753-4177-A704-C4624D68A782}" type="parTrans" cxnId="{F66656A4-F717-4F95-BB72-C90019410084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06039764-8D3C-4622-9C09-16A81282A375}" type="sibTrans" cxnId="{F66656A4-F717-4F95-BB72-C90019410084}">
      <dgm:prSet/>
      <dgm:spPr/>
      <dgm:t>
        <a:bodyPr/>
        <a:lstStyle/>
        <a:p>
          <a:endParaRPr lang="pt-BR" sz="160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63B67C11-3173-4788-9DAB-6EF6F2B1DE57}" type="pres">
      <dgm:prSet presAssocID="{67C261A0-6BA4-4309-8345-54C7AE1C0A60}" presName="Name0" presStyleCnt="0">
        <dgm:presLayoutVars>
          <dgm:dir/>
          <dgm:animLvl val="lvl"/>
          <dgm:resizeHandles val="exact"/>
        </dgm:presLayoutVars>
      </dgm:prSet>
      <dgm:spPr/>
    </dgm:pt>
    <dgm:pt modelId="{4C8DEFD9-316B-432C-98F2-2B91DE5F8942}" type="pres">
      <dgm:prSet presAssocID="{733B471B-2C9C-4B31-BD89-4F225AED4FE6}" presName="Name8" presStyleCnt="0"/>
      <dgm:spPr/>
    </dgm:pt>
    <dgm:pt modelId="{B5E9D367-F638-476B-B3CD-6102D96EB223}" type="pres">
      <dgm:prSet presAssocID="{733B471B-2C9C-4B31-BD89-4F225AED4FE6}" presName="level" presStyleLbl="node1" presStyleIdx="0" presStyleCnt="4" custScaleY="45628" custLinFactNeighborX="-65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AEB17D-5443-43F3-8AE9-78142562B656}" type="pres">
      <dgm:prSet presAssocID="{733B471B-2C9C-4B31-BD89-4F225AED4FE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C9BF46-36F9-425C-A0BA-B76D78F79329}" type="pres">
      <dgm:prSet presAssocID="{1091754A-7371-45FC-A322-17605E9C05F4}" presName="Name8" presStyleCnt="0"/>
      <dgm:spPr/>
    </dgm:pt>
    <dgm:pt modelId="{DEF7469A-6391-4429-942D-1DD5B1FA5648}" type="pres">
      <dgm:prSet presAssocID="{1091754A-7371-45FC-A322-17605E9C05F4}" presName="level" presStyleLbl="node1" presStyleIdx="1" presStyleCnt="4" custScaleY="6211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06D821-5ACE-4371-B557-4D01C6FEA992}" type="pres">
      <dgm:prSet presAssocID="{1091754A-7371-45FC-A322-17605E9C05F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19F54C7-AFFB-438F-97F7-17C5903AD1FE}" type="pres">
      <dgm:prSet presAssocID="{E6783D20-8B30-49B2-AA8E-FC1CB0F7E5C5}" presName="Name8" presStyleCnt="0"/>
      <dgm:spPr/>
    </dgm:pt>
    <dgm:pt modelId="{39FE8A13-9E50-4BDE-BAED-2F42F9DE62DB}" type="pres">
      <dgm:prSet presAssocID="{E6783D20-8B30-49B2-AA8E-FC1CB0F7E5C5}" presName="level" presStyleLbl="node1" presStyleIdx="2" presStyleCnt="4" custScaleY="5646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827A6A-84A1-4A05-B581-80B553FD220B}" type="pres">
      <dgm:prSet presAssocID="{E6783D20-8B30-49B2-AA8E-FC1CB0F7E5C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BB4C8A-96D9-4F92-9D48-556A6B59D757}" type="pres">
      <dgm:prSet presAssocID="{39A15F80-079B-4CCD-8307-A75135805D25}" presName="Name8" presStyleCnt="0"/>
      <dgm:spPr/>
    </dgm:pt>
    <dgm:pt modelId="{6D14FD80-9D36-4C32-84E2-D4EA3BE25845}" type="pres">
      <dgm:prSet presAssocID="{39A15F80-079B-4CCD-8307-A75135805D25}" presName="level" presStyleLbl="node1" presStyleIdx="3" presStyleCnt="4" custScaleY="7091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4D97430-28F8-46BD-929E-ADB5937E9EEA}" type="pres">
      <dgm:prSet presAssocID="{39A15F80-079B-4CCD-8307-A75135805D2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62FAF20-0A64-4115-8505-3E3598E4BA82}" type="presOf" srcId="{733B471B-2C9C-4B31-BD89-4F225AED4FE6}" destId="{FBAEB17D-5443-43F3-8AE9-78142562B656}" srcOrd="1" destOrd="0" presId="urn:microsoft.com/office/officeart/2005/8/layout/pyramid3"/>
    <dgm:cxn modelId="{D44F771E-0D23-4A5D-8FBC-377CF60F9559}" type="presOf" srcId="{39A15F80-079B-4CCD-8307-A75135805D25}" destId="{6D14FD80-9D36-4C32-84E2-D4EA3BE25845}" srcOrd="0" destOrd="0" presId="urn:microsoft.com/office/officeart/2005/8/layout/pyramid3"/>
    <dgm:cxn modelId="{0C8373EE-6D15-49A2-B1DB-A2DAFFFE4529}" type="presOf" srcId="{1091754A-7371-45FC-A322-17605E9C05F4}" destId="{3706D821-5ACE-4371-B557-4D01C6FEA992}" srcOrd="1" destOrd="0" presId="urn:microsoft.com/office/officeart/2005/8/layout/pyramid3"/>
    <dgm:cxn modelId="{E17DBFEE-4439-42F5-9DAA-40EEEF2E4C25}" type="presOf" srcId="{E6783D20-8B30-49B2-AA8E-FC1CB0F7E5C5}" destId="{92827A6A-84A1-4A05-B581-80B553FD220B}" srcOrd="1" destOrd="0" presId="urn:microsoft.com/office/officeart/2005/8/layout/pyramid3"/>
    <dgm:cxn modelId="{F831EB29-1CE2-4B2C-BD86-1C05A0115D9D}" type="presOf" srcId="{1091754A-7371-45FC-A322-17605E9C05F4}" destId="{DEF7469A-6391-4429-942D-1DD5B1FA5648}" srcOrd="0" destOrd="0" presId="urn:microsoft.com/office/officeart/2005/8/layout/pyramid3"/>
    <dgm:cxn modelId="{0825041D-854B-48CC-ACF7-9B124C4BC0C8}" type="presOf" srcId="{733B471B-2C9C-4B31-BD89-4F225AED4FE6}" destId="{B5E9D367-F638-476B-B3CD-6102D96EB223}" srcOrd="0" destOrd="0" presId="urn:microsoft.com/office/officeart/2005/8/layout/pyramid3"/>
    <dgm:cxn modelId="{F66656A4-F717-4F95-BB72-C90019410084}" srcId="{67C261A0-6BA4-4309-8345-54C7AE1C0A60}" destId="{1091754A-7371-45FC-A322-17605E9C05F4}" srcOrd="1" destOrd="0" parTransId="{15E26637-A753-4177-A704-C4624D68A782}" sibTransId="{06039764-8D3C-4622-9C09-16A81282A375}"/>
    <dgm:cxn modelId="{00B427C8-CA21-4FC7-82B7-047DC8FE7F12}" srcId="{67C261A0-6BA4-4309-8345-54C7AE1C0A60}" destId="{E6783D20-8B30-49B2-AA8E-FC1CB0F7E5C5}" srcOrd="2" destOrd="0" parTransId="{CBB5661D-6468-4FF4-BB4F-12325CACC4A2}" sibTransId="{21AC932C-1078-4579-8300-E033C5D0DDDD}"/>
    <dgm:cxn modelId="{9A83C5E4-F6D7-4E9C-B288-003C945FA523}" srcId="{67C261A0-6BA4-4309-8345-54C7AE1C0A60}" destId="{733B471B-2C9C-4B31-BD89-4F225AED4FE6}" srcOrd="0" destOrd="0" parTransId="{75CD5248-4B55-4648-A897-CBD2132AF868}" sibTransId="{B67BB932-5E5D-4158-85F2-AEA84F0DE38A}"/>
    <dgm:cxn modelId="{C5DB7976-7670-4CD3-A3D8-D3F221F0A71B}" type="presOf" srcId="{E6783D20-8B30-49B2-AA8E-FC1CB0F7E5C5}" destId="{39FE8A13-9E50-4BDE-BAED-2F42F9DE62DB}" srcOrd="0" destOrd="0" presId="urn:microsoft.com/office/officeart/2005/8/layout/pyramid3"/>
    <dgm:cxn modelId="{4DF432CE-0F8B-4796-B087-AD3C723C90A4}" type="presOf" srcId="{67C261A0-6BA4-4309-8345-54C7AE1C0A60}" destId="{63B67C11-3173-4788-9DAB-6EF6F2B1DE57}" srcOrd="0" destOrd="0" presId="urn:microsoft.com/office/officeart/2005/8/layout/pyramid3"/>
    <dgm:cxn modelId="{F3906DF9-2650-443F-9443-38955930E334}" type="presOf" srcId="{39A15F80-079B-4CCD-8307-A75135805D25}" destId="{74D97430-28F8-46BD-929E-ADB5937E9EEA}" srcOrd="1" destOrd="0" presId="urn:microsoft.com/office/officeart/2005/8/layout/pyramid3"/>
    <dgm:cxn modelId="{81A25E61-3C98-4BFB-BFF0-A80087BD74C8}" srcId="{67C261A0-6BA4-4309-8345-54C7AE1C0A60}" destId="{39A15F80-079B-4CCD-8307-A75135805D25}" srcOrd="3" destOrd="0" parTransId="{E1617268-4E0A-4F17-9AB9-C9CE16C6B579}" sibTransId="{F57378B9-1D60-40D7-A93C-4CCF11BDE02C}"/>
    <dgm:cxn modelId="{80A542A5-CCE4-4BBE-A913-EFD1DFB5E4CF}" type="presParOf" srcId="{63B67C11-3173-4788-9DAB-6EF6F2B1DE57}" destId="{4C8DEFD9-316B-432C-98F2-2B91DE5F8942}" srcOrd="0" destOrd="0" presId="urn:microsoft.com/office/officeart/2005/8/layout/pyramid3"/>
    <dgm:cxn modelId="{42659B73-DF61-415C-8983-5E97F61646E2}" type="presParOf" srcId="{4C8DEFD9-316B-432C-98F2-2B91DE5F8942}" destId="{B5E9D367-F638-476B-B3CD-6102D96EB223}" srcOrd="0" destOrd="0" presId="urn:microsoft.com/office/officeart/2005/8/layout/pyramid3"/>
    <dgm:cxn modelId="{BBAD982D-EC27-4601-A9B4-5B20A4A841F8}" type="presParOf" srcId="{4C8DEFD9-316B-432C-98F2-2B91DE5F8942}" destId="{FBAEB17D-5443-43F3-8AE9-78142562B656}" srcOrd="1" destOrd="0" presId="urn:microsoft.com/office/officeart/2005/8/layout/pyramid3"/>
    <dgm:cxn modelId="{3ED0E0A0-EBCF-4E0D-9CCF-9C0079378636}" type="presParOf" srcId="{63B67C11-3173-4788-9DAB-6EF6F2B1DE57}" destId="{82C9BF46-36F9-425C-A0BA-B76D78F79329}" srcOrd="1" destOrd="0" presId="urn:microsoft.com/office/officeart/2005/8/layout/pyramid3"/>
    <dgm:cxn modelId="{32716945-E1E1-4BBF-823B-3D1A54869656}" type="presParOf" srcId="{82C9BF46-36F9-425C-A0BA-B76D78F79329}" destId="{DEF7469A-6391-4429-942D-1DD5B1FA5648}" srcOrd="0" destOrd="0" presId="urn:microsoft.com/office/officeart/2005/8/layout/pyramid3"/>
    <dgm:cxn modelId="{DE0BEA4A-99E9-438D-84E7-6ECE8BDEB3D9}" type="presParOf" srcId="{82C9BF46-36F9-425C-A0BA-B76D78F79329}" destId="{3706D821-5ACE-4371-B557-4D01C6FEA992}" srcOrd="1" destOrd="0" presId="urn:microsoft.com/office/officeart/2005/8/layout/pyramid3"/>
    <dgm:cxn modelId="{C79133C4-6CE6-4794-91D4-FBC00250A0FD}" type="presParOf" srcId="{63B67C11-3173-4788-9DAB-6EF6F2B1DE57}" destId="{F19F54C7-AFFB-438F-97F7-17C5903AD1FE}" srcOrd="2" destOrd="0" presId="urn:microsoft.com/office/officeart/2005/8/layout/pyramid3"/>
    <dgm:cxn modelId="{5764AF94-B762-4B06-82DA-DB8BCF57D1FE}" type="presParOf" srcId="{F19F54C7-AFFB-438F-97F7-17C5903AD1FE}" destId="{39FE8A13-9E50-4BDE-BAED-2F42F9DE62DB}" srcOrd="0" destOrd="0" presId="urn:microsoft.com/office/officeart/2005/8/layout/pyramid3"/>
    <dgm:cxn modelId="{30C953B3-FDDB-4F2C-BE09-1F48A4989DB0}" type="presParOf" srcId="{F19F54C7-AFFB-438F-97F7-17C5903AD1FE}" destId="{92827A6A-84A1-4A05-B581-80B553FD220B}" srcOrd="1" destOrd="0" presId="urn:microsoft.com/office/officeart/2005/8/layout/pyramid3"/>
    <dgm:cxn modelId="{1D686E77-2F2F-4BD6-8E69-FD032AA429D0}" type="presParOf" srcId="{63B67C11-3173-4788-9DAB-6EF6F2B1DE57}" destId="{32BB4C8A-96D9-4F92-9D48-556A6B59D757}" srcOrd="3" destOrd="0" presId="urn:microsoft.com/office/officeart/2005/8/layout/pyramid3"/>
    <dgm:cxn modelId="{2FF26C36-20A6-4527-BF76-F2EE4B44B5EE}" type="presParOf" srcId="{32BB4C8A-96D9-4F92-9D48-556A6B59D757}" destId="{6D14FD80-9D36-4C32-84E2-D4EA3BE25845}" srcOrd="0" destOrd="0" presId="urn:microsoft.com/office/officeart/2005/8/layout/pyramid3"/>
    <dgm:cxn modelId="{D32E68F5-BE96-41E8-B95B-86B98D854B38}" type="presParOf" srcId="{32BB4C8A-96D9-4F92-9D48-556A6B59D757}" destId="{74D97430-28F8-46BD-929E-ADB5937E9EEA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9D367-F638-476B-B3CD-6102D96EB223}">
      <dsp:nvSpPr>
        <dsp:cNvPr id="0" name=""/>
        <dsp:cNvSpPr/>
      </dsp:nvSpPr>
      <dsp:spPr>
        <a:xfrm rot="10800000">
          <a:off x="0" y="0"/>
          <a:ext cx="8353631" cy="1010565"/>
        </a:xfrm>
        <a:prstGeom prst="trapezoid">
          <a:avLst>
            <a:gd name="adj" fmla="val 802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bg1"/>
              </a:solidFill>
              <a:latin typeface="Calibri" panose="020F0502020204030204" pitchFamily="34" charset="0"/>
            </a:rPr>
            <a:t>Cenário 4</a:t>
          </a:r>
          <a:r>
            <a:rPr lang="pt-B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Municípios regulamentam e estabelecem parâmetros para delimitar as APPs urbanas de acordo com o planejamento local</a:t>
          </a:r>
          <a:endParaRPr lang="pt-B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 rot="-10800000">
        <a:off x="1461885" y="0"/>
        <a:ext cx="5429860" cy="1010565"/>
      </dsp:txXfrm>
    </dsp:sp>
    <dsp:sp modelId="{DEF7469A-6391-4429-942D-1DD5B1FA5648}">
      <dsp:nvSpPr>
        <dsp:cNvPr id="0" name=""/>
        <dsp:cNvSpPr/>
      </dsp:nvSpPr>
      <dsp:spPr>
        <a:xfrm rot="10800000">
          <a:off x="810577" y="1010565"/>
          <a:ext cx="6732476" cy="1375607"/>
        </a:xfrm>
        <a:prstGeom prst="trapezoid">
          <a:avLst>
            <a:gd name="adj" fmla="val 802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bg1"/>
              </a:solidFill>
              <a:latin typeface="Calibri" panose="020F0502020204030204" pitchFamily="34" charset="0"/>
            </a:rPr>
            <a:t>Cenário 3: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Norma federal que defina ou que preveja que CONAMA defina conteúdo mínimo para a regulamentação pelos Estados e Municípios, ouvidos os Comitês de Bacia e Defesa Civil.</a:t>
          </a:r>
          <a:endParaRPr lang="pt-B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 rot="-10800000">
        <a:off x="1988761" y="1010565"/>
        <a:ext cx="4376109" cy="1375607"/>
      </dsp:txXfrm>
    </dsp:sp>
    <dsp:sp modelId="{39FE8A13-9E50-4BDE-BAED-2F42F9DE62DB}">
      <dsp:nvSpPr>
        <dsp:cNvPr id="0" name=""/>
        <dsp:cNvSpPr/>
      </dsp:nvSpPr>
      <dsp:spPr>
        <a:xfrm rot="10800000">
          <a:off x="1913956" y="2386172"/>
          <a:ext cx="4525718" cy="1250537"/>
        </a:xfrm>
        <a:prstGeom prst="trapezoid">
          <a:avLst>
            <a:gd name="adj" fmla="val 802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bg1"/>
              </a:solidFill>
              <a:latin typeface="Calibri" panose="020F0502020204030204" pitchFamily="34" charset="0"/>
            </a:rPr>
            <a:t>Cenário 2: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  <a:latin typeface="Calibri" panose="020F0502020204030204" pitchFamily="34" charset="0"/>
            </a:rPr>
            <a:t>Regulamento federal com parâmetros que levam em conta condicionalidades (características naturais e socioeconômicas)</a:t>
          </a:r>
          <a:endParaRPr lang="pt-B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 rot="-10800000">
        <a:off x="2705957" y="2386172"/>
        <a:ext cx="2941717" cy="1250537"/>
      </dsp:txXfrm>
    </dsp:sp>
    <dsp:sp modelId="{6D14FD80-9D36-4C32-84E2-D4EA3BE25845}">
      <dsp:nvSpPr>
        <dsp:cNvPr id="0" name=""/>
        <dsp:cNvSpPr/>
      </dsp:nvSpPr>
      <dsp:spPr>
        <a:xfrm rot="10800000">
          <a:off x="2917016" y="3636710"/>
          <a:ext cx="2519598" cy="1570619"/>
        </a:xfrm>
        <a:prstGeom prst="trapezoid">
          <a:avLst>
            <a:gd name="adj" fmla="val 802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pt-BR" sz="1600" kern="120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 rot="-10800000">
        <a:off x="2917016" y="3636710"/>
        <a:ext cx="2519598" cy="1570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66A48B-17FD-B545-B35D-EF7533113F8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3309B0-11D8-4B46-891D-CB4DD9A0A23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4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309B0-11D8-4B46-891D-CB4DD9A0A23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andre.csantos@fgv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ndra@ambiental.etc.br" TargetMode="External"/><Relationship Id="rId5" Type="http://schemas.openxmlformats.org/officeDocument/2006/relationships/hyperlink" Target="mailto:nelson.pedroso@fgv.br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pja.fgv.br/pesquisas/proposta-regulatoria-para-areas-de-preservacao-permanentes-urbanas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289300" y="3236096"/>
            <a:ext cx="5538196" cy="9334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Estratégia</a:t>
            </a: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Regulatória</a:t>
            </a: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 para </a:t>
            </a:r>
            <a:r>
              <a:rPr lang="en-US" sz="28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Áreas</a:t>
            </a: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Preservação</a:t>
            </a: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 Permanente </a:t>
            </a:r>
            <a:r>
              <a:rPr lang="en-US" sz="28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Urbanas</a:t>
            </a: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  <a:t> </a:t>
            </a:r>
            <a:b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entury"/>
              </a:rPr>
            </a:b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entury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07950" y="2130151"/>
            <a:ext cx="8751296" cy="608150"/>
          </a:xfrm>
          <a:prstGeom prst="rect">
            <a:avLst/>
          </a:prstGeom>
          <a:solidFill>
            <a:srgbClr val="002060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i="0" u="none" strike="noStrike" kern="1200" cap="none" spc="0" normalizeH="0" baseline="0" noProof="0" dirty="0">
              <a:ln>
                <a:noFill/>
              </a:ln>
              <a:uLnTx/>
              <a:uFillTx/>
              <a:latin typeface="Calibri" panose="020F0502020204030204" pitchFamily="34" charset="0"/>
              <a:ea typeface="+mj-ea"/>
              <a:cs typeface="Century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474" y="1965210"/>
            <a:ext cx="3063875" cy="249249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65037" y="219075"/>
            <a:ext cx="180000" cy="393459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190874" y="219075"/>
            <a:ext cx="5668371" cy="1911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211670" y="5841147"/>
            <a:ext cx="563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CENTRO DE PESQUISA JURÍDICA APLICADA</a:t>
            </a:r>
            <a:endParaRPr lang="pt-BR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pic>
        <p:nvPicPr>
          <p:cNvPr id="10" name="Picture 2" descr="C:\Users\fabio.durco\AppData\Local\Microsoft\Windows\Temporary Internet Files\Content.Outlook\600P7LHK\skyline_direitosp (4)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599" y="2256412"/>
            <a:ext cx="5535021" cy="42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fabio.durco\AppData\Local\Microsoft\Windows\Temporary Internet Files\Content.Outlook\600P7LHK\logo_direitosp_todasversoes_completo_fundobranco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099" y="5579987"/>
            <a:ext cx="2886075" cy="109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56057" y="4506529"/>
            <a:ext cx="5493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</a:rPr>
              <a:t>Nelson </a:t>
            </a:r>
            <a:r>
              <a:rPr lang="pt-BR" dirty="0">
                <a:latin typeface="Calibri" panose="020F0502020204030204" pitchFamily="34" charset="0"/>
              </a:rPr>
              <a:t>Novaes Pedroso Junior </a:t>
            </a:r>
            <a:r>
              <a:rPr lang="pt-BR" dirty="0" smtClean="0">
                <a:latin typeface="Calibri" panose="020F0502020204030204" pitchFamily="34" charset="0"/>
              </a:rPr>
              <a:t>- </a:t>
            </a:r>
            <a:r>
              <a:rPr lang="pt-BR" dirty="0" smtClean="0">
                <a:latin typeface="Calibri" panose="020F0502020204030204" pitchFamily="34" charset="0"/>
                <a:hlinkClick r:id="rId5"/>
              </a:rPr>
              <a:t>nelson.pedroso@fgv.br</a:t>
            </a:r>
            <a:endParaRPr lang="pt-BR" dirty="0" smtClean="0">
              <a:latin typeface="Calibri" panose="020F0502020204030204" pitchFamily="34" charset="0"/>
            </a:endParaRPr>
          </a:p>
          <a:p>
            <a:r>
              <a:rPr lang="pt-BR" dirty="0" smtClean="0">
                <a:latin typeface="Calibri" panose="020F0502020204030204" pitchFamily="34" charset="0"/>
              </a:rPr>
              <a:t>Sandra </a:t>
            </a:r>
            <a:r>
              <a:rPr lang="pt-BR" dirty="0" err="1" smtClean="0">
                <a:latin typeface="Calibri" panose="020F0502020204030204" pitchFamily="34" charset="0"/>
              </a:rPr>
              <a:t>Steinmetz</a:t>
            </a:r>
            <a:r>
              <a:rPr lang="pt-BR" dirty="0" smtClean="0">
                <a:latin typeface="Calibri" panose="020F0502020204030204" pitchFamily="34" charset="0"/>
              </a:rPr>
              <a:t> – </a:t>
            </a:r>
            <a:r>
              <a:rPr lang="pt-BR" dirty="0" smtClean="0">
                <a:latin typeface="Calibri" panose="020F0502020204030204" pitchFamily="34" charset="0"/>
                <a:hlinkClick r:id="rId6"/>
              </a:rPr>
              <a:t>sandra@ambiental.etc.br</a:t>
            </a:r>
            <a:endParaRPr lang="pt-BR" dirty="0" smtClean="0">
              <a:latin typeface="Calibri" panose="020F0502020204030204" pitchFamily="34" charset="0"/>
            </a:endParaRPr>
          </a:p>
          <a:p>
            <a:r>
              <a:rPr lang="pt-BR" dirty="0" smtClean="0">
                <a:latin typeface="Calibri" panose="020F0502020204030204" pitchFamily="34" charset="0"/>
              </a:rPr>
              <a:t>André </a:t>
            </a:r>
            <a:r>
              <a:rPr lang="pt-BR" dirty="0">
                <a:latin typeface="Calibri" panose="020F0502020204030204" pitchFamily="34" charset="0"/>
              </a:rPr>
              <a:t>de Castro dos Santos </a:t>
            </a:r>
            <a:r>
              <a:rPr lang="pt-BR" dirty="0" smtClean="0">
                <a:latin typeface="Calibri" panose="020F0502020204030204" pitchFamily="34" charset="0"/>
              </a:rPr>
              <a:t>- </a:t>
            </a:r>
            <a:r>
              <a:rPr lang="pt-BR" u="sng" dirty="0" smtClean="0">
                <a:latin typeface="Calibri" panose="020F0502020204030204" pitchFamily="34" charset="0"/>
                <a:hlinkClick r:id="rId7"/>
              </a:rPr>
              <a:t>andre.csantos@fgv.br</a:t>
            </a:r>
            <a:endParaRPr lang="pt-BR" u="sng" dirty="0" smtClean="0">
              <a:latin typeface="Calibri" panose="020F0502020204030204" pitchFamily="34" charset="0"/>
            </a:endParaRPr>
          </a:p>
          <a:p>
            <a:endParaRPr lang="pt-BR" u="sng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2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702257" y="572920"/>
            <a:ext cx="5434146" cy="76484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Encaminhamentos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96213" y="2894538"/>
            <a:ext cx="8259705" cy="7115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lvl="0" algn="just">
              <a:defRPr>
                <a:latin typeface="Calibri" panose="020F0502020204030204" pitchFamily="34" charset="0"/>
              </a:defRPr>
            </a:lvl1pPr>
          </a:lstStyle>
          <a:p>
            <a:r>
              <a:rPr lang="pt-BR" sz="2000" dirty="0"/>
              <a:t>As delimitações das APPs definidas no atual Código Florestal </a:t>
            </a:r>
            <a:r>
              <a:rPr lang="pt-BR" sz="2000" dirty="0" smtClean="0"/>
              <a:t>devem </a:t>
            </a:r>
            <a:r>
              <a:rPr lang="pt-BR" sz="2000" dirty="0"/>
              <a:t>ser </a:t>
            </a:r>
            <a:r>
              <a:rPr lang="pt-BR" sz="2000" dirty="0" smtClean="0"/>
              <a:t>mantidas para </a:t>
            </a:r>
            <a:r>
              <a:rPr lang="pt-BR" sz="2000" dirty="0"/>
              <a:t>as áreas rurais e de expansão </a:t>
            </a:r>
            <a:r>
              <a:rPr lang="pt-BR" sz="2000" dirty="0" smtClean="0"/>
              <a:t>urbana. 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296214" y="2062938"/>
            <a:ext cx="8259705" cy="7124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t-BR" sz="2000" dirty="0">
                <a:latin typeface="Calibri" panose="020F0502020204030204" pitchFamily="34" charset="0"/>
              </a:rPr>
              <a:t>O PL 6.830/13 não soluciona o problema de aplicabilidade das APPs nos contextos </a:t>
            </a:r>
            <a:r>
              <a:rPr lang="pt-BR" sz="2000" dirty="0" smtClean="0">
                <a:latin typeface="Calibri" panose="020F0502020204030204" pitchFamily="34" charset="0"/>
              </a:rPr>
              <a:t>urbanos ao atribuir aos municípios essa difícil tarefa</a:t>
            </a:r>
            <a:endParaRPr lang="pt-BR" sz="2000" dirty="0">
              <a:latin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96213" y="3734872"/>
            <a:ext cx="8259705" cy="158410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t-BR" sz="2000" dirty="0">
                <a:latin typeface="Calibri" panose="020F0502020204030204" pitchFamily="34" charset="0"/>
              </a:rPr>
              <a:t>Para as áreas urbanas consolidadas, o artigo 4º da Lei </a:t>
            </a:r>
            <a:r>
              <a:rPr lang="pt-BR" sz="2000" dirty="0" smtClean="0">
                <a:latin typeface="Calibri" panose="020F0502020204030204" pitchFamily="34" charset="0"/>
              </a:rPr>
              <a:t>12.651/12</a:t>
            </a:r>
            <a:r>
              <a:rPr lang="pt-BR" sz="2000" dirty="0">
                <a:latin typeface="Calibri" panose="020F0502020204030204" pitchFamily="34" charset="0"/>
              </a:rPr>
              <a:t>, deve estabelecer </a:t>
            </a:r>
            <a:r>
              <a:rPr lang="pt-BR" sz="2000" dirty="0" smtClean="0">
                <a:latin typeface="Calibri" panose="020F0502020204030204" pitchFamily="34" charset="0"/>
              </a:rPr>
              <a:t>(com apoio do Congresso, CT ou outras instâncias), ou prever que o CONAMA estabeleça,  os </a:t>
            </a:r>
            <a:r>
              <a:rPr lang="pt-BR" sz="2000" dirty="0">
                <a:latin typeface="Calibri" panose="020F0502020204030204" pitchFamily="34" charset="0"/>
              </a:rPr>
              <a:t>parâmetros de proteção que devem ser considerados pelos estados e municípios para a </a:t>
            </a:r>
            <a:r>
              <a:rPr lang="pt-BR" sz="2000" b="1" dirty="0">
                <a:latin typeface="Calibri" panose="020F0502020204030204" pitchFamily="34" charset="0"/>
              </a:rPr>
              <a:t>proteção</a:t>
            </a:r>
            <a:r>
              <a:rPr lang="pt-BR" sz="2000" dirty="0">
                <a:latin typeface="Calibri" panose="020F0502020204030204" pitchFamily="34" charset="0"/>
              </a:rPr>
              <a:t> e </a:t>
            </a:r>
            <a:r>
              <a:rPr lang="pt-BR" sz="2000" b="1" dirty="0">
                <a:latin typeface="Calibri" panose="020F0502020204030204" pitchFamily="34" charset="0"/>
              </a:rPr>
              <a:t>requalificação</a:t>
            </a:r>
            <a:r>
              <a:rPr lang="pt-BR" sz="2000" dirty="0">
                <a:latin typeface="Calibri" panose="020F0502020204030204" pitchFamily="34" charset="0"/>
              </a:rPr>
              <a:t> de suas </a:t>
            </a:r>
            <a:r>
              <a:rPr lang="pt-BR" sz="2000" dirty="0" smtClean="0">
                <a:latin typeface="Calibri" panose="020F0502020204030204" pitchFamily="34" charset="0"/>
              </a:rPr>
              <a:t>APPs</a:t>
            </a:r>
            <a:endParaRPr lang="pt-BR" sz="2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96214" y="5450971"/>
            <a:ext cx="8259705" cy="12653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t-BR" sz="2000" dirty="0">
                <a:latin typeface="Calibri" panose="020F0502020204030204" pitchFamily="34" charset="0"/>
              </a:rPr>
              <a:t>Os parâmetros podem abranger os conceitos de área consolidada, grau de ocupação, grau de degradação, córrego canalizado/retificado, nível de descaracterização, bacia hidrográfica, Bioma, regularização fundiária, interesse social e utilidade </a:t>
            </a:r>
            <a:r>
              <a:rPr lang="pt-BR" sz="2000" dirty="0" smtClean="0">
                <a:latin typeface="Calibri" panose="020F0502020204030204" pitchFamily="34" charset="0"/>
              </a:rPr>
              <a:t>pública</a:t>
            </a:r>
            <a:endParaRPr lang="pt-BR" sz="2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8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798" y="61711"/>
            <a:ext cx="7736197" cy="1812156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Sobre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a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Pesquisa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Objetivo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33450" y="2362200"/>
            <a:ext cx="77343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Calibri" panose="020F0502020204030204" pitchFamily="34" charset="0"/>
              </a:rPr>
              <a:t>A pesquisa </a:t>
            </a:r>
            <a:r>
              <a:rPr lang="pt-BR" sz="2400" dirty="0" smtClean="0">
                <a:latin typeface="Calibri" panose="020F0502020204030204" pitchFamily="34" charset="0"/>
              </a:rPr>
              <a:t>buscou </a:t>
            </a:r>
            <a:r>
              <a:rPr lang="pt-BR" sz="2400" dirty="0">
                <a:latin typeface="Calibri" panose="020F0502020204030204" pitchFamily="34" charset="0"/>
              </a:rPr>
              <a:t>discutir os limites e as possibilidades de uso das </a:t>
            </a:r>
            <a:r>
              <a:rPr lang="pt-BR" sz="2400" dirty="0">
                <a:solidFill>
                  <a:srgbClr val="C00000"/>
                </a:solidFill>
                <a:latin typeface="Calibri" panose="020F0502020204030204" pitchFamily="34" charset="0"/>
              </a:rPr>
              <a:t>APPs no contexto urbano</a:t>
            </a:r>
            <a:r>
              <a:rPr lang="pt-BR" sz="2400" dirty="0">
                <a:latin typeface="Calibri" panose="020F0502020204030204" pitchFamily="34" charset="0"/>
              </a:rPr>
              <a:t>, levantar os conflitos socioambientais decorrentes e propor </a:t>
            </a:r>
            <a:r>
              <a:rPr lang="pt-BR" sz="2400" dirty="0" smtClean="0">
                <a:latin typeface="Calibri" panose="020F0502020204030204" pitchFamily="34" charset="0"/>
              </a:rPr>
              <a:t>uma estratégia regulatória </a:t>
            </a:r>
            <a:r>
              <a:rPr lang="pt-BR" sz="2400" dirty="0">
                <a:latin typeface="Calibri" panose="020F0502020204030204" pitchFamily="34" charset="0"/>
              </a:rPr>
              <a:t>mais </a:t>
            </a:r>
            <a:r>
              <a:rPr lang="pt-BR" sz="2400" dirty="0" smtClean="0">
                <a:latin typeface="Calibri" panose="020F0502020204030204" pitchFamily="34" charset="0"/>
              </a:rPr>
              <a:t>adequada </a:t>
            </a:r>
            <a:r>
              <a:rPr lang="pt-BR" sz="2400" dirty="0">
                <a:latin typeface="Calibri" panose="020F0502020204030204" pitchFamily="34" charset="0"/>
              </a:rPr>
              <a:t>e eficiente</a:t>
            </a:r>
            <a:r>
              <a:rPr lang="pt-BR" sz="2400" dirty="0" smtClean="0">
                <a:latin typeface="Calibri" panose="020F0502020204030204" pitchFamily="34" charset="0"/>
              </a:rPr>
              <a:t>.</a:t>
            </a:r>
          </a:p>
          <a:p>
            <a:pPr algn="just"/>
            <a:endParaRPr lang="pt-BR" sz="2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Calibri" panose="020F0502020204030204" pitchFamily="34" charset="0"/>
              </a:rPr>
              <a:t>Link para o Relatório de </a:t>
            </a:r>
            <a:r>
              <a:rPr lang="pt-BR" sz="2400" dirty="0" smtClean="0">
                <a:latin typeface="Calibri" panose="020F0502020204030204" pitchFamily="34" charset="0"/>
              </a:rPr>
              <a:t>Atividades:</a:t>
            </a:r>
          </a:p>
          <a:p>
            <a:pPr algn="just"/>
            <a:r>
              <a:rPr lang="pt-BR" sz="2400" dirty="0" smtClean="0">
                <a:latin typeface="Calibri" panose="020F0502020204030204" pitchFamily="34" charset="0"/>
                <a:hlinkClick r:id="rId2"/>
              </a:rPr>
              <a:t>http</a:t>
            </a:r>
            <a:r>
              <a:rPr lang="pt-BR" sz="2400" dirty="0">
                <a:latin typeface="Calibri" panose="020F0502020204030204" pitchFamily="34" charset="0"/>
                <a:hlinkClick r:id="rId2"/>
              </a:rPr>
              <a:t>://</a:t>
            </a:r>
            <a:r>
              <a:rPr lang="pt-BR" sz="2400" dirty="0" smtClean="0">
                <a:latin typeface="Calibri" panose="020F0502020204030204" pitchFamily="34" charset="0"/>
                <a:hlinkClick r:id="rId2"/>
              </a:rPr>
              <a:t>cpja.fgv.br/pesquisas/proposta-regulatoria-para-areas-de-preservacao-permanentes-urbanas</a:t>
            </a:r>
            <a:r>
              <a:rPr lang="pt-BR" sz="2400" dirty="0" smtClean="0">
                <a:latin typeface="Calibri" panose="020F0502020204030204" pitchFamily="34" charset="0"/>
              </a:rPr>
              <a:t> </a:t>
            </a:r>
            <a:endParaRPr lang="pt-BR" sz="2400" dirty="0">
              <a:latin typeface="Calibri" panose="020F0502020204030204" pitchFamily="34" charset="0"/>
            </a:endParaRPr>
          </a:p>
          <a:p>
            <a:endParaRPr lang="pt-BR" sz="24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29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37" y="1030304"/>
            <a:ext cx="7736197" cy="8004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Contexto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CONFLITOS JURÍDICOS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39060" y="2559715"/>
            <a:ext cx="8460556" cy="10206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 aplicação da Lei 12.651/12 (</a:t>
            </a:r>
            <a:r>
              <a:rPr lang="pt-BR" sz="20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CoF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) nas áreas urbanas tem sido interpretada de formas distintas o que tem gerado significativa </a:t>
            </a:r>
            <a:r>
              <a:rPr lang="pt-BR" sz="20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judicialização</a:t>
            </a:r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39060" y="3811982"/>
            <a:ext cx="8460556" cy="12825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</a:rPr>
              <a:t>Estados e municípios rem regulamentado o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</a:rPr>
              <a:t>CoF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</a:rPr>
              <a:t>, alguns flexibilizando a delimitação das 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APPs, o que também vem sendo questionado por MP e tribunais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8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00206" y="427248"/>
            <a:ext cx="7736197" cy="1297106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Contexto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SOLUÇÕES PROPOSTAS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189048692"/>
              </p:ext>
            </p:extLst>
          </p:nvPr>
        </p:nvGraphicFramePr>
        <p:xfrm>
          <a:off x="3821372" y="2920620"/>
          <a:ext cx="5067869" cy="3673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255099147"/>
              </p:ext>
            </p:extLst>
          </p:nvPr>
        </p:nvGraphicFramePr>
        <p:xfrm>
          <a:off x="-54591" y="2729613"/>
          <a:ext cx="3875963" cy="2983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Conector em curva 8"/>
          <p:cNvCxnSpPr/>
          <p:nvPr/>
        </p:nvCxnSpPr>
        <p:spPr>
          <a:xfrm>
            <a:off x="3554569" y="3013656"/>
            <a:ext cx="1849944" cy="15167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592428" y="2009104"/>
            <a:ext cx="3228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Ex: </a:t>
            </a:r>
            <a:r>
              <a:rPr lang="pt-BR" sz="2000" b="1" dirty="0" smtClean="0">
                <a:latin typeface="Calibri" panose="020F0502020204030204" pitchFamily="34" charset="0"/>
              </a:rPr>
              <a:t>PL 368/12 e </a:t>
            </a:r>
            <a:r>
              <a:rPr lang="pt-BR" sz="2000" b="1" dirty="0">
                <a:latin typeface="Calibri" panose="020F0502020204030204" pitchFamily="34" charset="0"/>
              </a:rPr>
              <a:t>PL 6.830/13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86059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206" y="546781"/>
            <a:ext cx="7736197" cy="121521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Resultados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do Survey</a:t>
            </a:r>
            <a:br>
              <a:rPr lang="en-US" b="1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QUESTÕES</a:t>
            </a: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255482109"/>
              </p:ext>
            </p:extLst>
          </p:nvPr>
        </p:nvGraphicFramePr>
        <p:xfrm>
          <a:off x="1" y="1762000"/>
          <a:ext cx="9143999" cy="5340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918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206" y="592985"/>
            <a:ext cx="7736197" cy="121521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>
                <a:latin typeface="Calibri" pitchFamily="34" charset="0"/>
                <a:cs typeface="Calibri" pitchFamily="34" charset="0"/>
              </a:rPr>
              <a:t>Resultados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do Survey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QUESTÕES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1495670384"/>
              </p:ext>
            </p:extLst>
          </p:nvPr>
        </p:nvGraphicFramePr>
        <p:xfrm>
          <a:off x="0" y="2019870"/>
          <a:ext cx="9143999" cy="483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201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206" y="190501"/>
            <a:ext cx="7736197" cy="96956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pt-BR" sz="3300" b="1" dirty="0" smtClean="0">
                <a:latin typeface="Calibri" pitchFamily="34" charset="0"/>
                <a:cs typeface="Calibri" pitchFamily="34" charset="0"/>
              </a:rPr>
              <a:t>Cenários para a regulamentação específica</a:t>
            </a:r>
            <a:endParaRPr lang="pt-BR" sz="33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/>
          <a:stretch>
            <a:fillRect/>
          </a:stretch>
        </p:blipFill>
        <p:spPr>
          <a:xfrm>
            <a:off x="174172" y="1770577"/>
            <a:ext cx="8737600" cy="4933044"/>
          </a:xfrm>
          <a:prstGeom prst="rect">
            <a:avLst/>
          </a:prstGeom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6027968"/>
              </p:ext>
            </p:extLst>
          </p:nvPr>
        </p:nvGraphicFramePr>
        <p:xfrm>
          <a:off x="245422" y="1509170"/>
          <a:ext cx="8353632" cy="520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eta para a direita 2"/>
          <p:cNvSpPr/>
          <p:nvPr/>
        </p:nvSpPr>
        <p:spPr>
          <a:xfrm>
            <a:off x="271175" y="2327015"/>
            <a:ext cx="1961606" cy="1614412"/>
          </a:xfrm>
          <a:prstGeom prst="right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</a:rPr>
              <a:t>Segurança jurídica X condicionalidades</a:t>
            </a:r>
            <a:endParaRPr lang="pt-BR" sz="1400" dirty="0"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467595" y="5189515"/>
            <a:ext cx="17575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Cenário 1: </a:t>
            </a:r>
          </a:p>
          <a:p>
            <a:pPr lvl="0" algn="ctr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</a:rPr>
              <a:t>Manutenção do atual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</a:rPr>
              <a:t>CoF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8301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257" y="880115"/>
            <a:ext cx="5434146" cy="76484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Estratégia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para a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regulamentação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 explicativo em elipse 3"/>
          <p:cNvSpPr/>
          <p:nvPr/>
        </p:nvSpPr>
        <p:spPr>
          <a:xfrm>
            <a:off x="136478" y="313898"/>
            <a:ext cx="2565779" cy="128288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Calibri" panose="020F0502020204030204" pitchFamily="34" charset="0"/>
              </a:rPr>
              <a:t>“Incentivos a conservação e recuperação”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96214" y="1848593"/>
            <a:ext cx="85515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Pontos considerados</a:t>
            </a:r>
          </a:p>
          <a:p>
            <a:pPr lvl="0"/>
            <a:endParaRPr lang="pt-BR" sz="28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endParaRPr lang="pt-BR" sz="2800" dirty="0">
              <a:latin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9004" y="3156314"/>
            <a:ext cx="8259705" cy="5956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lvl="0" algn="just">
              <a:defRPr>
                <a:latin typeface="Calibri" panose="020F0502020204030204" pitchFamily="34" charset="0"/>
              </a:defRPr>
            </a:lvl1pPr>
          </a:lstStyle>
          <a:p>
            <a:r>
              <a:rPr lang="pt-BR" sz="2400" dirty="0"/>
              <a:t>Definir </a:t>
            </a:r>
            <a:r>
              <a:rPr lang="pt-BR" sz="2400" b="1" dirty="0"/>
              <a:t>onde </a:t>
            </a:r>
            <a:r>
              <a:rPr lang="pt-BR" sz="2400" dirty="0"/>
              <a:t>será regulamentado (estratégia legislativa</a:t>
            </a:r>
            <a:r>
              <a:rPr lang="pt-BR" sz="2400" dirty="0" smtClean="0"/>
              <a:t>)</a:t>
            </a:r>
            <a:endParaRPr lang="pt-BR" sz="2400" dirty="0"/>
          </a:p>
        </p:txBody>
      </p:sp>
      <p:sp>
        <p:nvSpPr>
          <p:cNvPr id="8" name="Retângulo 7"/>
          <p:cNvSpPr/>
          <p:nvPr/>
        </p:nvSpPr>
        <p:spPr>
          <a:xfrm>
            <a:off x="269005" y="2433217"/>
            <a:ext cx="8259705" cy="5546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 smtClean="0">
                <a:latin typeface="Calibri" panose="020F0502020204030204" pitchFamily="34" charset="0"/>
              </a:rPr>
              <a:t>Definir </a:t>
            </a:r>
            <a:r>
              <a:rPr lang="pt-BR" sz="2400" b="1" dirty="0">
                <a:latin typeface="Calibri" panose="020F0502020204030204" pitchFamily="34" charset="0"/>
              </a:rPr>
              <a:t>quem</a:t>
            </a:r>
            <a:r>
              <a:rPr lang="pt-BR" sz="2400" dirty="0">
                <a:latin typeface="Calibri" panose="020F0502020204030204" pitchFamily="34" charset="0"/>
              </a:rPr>
              <a:t> </a:t>
            </a:r>
            <a:r>
              <a:rPr lang="pt-BR" sz="2400" dirty="0" smtClean="0">
                <a:latin typeface="Calibri" panose="020F0502020204030204" pitchFamily="34" charset="0"/>
              </a:rPr>
              <a:t>regulamentará</a:t>
            </a:r>
            <a:endParaRPr lang="pt-BR" sz="2400" dirty="0">
              <a:latin typeface="Calibri" panose="020F050202020403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69004" y="3928054"/>
            <a:ext cx="8259705" cy="5924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>
                <a:latin typeface="Calibri" panose="020F0502020204030204" pitchFamily="34" charset="0"/>
              </a:rPr>
              <a:t>Definir </a:t>
            </a:r>
            <a:r>
              <a:rPr lang="pt-BR" sz="2400" b="1" dirty="0">
                <a:latin typeface="Calibri" panose="020F0502020204030204" pitchFamily="34" charset="0"/>
              </a:rPr>
              <a:t>o quê </a:t>
            </a:r>
            <a:r>
              <a:rPr lang="pt-BR" sz="2400" dirty="0">
                <a:latin typeface="Calibri" panose="020F0502020204030204" pitchFamily="34" charset="0"/>
              </a:rPr>
              <a:t>será regulamentado </a:t>
            </a:r>
            <a:r>
              <a:rPr lang="pt-BR" sz="2400" dirty="0" smtClean="0">
                <a:latin typeface="Calibri" panose="020F0502020204030204" pitchFamily="34" charset="0"/>
              </a:rPr>
              <a:t>(</a:t>
            </a:r>
            <a:r>
              <a:rPr lang="pt-BR" sz="2400" dirty="0" err="1" smtClean="0">
                <a:latin typeface="Calibri" panose="020F0502020204030204" pitchFamily="34" charset="0"/>
              </a:rPr>
              <a:t>APPs</a:t>
            </a:r>
            <a:r>
              <a:rPr lang="pt-BR" sz="2400" dirty="0" smtClean="0">
                <a:latin typeface="Calibri" panose="020F0502020204030204" pitchFamily="34" charset="0"/>
              </a:rPr>
              <a:t> urbanas X consolidadas)</a:t>
            </a:r>
            <a:endParaRPr lang="pt-BR" sz="24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69003" y="4691128"/>
            <a:ext cx="8259705" cy="9562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>
                <a:latin typeface="Calibri" panose="020F0502020204030204" pitchFamily="34" charset="0"/>
              </a:rPr>
              <a:t>Definir </a:t>
            </a:r>
            <a:r>
              <a:rPr lang="pt-BR" sz="2400" b="1" dirty="0">
                <a:latin typeface="Calibri" panose="020F0502020204030204" pitchFamily="34" charset="0"/>
              </a:rPr>
              <a:t>como</a:t>
            </a:r>
            <a:r>
              <a:rPr lang="pt-BR" sz="2400" dirty="0">
                <a:latin typeface="Calibri" panose="020F0502020204030204" pitchFamily="34" charset="0"/>
              </a:rPr>
              <a:t> será regulamentado (linha de corte temporal, conceitos e parâmetros</a:t>
            </a:r>
            <a:r>
              <a:rPr lang="pt-BR" sz="2400" dirty="0" smtClean="0">
                <a:latin typeface="Calibri" panose="020F0502020204030204" pitchFamily="34" charset="0"/>
              </a:rPr>
              <a:t>)</a:t>
            </a:r>
            <a:endParaRPr lang="pt-BR" sz="24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o explicativo em elipse 5"/>
          <p:cNvSpPr/>
          <p:nvPr/>
        </p:nvSpPr>
        <p:spPr>
          <a:xfrm>
            <a:off x="4682066" y="5402366"/>
            <a:ext cx="4361843" cy="128288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Calibri" panose="020F0502020204030204" pitchFamily="34" charset="0"/>
              </a:rPr>
              <a:t>Necessidade de maior compatibilização e interface com outros Planos e programas</a:t>
            </a:r>
            <a:endParaRPr lang="pt-B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4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702257" y="843376"/>
            <a:ext cx="5434146" cy="76484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r"/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Estratégia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para a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regulamentação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96214" y="2931232"/>
            <a:ext cx="8259705" cy="16593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latin typeface="Calibri" panose="020F0502020204030204" pitchFamily="34" charset="0"/>
              </a:rPr>
              <a:t>O que é importante preservar, criar ou manter no espaço urbano?</a:t>
            </a:r>
          </a:p>
          <a:p>
            <a:pPr lvl="0" algn="just"/>
            <a:endParaRPr lang="pt-B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30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Custom 38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0080FF"/>
      </a:accent1>
      <a:accent2>
        <a:srgbClr val="0000FF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5727</TotalTime>
  <Words>508</Words>
  <Application>Microsoft Office PowerPoint</Application>
  <PresentationFormat>Apresentação na tela (4:3)</PresentationFormat>
  <Paragraphs>51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Plaza</vt:lpstr>
      <vt:lpstr>Apresentação do PowerPoint</vt:lpstr>
      <vt:lpstr>Sobre a Pesquisa Objetivo</vt:lpstr>
      <vt:lpstr>Contexto CONFLITOS JURÍDICOS</vt:lpstr>
      <vt:lpstr> Contexto SOLUÇÕES PROPOSTAS</vt:lpstr>
      <vt:lpstr>Resultados do Survey QUESTÕES</vt:lpstr>
      <vt:lpstr>Resultados do Survey QUESTÕES</vt:lpstr>
      <vt:lpstr>Cenários para a regulamentação específica</vt:lpstr>
      <vt:lpstr>Estratégia para a regulamentação</vt:lpstr>
      <vt:lpstr>Estratégia para a regulamentação</vt:lpstr>
      <vt:lpstr>Encaminhamentos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Ação GVlaw</dc:title>
  <dc:creator>Fabio Ferreira Duro</dc:creator>
  <cp:lastModifiedBy>Vinícius Lára de Queiroz</cp:lastModifiedBy>
  <cp:revision>351</cp:revision>
  <cp:lastPrinted>2015-08-25T19:20:30Z</cp:lastPrinted>
  <dcterms:created xsi:type="dcterms:W3CDTF">2011-05-23T00:46:27Z</dcterms:created>
  <dcterms:modified xsi:type="dcterms:W3CDTF">2015-08-26T10:17:22Z</dcterms:modified>
</cp:coreProperties>
</file>