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3" r:id="rId3"/>
    <p:sldId id="310" r:id="rId4"/>
    <p:sldId id="322" r:id="rId5"/>
    <p:sldId id="307" r:id="rId6"/>
    <p:sldId id="308" r:id="rId7"/>
    <p:sldId id="285" r:id="rId8"/>
    <p:sldId id="289" r:id="rId9"/>
    <p:sldId id="320" r:id="rId10"/>
    <p:sldId id="321" r:id="rId11"/>
    <p:sldId id="319" r:id="rId12"/>
    <p:sldId id="280" r:id="rId13"/>
    <p:sldId id="313" r:id="rId14"/>
    <p:sldId id="297" r:id="rId15"/>
    <p:sldId id="298" r:id="rId16"/>
    <p:sldId id="314" r:id="rId17"/>
    <p:sldId id="315" r:id="rId18"/>
    <p:sldId id="261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8179" autoAdjust="0"/>
  </p:normalViewPr>
  <p:slideViewPr>
    <p:cSldViewPr>
      <p:cViewPr>
        <p:scale>
          <a:sx n="85" d="100"/>
          <a:sy n="85" d="100"/>
        </p:scale>
        <p:origin x="-176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BC82-7D5E-4578-B8CA-5813B1EB8E35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B0DD-BD5A-4E53-BEF1-2F58A435AD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5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8465-427B-4ECB-9456-0DC7B32970F3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4B783-BD8C-4D03-93E5-AC0BE7F7A2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61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08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/>
              <a:t>Aqui</a:t>
            </a:r>
            <a:r>
              <a:rPr lang="pt-BR" baseline="0" dirty="0" smtClean="0"/>
              <a:t> entramos no resultado final do conjunto de pontuações para cada FPIC em cada RM.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baseline="0" dirty="0" smtClean="0"/>
              <a:t>Para facilitar o dimensionamento do desempenho de cada RM, criamos uma RM hipotética, que teria a pontuação máxima de 30 pontos por FPIC, 90 pontos no total, refletindo a condição ideal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uma RM hipotética que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contaria com todos os instrumentos, mecanismos e instituições relacionados no quadro anterior;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baseline="0" dirty="0" smtClean="0"/>
              <a:t>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análise do Gráfico mostra que nenhuma RM atinge esse ‘cenário ideal’, estando a RMSP mais próxima dessa realidade com pontuação total igual a 74,5;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melhores desempenhos estão relacionados com a FPIC transporte público/mobilidade urbana, para o qual a pontuação é mais alta, em relação às demais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FPICs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oito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outro lado, as menores pontuações se concentram na FPIC saneamento básico; Para essa função pública a RMPA apresenta a maior pontuação (20), isso se dá pelo conjunto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diretrizes para os setores de água e esgoto, macrodrenagem e resíduos sólidos, além de existir alta proporção de municípios com planos setoriais e envolvidos em consórcios públicos.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779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 segunda delas é o </a:t>
            </a:r>
            <a:r>
              <a:rPr lang="pt-BR" dirty="0" err="1" smtClean="0"/>
              <a:t>Estatudo</a:t>
            </a:r>
            <a:r>
              <a:rPr lang="pt-BR" dirty="0" smtClean="0"/>
              <a:t> da Metrópole, sancionado pela Presidência da República</a:t>
            </a:r>
            <a:r>
              <a:rPr lang="pt-BR" baseline="0" dirty="0" smtClean="0"/>
              <a:t> no dia 13 de Janeiro de 2015 e cria regras para a gestão e governança compartilhadas nos espaços metropolitanos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Nesse sentido, as novas </a:t>
            </a:r>
            <a:r>
              <a:rPr lang="pt-BR" baseline="0" dirty="0" err="1" smtClean="0"/>
              <a:t>RMs</a:t>
            </a:r>
            <a:r>
              <a:rPr lang="pt-BR" baseline="0" dirty="0" smtClean="0"/>
              <a:t> deverão promover a governança </a:t>
            </a:r>
            <a:r>
              <a:rPr lang="pt-BR" baseline="0" dirty="0" err="1" smtClean="0"/>
              <a:t>interfederativa</a:t>
            </a:r>
            <a:r>
              <a:rPr lang="pt-BR" baseline="0" dirty="0" smtClean="0"/>
              <a:t> entre os estados e municípios, o que se dará através da aprovação de Leis Complementares estaduais pelas </a:t>
            </a:r>
            <a:r>
              <a:rPr lang="pt-BR" baseline="0" dirty="0" err="1" smtClean="0"/>
              <a:t>Assembléias</a:t>
            </a:r>
            <a:r>
              <a:rPr lang="pt-BR" baseline="0" dirty="0" smtClean="0"/>
              <a:t> Legislativas do estados.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- Estas leis deverão definir: </a:t>
            </a:r>
          </a:p>
          <a:p>
            <a:pPr marL="628650" lvl="1" indent="-171450">
              <a:buFontTx/>
              <a:buChar char="-"/>
            </a:pPr>
            <a:r>
              <a:rPr lang="pt-BR" baseline="0" dirty="0" smtClean="0"/>
              <a:t>Os </a:t>
            </a:r>
            <a:r>
              <a:rPr lang="pt-BR" baseline="0" dirty="0" err="1" smtClean="0"/>
              <a:t>municipios</a:t>
            </a:r>
            <a:r>
              <a:rPr lang="pt-BR" baseline="0" dirty="0" smtClean="0"/>
              <a:t> integrantes das </a:t>
            </a:r>
            <a:r>
              <a:rPr lang="pt-BR" baseline="0" dirty="0" err="1" smtClean="0"/>
              <a:t>RMs</a:t>
            </a:r>
            <a:r>
              <a:rPr lang="pt-BR" baseline="0" dirty="0" smtClean="0"/>
              <a:t>;</a:t>
            </a:r>
          </a:p>
          <a:p>
            <a:pPr marL="628650" lvl="1" indent="-171450">
              <a:buFontTx/>
              <a:buChar char="-"/>
            </a:pPr>
            <a:r>
              <a:rPr lang="pt-BR" baseline="0" dirty="0" smtClean="0"/>
              <a:t>As </a:t>
            </a:r>
            <a:r>
              <a:rPr lang="pt-BR" baseline="0" dirty="0" err="1" smtClean="0"/>
              <a:t>FPICs</a:t>
            </a:r>
            <a:r>
              <a:rPr lang="pt-BR" baseline="0" dirty="0" smtClean="0"/>
              <a:t> que justificam o fato metropolitano;</a:t>
            </a:r>
          </a:p>
          <a:p>
            <a:pPr marL="628650" lvl="1" indent="-171450">
              <a:buFontTx/>
              <a:buChar char="-"/>
            </a:pPr>
            <a:r>
              <a:rPr lang="pt-BR" baseline="0" dirty="0" smtClean="0"/>
              <a:t>A estrutura da governança </a:t>
            </a:r>
            <a:r>
              <a:rPr lang="pt-BR" baseline="0" dirty="0" err="1" smtClean="0"/>
              <a:t>interfederativa</a:t>
            </a:r>
            <a:r>
              <a:rPr lang="pt-BR" baseline="0" dirty="0" smtClean="0"/>
              <a:t>; e</a:t>
            </a:r>
          </a:p>
          <a:p>
            <a:pPr marL="628650" lvl="1" indent="-171450">
              <a:buFontTx/>
              <a:buChar char="-"/>
            </a:pPr>
            <a:r>
              <a:rPr lang="pt-BR" baseline="0" dirty="0" smtClean="0"/>
              <a:t>Os meios de controle social</a:t>
            </a:r>
          </a:p>
          <a:p>
            <a:pPr marL="171450" lvl="0" indent="-171450">
              <a:buFontTx/>
              <a:buChar char="-"/>
            </a:pPr>
            <a:endParaRPr lang="pt-BR" baseline="0" dirty="0" smtClean="0"/>
          </a:p>
          <a:p>
            <a:pPr marL="171450" lvl="0" indent="-171450">
              <a:buFontTx/>
              <a:buChar char="-"/>
            </a:pPr>
            <a:r>
              <a:rPr lang="pt-BR" baseline="0" dirty="0" smtClean="0"/>
              <a:t>Sobre a governança </a:t>
            </a:r>
            <a:r>
              <a:rPr lang="pt-BR" baseline="0" dirty="0" err="1" smtClean="0"/>
              <a:t>interfederativa</a:t>
            </a:r>
            <a:r>
              <a:rPr lang="pt-BR" baseline="0" dirty="0" smtClean="0"/>
              <a:t>, o estatuto trás, entre outros elementos... (Art. 7)</a:t>
            </a:r>
          </a:p>
          <a:p>
            <a:pPr marL="171450" lvl="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baseline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Capitulo III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Aponta a estrutura básica da governança </a:t>
            </a:r>
            <a:r>
              <a:rPr lang="pt-BR" sz="2000" dirty="0" err="1" smtClean="0"/>
              <a:t>interfederativa</a:t>
            </a:r>
            <a:r>
              <a:rPr lang="pt-BR" sz="2000" dirty="0" smtClean="0"/>
              <a:t>, sem deixar claro se aplicam-se apenas às novas </a:t>
            </a:r>
            <a:r>
              <a:rPr lang="pt-BR" sz="2000" dirty="0" err="1" smtClean="0"/>
              <a:t>RMs</a:t>
            </a:r>
            <a:r>
              <a:rPr lang="pt-BR" sz="2000" dirty="0" smtClean="0"/>
              <a:t> ou às já existentes;</a:t>
            </a:r>
          </a:p>
          <a:p>
            <a:pPr lvl="0">
              <a:buFont typeface="Wingdings" panose="05000000000000000000" pitchFamily="2" charset="2"/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Cabe</a:t>
            </a:r>
            <a:r>
              <a:rPr lang="pt-BR" baseline="0" dirty="0" smtClean="0"/>
              <a:t> aqui, portanto, questionar como estão se organizando as </a:t>
            </a:r>
            <a:r>
              <a:rPr lang="pt-BR" baseline="0" dirty="0" err="1" smtClean="0"/>
              <a:t>RMs</a:t>
            </a:r>
            <a:r>
              <a:rPr lang="pt-BR" baseline="0" dirty="0" smtClean="0"/>
              <a:t> no sentido de se adequarem à nova legislação, já que , como posto no capítulo VI, </a:t>
            </a:r>
            <a:r>
              <a:rPr lang="pt-PT" sz="2400" dirty="0" smtClean="0"/>
              <a:t>Incorre em improbidade administrativa: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O governandor que não elaborar e aprovar o Plano de Deesenvolvimento Urbano</a:t>
            </a:r>
            <a:r>
              <a:rPr lang="pt-PT" sz="2000" baseline="0" dirty="0" smtClean="0"/>
              <a:t> Integrado (</a:t>
            </a:r>
            <a:r>
              <a:rPr lang="pt-PT" sz="2000" dirty="0" smtClean="0"/>
              <a:t>PDUI) num prazo de 3 anos;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Prefeitos que não adequarem os PDs ao PDUI, 3 anos após a aprovação do PDUI</a:t>
            </a:r>
          </a:p>
          <a:p>
            <a:pPr lvl="0">
              <a:buFont typeface="Wingdings" panose="05000000000000000000" pitchFamily="2" charset="2"/>
              <a:buNone/>
            </a:pPr>
            <a:endParaRPr lang="pt-BR" dirty="0" smtClean="0"/>
          </a:p>
          <a:p>
            <a:pPr lvl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baseline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Capitulo III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Aponta a estrutura básica da governança </a:t>
            </a:r>
            <a:r>
              <a:rPr lang="pt-BR" sz="2000" dirty="0" err="1" smtClean="0"/>
              <a:t>interfederativa</a:t>
            </a:r>
            <a:r>
              <a:rPr lang="pt-BR" sz="2000" dirty="0" smtClean="0"/>
              <a:t>, sem deixar claro se aplicam-se apenas às novas </a:t>
            </a:r>
            <a:r>
              <a:rPr lang="pt-BR" sz="2000" dirty="0" err="1" smtClean="0"/>
              <a:t>RMs</a:t>
            </a:r>
            <a:r>
              <a:rPr lang="pt-BR" sz="2000" dirty="0" smtClean="0"/>
              <a:t> ou às já existentes;</a:t>
            </a:r>
          </a:p>
          <a:p>
            <a:pPr lvl="0">
              <a:buFont typeface="Wingdings" panose="05000000000000000000" pitchFamily="2" charset="2"/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Cabe</a:t>
            </a:r>
            <a:r>
              <a:rPr lang="pt-BR" baseline="0" dirty="0" smtClean="0"/>
              <a:t> aqui, portanto, questionar como estão se organizando as </a:t>
            </a:r>
            <a:r>
              <a:rPr lang="pt-BR" baseline="0" dirty="0" err="1" smtClean="0"/>
              <a:t>RMs</a:t>
            </a:r>
            <a:r>
              <a:rPr lang="pt-BR" baseline="0" dirty="0" smtClean="0"/>
              <a:t> no sentido de se adequarem à nova legislação, já que , como posto no capítulo VI, </a:t>
            </a:r>
            <a:r>
              <a:rPr lang="pt-PT" sz="2400" dirty="0" smtClean="0"/>
              <a:t>Incorre em improbidade administrativa: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O governandor que não elaborar e aprovar o Plano de Deesenvolvimento Urbano</a:t>
            </a:r>
            <a:r>
              <a:rPr lang="pt-PT" sz="2000" baseline="0" dirty="0" smtClean="0"/>
              <a:t> Integrado (</a:t>
            </a:r>
            <a:r>
              <a:rPr lang="pt-PT" sz="2000" dirty="0" smtClean="0"/>
              <a:t>PDUI) num prazo de 3 anos;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Prefeitos que não adequarem os PDs ao PDUI, 3 anos após a aprovação do PDUI</a:t>
            </a:r>
          </a:p>
          <a:p>
            <a:pPr lvl="0">
              <a:buFont typeface="Wingdings" panose="05000000000000000000" pitchFamily="2" charset="2"/>
              <a:buNone/>
            </a:pPr>
            <a:endParaRPr lang="pt-BR" dirty="0" smtClean="0"/>
          </a:p>
          <a:p>
            <a:pPr lvl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baseline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Capitulo III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Aponta a estrutura básica da governança </a:t>
            </a:r>
            <a:r>
              <a:rPr lang="pt-BR" sz="2000" dirty="0" err="1" smtClean="0"/>
              <a:t>interfederativa</a:t>
            </a:r>
            <a:r>
              <a:rPr lang="pt-BR" sz="2000" dirty="0" smtClean="0"/>
              <a:t>, sem deixar claro se aplicam-se apenas às novas </a:t>
            </a:r>
            <a:r>
              <a:rPr lang="pt-BR" sz="2000" dirty="0" err="1" smtClean="0"/>
              <a:t>RMs</a:t>
            </a:r>
            <a:r>
              <a:rPr lang="pt-BR" sz="2000" dirty="0" smtClean="0"/>
              <a:t> ou às já existentes;</a:t>
            </a:r>
          </a:p>
          <a:p>
            <a:pPr lvl="0">
              <a:buFont typeface="Wingdings" panose="05000000000000000000" pitchFamily="2" charset="2"/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Cabe</a:t>
            </a:r>
            <a:r>
              <a:rPr lang="pt-BR" baseline="0" dirty="0" smtClean="0"/>
              <a:t> aqui, portanto, questionar como estão se organizando as </a:t>
            </a:r>
            <a:r>
              <a:rPr lang="pt-BR" baseline="0" dirty="0" err="1" smtClean="0"/>
              <a:t>RMs</a:t>
            </a:r>
            <a:r>
              <a:rPr lang="pt-BR" baseline="0" dirty="0" smtClean="0"/>
              <a:t> no sentido de se adequarem à nova legislação, já que , como posto no capítulo VI, </a:t>
            </a:r>
            <a:r>
              <a:rPr lang="pt-PT" sz="2400" dirty="0" smtClean="0"/>
              <a:t>Incorre em improbidade administrativa: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O governandor que não elaborar e aprovar o Plano de Deesenvolvimento Urbano</a:t>
            </a:r>
            <a:r>
              <a:rPr lang="pt-PT" sz="2000" baseline="0" dirty="0" smtClean="0"/>
              <a:t> Integrado (</a:t>
            </a:r>
            <a:r>
              <a:rPr lang="pt-PT" sz="2000" dirty="0" smtClean="0"/>
              <a:t>PDUI) num prazo de 3 anos;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Prefeitos que não adequarem os PDs ao PDUI, 3 anos após a aprovação do PDUI</a:t>
            </a:r>
          </a:p>
          <a:p>
            <a:pPr lvl="0">
              <a:buFont typeface="Wingdings" panose="05000000000000000000" pitchFamily="2" charset="2"/>
              <a:buNone/>
            </a:pPr>
            <a:endParaRPr lang="pt-BR" dirty="0" smtClean="0"/>
          </a:p>
          <a:p>
            <a:pPr lvl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5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5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Como referência foram</a:t>
            </a:r>
            <a:r>
              <a:rPr lang="pt-PT" sz="1200" baseline="0" dirty="0" smtClean="0"/>
              <a:t> criadas duas RMs hipotéticas, que contariam com um “arranjo ideal” em termos de desenho institucional e articulação.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aseline="0" dirty="0" smtClean="0"/>
              <a:t>A primeira RM hipotética expressa esse “arranjo ideal” para as RMs instituidas na década de 1970, enquanto a segunda serve de referência para as RMs criadas pós-CF/1988.</a:t>
            </a:r>
            <a:endParaRPr lang="pt-PT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Os resultados mostram que nenhuma das RMs analisadas alcançaria o resultado de referência</a:t>
            </a:r>
            <a:endParaRPr lang="pt-BR" sz="14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Como referência foram</a:t>
            </a:r>
            <a:r>
              <a:rPr lang="pt-PT" sz="1200" baseline="0" dirty="0" smtClean="0"/>
              <a:t> criadas duas RMs hipotéticas, que contariam com um “arranjo ideal” em termos de desenho institucional e articulação.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aseline="0" dirty="0" smtClean="0"/>
              <a:t>A primeira RM hipotética expressa esse “arranjo ideal” para as RMs instituidas na década de 1970, enquanto a segunda serve de referência para as RMs criadas pós-CF/1988.</a:t>
            </a:r>
            <a:endParaRPr lang="pt-PT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2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17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91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67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0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4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99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3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3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2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86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6AC-5962-4615-819A-380A65370811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E087-2DC2-4BCE-B776-C34186A52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31965" y="2862064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2900" b="1" cap="all" dirty="0" smtClean="0">
                <a:ln w="0"/>
                <a:solidFill>
                  <a:schemeClr val="accent5">
                    <a:lumMod val="50000"/>
                  </a:schemeClr>
                </a:solidFill>
                <a:latin typeface="Ace" panose="020B7200000000000000" pitchFamily="34" charset="0"/>
              </a:rPr>
              <a:t>GOVERNANÇA METROPOLITANA NO BRASIL: </a:t>
            </a:r>
            <a:r>
              <a:rPr lang="pt-BR" sz="2900" b="1" cap="all" dirty="0" smtClean="0">
                <a:ln w="0"/>
                <a:solidFill>
                  <a:schemeClr val="accent5">
                    <a:lumMod val="50000"/>
                  </a:schemeClr>
                </a:solidFill>
                <a:latin typeface="Ace" panose="020B7200000000000000" pitchFamily="34" charset="0"/>
              </a:rPr>
              <a:t>CONTRIBUIÇÃO AO DEBATE SOBRE MECANISMOS DE IMPLEMENTAÇÃO DO ESTATUTO DA METRÓPOLE</a:t>
            </a:r>
            <a:r>
              <a:rPr lang="pt-BR" sz="1800" b="1" cap="all" dirty="0" smtClean="0">
                <a:ln w="0"/>
                <a:solidFill>
                  <a:schemeClr val="accent5">
                    <a:lumMod val="50000"/>
                  </a:schemeClr>
                </a:solidFill>
                <a:latin typeface="Ace" panose="020B7200000000000000" pitchFamily="34" charset="0"/>
              </a:rPr>
              <a:t/>
            </a:r>
            <a:br>
              <a:rPr lang="pt-BR" sz="1800" b="1" cap="all" dirty="0" smtClean="0">
                <a:ln w="0"/>
                <a:solidFill>
                  <a:schemeClr val="accent5">
                    <a:lumMod val="50000"/>
                  </a:schemeClr>
                </a:solidFill>
                <a:latin typeface="Ace" panose="020B7200000000000000" pitchFamily="34" charset="0"/>
              </a:rPr>
            </a:br>
            <a:r>
              <a:rPr lang="pt-BR" sz="1800" b="1" cap="all" dirty="0" smtClean="0">
                <a:ln w="0"/>
                <a:solidFill>
                  <a:schemeClr val="accent5">
                    <a:lumMod val="50000"/>
                  </a:schemeClr>
                </a:solidFill>
                <a:latin typeface="Ace" panose="020B7200000000000000" pitchFamily="34" charset="0"/>
              </a:rPr>
              <a:t/>
            </a:r>
            <a:br>
              <a:rPr lang="pt-BR" sz="1800" b="1" cap="all" dirty="0" smtClean="0">
                <a:ln w="0"/>
                <a:solidFill>
                  <a:schemeClr val="accent5">
                    <a:lumMod val="50000"/>
                  </a:schemeClr>
                </a:solidFill>
                <a:latin typeface="Ace" panose="020B7200000000000000" pitchFamily="34" charset="0"/>
              </a:rPr>
            </a:br>
            <a:endParaRPr lang="pt-BR" sz="2900" b="1" cap="all" dirty="0">
              <a:ln w="0"/>
              <a:solidFill>
                <a:schemeClr val="accent5">
                  <a:lumMod val="50000"/>
                </a:schemeClr>
              </a:solidFill>
              <a:effectLst/>
              <a:latin typeface="Ace" panose="020B7200000000000000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407707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2200" b="1" cap="all" dirty="0" smtClean="0">
              <a:ln w="0"/>
              <a:solidFill>
                <a:schemeClr val="accent5">
                  <a:lumMod val="75000"/>
                </a:schemeClr>
              </a:solidFill>
              <a:latin typeface="Ace" panose="020B7200000000000000" pitchFamily="34" charset="0"/>
            </a:endParaRPr>
          </a:p>
          <a:p>
            <a:pPr marL="0" indent="0" algn="ctr">
              <a:buNone/>
            </a:pPr>
            <a:endParaRPr lang="pt-BR" sz="2200" b="1" cap="all" dirty="0" smtClean="0">
              <a:ln w="0"/>
              <a:solidFill>
                <a:schemeClr val="accent5">
                  <a:lumMod val="75000"/>
                </a:schemeClr>
              </a:solidFill>
              <a:latin typeface="Ace" panose="020B7200000000000000" pitchFamily="34" charset="0"/>
            </a:endParaRPr>
          </a:p>
          <a:p>
            <a:pPr marL="0" indent="0" algn="ctr">
              <a:buNone/>
            </a:pPr>
            <a:endParaRPr lang="pt-BR" sz="2200" b="1" cap="all" dirty="0" smtClean="0">
              <a:ln w="0"/>
              <a:solidFill>
                <a:schemeClr val="accent5">
                  <a:lumMod val="75000"/>
                </a:schemeClr>
              </a:solidFill>
              <a:latin typeface="Ace" panose="020B7200000000000000" pitchFamily="34" charset="0"/>
            </a:endParaRPr>
          </a:p>
          <a:p>
            <a:pPr marL="0" indent="0" algn="ctr">
              <a:buNone/>
            </a:pPr>
            <a:r>
              <a:rPr lang="pt-BR" sz="20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Marco Aurélio </a:t>
            </a:r>
            <a:r>
              <a:rPr lang="pt-BR" sz="20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COSTA</a:t>
            </a:r>
          </a:p>
          <a:p>
            <a:pPr marL="0" indent="0" algn="ctr">
              <a:buNone/>
            </a:pPr>
            <a:r>
              <a:rPr lang="pt-BR" sz="20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Diretor da DIRUR/IPEA</a:t>
            </a:r>
            <a:endParaRPr lang="pt-BR" sz="2000" b="1" cap="all" dirty="0">
              <a:ln w="0"/>
              <a:solidFill>
                <a:schemeClr val="accent5">
                  <a:lumMod val="75000"/>
                </a:schemeClr>
              </a:solidFill>
              <a:latin typeface="Ace" panose="020B7200000000000000" pitchFamily="34" charset="0"/>
            </a:endParaRPr>
          </a:p>
          <a:p>
            <a:pPr marL="0" indent="0" algn="ctr">
              <a:buNone/>
            </a:pPr>
            <a:endParaRPr lang="pt-BR" sz="2200" b="1" cap="all" dirty="0">
              <a:ln w="0"/>
              <a:solidFill>
                <a:schemeClr val="accent5">
                  <a:lumMod val="75000"/>
                </a:schemeClr>
              </a:solidFill>
              <a:effectLst/>
              <a:latin typeface="Ace" panose="020B7200000000000000" pitchFamily="34" charset="0"/>
            </a:endParaRPr>
          </a:p>
          <a:p>
            <a:pPr marL="0" indent="0" algn="ctr">
              <a:buNone/>
            </a:pPr>
            <a:r>
              <a:rPr lang="pt-BR" sz="17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BRASÍLIA, 19 </a:t>
            </a:r>
            <a:r>
              <a:rPr lang="pt-BR" sz="17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DE </a:t>
            </a:r>
            <a:r>
              <a:rPr lang="pt-BR" sz="17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AGOSTO </a:t>
            </a:r>
            <a:r>
              <a:rPr lang="pt-BR" sz="1700" b="1" cap="all" dirty="0" smtClean="0">
                <a:ln w="0"/>
                <a:solidFill>
                  <a:schemeClr val="accent5">
                    <a:lumMod val="75000"/>
                  </a:schemeClr>
                </a:solidFill>
                <a:latin typeface="Ace" panose="020B7200000000000000" pitchFamily="34" charset="0"/>
              </a:rPr>
              <a:t>DE 2015</a:t>
            </a:r>
            <a:endParaRPr lang="pt-BR" sz="1700" b="1" cap="all" dirty="0" smtClean="0">
              <a:ln w="0"/>
              <a:solidFill>
                <a:schemeClr val="accent5">
                  <a:lumMod val="75000"/>
                </a:schemeClr>
              </a:solidFill>
              <a:effectLst/>
              <a:latin typeface="Ace" panose="020B7200000000000000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19" y="476672"/>
            <a:ext cx="2812563" cy="9360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515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857250" lvl="1" indent="-457200">
              <a:buFont typeface="Arial"/>
              <a:buChar char="•"/>
            </a:pPr>
            <a:r>
              <a:rPr lang="pt-BR" sz="2800" dirty="0" smtClean="0"/>
              <a:t>SANEAMENTO BÁSICO</a:t>
            </a:r>
          </a:p>
          <a:p>
            <a:pPr marL="1257300" lvl="2" indent="-457200">
              <a:buFont typeface="Arial"/>
              <a:buChar char="•"/>
            </a:pPr>
            <a:r>
              <a:rPr lang="pt-BR" dirty="0" smtClean="0"/>
              <a:t>há plano (não exclusivamente metropolitano), tratando da questão de água e esgoto na RMS;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não há planos de resíduos sólidos e de macrodrenagem;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municípios metropolitanos ainda não haviam elaborado seus </a:t>
            </a:r>
            <a:r>
              <a:rPr lang="pt-BR" dirty="0" smtClean="0"/>
              <a:t>PMRS e também não tinham planos de macrodrenagem;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não havia consórcios </a:t>
            </a:r>
            <a:r>
              <a:rPr lang="pt-BR" sz="2400" dirty="0" err="1" smtClean="0"/>
              <a:t>interfederativos</a:t>
            </a:r>
            <a:r>
              <a:rPr lang="pt-BR" sz="2400" dirty="0" smtClean="0"/>
              <a:t> atuantes nesta FPIC;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orçamento estadual não destinava recursos para investimento em saneamento na RMS.</a:t>
            </a:r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427038"/>
            <a:ext cx="8587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Componente 2:</a:t>
            </a:r>
          </a:p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Análise 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</a:rPr>
              <a:t>da gestão e governança metropolitana das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FPICs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857250" lvl="1" indent="-457200">
              <a:buFont typeface="Arial"/>
              <a:buChar char="•"/>
            </a:pPr>
            <a:r>
              <a:rPr lang="pt-BR" sz="2800" dirty="0" smtClean="0"/>
              <a:t>USO DO SOLO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menos da metade dos municípios metropolitanos possuía Plano Diretor;</a:t>
            </a:r>
          </a:p>
          <a:p>
            <a:pPr marL="1257300" lvl="2" indent="-457200">
              <a:buFont typeface="Arial"/>
              <a:buChar char="•"/>
            </a:pPr>
            <a:r>
              <a:rPr lang="pt-BR" dirty="0" smtClean="0"/>
              <a:t>não havia órgão responsável pela anuência prévia nos projetos de parcelamento do solo metropolitano e essa não é observada para fins de registro cartorial dos imóveis;</a:t>
            </a:r>
          </a:p>
          <a:p>
            <a:pPr marL="1257300" lvl="2" indent="-457200">
              <a:buFont typeface="Arial"/>
              <a:buChar char="•"/>
            </a:pPr>
            <a:r>
              <a:rPr lang="pt-BR" dirty="0" smtClean="0"/>
              <a:t>não havia órgão deliberativo responsável pela gestão do uso do solo metropolitano e planejamento integrado.</a:t>
            </a:r>
          </a:p>
          <a:p>
            <a:pPr marL="1257300" lvl="2" indent="-457200">
              <a:buFont typeface="Arial"/>
              <a:buChar char="•"/>
            </a:pPr>
            <a:endParaRPr lang="pt-BR" sz="24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427038"/>
            <a:ext cx="8587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Componente 2:</a:t>
            </a:r>
          </a:p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Análise 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</a:rPr>
              <a:t>da gestão e governança metropolitana das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FPICs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sz="2400" dirty="0" smtClean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960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/>
          <a:stretch/>
        </p:blipFill>
        <p:spPr bwMode="auto">
          <a:xfrm>
            <a:off x="536120" y="1484784"/>
            <a:ext cx="8071760" cy="52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1520" y="427038"/>
            <a:ext cx="8587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Componente 2:</a:t>
            </a:r>
          </a:p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Análise 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</a:rPr>
              <a:t>da gestão e governança metropolitana das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FPICs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pt-PT" dirty="0" smtClean="0"/>
          </a:p>
          <a:p>
            <a:pPr>
              <a:buFont typeface="Wingdings" panose="05000000000000000000" pitchFamily="2" charset="2"/>
              <a:buChar char="ü"/>
            </a:pPr>
            <a:endParaRPr lang="pt-PT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III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Aspectos jurídico-institucionais</a:t>
            </a:r>
            <a:b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e a questão federativa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266055"/>
            <a:ext cx="8229600" cy="533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ADI nº 1.842/RJ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 Lei Complementar nº 87/97 e Lei Ordinária nº 2.869/97 (</a:t>
            </a:r>
            <a:r>
              <a:rPr lang="pt-PT" sz="2000" dirty="0" smtClean="0"/>
              <a:t>Assembleia </a:t>
            </a:r>
            <a:r>
              <a:rPr lang="pt-PT" sz="2000" dirty="0" smtClean="0"/>
              <a:t>Legislativa do Estado do Rio de Janeiro): </a:t>
            </a:r>
            <a:r>
              <a:rPr lang="pt-BR" sz="2000" dirty="0" smtClean="0"/>
              <a:t>transferem a titularidade do poder concedente para prestação de serviços públicos de interesse metropolitano ao Estado do Rio de Janeiro.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PT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pt-PT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Acórdão STF (13/09/2013):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Regiões metropolitanas refletem uma formação socioespacial caracterizada pela existência de Funções Públicas de Interesse Comum (e não cabe ao município aderir ou não a essa regionalização);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Gestão metropolitana não pode ser exclusiva do estado, nem do conjunto de municípios. Nenhum dos entes pode prevalecer sobre os demais. A gestão deve ser compartilhada.</a:t>
            </a:r>
            <a:endParaRPr lang="pt-PT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pt-PT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800" dirty="0" smtClean="0"/>
          </a:p>
        </p:txBody>
      </p:sp>
      <p:sp>
        <p:nvSpPr>
          <p:cNvPr id="8" name="Down Arrow 7"/>
          <p:cNvSpPr/>
          <p:nvPr/>
        </p:nvSpPr>
        <p:spPr>
          <a:xfrm>
            <a:off x="4283968" y="3573016"/>
            <a:ext cx="648072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2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 Estatuto da Metrópole (</a:t>
            </a:r>
            <a:r>
              <a:rPr lang="pt-BR" sz="2400" dirty="0" smtClean="0"/>
              <a:t>Lei </a:t>
            </a:r>
            <a:r>
              <a:rPr lang="pt-BR" sz="2400" dirty="0"/>
              <a:t>nº </a:t>
            </a:r>
            <a:r>
              <a:rPr lang="pt-BR" sz="2400" dirty="0" smtClean="0"/>
              <a:t>13.089/2015):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200" dirty="0" smtClean="0"/>
              <a:t>Estabelece </a:t>
            </a:r>
            <a:r>
              <a:rPr lang="pt-BR" sz="2200" dirty="0"/>
              <a:t>diretrizes para o planejamento, gestão e execução das FPICs nas RMs e </a:t>
            </a:r>
            <a:r>
              <a:rPr lang="pt-BR" sz="2200" dirty="0" err="1"/>
              <a:t>AUs</a:t>
            </a:r>
            <a:r>
              <a:rPr lang="pt-BR" sz="2200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 smtClean="0"/>
              <a:t>Normas </a:t>
            </a:r>
            <a:r>
              <a:rPr lang="pt-BR" sz="2200" dirty="0"/>
              <a:t>sobre o PDUI e outros instrumentos</a:t>
            </a:r>
            <a:r>
              <a:rPr lang="pt-BR" sz="2200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 smtClean="0"/>
              <a:t>Critérios </a:t>
            </a:r>
            <a:r>
              <a:rPr lang="pt-BR" sz="2200" dirty="0"/>
              <a:t>para o apoio da União </a:t>
            </a:r>
            <a:r>
              <a:rPr lang="pt-BR" sz="2200" dirty="0" smtClean="0"/>
              <a:t>à </a:t>
            </a:r>
            <a:r>
              <a:rPr lang="pt-BR" sz="2200" dirty="0"/>
              <a:t>governança </a:t>
            </a:r>
            <a:r>
              <a:rPr lang="pt-BR" sz="2200" dirty="0" err="1"/>
              <a:t>interfederativa</a:t>
            </a:r>
            <a:r>
              <a:rPr lang="pt-BR" sz="22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Governança Interfederativa (Art. 7º):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implantação de processo permanente e compartilhado de planejamento e de tomada de </a:t>
            </a:r>
            <a:r>
              <a:rPr lang="pt-BR" sz="2000" dirty="0" smtClean="0"/>
              <a:t>decisão;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gestão compartilhada </a:t>
            </a:r>
            <a:r>
              <a:rPr lang="pt-BR" sz="2000" dirty="0"/>
              <a:t>das </a:t>
            </a:r>
            <a:r>
              <a:rPr lang="pt-BR" sz="2000" dirty="0" smtClean="0"/>
              <a:t>Funções Públicas </a:t>
            </a:r>
            <a:r>
              <a:rPr lang="pt-BR" sz="2000" dirty="0"/>
              <a:t>de </a:t>
            </a:r>
            <a:r>
              <a:rPr lang="pt-BR" sz="2000" dirty="0" smtClean="0"/>
              <a:t>Interesse Comum;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participação de representantes da sociedade civil nos processos de planejamento e de tomada de decisão, no acompanhamento da prestação de serviços e na realização de obras afetas às funções públicas de interesse comum</a:t>
            </a:r>
            <a:r>
              <a:rPr lang="pt-BR" sz="2000" dirty="0" smtClean="0"/>
              <a:t>; etc.</a:t>
            </a:r>
            <a:endParaRPr lang="pt-BR" sz="2000" dirty="0"/>
          </a:p>
          <a:p>
            <a:pPr lvl="1">
              <a:buFont typeface="Wingdings" panose="05000000000000000000" pitchFamily="2" charset="2"/>
              <a:buChar char="ü"/>
            </a:pPr>
            <a:endParaRPr lang="pt-PT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t-PT" sz="2400" dirty="0"/>
          </a:p>
          <a:p>
            <a:pPr>
              <a:buFont typeface="Wingdings" panose="05000000000000000000" pitchFamily="2" charset="2"/>
              <a:buChar char="ü"/>
            </a:pPr>
            <a:endParaRPr lang="pt-PT" sz="2400" dirty="0"/>
          </a:p>
          <a:p>
            <a:pPr>
              <a:buFont typeface="Wingdings" panose="05000000000000000000" pitchFamily="2" charset="2"/>
              <a:buChar char="ü"/>
            </a:pPr>
            <a:endParaRPr lang="pt-BR" sz="28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IV. Estatuto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da Metrópole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Capitulo III – Estrutura básica para a Governança Interfederativa: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instância executiva;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instância colegiada deliberativa (com participação da sociedade civil);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organização pública com funções técnico-consultivas;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/>
              <a:t>sistema integrado de alocação de recursos e prestação de contas.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sz="2400" dirty="0" smtClean="0"/>
              <a:t>Capítulo VI – Incorre em improbidade administrativa: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o governandor que não elaborar e aprovar o PDUI num prazo de 3 anos;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2000" dirty="0" smtClean="0"/>
              <a:t>prefeitos que não adequarem os PDs ao PDUI, 3 anos após a aprovação do PDUI</a:t>
            </a:r>
          </a:p>
          <a:p>
            <a:pPr marL="457200" lvl="1" indent="0">
              <a:buNone/>
            </a:pPr>
            <a:endParaRPr lang="pt-BR" sz="12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PT" sz="1200" dirty="0"/>
          </a:p>
          <a:p>
            <a:pPr>
              <a:buFont typeface="Wingdings" panose="05000000000000000000" pitchFamily="2" charset="2"/>
              <a:buChar char="ü"/>
            </a:pPr>
            <a:endParaRPr lang="pt-PT" sz="2400" dirty="0"/>
          </a:p>
          <a:p>
            <a:pPr>
              <a:buFont typeface="Wingdings" panose="05000000000000000000" pitchFamily="2" charset="2"/>
              <a:buChar char="ü"/>
            </a:pPr>
            <a:endParaRPr lang="pt-BR" sz="28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IV. Estatuto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da Metrópole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 smtClean="0"/>
              <a:t>Não </a:t>
            </a:r>
            <a:r>
              <a:rPr lang="pt-PT" dirty="0"/>
              <a:t>há o ente metropolitano no arranjo federativo brasileiro. Apesar da intensidade e da magnitude do fenômeno metropolitano, nosso federalismo não contempla a existência desse </a:t>
            </a:r>
            <a:r>
              <a:rPr lang="pt-PT" dirty="0" smtClean="0"/>
              <a:t>ente;</a:t>
            </a:r>
          </a:p>
          <a:p>
            <a:r>
              <a:rPr lang="pt-PT" dirty="0" smtClean="0"/>
              <a:t>O arranjo federativo brasileiro impõe o desafio da cooperação e da articulação </a:t>
            </a:r>
            <a:r>
              <a:rPr lang="pt-PT" dirty="0" err="1" smtClean="0"/>
              <a:t>interfederativa</a:t>
            </a:r>
            <a:r>
              <a:rPr lang="pt-PT" dirty="0" smtClean="0"/>
              <a:t> e ainda carece de uma </a:t>
            </a:r>
            <a:r>
              <a:rPr lang="pt-PT" dirty="0" err="1" smtClean="0"/>
              <a:t>institucionalidade</a:t>
            </a:r>
            <a:r>
              <a:rPr lang="pt-PT" dirty="0"/>
              <a:t> </a:t>
            </a:r>
            <a:r>
              <a:rPr lang="pt-PT" dirty="0" smtClean="0"/>
              <a:t>(avaliação dos limites e possibilidades dos consórcios públicos) que avance a partir do que estabeleceram o Acórdão do STF e o Estatuto da Metrópole.</a:t>
            </a:r>
          </a:p>
          <a:p>
            <a:endParaRPr lang="pt-PT" dirty="0"/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r>
              <a:rPr lang="pt-PT" sz="2600" i="1" dirty="0">
                <a:solidFill>
                  <a:srgbClr val="000000"/>
                </a:solidFill>
              </a:rPr>
              <a:t>“</a:t>
            </a:r>
            <a:r>
              <a:rPr lang="pt-PT" sz="2600" i="1" dirty="0" smtClean="0">
                <a:solidFill>
                  <a:srgbClr val="000000"/>
                </a:solidFill>
              </a:rPr>
              <a:t>há </a:t>
            </a:r>
            <a:r>
              <a:rPr lang="pt-PT" sz="2600" i="1" dirty="0">
                <a:solidFill>
                  <a:srgbClr val="000000"/>
                </a:solidFill>
              </a:rPr>
              <a:t>uma </a:t>
            </a:r>
            <a:r>
              <a:rPr lang="pt-PT" sz="2600" i="1" dirty="0" err="1">
                <a:solidFill>
                  <a:srgbClr val="000000"/>
                </a:solidFill>
              </a:rPr>
              <a:t>institucionalidade</a:t>
            </a:r>
            <a:r>
              <a:rPr lang="pt-PT" sz="2600" i="1" dirty="0">
                <a:solidFill>
                  <a:srgbClr val="000000"/>
                </a:solidFill>
              </a:rPr>
              <a:t> a ser construída, uma titularidade que permita o compartilhamento, sem o predomínio de nenhum dos entes federados, do </a:t>
            </a:r>
            <a:r>
              <a:rPr lang="pt-PT" sz="2600" i="1" dirty="0" err="1">
                <a:solidFill>
                  <a:srgbClr val="000000"/>
                </a:solidFill>
              </a:rPr>
              <a:t>planejamento</a:t>
            </a:r>
            <a:r>
              <a:rPr lang="pt-PT" sz="2600" i="1" dirty="0">
                <a:solidFill>
                  <a:srgbClr val="000000"/>
                </a:solidFill>
              </a:rPr>
              <a:t> e da gestão das </a:t>
            </a:r>
            <a:r>
              <a:rPr lang="pt-PT" sz="2600" i="1" dirty="0" err="1">
                <a:solidFill>
                  <a:srgbClr val="000000"/>
                </a:solidFill>
              </a:rPr>
              <a:t>FPICs</a:t>
            </a:r>
            <a:r>
              <a:rPr lang="pt-PT" sz="2600" i="1" dirty="0">
                <a:solidFill>
                  <a:srgbClr val="000000"/>
                </a:solidFill>
              </a:rPr>
              <a:t>” </a:t>
            </a:r>
            <a:r>
              <a:rPr lang="pt-PT" sz="2600" i="1" dirty="0" smtClean="0">
                <a:solidFill>
                  <a:srgbClr val="000000"/>
                </a:solidFill>
              </a:rPr>
              <a:t>(COSTA e MARGUTI, </a:t>
            </a:r>
            <a:r>
              <a:rPr lang="pt-PT" sz="2600" i="1" dirty="0">
                <a:solidFill>
                  <a:srgbClr val="000000"/>
                </a:solidFill>
              </a:rPr>
              <a:t>2014).</a:t>
            </a:r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V. A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questão federativa e os desafios institucionais</a:t>
            </a:r>
            <a:b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decorrentes do Acórdão do STF e do EM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Adequação das </a:t>
            </a:r>
            <a:r>
              <a:rPr lang="pt-PT" dirty="0" err="1" smtClean="0"/>
              <a:t>RMs</a:t>
            </a:r>
            <a:r>
              <a:rPr lang="pt-PT" dirty="0" smtClean="0"/>
              <a:t> ao Estatuto da Metrópole</a:t>
            </a:r>
            <a:br>
              <a:rPr lang="pt-PT" dirty="0" smtClean="0"/>
            </a:br>
            <a:r>
              <a:rPr lang="pt-PT" dirty="0" smtClean="0"/>
              <a:t>(prazo de 3 anos e o questionamento sobre sua aplicação):</a:t>
            </a:r>
          </a:p>
          <a:p>
            <a:pPr marL="742950" lvl="2" indent="-342900"/>
            <a:r>
              <a:rPr lang="pt-PT" dirty="0" smtClean="0"/>
              <a:t>autonomia local no contexto metropolitano: definição das </a:t>
            </a:r>
            <a:r>
              <a:rPr lang="pt-PT" dirty="0" err="1" smtClean="0"/>
              <a:t>FPICs</a:t>
            </a:r>
            <a:r>
              <a:rPr lang="pt-PT" dirty="0" smtClean="0"/>
              <a:t> e da titularidade/autoridade metropolitana;</a:t>
            </a:r>
          </a:p>
          <a:p>
            <a:pPr marL="742950" lvl="2" indent="-342900"/>
            <a:r>
              <a:rPr lang="pt-PT" dirty="0" smtClean="0"/>
              <a:t>a </a:t>
            </a:r>
            <a:r>
              <a:rPr lang="pt-PT" dirty="0"/>
              <a:t>elaboração dos Planos de Desenvolvimento Urbano Integrado e das propostas de macrozoneamento (com a posterior adequação dos Planos Diretores</a:t>
            </a:r>
            <a:r>
              <a:rPr lang="pt-PT" dirty="0" smtClean="0"/>
              <a:t>).</a:t>
            </a:r>
            <a:endParaRPr lang="pt-PT" dirty="0"/>
          </a:p>
          <a:p>
            <a:r>
              <a:rPr lang="pt-PT" dirty="0" smtClean="0"/>
              <a:t>Inovação institucional: a titularidade das </a:t>
            </a:r>
            <a:r>
              <a:rPr lang="pt-PT" dirty="0" err="1" smtClean="0"/>
              <a:t>FPICs</a:t>
            </a:r>
            <a:r>
              <a:rPr lang="pt-PT" dirty="0" smtClean="0"/>
              <a:t> e a discussão sobre a </a:t>
            </a:r>
            <a:r>
              <a:rPr lang="pt-PT" dirty="0" err="1" smtClean="0"/>
              <a:t>institucionalidade</a:t>
            </a:r>
            <a:r>
              <a:rPr lang="pt-PT" dirty="0" smtClean="0"/>
              <a:t> da gestão metropolitana:</a:t>
            </a:r>
          </a:p>
          <a:p>
            <a:pPr lvl="1"/>
            <a:r>
              <a:rPr lang="pt-PT" dirty="0" smtClean="0"/>
              <a:t>desafios da </a:t>
            </a:r>
            <a:r>
              <a:rPr lang="pt-PT" dirty="0" err="1" smtClean="0"/>
              <a:t>coperação</a:t>
            </a:r>
            <a:r>
              <a:rPr lang="pt-PT" dirty="0" smtClean="0"/>
              <a:t> </a:t>
            </a:r>
            <a:r>
              <a:rPr lang="pt-PT" dirty="0" err="1" smtClean="0"/>
              <a:t>interfederativa</a:t>
            </a:r>
            <a:r>
              <a:rPr lang="pt-PT" dirty="0" smtClean="0"/>
              <a:t>;</a:t>
            </a:r>
          </a:p>
          <a:p>
            <a:pPr lvl="1"/>
            <a:r>
              <a:rPr lang="pt-PT" dirty="0" smtClean="0"/>
              <a:t>limites e possibilidades dos consórcios públicos para as diferentes </a:t>
            </a:r>
            <a:r>
              <a:rPr lang="pt-PT" dirty="0" err="1" smtClean="0"/>
              <a:t>FPICs</a:t>
            </a:r>
            <a:r>
              <a:rPr lang="pt-PT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sz="3200" dirty="0" smtClean="0"/>
              <a:t>O </a:t>
            </a:r>
            <a:r>
              <a:rPr lang="pt-PT" sz="3200" dirty="0" err="1" smtClean="0"/>
              <a:t>déficit</a:t>
            </a:r>
            <a:r>
              <a:rPr lang="pt-PT" sz="3200" dirty="0" smtClean="0"/>
              <a:t> da infraestrutura social e urbana e o financiamento do desenvolvimento urbano metropolitano: fontes, segurança institucional, desafios do federalismo brasileiro (entes desiguais, conflitos horizontais e verticais, a questão fiscal e tributária).</a:t>
            </a:r>
            <a:endParaRPr lang="pt-PT" sz="3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VI. Agenda Metropolitana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6856" y="134076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40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endParaRPr lang="pt-BR" sz="4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40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r>
              <a:rPr lang="pt-BR" sz="4000" b="1" cap="all" dirty="0" smtClean="0">
                <a:ln w="0"/>
                <a:solidFill>
                  <a:schemeClr val="bg1"/>
                </a:solidFill>
                <a:latin typeface="Ace" panose="020B7200000000000000" pitchFamily="34" charset="0"/>
              </a:rPr>
              <a:t>GRATO</a:t>
            </a:r>
            <a:r>
              <a:rPr lang="pt-BR" sz="40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!</a:t>
            </a:r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9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r>
              <a:rPr lang="pt-BR" sz="29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Marco Aurélio Costa</a:t>
            </a:r>
          </a:p>
          <a:p>
            <a:r>
              <a:rPr lang="pt-BR" sz="2900" b="1" cap="all" dirty="0" smtClean="0">
                <a:ln w="0"/>
                <a:solidFill>
                  <a:schemeClr val="bg1"/>
                </a:solidFill>
                <a:latin typeface="Ace" panose="020B7200000000000000" pitchFamily="34" charset="0"/>
              </a:rPr>
              <a:t>MARCO.COSTA@IPEA.GOV.BR</a:t>
            </a:r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8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endParaRPr lang="pt-BR" sz="2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r>
              <a:rPr lang="pt-BR" sz="20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Contato projeto governança metropolitana:</a:t>
            </a:r>
          </a:p>
          <a:p>
            <a:r>
              <a:rPr lang="pt-BR" sz="2000" b="1" cap="all" dirty="0" err="1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Barbara.marguti@ipea.gov.br</a:t>
            </a:r>
            <a:endParaRPr lang="pt-BR" sz="24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endParaRPr lang="pt-BR" sz="24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2"/>
            <a:ext cx="9144000" cy="6858000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Retângulo 1"/>
          <p:cNvSpPr/>
          <p:nvPr/>
        </p:nvSpPr>
        <p:spPr>
          <a:xfrm>
            <a:off x="251520" y="126876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sz="2400" dirty="0"/>
          </a:p>
          <a:p>
            <a:pPr marL="514350" indent="-514350">
              <a:buFont typeface="+mj-lt"/>
              <a:buAutoNum type="romanUcPeriod"/>
            </a:pPr>
            <a:r>
              <a:rPr lang="pt-BR" sz="2400" dirty="0"/>
              <a:t>Breve </a:t>
            </a:r>
            <a:r>
              <a:rPr lang="pt-BR" sz="2400" dirty="0" smtClean="0"/>
              <a:t>histórico</a:t>
            </a:r>
            <a:endParaRPr lang="pt-BR" sz="2400" dirty="0"/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/>
              <a:t>Contribuições recentes do Ipea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/>
              <a:t>Aspectos </a:t>
            </a:r>
            <a:r>
              <a:rPr lang="pt-BR" sz="2400" dirty="0" smtClean="0"/>
              <a:t>jurídico-institucionais e a questão </a:t>
            </a:r>
            <a:r>
              <a:rPr lang="pt-BR" sz="2400" dirty="0" smtClean="0"/>
              <a:t>federativa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/>
              <a:t>O Estatuto da Metrópole em perspectiva</a:t>
            </a:r>
            <a:endParaRPr lang="pt-BR" sz="2400" dirty="0"/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/>
              <a:t>A Questão federativa e os desafios institucionais decorrentes do Acórdão do STF e do Estatuto da Metrópole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/>
              <a:t>Agenda metropolitana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2000" y="5794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</a:rPr>
              <a:t>Sumário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2"/>
            <a:ext cx="9144000" cy="6858000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Retângulo 1"/>
          <p:cNvSpPr/>
          <p:nvPr/>
        </p:nvSpPr>
        <p:spPr>
          <a:xfrm>
            <a:off x="251520" y="126876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 smtClean="0"/>
              <a:t> </a:t>
            </a:r>
            <a:r>
              <a:rPr lang="pt-BR" sz="2400" dirty="0" smtClean="0"/>
              <a:t>as metrópoles são o lugar da dinâmica econômica, da concentração da riqueza, mas também são espaços de vulnerabilidade social e da segregação;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 pós-CF 1988, ocorre a estadualização da questão metropolitana no país, com o descolamento da regionalização metropolitana com as estratégias e políticas de desenvolvimento nacional, o que é agravado pela crise econômica e fiscal das décadas de 1980 e 1990;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 fragmentação e fragilização da gestão metropolitana concomitante com o processo de metropolização institucional</a:t>
            </a:r>
            <a:br>
              <a:rPr lang="pt-BR" sz="2400" dirty="0" smtClean="0"/>
            </a:br>
            <a:r>
              <a:rPr lang="pt-BR" sz="2400" dirty="0" smtClean="0"/>
              <a:t>(cerca de 70 RMs no Brasil </a:t>
            </a:r>
            <a:r>
              <a:rPr lang="pt-BR" sz="2400" dirty="0" err="1" smtClean="0"/>
              <a:t>pré</a:t>
            </a:r>
            <a:r>
              <a:rPr lang="pt-BR" sz="2400" dirty="0" smtClean="0"/>
              <a:t>-Estatuto da Metrópole – </a:t>
            </a:r>
            <a:r>
              <a:rPr lang="pt-BR" sz="2400" dirty="0" err="1" smtClean="0"/>
              <a:t>jan</a:t>
            </a:r>
            <a:r>
              <a:rPr lang="pt-BR" sz="2400" dirty="0" smtClean="0"/>
              <a:t>/2015).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</a:rPr>
              <a:t>I. Breve Histórico (introduzindo o tema)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2"/>
            <a:ext cx="9144000" cy="6858000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Retângulo 1"/>
          <p:cNvSpPr/>
          <p:nvPr/>
        </p:nvSpPr>
        <p:spPr>
          <a:xfrm>
            <a:off x="251520" y="14993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 </a:t>
            </a:r>
            <a:r>
              <a:rPr lang="pt-BR" sz="2400" dirty="0" smtClean="0"/>
              <a:t>pesquisa “Governança Metropolitana no Brasil”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2400" dirty="0" smtClean="0"/>
              <a:t>Arranjos institucionais (volume </a:t>
            </a:r>
            <a:r>
              <a:rPr lang="pt-BR" sz="2400" dirty="0" err="1" smtClean="0"/>
              <a:t>I</a:t>
            </a:r>
            <a:r>
              <a:rPr lang="pt-BR" sz="2400" dirty="0" smtClean="0"/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2400" dirty="0" smtClean="0"/>
              <a:t>Análise das FPICs selecionadas (volume II) e relatos e estudos de caso (volume III</a:t>
            </a:r>
            <a:r>
              <a:rPr lang="pt-BR" sz="2400" dirty="0" smtClean="0"/>
              <a:t>)</a:t>
            </a:r>
            <a:endParaRPr lang="pt-BR" sz="2400" dirty="0" smtClean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2000" y="5794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</a:rPr>
              <a:t>II. Contribuições recentes do Ipea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1560" y="3212976"/>
            <a:ext cx="7920880" cy="3096344"/>
            <a:chOff x="251520" y="1485184"/>
            <a:chExt cx="8640960" cy="36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10590" r="34921" b="18287"/>
            <a:stretch/>
          </p:blipFill>
          <p:spPr bwMode="auto">
            <a:xfrm>
              <a:off x="251520" y="1485184"/>
              <a:ext cx="2571047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8" t="9938" r="34721" b="17388"/>
            <a:stretch/>
          </p:blipFill>
          <p:spPr bwMode="auto">
            <a:xfrm>
              <a:off x="3332112" y="1485184"/>
              <a:ext cx="2522096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3" t="10087" r="35010" b="18192"/>
            <a:stretch/>
          </p:blipFill>
          <p:spPr bwMode="auto">
            <a:xfrm>
              <a:off x="6363753" y="1485184"/>
              <a:ext cx="2528727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57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r>
              <a:rPr lang="pt-PT" sz="2400" dirty="0" smtClean="0"/>
              <a:t>Análise dos arranjos institucionais </a:t>
            </a:r>
            <a:r>
              <a:rPr lang="pt-PT" sz="2400" dirty="0"/>
              <a:t>e </a:t>
            </a:r>
            <a:r>
              <a:rPr lang="pt-PT" sz="2400" dirty="0" smtClean="0"/>
              <a:t>da densidade de articulações </a:t>
            </a:r>
            <a:r>
              <a:rPr lang="pt-PT" sz="2400" dirty="0"/>
              <a:t>para </a:t>
            </a:r>
            <a:r>
              <a:rPr lang="pt-PT" sz="2400" dirty="0" smtClean="0"/>
              <a:t>governança metropolitana.</a:t>
            </a:r>
          </a:p>
          <a:p>
            <a:endParaRPr lang="pt-BR" sz="2800" dirty="0"/>
          </a:p>
          <a:p>
            <a:pPr>
              <a:buFont typeface="Wingdings" panose="05000000000000000000" pitchFamily="2" charset="2"/>
              <a:buChar char="ü"/>
            </a:pPr>
            <a:endParaRPr lang="pt-BR" sz="28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01636"/>
              </p:ext>
            </p:extLst>
          </p:nvPr>
        </p:nvGraphicFramePr>
        <p:xfrm>
          <a:off x="395536" y="3068959"/>
          <a:ext cx="8352928" cy="3133685"/>
        </p:xfrm>
        <a:graphic>
          <a:graphicData uri="http://schemas.openxmlformats.org/drawingml/2006/table">
            <a:tbl>
              <a:tblPr/>
              <a:tblGrid>
                <a:gridCol w="3863725"/>
                <a:gridCol w="4489203"/>
              </a:tblGrid>
              <a:tr h="2160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Instituições de Gestão Metropolitana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Articulações para governança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Instâncias responsáveis pela gestão da RM;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Consórcios entre municípios e/ou estados;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Fundos para financiamento específicos de ações nas </a:t>
                      </a:r>
                      <a:r>
                        <a:rPr lang="pt-BR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Câmaras técnicas (principalmente em conselhos metropolitanos;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Conselhos consultivo e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deliberativo;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Articulações específicas para gestão de </a:t>
                      </a:r>
                      <a:r>
                        <a:rPr lang="pt-BR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FPICs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Programas nos orçamentos estaduais; 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Associações de municípios;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Instrumentos de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planejamento.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Parcerias Público-Privadas (</a:t>
                      </a:r>
                      <a:r>
                        <a:rPr lang="pt-BR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PPPs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pt-BR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Conselhos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setoriais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Conferências e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comitês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atuação metropolitana.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Componente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Arranjos institucionais para a gestão metropolitana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 smtClean="0"/>
              <a:t> </a:t>
            </a:r>
          </a:p>
          <a:p>
            <a:pPr marL="0" indent="0">
              <a:buNone/>
            </a:pPr>
            <a:r>
              <a:rPr lang="pt-BR" sz="2800" dirty="0"/>
              <a:t/>
            </a:r>
            <a:br>
              <a:rPr lang="pt-BR" sz="2800" dirty="0"/>
            </a:br>
            <a:endParaRPr lang="pt-BR" sz="28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1" y="1700808"/>
            <a:ext cx="718477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Componente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Arranjos institucionais para a gestão metropolitana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73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/>
          </a:p>
          <a:p>
            <a:pPr>
              <a:buFont typeface="Wingdings" panose="05000000000000000000" pitchFamily="2" charset="2"/>
              <a:buChar char="ü"/>
            </a:pPr>
            <a:endParaRPr lang="pt-BR" sz="28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1594"/>
              </p:ext>
            </p:extLst>
          </p:nvPr>
        </p:nvGraphicFramePr>
        <p:xfrm>
          <a:off x="971600" y="1916832"/>
          <a:ext cx="6840760" cy="39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190"/>
                <a:gridCol w="1710190"/>
                <a:gridCol w="1710190"/>
                <a:gridCol w="1710190"/>
              </a:tblGrid>
              <a:tr h="42422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Articulação para governança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Sistema de gestão institucionalizado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992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CONSOLIDADO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CONSOLIDAÇÃO INCIPIENTE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NÃO CONSOLIDADO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50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FORTE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São Paulo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Belo Horizonte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Recife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Porto Alegre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Curitiba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Fortaleza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4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FRACA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Goiânia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Salvador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do Rio de Janeiro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Vitória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RIDE/DF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Belém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Cuiabá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Manaus</a:t>
                      </a:r>
                      <a:endParaRPr lang="pt-BR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RM de São Luís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Componente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Arranjos institucionais para a gestão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metropolitana</a:t>
            </a:r>
            <a:b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posição em dezembro/2012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lvl="1" indent="-342900">
              <a:buFont typeface="Wingdings" panose="05000000000000000000" pitchFamily="2" charset="2"/>
              <a:buChar char="ü"/>
            </a:pPr>
            <a:r>
              <a:rPr lang="pt-BR" sz="3000" dirty="0" smtClean="0"/>
              <a:t>2º Componente do projeto: visão </a:t>
            </a:r>
            <a:r>
              <a:rPr lang="pt-BR" sz="3000" dirty="0"/>
              <a:t>panorâmica do planejamento, da gestão e da governança das </a:t>
            </a:r>
            <a:r>
              <a:rPr lang="pt-BR" sz="3000" dirty="0" err="1"/>
              <a:t>FPICs</a:t>
            </a:r>
            <a:r>
              <a:rPr lang="pt-BR" sz="3000" dirty="0"/>
              <a:t> selecionadas pelo </a:t>
            </a:r>
            <a:r>
              <a:rPr lang="pt-BR" sz="3000" dirty="0" smtClean="0"/>
              <a:t>projeto: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endParaRPr lang="pt-BR" sz="3000" dirty="0" smtClean="0"/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600" dirty="0" smtClean="0"/>
              <a:t>transporte público/mobilidade urbana;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600" dirty="0" smtClean="0"/>
              <a:t>saneamento básico;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600" dirty="0" smtClean="0"/>
              <a:t>uso do solo.</a:t>
            </a:r>
          </a:p>
          <a:p>
            <a:pPr marL="800100" lvl="2" indent="0">
              <a:buNone/>
            </a:pPr>
            <a:endParaRPr lang="pt-BR" sz="2600" dirty="0" smtClean="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pt-BR" sz="2900" dirty="0"/>
              <a:t>Análise </a:t>
            </a:r>
            <a:r>
              <a:rPr lang="pt-BR" sz="2900" dirty="0" smtClean="0"/>
              <a:t>Comparativa, considerou a existência: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endParaRPr lang="pt-BR" sz="2900" dirty="0" smtClean="0"/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 smtClean="0"/>
              <a:t>Planos </a:t>
            </a:r>
            <a:r>
              <a:rPr lang="pt-BR" sz="2500" dirty="0"/>
              <a:t>Metropolitanos</a:t>
            </a:r>
            <a:r>
              <a:rPr lang="pt-BR" sz="2500" dirty="0" smtClean="0"/>
              <a:t>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/>
              <a:t> </a:t>
            </a:r>
            <a:r>
              <a:rPr lang="pt-BR" sz="2500" dirty="0" smtClean="0"/>
              <a:t>Planos </a:t>
            </a:r>
            <a:r>
              <a:rPr lang="pt-BR" sz="2500" dirty="0"/>
              <a:t>Setoriais</a:t>
            </a:r>
            <a:r>
              <a:rPr lang="pt-BR" sz="2500" dirty="0" smtClean="0"/>
              <a:t>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/>
              <a:t> </a:t>
            </a:r>
            <a:r>
              <a:rPr lang="pt-BR" sz="2500" dirty="0" smtClean="0"/>
              <a:t>Consórcios </a:t>
            </a:r>
            <a:r>
              <a:rPr lang="pt-BR" sz="2500" dirty="0"/>
              <a:t>Públicos Intermunicipais</a:t>
            </a:r>
            <a:r>
              <a:rPr lang="pt-BR" sz="2500" dirty="0" smtClean="0"/>
              <a:t>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/>
              <a:t> </a:t>
            </a:r>
            <a:r>
              <a:rPr lang="pt-BR" sz="2500" dirty="0" smtClean="0"/>
              <a:t>Integração </a:t>
            </a:r>
            <a:r>
              <a:rPr lang="pt-BR" sz="2500" dirty="0"/>
              <a:t>modal e tarifária, Pesquisa </a:t>
            </a:r>
            <a:r>
              <a:rPr lang="pt-BR" sz="2500" dirty="0" smtClean="0"/>
              <a:t>Origem-Destino;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/>
              <a:t> </a:t>
            </a:r>
            <a:r>
              <a:rPr lang="pt-BR" sz="2500" dirty="0" smtClean="0"/>
              <a:t>Órgão </a:t>
            </a:r>
            <a:r>
              <a:rPr lang="pt-BR" sz="2500" dirty="0"/>
              <a:t>metropolitano para concessão de anuência prévia; </a:t>
            </a:r>
            <a:endParaRPr lang="pt-BR" sz="2500" dirty="0" smtClean="0"/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/>
              <a:t> </a:t>
            </a:r>
            <a:r>
              <a:rPr lang="pt-BR" sz="2500" dirty="0" smtClean="0"/>
              <a:t>Recursos </a:t>
            </a:r>
            <a:r>
              <a:rPr lang="pt-BR" sz="2500" dirty="0"/>
              <a:t>destinados à infraestrutura e ao planejamento e gestão; </a:t>
            </a:r>
            <a:r>
              <a:rPr lang="pt-BR" sz="2500" dirty="0" smtClean="0"/>
              <a:t>e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pt-BR" sz="2500" dirty="0"/>
              <a:t> </a:t>
            </a:r>
            <a:r>
              <a:rPr lang="pt-BR" sz="2500" dirty="0" smtClean="0"/>
              <a:t>Mecanismos </a:t>
            </a:r>
            <a:r>
              <a:rPr lang="pt-BR" sz="2500" dirty="0"/>
              <a:t>e espaços de controle social</a:t>
            </a:r>
            <a:r>
              <a:rPr lang="pt-BR" sz="2500" dirty="0" smtClean="0"/>
              <a:t>.</a:t>
            </a:r>
            <a:endParaRPr lang="pt-BR" sz="28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427038"/>
            <a:ext cx="8587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Componente 2:</a:t>
            </a:r>
          </a:p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Análise 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</a:rPr>
              <a:t>da gestão e governança metropolitana das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FPICs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857250" lvl="1" indent="-457200">
              <a:buFont typeface="Arial"/>
              <a:buChar char="•"/>
            </a:pPr>
            <a:r>
              <a:rPr lang="pt-BR" sz="2800" dirty="0" smtClean="0"/>
              <a:t>TRANSPORTE PÚBLICO/MOBILIDADE </a:t>
            </a:r>
            <a:r>
              <a:rPr lang="pt-BR" dirty="0" smtClean="0"/>
              <a:t>URBANA</a:t>
            </a:r>
            <a:endParaRPr lang="pt-BR" sz="2800" dirty="0" smtClean="0"/>
          </a:p>
          <a:p>
            <a:pPr marL="1257300" lvl="2" indent="-457200">
              <a:buFont typeface="Arial"/>
              <a:buChar char="•"/>
            </a:pPr>
            <a:r>
              <a:rPr lang="pt-BR" dirty="0" smtClean="0"/>
              <a:t>há plano (ainda que não exclusivamente metropolitano), tratando da FPIC e em processo de implementação;</a:t>
            </a:r>
          </a:p>
          <a:p>
            <a:pPr marL="1257300" lvl="2" indent="-457200">
              <a:buFont typeface="Arial"/>
              <a:buChar char="•"/>
            </a:pPr>
            <a:r>
              <a:rPr lang="pt-BR" dirty="0" smtClean="0"/>
              <a:t>nenhum município metropolitano possuía plano setorial de mobilidade urbana;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também não havia consórcios </a:t>
            </a:r>
            <a:r>
              <a:rPr lang="pt-BR" sz="2400" dirty="0" err="1" smtClean="0"/>
              <a:t>interfederativos</a:t>
            </a:r>
            <a:r>
              <a:rPr lang="pt-BR" sz="2400" dirty="0" smtClean="0"/>
              <a:t> atuantes nesta FPIC;</a:t>
            </a:r>
          </a:p>
          <a:p>
            <a:pPr marL="1257300" lvl="2" indent="-457200">
              <a:buFont typeface="Arial"/>
              <a:buChar char="•"/>
            </a:pPr>
            <a:r>
              <a:rPr lang="pt-BR" sz="2400" dirty="0" smtClean="0"/>
              <a:t>ainda não havia integração modal e tarifária, mas havia previsão;</a:t>
            </a:r>
          </a:p>
          <a:p>
            <a:pPr marL="1257300" lvl="2" indent="-457200">
              <a:buFont typeface="Arial"/>
              <a:buChar char="•"/>
            </a:pPr>
            <a:r>
              <a:rPr lang="pt-BR" dirty="0" smtClean="0"/>
              <a:t>FPIC de melhor desempenho relativo entre as três analisadas.</a:t>
            </a:r>
            <a:endParaRPr lang="pt-BR" sz="2400" dirty="0" smtClean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3"/>
            <a:ext cx="1368152" cy="455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427038"/>
            <a:ext cx="8587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Componente 2:</a:t>
            </a:r>
          </a:p>
          <a:p>
            <a:pPr lvl="0" algn="l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Análise 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</a:rPr>
              <a:t>da gestão e governança metropolitana das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FPICs</a:t>
            </a: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6734</TotalTime>
  <Words>1892</Words>
  <Application>Microsoft Office PowerPoint</Application>
  <PresentationFormat>Apresentação na tela (4:3)</PresentationFormat>
  <Paragraphs>238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GOVERNANÇA METROPOLITANA NO BRASIL: CONTRIBUIÇÃO AO DEBATE SOBRE MECANISMOS DE IMPLEMENTAÇÃO DO ESTATUTO DA METRÓPOLE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Flaviane Dias de Sant'ana</dc:creator>
  <cp:lastModifiedBy>Marco Aurélio Costa</cp:lastModifiedBy>
  <cp:revision>150</cp:revision>
  <cp:lastPrinted>2015-06-11T22:42:14Z</cp:lastPrinted>
  <dcterms:created xsi:type="dcterms:W3CDTF">2013-09-18T14:05:13Z</dcterms:created>
  <dcterms:modified xsi:type="dcterms:W3CDTF">2015-08-19T13:34:55Z</dcterms:modified>
</cp:coreProperties>
</file>