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</p:sldMasterIdLst>
  <p:notesMasterIdLst>
    <p:notesMasterId r:id="rId16"/>
  </p:notesMasterIdLst>
  <p:sldIdLst>
    <p:sldId id="327" r:id="rId3"/>
    <p:sldId id="259" r:id="rId4"/>
    <p:sldId id="331" r:id="rId5"/>
    <p:sldId id="333" r:id="rId6"/>
    <p:sldId id="332" r:id="rId7"/>
    <p:sldId id="336" r:id="rId8"/>
    <p:sldId id="334" r:id="rId9"/>
    <p:sldId id="329" r:id="rId10"/>
    <p:sldId id="328" r:id="rId11"/>
    <p:sldId id="338" r:id="rId12"/>
    <p:sldId id="330" r:id="rId13"/>
    <p:sldId id="335" r:id="rId14"/>
    <p:sldId id="290" r:id="rId15"/>
  </p:sldIdLst>
  <p:sldSz cx="10693400" cy="7561263"/>
  <p:notesSz cx="10234613" cy="7099300"/>
  <p:defaultTextStyle>
    <a:defPPr>
      <a:defRPr lang="pt-BR"/>
    </a:defPPr>
    <a:lvl1pPr algn="l" defTabSz="104262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0517" indent="-63478" algn="l" defTabSz="104262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2620" indent="-128542" algn="l" defTabSz="104262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3137" indent="-192020" algn="l" defTabSz="104262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5240" indent="-257084" algn="l" defTabSz="104262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194" algn="l" defTabSz="914077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233" algn="l" defTabSz="914077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9271" algn="l" defTabSz="914077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6309" algn="l" defTabSz="914077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4660" autoAdjust="0"/>
  </p:normalViewPr>
  <p:slideViewPr>
    <p:cSldViewPr>
      <p:cViewPr>
        <p:scale>
          <a:sx n="69" d="100"/>
          <a:sy n="69" d="100"/>
        </p:scale>
        <p:origin x="-624" y="-34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83FEA63-9797-4C63-9E1A-45134A227E1C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1813"/>
            <a:ext cx="3763963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5C52B3-6B15-403D-9B80-337EC3141A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2439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7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1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5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9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3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09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102"/>
          <p:cNvSpPr txBox="1">
            <a:spLocks noGrp="1"/>
          </p:cNvSpPr>
          <p:nvPr>
            <p:ph type="body" idx="1"/>
          </p:nvPr>
        </p:nvSpPr>
        <p:spPr bwMode="auto">
          <a:xfrm>
            <a:off x="1023462" y="3372168"/>
            <a:ext cx="8187690" cy="300070"/>
          </a:xfrm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pt-BR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72707" name="Shape 10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169"/>
          <p:cNvSpPr txBox="1">
            <a:spLocks noGrp="1"/>
          </p:cNvSpPr>
          <p:nvPr>
            <p:ph type="body" idx="1"/>
          </p:nvPr>
        </p:nvSpPr>
        <p:spPr bwMode="auto">
          <a:xfrm>
            <a:off x="1023462" y="3372168"/>
            <a:ext cx="8187690" cy="300070"/>
          </a:xfrm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pt-BR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76803" name="Shape 1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5325" y="531813"/>
            <a:ext cx="3763963" cy="2662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300"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defTabSz="1129765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defTabSz="1129765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defTabSz="1129765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defTabSz="1129765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29765" fontAlgn="base">
              <a:spcBef>
                <a:spcPct val="0"/>
              </a:spcBef>
              <a:spcAft>
                <a:spcPct val="0"/>
              </a:spcAft>
              <a:defRPr/>
            </a:pPr>
            <a:fld id="{3DE7D19A-809E-4110-900B-3B161D8C5479}" type="slidenum">
              <a:rPr lang="en-US" altLang="pt-BR" sz="1300" smtClean="0"/>
              <a:pPr defTabSz="112976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pt-BR" sz="1300" dirty="0" smtClean="0"/>
          </a:p>
        </p:txBody>
      </p:sp>
    </p:spTree>
    <p:extLst>
      <p:ext uri="{BB962C8B-B14F-4D97-AF65-F5344CB8AC3E}">
        <p14:creationId xmlns="" xmlns:p14="http://schemas.microsoft.com/office/powerpoint/2010/main" val="131235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7796-DAFC-4DD0-A381-331FCC78FA8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3038-DE2A-494F-820C-C653A46B5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241F-9EF1-4FE7-8B0D-D4D181E5042D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C1AC-0E7F-4F23-97A1-344A442F2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346B-9F0E-4699-929C-E3BC521C1C9F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0F0C-A55D-4E5E-AE6C-BB2AF38B2B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7796-DAFC-4DD0-A381-331FCC78FA8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3038-DE2A-494F-820C-C653A46B5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D781-52D6-4946-87EC-35DB7A68BF4C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0D10-256E-4DBC-9B88-03D2AFDD2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137E-DCF3-4E78-A25F-3DE0A54EDC82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1E1-0C68-4D79-B187-00536CB62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C678-7D67-447C-BF7B-37DB2F310341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31D7-A083-462A-8142-1D1BD889A9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5020-C8F8-4ECD-97E7-1EF1A06B647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F006-9EBC-47D2-9E07-8E24E356AD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95B3-51EB-4549-8944-35A26A4C932A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8127-B9D6-416F-A9D5-CC764FD63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AAD5-4720-4C4E-AD5D-0912A198FF1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6FEE-9C80-417A-A41B-F00239D650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E641-C98B-40A2-AEC2-001271652108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0C54-40D5-4CBF-B358-5877C3C28A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D781-52D6-4946-87EC-35DB7A68BF4C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0D10-256E-4DBC-9B88-03D2AFDD2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D52B-E05B-4121-8FAC-07D51332D3C2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5788-EE56-4D58-A039-28899E7849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241F-9EF1-4FE7-8B0D-D4D181E5042D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C1AC-0E7F-4F23-97A1-344A442F2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346B-9F0E-4699-929C-E3BC521C1C9F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0F0C-A55D-4E5E-AE6C-BB2AF38B2B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137E-DCF3-4E78-A25F-3DE0A54EDC82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1E1-0C68-4D79-B187-00536CB62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C678-7D67-447C-BF7B-37DB2F310341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31D7-A083-462A-8142-1D1BD889A9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5020-C8F8-4ECD-97E7-1EF1A06B647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F006-9EBC-47D2-9E07-8E24E356AD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95B3-51EB-4549-8944-35A26A4C932A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8127-B9D6-416F-A9D5-CC764FD63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AAD5-4720-4C4E-AD5D-0912A198FF14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6FEE-9C80-417A-A41B-F00239D650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E641-C98B-40A2-AEC2-001271652108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0C54-40D5-4CBF-B358-5877C3C28A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D52B-E05B-4121-8FAC-07D51332D3C2}" type="datetime1">
              <a:rPr lang="en-US"/>
              <a:pPr>
                <a:defRPr/>
              </a:pPr>
              <a:t>8/12/2015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5788-EE56-4D58-A039-28899E7849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defTabSz="521436"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3BAF2AED-58F7-47F4-A551-BA446BE412B7}" type="datetime1">
              <a:rPr lang="en-US" smtClean="0">
                <a:ea typeface="ＭＳ Ｐゴシック" pitchFamily="-109" charset="-128"/>
                <a:cs typeface="+mn-cs"/>
              </a:rPr>
              <a:pPr>
                <a:defRPr/>
              </a:pPr>
              <a:t>8/12/2015</a:t>
            </a:fld>
            <a:endParaRPr lang="pt-BR" dirty="0">
              <a:ea typeface="ＭＳ Ｐゴシック" pitchFamily="-10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1436"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endParaRPr lang="pt-BR" dirty="0">
              <a:ea typeface="ＭＳ Ｐゴシック" pitchFamily="-10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 defTabSz="521436"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2B30B6D5-A4C8-463F-B4BE-7A33BA22158E}" type="slidenum">
              <a:rPr lang="pt-BR" smtClean="0">
                <a:ea typeface="ＭＳ Ｐゴシック" pitchFamily="-109" charset="-128"/>
                <a:cs typeface="+mn-cs"/>
              </a:rPr>
              <a:pPr>
                <a:defRPr/>
              </a:pPr>
              <a:t>‹nº›</a:t>
            </a:fld>
            <a:endParaRPr lang="pt-BR" dirty="0">
              <a:ea typeface="ＭＳ Ｐゴシック" pitchFamily="-109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wipe dir="d"/>
  </p:transition>
  <p:txStyles>
    <p:titleStyle>
      <a:lvl1pPr algn="ctr" defTabSz="521436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5214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5214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5214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5214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521436" algn="ctr" defTabSz="5214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1042872" algn="ctr" defTabSz="5214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564308" algn="ctr" defTabSz="5214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2085744" algn="ctr" defTabSz="5214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91076" indent="-391076" algn="l" defTabSz="52143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847334" indent="-325898" algn="l" defTabSz="52143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303590" indent="-260718" algn="l" defTabSz="52143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825026" indent="-260718" algn="l" defTabSz="52143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346462" indent="-260718" algn="l" defTabSz="52143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867898" indent="-260718" algn="l" defTabSz="5214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5214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5214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5214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521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 defTabSz="521528">
              <a:defRPr/>
            </a:pPr>
            <a:fld id="{3BAF2AED-58F7-47F4-A551-BA446BE412B7}" type="datetime1">
              <a:rPr lang="en-US">
                <a:ea typeface="ＭＳ Ｐゴシック" pitchFamily="-109" charset="-128"/>
                <a:cs typeface="+mn-cs"/>
              </a:rPr>
              <a:pPr defTabSz="521528">
                <a:defRPr/>
              </a:pPr>
              <a:t>8/12/2015</a:t>
            </a:fld>
            <a:endParaRPr lang="pt-BR">
              <a:ea typeface="ＭＳ Ｐゴシック" pitchFamily="-10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 defTabSz="521528">
              <a:defRPr/>
            </a:pPr>
            <a:endParaRPr lang="pt-BR">
              <a:ea typeface="ＭＳ Ｐゴシック" pitchFamily="-10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 defTabSz="521528">
              <a:defRPr/>
            </a:pPr>
            <a:fld id="{2B30B6D5-A4C8-463F-B4BE-7A33BA22158E}" type="slidenum">
              <a:rPr lang="pt-BR">
                <a:ea typeface="ＭＳ Ｐゴシック" pitchFamily="-109" charset="-128"/>
                <a:cs typeface="+mn-cs"/>
              </a:rPr>
              <a:pPr defTabSz="521528">
                <a:defRPr/>
              </a:pPr>
              <a:t>‹nº›</a:t>
            </a:fld>
            <a:endParaRPr lang="pt-BR">
              <a:ea typeface="ＭＳ Ｐゴシック" pitchFamily="-109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 dir="d"/>
  </p:transition>
  <p:txStyles>
    <p:titleStyle>
      <a:lvl1pPr algn="ctr" defTabSz="52152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52152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52152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52152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52152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521528" algn="ctr" defTabSz="52152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1043056" algn="ctr" defTabSz="52152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564584" algn="ctr" defTabSz="52152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2086112" algn="ctr" defTabSz="52152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91146" indent="-391146" algn="l" defTabSz="5215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847483" indent="-325955" algn="l" defTabSz="5215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303820" indent="-260764" algn="l" defTabSz="5215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825348" indent="-260764" algn="l" defTabSz="5215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346876" indent="-260764" algn="l" defTabSz="52152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868404" indent="-260764" algn="l" defTabSz="52152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52152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52152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52152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5215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cardoso@cni.org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098228" y="298854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ÁREAS DE PRESERVAÇÃO PERMANENTE EM REGIÕES URBANAS</a:t>
            </a:r>
            <a:endParaRPr lang="pt-B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76804" y="749905"/>
            <a:ext cx="75885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Câmara dos Deputados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Comissão de Desenvolvimento Urbano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46300" y="4500711"/>
            <a:ext cx="7866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 smtClean="0">
                <a:solidFill>
                  <a:srgbClr val="002060"/>
                </a:solidFill>
                <a:latin typeface="+mn-lt"/>
              </a:rPr>
              <a:t>Mário Cardoso</a:t>
            </a:r>
          </a:p>
          <a:p>
            <a:pPr algn="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Especialista em Meio Ambiente</a:t>
            </a:r>
          </a:p>
          <a:p>
            <a:pPr algn="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Confederação Nacional da Indústria – CNI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66"/>
          <p:cNvSpPr txBox="1">
            <a:spLocks noChangeArrowheads="1"/>
          </p:cNvSpPr>
          <p:nvPr/>
        </p:nvSpPr>
        <p:spPr bwMode="auto">
          <a:xfrm>
            <a:off x="522164" y="1769167"/>
            <a:ext cx="9721080" cy="46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8" tIns="52130" rIns="104288" bIns="52130">
            <a:spAutoFit/>
          </a:bodyPr>
          <a:lstStyle/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Áreas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no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entorno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dos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lagos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e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lagoas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naturais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: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zonas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urbanas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: 30 m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zonas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rurais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:</a:t>
            </a:r>
          </a:p>
          <a:p>
            <a:pPr marL="7207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corpo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d’água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com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até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20 ha de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superfície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: 50 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m</a:t>
            </a:r>
          </a:p>
          <a:p>
            <a:pPr marL="720725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corpo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d’água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com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mais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de 20 ha de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superfície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: 100 m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sz="2700" dirty="0">
              <a:solidFill>
                <a:srgbClr val="002060"/>
              </a:solidFill>
              <a:latin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Áreas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no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entorno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dos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reservatórios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d’água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artificiais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: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Decorrentes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de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barramento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ou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represamento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de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cursos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d’água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naturais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–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faixa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definida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na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licença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ambiental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Outros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reservatórios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...  </a:t>
            </a: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sz="2700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4579" name="Shape 167"/>
          <p:cNvSpPr txBox="1">
            <a:spLocks noGrp="1"/>
          </p:cNvSpPr>
          <p:nvPr>
            <p:ph type="title"/>
          </p:nvPr>
        </p:nvSpPr>
        <p:spPr>
          <a:xfrm>
            <a:off x="378725" y="920583"/>
            <a:ext cx="9935951" cy="628498"/>
          </a:xfrm>
        </p:spPr>
        <p:txBody>
          <a:bodyPr tIns="52130" bIns="5213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Delimitação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 de </a:t>
            </a: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Outras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 APPs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2204" y="1188343"/>
            <a:ext cx="9217024" cy="532450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Tentativa de Solução:</a:t>
            </a:r>
          </a:p>
          <a:p>
            <a:pPr>
              <a:spcAft>
                <a:spcPts val="1200"/>
              </a:spcAft>
            </a:pPr>
            <a:r>
              <a:rPr lang="pt-BR" sz="3200" dirty="0" smtClean="0">
                <a:solidFill>
                  <a:srgbClr val="002060"/>
                </a:solidFill>
                <a:latin typeface="Calibri"/>
              </a:rPr>
              <a:t>No caso de </a:t>
            </a: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áreas urbanas</a:t>
            </a:r>
            <a:r>
              <a:rPr lang="pt-BR" sz="3200" dirty="0" smtClean="0">
                <a:solidFill>
                  <a:srgbClr val="002060"/>
                </a:solidFill>
                <a:latin typeface="Calibri"/>
              </a:rPr>
              <a:t>, assim entendidas as compreendidas nos perímetros urbanos definidos por lei municipal,  e nas  regiões  metropolitanas e aglomerações urbanas, observar-se-á o disposto nos respectivos </a:t>
            </a: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Planos Diretores </a:t>
            </a:r>
            <a:r>
              <a:rPr lang="pt-BR" sz="3200" dirty="0" smtClean="0">
                <a:solidFill>
                  <a:srgbClr val="002060"/>
                </a:solidFill>
                <a:latin typeface="Calibri"/>
              </a:rPr>
              <a:t>e </a:t>
            </a: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Leis Municipais de Uso do Solo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 Previsto na proposta de novo Código Florestal aprovada pelo Congresso, mas vetado pela Presidente</a:t>
            </a:r>
            <a:endParaRPr lang="pt-BR" sz="32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82204" y="1558282"/>
            <a:ext cx="9217024" cy="366250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Situação Atual: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Insegurança jurídica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Inibição da atividade produtiva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Aumento da ilegalidade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Surgimento de regulamentações estaduais sobre o tema</a:t>
            </a:r>
            <a:endParaRPr lang="pt-BR" sz="3200" b="1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2204" y="1692399"/>
            <a:ext cx="9066212" cy="3960440"/>
          </a:xfrm>
        </p:spPr>
        <p:txBody>
          <a:bodyPr rtlCol="0">
            <a:normAutofit/>
          </a:bodyPr>
          <a:lstStyle/>
          <a:p>
            <a:pPr marL="391007" indent="-391007" algn="ctr" defTabSz="10426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5200" b="1" dirty="0">
                <a:solidFill>
                  <a:srgbClr val="002060"/>
                </a:solidFill>
                <a:ea typeface="ＭＳ Ｐゴシック" pitchFamily="34" charset="-128"/>
              </a:rPr>
              <a:t>OBRIGADO!</a:t>
            </a:r>
          </a:p>
          <a:p>
            <a:pPr marL="391007" indent="-391007" algn="ctr" defTabSz="10426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pt-BR" sz="26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391007" indent="-391007" algn="ctr" defTabSz="10426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2600" b="1" dirty="0" smtClean="0">
                <a:solidFill>
                  <a:srgbClr val="002060"/>
                </a:solidFill>
                <a:ea typeface="ＭＳ Ｐゴシック" pitchFamily="34" charset="-128"/>
              </a:rPr>
              <a:t>Mário Cardoso</a:t>
            </a:r>
          </a:p>
          <a:p>
            <a:pPr marL="391007" indent="-391007" algn="ctr" defTabSz="10426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2600" b="1" dirty="0" smtClean="0">
                <a:solidFill>
                  <a:srgbClr val="002060"/>
                </a:solidFill>
                <a:ea typeface="ＭＳ Ｐゴシック" pitchFamily="34" charset="-128"/>
                <a:hlinkClick r:id="rId3"/>
              </a:rPr>
              <a:t>mcardoso@cni.org.br</a:t>
            </a:r>
            <a:endParaRPr lang="pt-BR" sz="26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marL="391007" indent="-391007" algn="ctr" defTabSz="10426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2600" b="1" dirty="0" smtClean="0">
                <a:solidFill>
                  <a:srgbClr val="002060"/>
                </a:solidFill>
                <a:ea typeface="ＭＳ Ｐゴシック" pitchFamily="34" charset="-128"/>
              </a:rPr>
              <a:t>(61) 3317-9482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 idx="4294967295"/>
          </p:nvPr>
        </p:nvSpPr>
        <p:spPr>
          <a:xfrm>
            <a:off x="0" y="36214"/>
            <a:ext cx="10693400" cy="648073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Preservação Permanente - APP</a:t>
            </a:r>
            <a:endParaRPr lang="pt-BR" altLang="pt-BR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4212" y="1260351"/>
            <a:ext cx="8712968" cy="529372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Novo Código Florestal</a:t>
            </a:r>
          </a:p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nº 12.651, de 25 de maio de 2012</a:t>
            </a:r>
          </a:p>
          <a:p>
            <a:pPr>
              <a:spcAft>
                <a:spcPts val="1200"/>
              </a:spcAft>
            </a:pPr>
            <a:r>
              <a:rPr lang="pt-BR" sz="2800" b="1" dirty="0" smtClean="0">
                <a:solidFill>
                  <a:srgbClr val="002060"/>
                </a:solidFill>
                <a:latin typeface="Calibri"/>
              </a:rPr>
              <a:t>Art. 3º  Para os efeitos desta Lei, entende-se por:</a:t>
            </a:r>
          </a:p>
          <a:p>
            <a:pPr>
              <a:spcAft>
                <a:spcPts val="1200"/>
              </a:spcAft>
            </a:pPr>
            <a:r>
              <a:rPr lang="pt-BR" sz="2800" b="1" dirty="0" smtClean="0">
                <a:solidFill>
                  <a:srgbClr val="002060"/>
                </a:solidFill>
                <a:latin typeface="Calibri"/>
              </a:rPr>
              <a:t>...</a:t>
            </a:r>
          </a:p>
          <a:p>
            <a:pPr>
              <a:spcAft>
                <a:spcPts val="1200"/>
              </a:spcAft>
            </a:pPr>
            <a:r>
              <a:rPr lang="pt-BR" sz="2800" b="1" dirty="0" smtClean="0">
                <a:solidFill>
                  <a:srgbClr val="002060"/>
                </a:solidFill>
                <a:latin typeface="Calibri"/>
              </a:rPr>
              <a:t>II - Área de Preservação Permanente - APP: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2060"/>
                </a:solidFill>
                <a:latin typeface="Calibri"/>
              </a:rPr>
              <a:t>área protegida, </a:t>
            </a:r>
            <a:r>
              <a:rPr lang="pt-BR" sz="2800" u="sng" dirty="0" smtClean="0">
                <a:solidFill>
                  <a:srgbClr val="002060"/>
                </a:solidFill>
                <a:latin typeface="Calibri"/>
              </a:rPr>
              <a:t>coberta ou não por vegetação nativa</a:t>
            </a:r>
            <a:r>
              <a:rPr lang="pt-BR" sz="2800" dirty="0" smtClean="0">
                <a:solidFill>
                  <a:srgbClr val="002060"/>
                </a:solidFill>
                <a:latin typeface="Calibri"/>
              </a:rPr>
              <a:t>, com a função ambiental de preservar os recursos hídricos, a paisagem, a estabilidade geológica e a biodiversidade, facilitar o fluxo gênico de fauna e flora, proteger o solo e assegurar o bem-estar das populações humanas.</a:t>
            </a:r>
            <a:endParaRPr lang="pt-BR" sz="28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8188" y="612279"/>
            <a:ext cx="9073008" cy="6001611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Novo Código Florestal</a:t>
            </a:r>
          </a:p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nº 12.651, de 25 de maio de 2012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Art. 4º  Considera-se Área de Preservação Permanente, em zonas rurais </a:t>
            </a:r>
            <a:r>
              <a:rPr lang="pt-BR" sz="2400" b="1" dirty="0" smtClean="0">
                <a:solidFill>
                  <a:srgbClr val="FF0000"/>
                </a:solidFill>
                <a:latin typeface="Calibri"/>
              </a:rPr>
              <a:t>ou urbanas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, para os efeitos desta Lei:</a:t>
            </a:r>
          </a:p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I - as faixas marginais de qualquer curso d’água natural perene e intermitente, excluídos os efêmeros, desde a borda da calha do leito regular, em largura mínima de:</a:t>
            </a:r>
            <a:endParaRPr lang="pt-BR" sz="2000" dirty="0" smtClean="0">
              <a:solidFill>
                <a:srgbClr val="002060"/>
              </a:solidFill>
              <a:latin typeface="Calibri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30m, para os cursos d’água de menos de 10m de largura;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50m, para os cursos d’água que tenham de 10 a 50m de largura;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100m, para os cursos d’água que tenham de 50 a 200m de largura;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200m, para os cursos d’água que tenham de 200 a 600m de largura;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2060"/>
                </a:solidFill>
                <a:latin typeface="Calibri"/>
              </a:rPr>
              <a:t>500m, para os cursos d’água que tenham largura superior a 600m;</a:t>
            </a:r>
            <a:endParaRPr lang="pt-B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serra.com.br/wp-content/uploads/2014/08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6" y="576275"/>
            <a:ext cx="8208912" cy="6156684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330476" y="2844527"/>
            <a:ext cx="3888432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     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Leito do Rio</a:t>
            </a: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3114452" y="3060551"/>
            <a:ext cx="648072" cy="288032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 rot="10800000">
            <a:off x="5778748" y="3060551"/>
            <a:ext cx="648072" cy="288032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90"/>
          <p:cNvSpPr txBox="1">
            <a:spLocks noChangeArrowheads="1"/>
          </p:cNvSpPr>
          <p:nvPr/>
        </p:nvSpPr>
        <p:spPr bwMode="auto">
          <a:xfrm rot="5400000">
            <a:off x="5221125" y="2735008"/>
            <a:ext cx="395566" cy="3600000"/>
          </a:xfrm>
          <a:prstGeom prst="rect">
            <a:avLst/>
          </a:prstGeom>
          <a:solidFill>
            <a:schemeClr val="accent1"/>
          </a:solidFill>
          <a:ln w="25400" cap="rnd">
            <a:solidFill>
              <a:srgbClr val="385D8A"/>
            </a:solidFill>
            <a:miter lim="800000"/>
            <a:headEnd/>
            <a:tailEnd/>
          </a:ln>
        </p:spPr>
        <p:txBody>
          <a:bodyPr lIns="104288" tIns="52130" rIns="104288" bIns="52130" anchor="ctr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0483" name="Shape 91"/>
          <p:cNvSpPr txBox="1">
            <a:spLocks noGrp="1"/>
          </p:cNvSpPr>
          <p:nvPr>
            <p:ph type="title"/>
          </p:nvPr>
        </p:nvSpPr>
        <p:spPr>
          <a:xfrm>
            <a:off x="378725" y="1063221"/>
            <a:ext cx="9935951" cy="997830"/>
          </a:xfrm>
        </p:spPr>
        <p:txBody>
          <a:bodyPr tIns="52130" bIns="5213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Delimitação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 de APPs de </a:t>
            </a: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Cursos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D’água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>Naturais</a:t>
            </a: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  <a:t/>
            </a:r>
            <a:b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Calibri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Perenes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Intermitentes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20484" name="Shape 92"/>
          <p:cNvSpPr txBox="1">
            <a:spLocks noChangeArrowheads="1"/>
          </p:cNvSpPr>
          <p:nvPr/>
        </p:nvSpPr>
        <p:spPr bwMode="auto">
          <a:xfrm rot="5400000">
            <a:off x="4822933" y="3528765"/>
            <a:ext cx="1191950" cy="3600000"/>
          </a:xfrm>
          <a:prstGeom prst="rect">
            <a:avLst/>
          </a:prstGeom>
          <a:solidFill>
            <a:srgbClr val="008000"/>
          </a:solidFill>
          <a:ln w="38100" cap="rnd">
            <a:solidFill>
              <a:schemeClr val="tx1"/>
            </a:solidFill>
            <a:miter lim="800000"/>
            <a:headEnd/>
            <a:tailEnd/>
          </a:ln>
        </p:spPr>
        <p:txBody>
          <a:bodyPr lIns="104288" tIns="52130" rIns="104288" bIns="52130" anchor="ctr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0485" name="Shape 93"/>
          <p:cNvSpPr txBox="1">
            <a:spLocks noChangeArrowheads="1"/>
          </p:cNvSpPr>
          <p:nvPr/>
        </p:nvSpPr>
        <p:spPr bwMode="auto">
          <a:xfrm rot="5400000">
            <a:off x="4822933" y="1941251"/>
            <a:ext cx="1191949" cy="3600000"/>
          </a:xfrm>
          <a:prstGeom prst="rect">
            <a:avLst/>
          </a:prstGeom>
          <a:solidFill>
            <a:srgbClr val="008000"/>
          </a:solidFill>
          <a:ln w="38100" cap="rnd">
            <a:solidFill>
              <a:schemeClr val="tx1"/>
            </a:solidFill>
            <a:miter lim="800000"/>
            <a:headEnd/>
            <a:tailEnd/>
          </a:ln>
        </p:spPr>
        <p:txBody>
          <a:bodyPr lIns="104288" tIns="52130" rIns="104288" bIns="52130" anchor="ctr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0486" name="Shape 94"/>
          <p:cNvSpPr txBox="1">
            <a:spLocks noChangeArrowheads="1"/>
          </p:cNvSpPr>
          <p:nvPr/>
        </p:nvSpPr>
        <p:spPr bwMode="auto">
          <a:xfrm>
            <a:off x="623646" y="4202453"/>
            <a:ext cx="2202774" cy="7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8" tIns="52130" rIns="104288" bIns="5213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Curso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d’água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de </a:t>
            </a: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até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10m de </a:t>
            </a: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largura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0488" name="Shape 96"/>
          <p:cNvSpPr>
            <a:spLocks/>
          </p:cNvSpPr>
          <p:nvPr/>
        </p:nvSpPr>
        <p:spPr bwMode="auto">
          <a:xfrm>
            <a:off x="7434932" y="3204567"/>
            <a:ext cx="288032" cy="108000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8" tIns="52130" rIns="104288" bIns="52130" anchor="ctr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0489" name="Shape 97"/>
          <p:cNvSpPr>
            <a:spLocks/>
          </p:cNvSpPr>
          <p:nvPr/>
        </p:nvSpPr>
        <p:spPr bwMode="auto">
          <a:xfrm>
            <a:off x="7385082" y="4788743"/>
            <a:ext cx="337882" cy="1080000"/>
          </a:xfrm>
          <a:prstGeom prst="rightBrace">
            <a:avLst>
              <a:gd name="adj1" fmla="val 1022"/>
              <a:gd name="adj2" fmla="val 50000"/>
            </a:avLst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</p:spPr>
        <p:txBody>
          <a:bodyPr lIns="104288" tIns="52130" rIns="104288" bIns="52130" anchor="ctr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0490" name="Shape 98"/>
          <p:cNvSpPr txBox="1">
            <a:spLocks noChangeArrowheads="1"/>
          </p:cNvSpPr>
          <p:nvPr/>
        </p:nvSpPr>
        <p:spPr bwMode="auto">
          <a:xfrm>
            <a:off x="7873388" y="3463830"/>
            <a:ext cx="1962313" cy="7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8" tIns="52130" rIns="104288" bIns="5213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Faixa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mínima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sym typeface="Calibri" pitchFamily="34" charset="0"/>
              </a:rPr>
              <a:t>de</a:t>
            </a:r>
          </a:p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smtClean="0">
                <a:latin typeface="Calibri" pitchFamily="34" charset="0"/>
                <a:sym typeface="Calibri" pitchFamily="34" charset="0"/>
              </a:rPr>
              <a:t>30 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metros</a:t>
            </a:r>
          </a:p>
        </p:txBody>
      </p:sp>
      <p:sp>
        <p:nvSpPr>
          <p:cNvPr id="20491" name="Shape 99"/>
          <p:cNvSpPr txBox="1">
            <a:spLocks noChangeArrowheads="1"/>
          </p:cNvSpPr>
          <p:nvPr/>
        </p:nvSpPr>
        <p:spPr bwMode="auto">
          <a:xfrm>
            <a:off x="7873388" y="4995334"/>
            <a:ext cx="1962313" cy="7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8" tIns="52130" rIns="104288" bIns="5213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Faixa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sym typeface="Calibri" pitchFamily="34" charset="0"/>
              </a:rPr>
              <a:t>mínima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sym typeface="Calibri" pitchFamily="34" charset="0"/>
              </a:rPr>
              <a:t>de</a:t>
            </a:r>
          </a:p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smtClean="0">
                <a:latin typeface="Calibri" pitchFamily="34" charset="0"/>
                <a:sym typeface="Calibri" pitchFamily="34" charset="0"/>
              </a:rPr>
              <a:t>30 </a:t>
            </a:r>
            <a:r>
              <a:rPr lang="en-US" sz="2000" b="1" dirty="0">
                <a:latin typeface="Calibri" pitchFamily="34" charset="0"/>
                <a:sym typeface="Calibri" pitchFamily="34" charset="0"/>
              </a:rPr>
              <a:t>metros</a:t>
            </a:r>
          </a:p>
        </p:txBody>
      </p:sp>
      <p:sp>
        <p:nvSpPr>
          <p:cNvPr id="20492" name="Shape 100"/>
          <p:cNvSpPr txBox="1">
            <a:spLocks noChangeArrowheads="1"/>
          </p:cNvSpPr>
          <p:nvPr/>
        </p:nvSpPr>
        <p:spPr bwMode="auto">
          <a:xfrm>
            <a:off x="8853616" y="7114939"/>
            <a:ext cx="1962313" cy="27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8" tIns="52130" rIns="104288" bIns="5213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100" b="1" dirty="0">
                <a:latin typeface="Calibri" pitchFamily="34" charset="0"/>
                <a:sym typeface="Calibri" pitchFamily="34" charset="0"/>
              </a:rPr>
              <a:t>MOCHIZUKI, 2014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042444" y="4284687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3nehc6yl9qzo4.cloudfront.net/img/agr_imagem_35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" y="1404367"/>
            <a:ext cx="10667692" cy="61926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rasilpatrimonio.files.wordpress.com/2011/06/rio_tamanduatec3ad_-_centro_e_zl_paulis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83" y="773789"/>
            <a:ext cx="7849549" cy="5887162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0" y="36214"/>
            <a:ext cx="10693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Área de Preservação Permanente - APP</a:t>
            </a:r>
            <a:endParaRPr kumimoji="0" lang="pt-BR" altLang="pt-BR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10396" y="558257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 a função ambiental?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 idx="4294967295"/>
          </p:nvPr>
        </p:nvSpPr>
        <p:spPr>
          <a:xfrm>
            <a:off x="5274692" y="828302"/>
            <a:ext cx="5418708" cy="2376265"/>
          </a:xfrm>
        </p:spPr>
        <p:txBody>
          <a:bodyPr/>
          <a:lstStyle/>
          <a:p>
            <a:pPr eaLnBrk="1" hangingPunct="1"/>
            <a:r>
              <a:rPr lang="pt-BR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Zona Urbana</a:t>
            </a:r>
            <a:b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Ocupação Histórica</a:t>
            </a:r>
            <a:endParaRPr lang="pt-BR" alt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pic>
        <p:nvPicPr>
          <p:cNvPr id="3076" name="Picture 4" descr="http://www.turismonaweb.com.br/imagens/fotos-pontos-turisticos-04/Porto-de-Man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32" y="3949022"/>
            <a:ext cx="5040000" cy="336000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34132" y="3852639"/>
            <a:ext cx="1584176" cy="40007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/>
              </a:rPr>
              <a:t>Manaus/AM</a:t>
            </a:r>
            <a:endParaRPr lang="pt-BR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078" name="Picture 6" descr="http://msalx.vejasp.abril.com.br/2014/09/17/1645/jcclk/onibus-flutuante.jpeg?1410983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420631"/>
            <a:ext cx="5040000" cy="336000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34132" y="396255"/>
            <a:ext cx="1584176" cy="40007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FC000"/>
                </a:solidFill>
                <a:latin typeface="Calibri"/>
              </a:rPr>
              <a:t>São Paulo/SP</a:t>
            </a:r>
            <a:endParaRPr lang="pt-BR" sz="2000" b="1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34818" name="Picture 2" descr="http://imgms.viajeaqui.abril.com.br/1/foto-galeria-materia-620-7ajt.jpeg?14261027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716" y="4140671"/>
            <a:ext cx="5040000" cy="3113413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490716" y="4212679"/>
            <a:ext cx="1440160" cy="40007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FC000"/>
                </a:solidFill>
                <a:latin typeface="Calibri"/>
              </a:rPr>
              <a:t>Recife/PE</a:t>
            </a:r>
            <a:endParaRPr lang="pt-BR" sz="2000" b="1" dirty="0">
              <a:solidFill>
                <a:srgbClr val="FFC000"/>
              </a:solidFill>
              <a:latin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 idx="4294967295"/>
          </p:nvPr>
        </p:nvSpPr>
        <p:spPr>
          <a:xfrm>
            <a:off x="288032" y="324246"/>
            <a:ext cx="10171236" cy="1368153"/>
          </a:xfrm>
        </p:spPr>
        <p:txBody>
          <a:bodyPr/>
          <a:lstStyle/>
          <a:p>
            <a:pPr eaLnBrk="1" hangingPunct="1"/>
            <a:r>
              <a:rPr lang="pt-B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Zona Urbana</a:t>
            </a:r>
            <a:endParaRPr lang="pt-BR" altLang="pt-BR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94572" y="2268463"/>
            <a:ext cx="1584176" cy="40007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/>
              </a:rPr>
              <a:t>Manaus/AM</a:t>
            </a:r>
            <a:endParaRPr lang="pt-BR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1746" name="Picture 2" descr="https://arcowebarquivos.s3.amazonaws.com/imagens/05/02/arq_5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6255"/>
            <a:ext cx="10693400" cy="7132497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440432" y="-35792"/>
            <a:ext cx="101712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214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-109" charset="-128"/>
                <a:cs typeface="ＭＳ Ｐゴシック" pitchFamily="-109" charset="-128"/>
              </a:rPr>
              <a:t>Mapa dos Rios Subterrâneos na cidade de São Paulo</a:t>
            </a: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262178" y="7145765"/>
            <a:ext cx="34131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Fonte: Planeta Sustentável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531</Words>
  <Application>Microsoft Office PowerPoint</Application>
  <PresentationFormat>Personalizar</PresentationFormat>
  <Paragraphs>71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Área de Preservação Permanente - APP</vt:lpstr>
      <vt:lpstr>Slide 3</vt:lpstr>
      <vt:lpstr>Slide 4</vt:lpstr>
      <vt:lpstr>Delimitação de APPs de Cursos D’água Naturais (Perenes e Intermitentes)</vt:lpstr>
      <vt:lpstr>Slide 6</vt:lpstr>
      <vt:lpstr>Slide 7</vt:lpstr>
      <vt:lpstr>APPs em Zona Urbana Ocupação Histórica</vt:lpstr>
      <vt:lpstr>APPs em Zona Urbana</vt:lpstr>
      <vt:lpstr>Delimitação de Outras APPs 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mcardoso</cp:lastModifiedBy>
  <cp:revision>217</cp:revision>
  <dcterms:created xsi:type="dcterms:W3CDTF">2014-03-20T18:21:57Z</dcterms:created>
  <dcterms:modified xsi:type="dcterms:W3CDTF">2015-08-12T11:28:32Z</dcterms:modified>
</cp:coreProperties>
</file>