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7" r:id="rId1"/>
  </p:sldMasterIdLst>
  <p:notesMasterIdLst>
    <p:notesMasterId r:id="rId50"/>
  </p:notesMasterIdLst>
  <p:handoutMasterIdLst>
    <p:handoutMasterId r:id="rId51"/>
  </p:handoutMasterIdLst>
  <p:sldIdLst>
    <p:sldId id="686" r:id="rId2"/>
    <p:sldId id="825" r:id="rId3"/>
    <p:sldId id="826" r:id="rId4"/>
    <p:sldId id="844" r:id="rId5"/>
    <p:sldId id="827" r:id="rId6"/>
    <p:sldId id="828" r:id="rId7"/>
    <p:sldId id="829" r:id="rId8"/>
    <p:sldId id="830" r:id="rId9"/>
    <p:sldId id="831" r:id="rId10"/>
    <p:sldId id="832" r:id="rId11"/>
    <p:sldId id="833" r:id="rId12"/>
    <p:sldId id="834" r:id="rId13"/>
    <p:sldId id="698" r:id="rId14"/>
    <p:sldId id="836" r:id="rId15"/>
    <p:sldId id="837" r:id="rId16"/>
    <p:sldId id="838" r:id="rId17"/>
    <p:sldId id="839" r:id="rId18"/>
    <p:sldId id="866" r:id="rId19"/>
    <p:sldId id="796" r:id="rId20"/>
    <p:sldId id="843" r:id="rId21"/>
    <p:sldId id="842" r:id="rId22"/>
    <p:sldId id="867" r:id="rId23"/>
    <p:sldId id="845" r:id="rId24"/>
    <p:sldId id="804" r:id="rId25"/>
    <p:sldId id="824" r:id="rId26"/>
    <p:sldId id="795" r:id="rId27"/>
    <p:sldId id="798" r:id="rId28"/>
    <p:sldId id="789" r:id="rId29"/>
    <p:sldId id="846" r:id="rId30"/>
    <p:sldId id="847" r:id="rId31"/>
    <p:sldId id="848" r:id="rId32"/>
    <p:sldId id="849" r:id="rId33"/>
    <p:sldId id="850" r:id="rId34"/>
    <p:sldId id="851" r:id="rId35"/>
    <p:sldId id="852" r:id="rId36"/>
    <p:sldId id="853" r:id="rId37"/>
    <p:sldId id="854" r:id="rId38"/>
    <p:sldId id="869" r:id="rId39"/>
    <p:sldId id="855" r:id="rId40"/>
    <p:sldId id="856" r:id="rId41"/>
    <p:sldId id="870" r:id="rId42"/>
    <p:sldId id="857" r:id="rId43"/>
    <p:sldId id="858" r:id="rId44"/>
    <p:sldId id="861" r:id="rId45"/>
    <p:sldId id="862" r:id="rId46"/>
    <p:sldId id="863" r:id="rId47"/>
    <p:sldId id="864" r:id="rId48"/>
    <p:sldId id="865" r:id="rId49"/>
  </p:sldIdLst>
  <p:sldSz cx="9144000" cy="6858000" type="screen4x3"/>
  <p:notesSz cx="7010400" cy="92964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D2B"/>
    <a:srgbClr val="FFFF66"/>
    <a:srgbClr val="FFFF00"/>
    <a:srgbClr val="C0504D"/>
    <a:srgbClr val="99CCFF"/>
    <a:srgbClr val="99FFCC"/>
    <a:srgbClr val="00FF99"/>
    <a:srgbClr val="FFCC66"/>
    <a:srgbClr val="F2F274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352" autoAdjust="0"/>
    <p:restoredTop sz="94493" autoAdjust="0"/>
  </p:normalViewPr>
  <p:slideViewPr>
    <p:cSldViewPr>
      <p:cViewPr>
        <p:scale>
          <a:sx n="70" d="100"/>
          <a:sy n="70" d="100"/>
        </p:scale>
        <p:origin x="-1770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970" y="-108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_densp_cgesa\cgesa\COSAE\EVENTOS\I%20Conferencia%20Determinantes%20Sociais%20Sa&#250;de%20-%20NE\METAS%20NORDESTE%20PLANSAB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_densp_cgesa\cgesa\COSAE\EVENTOS\I%20Conferencia%20Determinantes%20Sociais%20Sa&#250;de%20-%20NE\METAS%20NORDESTE%20PLANSAB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_densp_cgesa\cgesa\COSAE\EVENTOS\I%20Conferencia%20Determinantes%20Sociais%20Sa&#250;de%20-%20NE\METAS%20NORDESTE%20PLANSA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title>
      <c:tx>
        <c:rich>
          <a:bodyPr/>
          <a:lstStyle/>
          <a:p>
            <a:pPr>
              <a:defRPr sz="1400"/>
            </a:pPr>
            <a:r>
              <a:rPr lang="pt-BR" sz="2000" dirty="0"/>
              <a:t>Investimentos em Ações de Saneamento - PLANSAB </a:t>
            </a:r>
            <a:r>
              <a:rPr lang="pt-BR" sz="2000" baseline="0" dirty="0" smtClean="0"/>
              <a:t>2013-2033 </a:t>
            </a:r>
          </a:p>
          <a:p>
            <a:pPr>
              <a:defRPr sz="1400"/>
            </a:pPr>
            <a:r>
              <a:rPr lang="pt-BR" sz="2000" baseline="0" dirty="0" smtClean="0"/>
              <a:t>(</a:t>
            </a:r>
            <a:r>
              <a:rPr lang="pt-BR" sz="2000" baseline="0" dirty="0"/>
              <a:t>em Bilhões de Reais)</a:t>
            </a:r>
            <a:endParaRPr lang="pt-BR" sz="2000" dirty="0"/>
          </a:p>
        </c:rich>
      </c:tx>
      <c:layout>
        <c:manualLayout>
          <c:xMode val="edge"/>
          <c:yMode val="edge"/>
          <c:x val="9.8245963571644279E-2"/>
          <c:y val="2.9196752089330272E-2"/>
        </c:manualLayout>
      </c:layout>
    </c:title>
    <c:plotArea>
      <c:layout>
        <c:manualLayout>
          <c:layoutTarget val="inner"/>
          <c:xMode val="edge"/>
          <c:yMode val="edge"/>
          <c:x val="0.30343460192476107"/>
          <c:y val="0.22831474124203507"/>
          <c:w val="0.31813079615048201"/>
          <c:h val="0.61697661969226125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F79646">
                  <a:lumMod val="60000"/>
                  <a:lumOff val="40000"/>
                </a:srgbClr>
              </a:solidFill>
            </c:spPr>
          </c:dPt>
          <c:dLbls>
            <c:dLbl>
              <c:idx val="2"/>
              <c:layout>
                <c:manualLayout>
                  <c:x val="-1.4512467509427749E-2"/>
                  <c:y val="1.5873015873015883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 </a:t>
                    </a:r>
                    <a:r>
                      <a:rPr lang="en-US"/>
                      <a:t>23,361 
5%</a:t>
                    </a:r>
                  </a:p>
                </c:rich>
              </c:tx>
              <c:dLblPos val="outEnd"/>
              <c:showVal val="1"/>
              <c:showPercent val="1"/>
              <c:separator>
</c:separator>
            </c:dLbl>
            <c:numFmt formatCode="0.0%" sourceLinked="0"/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outEnd"/>
            <c:showVal val="1"/>
            <c:showPercent val="1"/>
            <c:separator>
</c:separator>
            <c:showLeaderLines val="1"/>
          </c:dLbls>
          <c:cat>
            <c:strRef>
              <c:f>investimentos!$A$17:$A$21</c:f>
              <c:strCache>
                <c:ptCount val="5"/>
                <c:pt idx="0">
                  <c:v>Abastecimento de Água</c:v>
                </c:pt>
                <c:pt idx="1">
                  <c:v>Esgotamento Sanitário</c:v>
                </c:pt>
                <c:pt idx="2">
                  <c:v>Resíduos Sólidos</c:v>
                </c:pt>
                <c:pt idx="3">
                  <c:v>Drenagem Urbana</c:v>
                </c:pt>
                <c:pt idx="4">
                  <c:v>Gestão</c:v>
                </c:pt>
              </c:strCache>
            </c:strRef>
          </c:cat>
          <c:val>
            <c:numRef>
              <c:f>investimentos!$B$17:$B$21</c:f>
              <c:numCache>
                <c:formatCode>_-* #,##0.000_-;\-* #,##0.000_-;_-* "-"??_-;_-@_-</c:formatCode>
                <c:ptCount val="5"/>
                <c:pt idx="0">
                  <c:v>122.149</c:v>
                </c:pt>
                <c:pt idx="1">
                  <c:v>181.89200000000082</c:v>
                </c:pt>
                <c:pt idx="2">
                  <c:v>23.361000000000001</c:v>
                </c:pt>
                <c:pt idx="3">
                  <c:v>68.705000000000013</c:v>
                </c:pt>
                <c:pt idx="4">
                  <c:v>112.345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b"/>
      <c:layout>
        <c:manualLayout>
          <c:xMode val="edge"/>
          <c:yMode val="edge"/>
          <c:x val="0.7483607830271215"/>
          <c:y val="0.31986053598500919"/>
          <c:w val="0.23522287839020128"/>
          <c:h val="0.48350784363130733"/>
        </c:manualLayout>
      </c:layout>
      <c:txPr>
        <a:bodyPr/>
        <a:lstStyle/>
        <a:p>
          <a:pPr>
            <a:defRPr sz="1400" b="1"/>
          </a:pPr>
          <a:endParaRPr lang="pt-BR"/>
        </a:p>
      </c:txPr>
    </c:legend>
    <c:plotVisOnly val="1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title>
      <c:tx>
        <c:rich>
          <a:bodyPr/>
          <a:lstStyle/>
          <a:p>
            <a:pPr>
              <a:defRPr sz="1400"/>
            </a:pPr>
            <a:r>
              <a:rPr lang="pt-BR" sz="1400" b="1" i="0" baseline="0" dirty="0" smtClean="0">
                <a:solidFill>
                  <a:srgbClr val="C00000"/>
                </a:solidFill>
              </a:rPr>
              <a:t>Abastecimento </a:t>
            </a:r>
            <a:r>
              <a:rPr lang="pt-BR" sz="1400" b="1" i="0" baseline="0" dirty="0">
                <a:solidFill>
                  <a:srgbClr val="C00000"/>
                </a:solidFill>
              </a:rPr>
              <a:t>de Água - PLANSAB 2013-2033 </a:t>
            </a:r>
            <a:endParaRPr lang="pt-BR" sz="1400" b="1" i="0" baseline="0" dirty="0" smtClean="0">
              <a:solidFill>
                <a:srgbClr val="C00000"/>
              </a:solidFill>
            </a:endParaRPr>
          </a:p>
          <a:p>
            <a:pPr>
              <a:defRPr sz="1400"/>
            </a:pPr>
            <a:r>
              <a:rPr lang="pt-BR" sz="1400" b="1" i="0" baseline="0" dirty="0" smtClean="0"/>
              <a:t>(</a:t>
            </a:r>
            <a:r>
              <a:rPr lang="pt-BR" sz="1400" b="1" i="0" baseline="0" dirty="0"/>
              <a:t>em Bilhões de Reais) </a:t>
            </a:r>
            <a:r>
              <a:rPr lang="pt-BR" sz="1400" b="1" i="0" baseline="0" dirty="0" smtClean="0"/>
              <a:t>– por </a:t>
            </a:r>
            <a:r>
              <a:rPr lang="pt-BR" sz="1400" b="1" i="0" baseline="0" dirty="0"/>
              <a:t>Região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8555452375201728"/>
          <c:y val="0.23440158358113225"/>
          <c:w val="0.59273301347951102"/>
          <c:h val="0.57329914418509875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2.9268288935626538E-2"/>
                  <c:y val="3.614457831325301E-2"/>
                </c:manualLayout>
              </c:layout>
              <c:dLblPos val="outEnd"/>
              <c:showVal val="1"/>
              <c:showPercent val="1"/>
              <c:separator>
</c:separator>
            </c:dLbl>
            <c:dLbl>
              <c:idx val="2"/>
              <c:layout>
                <c:manualLayout>
                  <c:x val="-4.5880268791607476E-2"/>
                  <c:y val="-8.3387141513458028E-4"/>
                </c:manualLayout>
              </c:layout>
              <c:dLblPos val="outEnd"/>
              <c:showVal val="1"/>
              <c:showPercent val="1"/>
              <c:separator>
</c:separator>
            </c:dLbl>
            <c:dLbl>
              <c:idx val="4"/>
              <c:layout>
                <c:manualLayout>
                  <c:x val="-4.715446550739831E-2"/>
                  <c:y val="1.6064257028112521E-2"/>
                </c:manualLayout>
              </c:layout>
              <c:dLblPos val="outEnd"/>
              <c:showVal val="1"/>
              <c:showPercent val="1"/>
              <c:separator>
</c:separator>
            </c:dLbl>
            <c:numFmt formatCode="0.0%" sourceLinked="0"/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Val val="1"/>
            <c:showPercent val="1"/>
            <c:separator>
</c:separator>
            <c:showLeaderLines val="1"/>
          </c:dLbls>
          <c:cat>
            <c:strRef>
              <c:f>investimentos!$A$4:$A$8</c:f>
              <c:strCache>
                <c:ptCount val="5"/>
                <c:pt idx="0">
                  <c:v>Norte</c:v>
                </c:pt>
                <c:pt idx="1">
                  <c:v>Nordeste</c:v>
                </c:pt>
                <c:pt idx="2">
                  <c:v>Sudeste</c:v>
                </c:pt>
                <c:pt idx="3">
                  <c:v>Sul</c:v>
                </c:pt>
                <c:pt idx="4">
                  <c:v>Centro-Oeste</c:v>
                </c:pt>
              </c:strCache>
            </c:strRef>
          </c:cat>
          <c:val>
            <c:numRef>
              <c:f>investimentos!$D$4:$D$8</c:f>
              <c:numCache>
                <c:formatCode>_-* #,##0.000_-;\-* #,##0.000_-;_-* "-"??_-;_-@_-</c:formatCode>
                <c:ptCount val="5"/>
                <c:pt idx="0">
                  <c:v>12.083</c:v>
                </c:pt>
                <c:pt idx="1">
                  <c:v>28.408999999999889</c:v>
                </c:pt>
                <c:pt idx="2">
                  <c:v>46.935000000000002</c:v>
                </c:pt>
                <c:pt idx="3">
                  <c:v>23.077000000000005</c:v>
                </c:pt>
                <c:pt idx="4">
                  <c:v>11.645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b"/>
      <c:layout/>
      <c:txPr>
        <a:bodyPr/>
        <a:lstStyle/>
        <a:p>
          <a:pPr>
            <a:defRPr sz="1200" b="1"/>
          </a:pPr>
          <a:endParaRPr lang="pt-BR"/>
        </a:p>
      </c:txPr>
    </c:legend>
    <c:plotVisOnly val="1"/>
  </c:chart>
  <c:spPr>
    <a:noFill/>
    <a:ln>
      <a:solidFill>
        <a:schemeClr val="tx1">
          <a:alpha val="83000"/>
        </a:schemeClr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title>
      <c:tx>
        <c:rich>
          <a:bodyPr/>
          <a:lstStyle/>
          <a:p>
            <a:pPr>
              <a:defRPr sz="1400"/>
            </a:pPr>
            <a:r>
              <a:rPr lang="pt-BR" sz="1400" b="1" i="0" baseline="0" dirty="0" smtClean="0"/>
              <a:t> </a:t>
            </a:r>
            <a:r>
              <a:rPr lang="pt-BR" sz="1400" b="1" i="0" baseline="0" dirty="0">
                <a:solidFill>
                  <a:srgbClr val="C00000"/>
                </a:solidFill>
              </a:rPr>
              <a:t>Esgotamento Sanitário - PLANSAB 2013-2033 </a:t>
            </a:r>
            <a:endParaRPr lang="pt-BR" sz="1400" b="1" i="0" baseline="0" dirty="0" smtClean="0">
              <a:solidFill>
                <a:srgbClr val="C00000"/>
              </a:solidFill>
            </a:endParaRPr>
          </a:p>
          <a:p>
            <a:pPr>
              <a:defRPr sz="1400"/>
            </a:pPr>
            <a:r>
              <a:rPr lang="pt-BR" sz="1400" b="1" i="0" baseline="0" dirty="0" smtClean="0"/>
              <a:t>(</a:t>
            </a:r>
            <a:r>
              <a:rPr lang="pt-BR" sz="1400" b="1" i="0" baseline="0" dirty="0"/>
              <a:t>em Bilhões de Reais) - por Região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7121091740028246"/>
          <c:y val="0.22455858777461038"/>
          <c:w val="0.62117307411973544"/>
          <c:h val="0.59062357867122151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5.1446954021310394E-2"/>
                  <c:y val="3.3426183844011144E-2"/>
                </c:manualLayout>
              </c:layout>
              <c:dLblPos val="outEnd"/>
              <c:showVal val="1"/>
              <c:showPercent val="1"/>
              <c:separator>
</c:separator>
            </c:dLbl>
            <c:dLbl>
              <c:idx val="4"/>
              <c:layout>
                <c:manualLayout>
                  <c:x val="-6.2165069442416933E-2"/>
                  <c:y val="2.5998142989786442E-2"/>
                </c:manualLayout>
              </c:layout>
              <c:dLblPos val="outEnd"/>
              <c:showVal val="1"/>
              <c:showPercent val="1"/>
              <c:separator>
</c:separator>
            </c:dLbl>
            <c:numFmt formatCode="0.0%" sourceLinked="0"/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Val val="1"/>
            <c:showPercent val="1"/>
            <c:separator>
</c:separator>
            <c:showLeaderLines val="1"/>
          </c:dLbls>
          <c:cat>
            <c:strRef>
              <c:f>investimentos!$A$4:$A$8</c:f>
              <c:strCache>
                <c:ptCount val="5"/>
                <c:pt idx="0">
                  <c:v>Norte</c:v>
                </c:pt>
                <c:pt idx="1">
                  <c:v>Nordeste</c:v>
                </c:pt>
                <c:pt idx="2">
                  <c:v>Sudeste</c:v>
                </c:pt>
                <c:pt idx="3">
                  <c:v>Sul</c:v>
                </c:pt>
                <c:pt idx="4">
                  <c:v>Centro-Oeste</c:v>
                </c:pt>
              </c:strCache>
            </c:strRef>
          </c:cat>
          <c:val>
            <c:numRef>
              <c:f>investimentos!$G$4:$G$8</c:f>
              <c:numCache>
                <c:formatCode>_-* #,##0.000_-;\-* #,##0.000_-;_-* "-"??_-;_-@_-</c:formatCode>
                <c:ptCount val="5"/>
                <c:pt idx="0">
                  <c:v>18.434999999999999</c:v>
                </c:pt>
                <c:pt idx="1">
                  <c:v>45.284000000000006</c:v>
                </c:pt>
                <c:pt idx="2">
                  <c:v>72.982000000000014</c:v>
                </c:pt>
                <c:pt idx="3">
                  <c:v>26.924999999999986</c:v>
                </c:pt>
                <c:pt idx="4">
                  <c:v>18.265999999999874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b"/>
      <c:layout/>
      <c:overlay val="1"/>
      <c:txPr>
        <a:bodyPr/>
        <a:lstStyle/>
        <a:p>
          <a:pPr>
            <a:defRPr sz="1200" b="1"/>
          </a:pPr>
          <a:endParaRPr lang="pt-BR"/>
        </a:p>
      </c:txPr>
    </c:legend>
    <c:plotVisOnly val="1"/>
  </c:chart>
  <c:spPr>
    <a:ln>
      <a:solidFill>
        <a:prstClr val="black"/>
      </a:solidFill>
    </a:ln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2282" tIns="46141" rIns="92282" bIns="46141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2282" tIns="46141" rIns="92282" bIns="46141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11F8BD3-BAB3-48A4-932F-BF637AF9F8E5}" type="datetimeFigureOut">
              <a:rPr lang="pt-BR"/>
              <a:pPr>
                <a:defRPr/>
              </a:pPr>
              <a:t>05/08/2015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29575"/>
            <a:ext cx="3038604" cy="465340"/>
          </a:xfrm>
          <a:prstGeom prst="rect">
            <a:avLst/>
          </a:prstGeom>
        </p:spPr>
        <p:txBody>
          <a:bodyPr vert="horz" lIns="92282" tIns="46141" rIns="92282" bIns="46141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70159" y="8829575"/>
            <a:ext cx="3038604" cy="465340"/>
          </a:xfrm>
          <a:prstGeom prst="rect">
            <a:avLst/>
          </a:prstGeom>
        </p:spPr>
        <p:txBody>
          <a:bodyPr vert="horz" lIns="92282" tIns="46141" rIns="92282" bIns="46141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58CFE56-82D4-4F7E-B232-D1128FCCE1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2282" tIns="46141" rIns="92282" bIns="46141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2282" tIns="46141" rIns="92282" bIns="46141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88601F9-8861-4819-89A7-137BDBE467D9}" type="datetimeFigureOut">
              <a:rPr lang="pt-BR"/>
              <a:pPr>
                <a:defRPr/>
              </a:pPr>
              <a:t>05/08/2015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2" tIns="46141" rIns="92282" bIns="46141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0715" y="4415531"/>
            <a:ext cx="5608974" cy="4183603"/>
          </a:xfrm>
          <a:prstGeom prst="rect">
            <a:avLst/>
          </a:prstGeom>
        </p:spPr>
        <p:txBody>
          <a:bodyPr vert="horz" lIns="92282" tIns="46141" rIns="92282" bIns="46141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575"/>
            <a:ext cx="3038604" cy="465340"/>
          </a:xfrm>
          <a:prstGeom prst="rect">
            <a:avLst/>
          </a:prstGeom>
        </p:spPr>
        <p:txBody>
          <a:bodyPr vert="horz" lIns="92282" tIns="46141" rIns="92282" bIns="46141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159" y="8829575"/>
            <a:ext cx="3038604" cy="465340"/>
          </a:xfrm>
          <a:prstGeom prst="rect">
            <a:avLst/>
          </a:prstGeom>
        </p:spPr>
        <p:txBody>
          <a:bodyPr vert="horz" lIns="92282" tIns="46141" rIns="92282" bIns="46141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D136257-1B25-4707-8129-A3CFC81D5D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7924B7B-9756-4920-AA4C-CAB793E81A18}" type="slidenum">
              <a:rPr lang="pt-BR"/>
              <a:pPr>
                <a:defRPr/>
              </a:pPr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D8687A-5B01-4D81-A98B-73C1F5AA67B6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D8687A-5B01-4D81-A98B-73C1F5AA67B6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D8687A-5B01-4D81-A98B-73C1F5AA67B6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8957A-A69F-4A9C-AE88-40E47E01913E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231C0-9E7C-438F-B34F-D06AEEF400F5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41120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231C0-9E7C-438F-B34F-D06AEEF400F5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41120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35EFA13-CDB4-443F-BDA2-7C41BE8A4A02}" type="slidenum">
              <a:rPr lang="pt-BR"/>
              <a:pPr>
                <a:defRPr/>
              </a:pPr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231C0-9E7C-438F-B34F-D06AEEF400F5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41120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231C0-9E7C-438F-B34F-D06AEEF400F5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41120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626C5F-1E4F-4565-A9A7-076CEDC1E5DE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626C5F-1E4F-4565-A9A7-076CEDC1E5DE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B88E3A-131E-4608-BCD5-DE8F5E1CAA46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6EDD85-48F4-4CA9-B540-2C03CD7B0A5E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1D076B-B5A8-4E9B-AC7B-26E3BAF807A7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465B19-7173-4FE3-A48D-887396FE8312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C41EA6-6C91-45F9-9F06-B1C3C7C8B141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35EFA13-CDB4-443F-BDA2-7C41BE8A4A02}" type="slidenum">
              <a:rPr lang="pt-BR"/>
              <a:pPr>
                <a:defRPr/>
              </a:pPr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465B19-7173-4FE3-A48D-887396FE8312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231C0-9E7C-438F-B34F-D06AEEF400F5}" type="slidenum">
              <a:rPr lang="pt-BR" smtClean="0"/>
              <a:pPr>
                <a:defRPr/>
              </a:pPr>
              <a:t>39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411204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944BD45-2872-412F-9584-599B028D36D2}" type="slidenum">
              <a:rPr lang="pt-BR"/>
              <a:pPr>
                <a:defRPr/>
              </a:pPr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944BD45-2872-412F-9584-599B028D36D2}" type="slidenum">
              <a:rPr lang="pt-BR"/>
              <a:pPr>
                <a:defRPr/>
              </a:pPr>
              <a:t>41</a:t>
            </a:fld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944BD45-2872-412F-9584-599B028D36D2}" type="slidenum">
              <a:rPr lang="pt-BR"/>
              <a:pPr>
                <a:defRPr/>
              </a:pPr>
              <a:t>42</a:t>
            </a:fld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944BD45-2872-412F-9584-599B028D36D2}" type="slidenum">
              <a:rPr lang="pt-BR"/>
              <a:pPr>
                <a:defRPr/>
              </a:pPr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944BD45-2872-412F-9584-599B028D36D2}" type="slidenum">
              <a:rPr lang="pt-BR"/>
              <a:pPr>
                <a:defRPr/>
              </a:pPr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36257-1B25-4707-8129-A3CFC81D5DC6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A8C27E5-1619-4F3F-94E3-EAF64D2DFCCE}" type="slidenum">
              <a:rPr lang="pt-BR"/>
              <a:pPr>
                <a:defRPr/>
              </a:pPr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B88E3A-131E-4608-BCD5-DE8F5E1CAA46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59F832A-68BC-433D-A633-9EC02D3BC8F9}" type="slidenum">
              <a:rPr lang="pt-BR"/>
              <a:pPr>
                <a:defRPr/>
              </a:pPr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298B1B3-669F-4205-88C1-B53EAAB31146}" type="slidenum">
              <a:rPr lang="pt-BR"/>
              <a:pPr>
                <a:defRPr/>
              </a:pPr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45D0911-6028-4E57-9261-BEC7B8FEED0A}" type="slidenum">
              <a:rPr lang="pt-BR"/>
              <a:pPr>
                <a:defRPr/>
              </a:pPr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D8687A-5B01-4D81-A98B-73C1F5AA67B6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05/08/2015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05/08/2015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05/08/2015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05/08/2015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05/08/2015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05/08/2015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05/08/2015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05/08/2015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05/08/2015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05/08/2015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05/08/2015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ondas.wmf"/>
          <p:cNvPicPr>
            <a:picLocks noChangeAspect="1"/>
          </p:cNvPicPr>
          <p:nvPr userDrawn="1"/>
        </p:nvPicPr>
        <p:blipFill>
          <a:blip r:embed="rId17" cstate="screen"/>
          <a:stretch>
            <a:fillRect/>
          </a:stretch>
        </p:blipFill>
        <p:spPr>
          <a:xfrm>
            <a:off x="0" y="5000636"/>
            <a:ext cx="9144000" cy="1857364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6988155" y="6172200"/>
            <a:ext cx="1774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" dirty="0" smtClean="0">
                <a:solidFill>
                  <a:schemeClr val="accent1"/>
                </a:solidFill>
                <a:latin typeface="Futura Md BT" pitchFamily="34" charset="0"/>
              </a:rPr>
              <a:t>www.funasa.gov.br</a:t>
            </a:r>
          </a:p>
          <a:p>
            <a:pPr algn="r"/>
            <a:r>
              <a:rPr lang="pt-BR" sz="800" dirty="0" smtClean="0">
                <a:solidFill>
                  <a:schemeClr val="accent1"/>
                </a:solidFill>
                <a:latin typeface="Futura Md BT" pitchFamily="34" charset="0"/>
              </a:rPr>
              <a:t>www.facebook.com/funasa.oficial</a:t>
            </a:r>
          </a:p>
          <a:p>
            <a:pPr algn="r"/>
            <a:r>
              <a:rPr lang="pt-BR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rPr>
              <a:t>twitter.com/</a:t>
            </a:r>
            <a:r>
              <a:rPr lang="pt-BR" sz="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rPr>
              <a:t>funasa</a:t>
            </a:r>
            <a:endParaRPr lang="pt-BR" sz="800" dirty="0">
              <a:solidFill>
                <a:schemeClr val="tx2">
                  <a:lumMod val="60000"/>
                  <a:lumOff val="40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5" name="Imagem 4" descr="ASS_FUNASA_HOR_COL_CURVA.wmf"/>
          <p:cNvPicPr>
            <a:picLocks noChangeAspect="1"/>
          </p:cNvPicPr>
          <p:nvPr userDrawn="1"/>
        </p:nvPicPr>
        <p:blipFill>
          <a:blip r:embed="rId18" cstate="print"/>
          <a:srcRect r="36935" b="-2625"/>
          <a:stretch>
            <a:fillRect/>
          </a:stretch>
        </p:blipFill>
        <p:spPr>
          <a:xfrm>
            <a:off x="1066800" y="6248400"/>
            <a:ext cx="2433630" cy="395310"/>
          </a:xfrm>
          <a:prstGeom prst="rect">
            <a:avLst/>
          </a:prstGeom>
        </p:spPr>
      </p:pic>
      <p:pic>
        <p:nvPicPr>
          <p:cNvPr id="6" name="Imagem 2" descr="LogoGoverno2015 (2) (2)"/>
          <p:cNvPicPr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6274645"/>
            <a:ext cx="1000132" cy="3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5" r:id="rId7"/>
    <p:sldLayoutId id="2147484026" r:id="rId8"/>
    <p:sldLayoutId id="2147484027" r:id="rId9"/>
    <p:sldLayoutId id="2147484028" r:id="rId10"/>
    <p:sldLayoutId id="2147484037" r:id="rId11"/>
    <p:sldLayoutId id="2147484056" r:id="rId12"/>
    <p:sldLayoutId id="2147484057" r:id="rId13"/>
    <p:sldLayoutId id="2147484058" r:id="rId14"/>
    <p:sldLayoutId id="21474840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openxmlformats.org/officeDocument/2006/relationships/hyperlink" Target="Minuta%20Acordo%20de%20Coopera&#231;&#227;o%20T&#233;cnica%20-%20SSAA.docx" TargetMode="External"/><Relationship Id="rId4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2976" y="1928802"/>
            <a:ext cx="7500990" cy="319894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  <a:defRPr/>
            </a:pPr>
            <a:endParaRPr lang="pt-BR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Verdana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-285784" y="6027003"/>
            <a:ext cx="8786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dirty="0" smtClean="0">
                <a:solidFill>
                  <a:schemeClr val="tx2"/>
                </a:solidFill>
              </a:rPr>
              <a:t> </a:t>
            </a:r>
            <a:endParaRPr lang="pt-BR" sz="24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m 7"/>
          <p:cNvPicPr/>
          <p:nvPr/>
        </p:nvPicPr>
        <p:blipFill>
          <a:blip r:embed="rId2" cstate="print">
            <a:clrChange>
              <a:clrFrom>
                <a:srgbClr val="B9CDE5"/>
              </a:clrFrom>
              <a:clrTo>
                <a:srgbClr val="B9CDE5">
                  <a:alpha val="0"/>
                </a:srgbClr>
              </a:clrTo>
            </a:clrChange>
            <a:lum bright="20000"/>
          </a:blip>
          <a:srcRect l="38953" t="22874" r="2133" b="39314"/>
          <a:stretch>
            <a:fillRect/>
          </a:stretch>
        </p:blipFill>
        <p:spPr bwMode="auto">
          <a:xfrm>
            <a:off x="2000232" y="1142984"/>
            <a:ext cx="514353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4786314" y="4643446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Antônio </a:t>
            </a:r>
            <a:r>
              <a:rPr lang="pt-B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Henrique</a:t>
            </a:r>
            <a:r>
              <a:rPr lang="pt-BR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Carvalho </a:t>
            </a:r>
            <a:r>
              <a:rPr lang="pt-BR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Pires</a:t>
            </a:r>
          </a:p>
          <a:p>
            <a:pPr algn="ctr"/>
            <a:r>
              <a:rPr lang="pt-BR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Presidente</a:t>
            </a:r>
          </a:p>
          <a:p>
            <a:pPr algn="ctr"/>
            <a:r>
              <a:rPr lang="pt-BR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Funasa</a:t>
            </a:r>
            <a:endParaRPr lang="pt-BR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071538" y="2571744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Universalização do Saneamento Básico em municípios de até 50.000 habitantes</a:t>
            </a:r>
            <a:endParaRPr lang="pt-B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4475" y="85725"/>
            <a:ext cx="8613805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 Saneamento básico na Constituição Federal de 1988</a:t>
            </a: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57158" y="794968"/>
            <a:ext cx="8358246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t-BR" sz="19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A Constituição Federal no seu art. 21, inciso XX estabeleceu como competência da União, “instituir diretrizes para o desenvolvimento urbano, inclusive habitação, </a:t>
            </a:r>
            <a:r>
              <a:rPr lang="pt-BR" sz="19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saneamento básico </a:t>
            </a:r>
            <a:r>
              <a:rPr lang="pt-BR" sz="19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e transportes urbanos”.</a:t>
            </a:r>
          </a:p>
          <a:p>
            <a:pPr algn="ctr">
              <a:defRPr/>
            </a:pPr>
            <a:endParaRPr lang="pt-BR" sz="1900" dirty="0" smtClean="0">
              <a:solidFill>
                <a:srgbClr val="FF0000"/>
              </a:solidFill>
            </a:endParaRPr>
          </a:p>
          <a:p>
            <a:pPr algn="just">
              <a:defRPr/>
            </a:pPr>
            <a:r>
              <a:rPr lang="pt-BR" sz="19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No art. 23, inciso IX,  definiu como competência comum da União, dos Estados, do Distrito Federal e dos Municípios o de “promover programas de construção de moradias e a melhoria das condições habitacionais e de </a:t>
            </a:r>
            <a:r>
              <a:rPr lang="pt-BR" sz="19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saneamento básico</a:t>
            </a:r>
            <a:r>
              <a:rPr lang="pt-BR" sz="1900" dirty="0" smtClean="0">
                <a:latin typeface="Arial" charset="0"/>
                <a:cs typeface="Arial" charset="0"/>
              </a:rPr>
              <a:t>”</a:t>
            </a:r>
          </a:p>
          <a:p>
            <a:pPr algn="ctr">
              <a:defRPr/>
            </a:pPr>
            <a:endParaRPr lang="pt-BR" sz="1900" dirty="0" smtClean="0"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pt-BR" sz="1900" dirty="0" smtClean="0">
                <a:solidFill>
                  <a:schemeClr val="tx2"/>
                </a:solidFill>
              </a:rPr>
              <a:t>Art. 30, inciso V - compete ao município organizar e prestar, diretamente ou sob regime de concessão ou permissão, os serviços públicos de interesse local. </a:t>
            </a:r>
          </a:p>
          <a:p>
            <a:pPr algn="ctr">
              <a:defRPr/>
            </a:pPr>
            <a:endParaRPr lang="pt-BR" sz="1900" b="1" dirty="0" smtClean="0">
              <a:solidFill>
                <a:schemeClr val="tx2"/>
              </a:solidFill>
            </a:endParaRPr>
          </a:p>
          <a:p>
            <a:pPr algn="just">
              <a:defRPr/>
            </a:pPr>
            <a:r>
              <a:rPr lang="pt-BR" sz="1900" dirty="0" smtClean="0">
                <a:solidFill>
                  <a:schemeClr val="tx2"/>
                </a:solidFill>
              </a:rPr>
              <a:t>O art. 200, inciso IV da CF, constitui um dos principais dispositivos, o qual define que o Sistema Único de Saúde/SUS, participará da formulação da política e da execução das ações de</a:t>
            </a:r>
            <a:r>
              <a:rPr lang="pt-BR" sz="1900" dirty="0" smtClean="0"/>
              <a:t> </a:t>
            </a:r>
            <a:r>
              <a:rPr lang="pt-BR" sz="1900" dirty="0" smtClean="0">
                <a:solidFill>
                  <a:srgbClr val="FF0000"/>
                </a:solidFill>
              </a:rPr>
              <a:t>saneamento básico.</a:t>
            </a:r>
          </a:p>
          <a:p>
            <a:pPr algn="ctr">
              <a:defRPr/>
            </a:pPr>
            <a:endParaRPr lang="pt-BR" sz="1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4475" y="85725"/>
            <a:ext cx="8613805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Política Federal de Saneamento Básico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85752" y="857232"/>
            <a:ext cx="85725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Lei nº 11.445, de 05 de janeiro de 2007 </a:t>
            </a: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- Estabelece as diretrizes nacionais para o saneamento básico e para a política federal de saneamento básico.</a:t>
            </a:r>
          </a:p>
          <a:p>
            <a:endParaRPr lang="pt-BR" sz="2000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/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Art. 1º ao 47 – Diretrizes nacionais para o saneamento básico;</a:t>
            </a:r>
          </a:p>
          <a:p>
            <a:pPr algn="just"/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Art. 48 ao 53 – Política federal de saneamento básico;</a:t>
            </a:r>
          </a:p>
          <a:p>
            <a:pPr algn="just"/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Art. 54 ao 60 – Disposições finais. </a:t>
            </a:r>
          </a:p>
          <a:p>
            <a:pPr algn="just"/>
            <a:endParaRPr lang="pt-BR" sz="2000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/>
            <a:r>
              <a:rPr lang="pt-BR" sz="2000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Decreto nº 7.217, de 21 de junho de 2010 </a:t>
            </a: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- Regulamenta a Lei 11.445/2007</a:t>
            </a:r>
          </a:p>
          <a:p>
            <a:pPr algn="just"/>
            <a:endParaRPr lang="pt-BR" sz="2000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/>
            <a:r>
              <a:rPr lang="pt-BR" sz="2000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Decreto nº 8.211, de 21 de março de 2014</a:t>
            </a: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– Altera o Decreto nº 7.217/2010</a:t>
            </a:r>
          </a:p>
          <a:p>
            <a:pPr algn="ctr"/>
            <a:endParaRPr lang="pt-BR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2844" y="85725"/>
            <a:ext cx="8858311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Princípios fundamentais da Política de Saneamento Básico</a:t>
            </a: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857232"/>
            <a:ext cx="8786874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Universalização do acesso;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Integralidade;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Abastecimento de água, esgotamento sanitário, limpeza urbana, manejo de resíduos sólidos e drenagem urbana, </a:t>
            </a:r>
            <a:r>
              <a:rPr lang="pt-BR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adequados  à saúde pública;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Eficiência e sustentabilidade econômica;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Controle social;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Transparência das ações;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Articulação e integração com as políticas públicas de desenvolvimento urbano, habitação, combate a </a:t>
            </a: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pobreza, etc</a:t>
            </a: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Métodos, técnicas e processos, que não </a:t>
            </a:r>
            <a:r>
              <a:rPr lang="pt-BR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causem risco à saúde pública.</a:t>
            </a:r>
          </a:p>
          <a:p>
            <a:endParaRPr lang="pt-BR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ector angulado 19"/>
          <p:cNvCxnSpPr/>
          <p:nvPr/>
        </p:nvCxnSpPr>
        <p:spPr>
          <a:xfrm rot="16200000" flipH="1">
            <a:off x="5326857" y="2062965"/>
            <a:ext cx="1223962" cy="2736850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do 14"/>
          <p:cNvCxnSpPr/>
          <p:nvPr/>
        </p:nvCxnSpPr>
        <p:spPr>
          <a:xfrm rot="5400000">
            <a:off x="2575719" y="1923265"/>
            <a:ext cx="1223963" cy="2771775"/>
          </a:xfrm>
          <a:prstGeom prst="bentConnector3">
            <a:avLst>
              <a:gd name="adj1" fmla="val 6018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244475" y="85725"/>
            <a:ext cx="8613805" cy="5095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Política Federal de Saneamento Básico</a:t>
            </a:r>
          </a:p>
        </p:txBody>
      </p:sp>
      <p:sp>
        <p:nvSpPr>
          <p:cNvPr id="18437" name="CaixaDeTexto 12"/>
          <p:cNvSpPr txBox="1">
            <a:spLocks noChangeArrowheads="1"/>
          </p:cNvSpPr>
          <p:nvPr/>
        </p:nvSpPr>
        <p:spPr bwMode="auto">
          <a:xfrm>
            <a:off x="285720" y="785794"/>
            <a:ext cx="86439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solidFill>
                  <a:schemeClr val="tx2"/>
                </a:solidFill>
              </a:rPr>
              <a:t>Lei n.º 11.445/2007: art. 52: determina a elaboração do </a:t>
            </a:r>
            <a:r>
              <a:rPr lang="pt-BR" b="1" dirty="0" smtClean="0">
                <a:solidFill>
                  <a:schemeClr val="tx2"/>
                </a:solidFill>
              </a:rPr>
              <a:t>Plano Nacional de Saneamento Básico (</a:t>
            </a:r>
            <a:r>
              <a:rPr lang="pt-BR" b="1" dirty="0" err="1" smtClean="0">
                <a:solidFill>
                  <a:schemeClr val="tx2"/>
                </a:solidFill>
              </a:rPr>
              <a:t>Plansab</a:t>
            </a:r>
            <a:r>
              <a:rPr lang="pt-BR" b="1" dirty="0" smtClean="0">
                <a:solidFill>
                  <a:schemeClr val="tx2"/>
                </a:solidFill>
              </a:rPr>
              <a:t>) </a:t>
            </a:r>
            <a:r>
              <a:rPr lang="pt-BR" dirty="0" smtClean="0">
                <a:solidFill>
                  <a:schemeClr val="tx2"/>
                </a:solidFill>
              </a:rPr>
              <a:t>sob coordenação do Ministério das Cidades </a:t>
            </a:r>
          </a:p>
          <a:p>
            <a:pPr algn="just"/>
            <a:endParaRPr lang="pt-BR" dirty="0" smtClean="0">
              <a:solidFill>
                <a:schemeClr val="tx2"/>
              </a:solidFill>
            </a:endParaRPr>
          </a:p>
          <a:p>
            <a:pPr algn="just"/>
            <a:r>
              <a:rPr lang="pt-BR" b="1" dirty="0" err="1" smtClean="0">
                <a:solidFill>
                  <a:schemeClr val="tx2"/>
                </a:solidFill>
              </a:rPr>
              <a:t>Plansab</a:t>
            </a:r>
            <a:r>
              <a:rPr lang="pt-BR" dirty="0" smtClean="0">
                <a:solidFill>
                  <a:schemeClr val="tx2"/>
                </a:solidFill>
              </a:rPr>
              <a:t> define a elaboração de 3 Programas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2857500" y="2370146"/>
            <a:ext cx="3429000" cy="5111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Plansab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>
          <a:xfrm rot="5400000">
            <a:off x="3978276" y="3475046"/>
            <a:ext cx="118745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571500" y="3930659"/>
            <a:ext cx="2409825" cy="7826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Básico Integrado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3521075" y="3932246"/>
            <a:ext cx="2124075" cy="7826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Saneamento Rural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6173788" y="3929071"/>
            <a:ext cx="2124075" cy="7826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Estruturante</a:t>
            </a:r>
          </a:p>
        </p:txBody>
      </p:sp>
      <p:sp>
        <p:nvSpPr>
          <p:cNvPr id="18444" name="CaixaDeTexto 23"/>
          <p:cNvSpPr txBox="1">
            <a:spLocks noChangeArrowheads="1"/>
          </p:cNvSpPr>
          <p:nvPr/>
        </p:nvSpPr>
        <p:spPr bwMode="auto">
          <a:xfrm>
            <a:off x="642938" y="4842544"/>
            <a:ext cx="2143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chemeClr val="tx2"/>
                </a:solidFill>
              </a:rPr>
              <a:t>Ministério das Cidades</a:t>
            </a:r>
          </a:p>
        </p:txBody>
      </p:sp>
      <p:sp>
        <p:nvSpPr>
          <p:cNvPr id="18445" name="CaixaDeTexto 23"/>
          <p:cNvSpPr txBox="1">
            <a:spLocks noChangeArrowheads="1"/>
          </p:cNvSpPr>
          <p:nvPr/>
        </p:nvSpPr>
        <p:spPr bwMode="auto">
          <a:xfrm>
            <a:off x="6286500" y="4837781"/>
            <a:ext cx="2143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chemeClr val="tx2"/>
                </a:solidFill>
              </a:rPr>
              <a:t>Ministério das Cidades</a:t>
            </a:r>
          </a:p>
        </p:txBody>
      </p:sp>
      <p:sp>
        <p:nvSpPr>
          <p:cNvPr id="18446" name="CaixaDeTexto 23"/>
          <p:cNvSpPr txBox="1">
            <a:spLocks noChangeArrowheads="1"/>
          </p:cNvSpPr>
          <p:nvPr/>
        </p:nvSpPr>
        <p:spPr bwMode="auto">
          <a:xfrm>
            <a:off x="3514725" y="4834606"/>
            <a:ext cx="2143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C00000"/>
                </a:solidFill>
              </a:rPr>
              <a:t>Ministério da Saúde</a:t>
            </a:r>
          </a:p>
          <a:p>
            <a:pPr algn="ctr"/>
            <a:r>
              <a:rPr lang="pt-BR" sz="1400" dirty="0">
                <a:solidFill>
                  <a:srgbClr val="C00000"/>
                </a:solidFill>
              </a:rPr>
              <a:t>(Funasa)</a:t>
            </a:r>
          </a:p>
        </p:txBody>
      </p:sp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5499102" y="6472238"/>
            <a:ext cx="3573492" cy="385762"/>
            <a:chOff x="5213350" y="6472238"/>
            <a:chExt cx="3573492" cy="385762"/>
          </a:xfrm>
        </p:grpSpPr>
        <p:pic>
          <p:nvPicPr>
            <p:cNvPr id="21" name="Imagem 4" descr="ASS_FUNASA_HOR_COL_CURVA.wmf"/>
            <p:cNvPicPr>
              <a:picLocks noChangeAspect="1"/>
            </p:cNvPicPr>
            <p:nvPr/>
          </p:nvPicPr>
          <p:blipFill>
            <a:blip r:embed="rId3" cstate="print"/>
            <a:srcRect r="37021"/>
            <a:stretch>
              <a:fillRect/>
            </a:stretch>
          </p:blipFill>
          <p:spPr bwMode="auto">
            <a:xfrm>
              <a:off x="5213350" y="6472238"/>
              <a:ext cx="2430484" cy="3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Imagem 2" descr="LogoGoverno2015 (2) (2)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CFFFD"/>
                </a:clrFrom>
                <a:clrTo>
                  <a:srgbClr val="FC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86710" y="6500834"/>
              <a:ext cx="1000132" cy="338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CaixaDeTexto 23"/>
          <p:cNvSpPr txBox="1">
            <a:spLocks noChangeArrowheads="1"/>
          </p:cNvSpPr>
          <p:nvPr/>
        </p:nvSpPr>
        <p:spPr bwMode="auto">
          <a:xfrm>
            <a:off x="285720" y="5332413"/>
            <a:ext cx="28575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C00000"/>
                </a:solidFill>
              </a:rPr>
              <a:t>Ministério da Saúde</a:t>
            </a:r>
          </a:p>
          <a:p>
            <a:pPr algn="ctr"/>
            <a:r>
              <a:rPr lang="pt-BR" sz="1400" dirty="0">
                <a:solidFill>
                  <a:srgbClr val="C00000"/>
                </a:solidFill>
              </a:rPr>
              <a:t>(Funasa</a:t>
            </a:r>
            <a:r>
              <a:rPr lang="pt-BR" sz="1400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pt-BR" sz="1400" dirty="0" smtClean="0">
                <a:solidFill>
                  <a:srgbClr val="C00000"/>
                </a:solidFill>
              </a:rPr>
              <a:t>Municípios com até 50 mil </a:t>
            </a:r>
            <a:r>
              <a:rPr lang="pt-BR" sz="1400" dirty="0" err="1" smtClean="0">
                <a:solidFill>
                  <a:srgbClr val="C00000"/>
                </a:solidFill>
              </a:rPr>
              <a:t>hab</a:t>
            </a:r>
            <a:endParaRPr lang="pt-BR" sz="1400" dirty="0">
              <a:solidFill>
                <a:srgbClr val="C00000"/>
              </a:solidFill>
            </a:endParaRPr>
          </a:p>
        </p:txBody>
      </p: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6000760" y="5332413"/>
            <a:ext cx="28575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C00000"/>
                </a:solidFill>
              </a:rPr>
              <a:t>Ministério da Saúde</a:t>
            </a:r>
          </a:p>
          <a:p>
            <a:pPr algn="ctr"/>
            <a:r>
              <a:rPr lang="pt-BR" sz="1400" dirty="0">
                <a:solidFill>
                  <a:srgbClr val="C00000"/>
                </a:solidFill>
              </a:rPr>
              <a:t>(Funasa</a:t>
            </a:r>
            <a:r>
              <a:rPr lang="pt-BR" sz="1400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pt-BR" sz="1400" dirty="0" smtClean="0">
                <a:solidFill>
                  <a:srgbClr val="C00000"/>
                </a:solidFill>
              </a:rPr>
              <a:t>Municípios com até 50 mil </a:t>
            </a:r>
            <a:r>
              <a:rPr lang="pt-BR" sz="1400" dirty="0" err="1" smtClean="0">
                <a:solidFill>
                  <a:srgbClr val="C00000"/>
                </a:solidFill>
              </a:rPr>
              <a:t>hab</a:t>
            </a:r>
            <a:endParaRPr lang="pt-BR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85725"/>
            <a:ext cx="9143999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Caracterização do atendimento adequado e do déficit - </a:t>
            </a:r>
            <a:r>
              <a:rPr lang="pt-BR" sz="2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Plansab</a:t>
            </a:r>
            <a:r>
              <a:rPr lang="pt-B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13" name="CaixaDeTexto 12"/>
          <p:cNvSpPr txBox="1">
            <a:spLocks noChangeArrowheads="1"/>
          </p:cNvSpPr>
          <p:nvPr/>
        </p:nvSpPr>
        <p:spPr bwMode="auto">
          <a:xfrm>
            <a:off x="357188" y="5500688"/>
            <a:ext cx="835818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600"/>
              </a:lnSpc>
              <a:spcAft>
                <a:spcPts val="600"/>
              </a:spcAft>
            </a:pPr>
            <a:endParaRPr lang="pt-BR" sz="1200" dirty="0"/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1282" r="833"/>
          <a:stretch>
            <a:fillRect/>
          </a:stretch>
        </p:blipFill>
        <p:spPr bwMode="auto">
          <a:xfrm>
            <a:off x="190564" y="916795"/>
            <a:ext cx="8786842" cy="56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75" y="98425"/>
            <a:ext cx="8786843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Metas Saneamento Básico Brasil - </a:t>
            </a:r>
            <a:r>
              <a:rPr lang="pt-BR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Plansab</a:t>
            </a:r>
            <a:endParaRPr lang="pt-B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71472" y="1643050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00034" y="5786454"/>
            <a:ext cx="8215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Ministério das Cidades. Plano Nacional de Saneamento Básico/</a:t>
            </a:r>
            <a:r>
              <a:rPr lang="pt-BR" sz="1000" dirty="0" err="1" smtClean="0"/>
              <a:t>Plansab</a:t>
            </a:r>
            <a:r>
              <a:rPr lang="pt-BR" sz="1000" dirty="0" smtClean="0"/>
              <a:t>   (Versão apresentada ao Conselho Nacional de Saúde).</a:t>
            </a:r>
            <a:endParaRPr lang="pt-BR" sz="1000" dirty="0"/>
          </a:p>
        </p:txBody>
      </p:sp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500033" y="785792"/>
          <a:ext cx="8072494" cy="4929223"/>
        </p:xfrm>
        <a:graphic>
          <a:graphicData uri="http://schemas.openxmlformats.org/drawingml/2006/table">
            <a:tbl>
              <a:tblPr/>
              <a:tblGrid>
                <a:gridCol w="1320952"/>
                <a:gridCol w="3082225"/>
                <a:gridCol w="733864"/>
                <a:gridCol w="733864"/>
                <a:gridCol w="733864"/>
                <a:gridCol w="733864"/>
                <a:gridCol w="733861"/>
              </a:tblGrid>
              <a:tr h="9350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Indicador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Área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2010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2018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2023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2033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078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Abastecimento de água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 de domicílios urbanos e rurais abastecidos por </a:t>
                      </a:r>
                      <a:r>
                        <a:rPr lang="pt-BR" sz="1400" b="1" u="sng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rede de distribuição e por poço ou nascente com canalização interna.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Brasil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93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95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99 %</a:t>
                      </a:r>
                      <a:endParaRPr lang="pt-BR" sz="14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</a:tr>
              <a:tr h="1078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Esgotamento sanitário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 de domicílios urbanos e rurais servidos por </a:t>
                      </a:r>
                      <a:r>
                        <a:rPr lang="pt-BR" sz="1400" b="1" u="sng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rede coletora ou fossa séptica</a:t>
                      </a: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4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para os excretas ou esgotos sanitários.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Brasil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67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81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92 %</a:t>
                      </a:r>
                      <a:endParaRPr lang="pt-BR" sz="14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19074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Resíduos sólidos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 de domicílios </a:t>
                      </a: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urbanos </a:t>
                      </a:r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atendidos por </a:t>
                      </a:r>
                      <a:r>
                        <a:rPr lang="pt-BR" sz="14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coleta direta de resíduos sólidos</a:t>
                      </a:r>
                      <a:endParaRPr lang="pt-BR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Brasil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90%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94%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97%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19074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pt-BR" sz="1400" b="1" kern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 de domicílios 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rurais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atendidos por 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coleta direta e indireta de resíduos</a:t>
                      </a:r>
                      <a:r>
                        <a:rPr lang="pt-BR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sólidos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Brasil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27%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42%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51%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70%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" y="2786058"/>
            <a:ext cx="9132124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75" y="98425"/>
            <a:ext cx="8786843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pt-B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Gráfico 14"/>
          <p:cNvGraphicFramePr/>
          <p:nvPr/>
        </p:nvGraphicFramePr>
        <p:xfrm>
          <a:off x="0" y="928670"/>
          <a:ext cx="914400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357158" y="142852"/>
            <a:ext cx="82868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900" b="1" dirty="0" smtClean="0">
                <a:solidFill>
                  <a:schemeClr val="tx2"/>
                </a:solidFill>
              </a:rPr>
              <a:t>Necessidade de Investimentos em Saneamento Básico – 2013 - 2033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142976" y="5715016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smtClean="0">
                <a:solidFill>
                  <a:srgbClr val="C00000"/>
                </a:solidFill>
              </a:rPr>
              <a:t>Total de investimentos previstos no </a:t>
            </a:r>
            <a:r>
              <a:rPr lang="pt-BR" b="1" u="sng" dirty="0" err="1" smtClean="0">
                <a:solidFill>
                  <a:srgbClr val="C00000"/>
                </a:solidFill>
              </a:rPr>
              <a:t>Plansab</a:t>
            </a:r>
            <a:r>
              <a:rPr lang="pt-BR" b="1" u="sng" dirty="0" smtClean="0">
                <a:solidFill>
                  <a:srgbClr val="C00000"/>
                </a:solidFill>
              </a:rPr>
              <a:t>: R$ 508,5 bilhões</a:t>
            </a:r>
            <a:endParaRPr lang="pt-BR" u="sng" dirty="0" smtClean="0">
              <a:solidFill>
                <a:srgbClr val="C00000"/>
              </a:solidFill>
            </a:endParaRPr>
          </a:p>
          <a:p>
            <a:endParaRPr lang="pt-BR" u="sng" dirty="0">
              <a:solidFill>
                <a:srgbClr val="C0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142976" y="6072206"/>
            <a:ext cx="3357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Fonte: </a:t>
            </a:r>
            <a:r>
              <a:rPr lang="pt-BR" sz="1200" dirty="0" err="1" smtClean="0"/>
              <a:t>Plansab</a:t>
            </a:r>
            <a:endParaRPr lang="pt-BR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1875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Gráfico 13"/>
          <p:cNvGraphicFramePr/>
          <p:nvPr/>
        </p:nvGraphicFramePr>
        <p:xfrm>
          <a:off x="0" y="1285860"/>
          <a:ext cx="4500562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214282" y="6000768"/>
            <a:ext cx="3357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Fonte: </a:t>
            </a:r>
            <a:r>
              <a:rPr lang="pt-BR" sz="1200" dirty="0" err="1" smtClean="0"/>
              <a:t>Plansab</a:t>
            </a:r>
            <a:endParaRPr lang="pt-BR" sz="1200" dirty="0"/>
          </a:p>
        </p:txBody>
      </p:sp>
      <p:graphicFrame>
        <p:nvGraphicFramePr>
          <p:cNvPr id="19" name="Gráfico 18"/>
          <p:cNvGraphicFramePr/>
          <p:nvPr/>
        </p:nvGraphicFramePr>
        <p:xfrm>
          <a:off x="4786314" y="1285860"/>
          <a:ext cx="4357686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142875" y="98425"/>
            <a:ext cx="8786843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pt-B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57158" y="142852"/>
            <a:ext cx="82868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900" b="1" dirty="0" smtClean="0">
                <a:solidFill>
                  <a:schemeClr val="tx2"/>
                </a:solidFill>
              </a:rPr>
              <a:t>Necessidade de Investimentos em Saneamento Básico – 2013 - 2033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CaixaDeTexto 13"/>
          <p:cNvSpPr txBox="1"/>
          <p:nvPr/>
        </p:nvSpPr>
        <p:spPr>
          <a:xfrm>
            <a:off x="571472" y="128586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 smtClean="0"/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1214421"/>
            <a:ext cx="4071966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  </a:t>
            </a:r>
            <a:endParaRPr lang="pt-BR" sz="1600" dirty="0"/>
          </a:p>
        </p:txBody>
      </p:sp>
      <p:sp>
        <p:nvSpPr>
          <p:cNvPr id="15" name="Retângulo 14"/>
          <p:cNvSpPr/>
          <p:nvPr/>
        </p:nvSpPr>
        <p:spPr>
          <a:xfrm>
            <a:off x="1214414" y="2000240"/>
            <a:ext cx="700092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00" b="1" dirty="0" smtClean="0">
                <a:solidFill>
                  <a:srgbClr val="C00000"/>
                </a:solidFill>
              </a:rPr>
              <a:t>PLANSAB</a:t>
            </a:r>
          </a:p>
          <a:p>
            <a:pPr algn="ctr"/>
            <a:r>
              <a:rPr lang="pt-BR" sz="2500" b="1" dirty="0" smtClean="0">
                <a:solidFill>
                  <a:srgbClr val="C00000"/>
                </a:solidFill>
              </a:rPr>
              <a:t>Eixo SANEAMENTO BÁSICO INTEGRADO</a:t>
            </a:r>
          </a:p>
          <a:p>
            <a:pPr algn="ctr"/>
            <a:endParaRPr lang="pt-BR" sz="2500" b="1" dirty="0" smtClean="0">
              <a:solidFill>
                <a:srgbClr val="C00000"/>
              </a:solidFill>
            </a:endParaRPr>
          </a:p>
          <a:p>
            <a:pPr algn="ctr"/>
            <a:r>
              <a:rPr lang="pt-BR" sz="2500" b="1" dirty="0" smtClean="0">
                <a:solidFill>
                  <a:srgbClr val="C00000"/>
                </a:solidFill>
              </a:rPr>
              <a:t>Atuação da Funasa em municípios com até 50.000 habitantes</a:t>
            </a:r>
            <a:endParaRPr lang="pt-BR" sz="25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214282" y="788332"/>
            <a:ext cx="864399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pt-BR" sz="1900" b="1" dirty="0" smtClean="0">
                <a:solidFill>
                  <a:schemeClr val="tx2"/>
                </a:solidFill>
                <a:ea typeface="Times New Roman" pitchFamily="18" charset="0"/>
                <a:cs typeface="Calibri" pitchFamily="34" charset="0"/>
              </a:rPr>
              <a:t>Programa de Aceleração do Crescimento</a:t>
            </a: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1ª Etapa</a:t>
            </a: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2007 a 2010</a:t>
            </a: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R$ 4,0 bilhões</a:t>
            </a: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Municípios com até 50 mil habitantes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pt-BR" sz="1900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Ações: 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Abastecimento de Água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Esgotamento Sanitário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Melhorias Sanitárias Domiciliares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Melhorias Habitacionais para controle da Doença de Chagas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Drenagem em área de malária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Apoio a projetos de coleta e reciclagem de materiais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Apoio ao controle da qualidade da Água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Saneamento </a:t>
            </a: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Rural (</a:t>
            </a: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q</a:t>
            </a: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uilombolas, assentamentos rurais, reservas extrativistas, </a:t>
            </a:r>
            <a:r>
              <a:rPr lang="pt-BR" sz="1900" dirty="0" err="1" smtClean="0">
                <a:solidFill>
                  <a:schemeClr val="tx2"/>
                </a:solidFill>
                <a:cs typeface="Times New Roman" pitchFamily="18" charset="0"/>
              </a:rPr>
              <a:t>etc</a:t>
            </a: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)</a:t>
            </a:r>
            <a:endParaRPr lang="pt-BR" sz="1900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cs typeface="Times New Roman" pitchFamily="18" charset="0"/>
              </a:rPr>
              <a:t> Saneamento em áreas indígenas</a:t>
            </a:r>
          </a:p>
          <a:p>
            <a:pPr algn="just">
              <a:defRPr/>
            </a:pPr>
            <a:endParaRPr lang="pt-BR" sz="1900" dirty="0">
              <a:solidFill>
                <a:schemeClr val="tx2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5750" y="214290"/>
            <a:ext cx="8643968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Básico em municípios com até 50 mil </a:t>
            </a:r>
            <a:r>
              <a:rPr lang="pt-BR" sz="2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hab</a:t>
            </a:r>
            <a:endParaRPr lang="pt-BR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14313" y="1009423"/>
            <a:ext cx="8501062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r>
              <a:rPr lang="pt-BR" dirty="0">
                <a:solidFill>
                  <a:schemeClr val="tx2"/>
                </a:solidFill>
                <a:cs typeface="Calibri" pitchFamily="34" charset="0"/>
              </a:rPr>
              <a:t> </a:t>
            </a:r>
            <a:r>
              <a:rPr lang="pt-BR" sz="2000" dirty="0">
                <a:solidFill>
                  <a:schemeClr val="tx2"/>
                </a:solidFill>
                <a:cs typeface="Calibri" pitchFamily="34" charset="0"/>
              </a:rPr>
              <a:t>A pobreza extrema é um dos maiores desafios que temos enfrentado nos dias atuais, e esse tema </a:t>
            </a:r>
            <a:r>
              <a:rPr lang="pt-BR" sz="2000" dirty="0" smtClean="0">
                <a:solidFill>
                  <a:schemeClr val="tx2"/>
                </a:solidFill>
                <a:cs typeface="Calibri" pitchFamily="34" charset="0"/>
              </a:rPr>
              <a:t>- </a:t>
            </a:r>
            <a:r>
              <a:rPr lang="pt-BR" sz="2000" dirty="0">
                <a:solidFill>
                  <a:schemeClr val="tx2"/>
                </a:solidFill>
                <a:cs typeface="Calibri" pitchFamily="34" charset="0"/>
              </a:rPr>
              <a:t>preconizado pela ONU em seus Objetivos de Desenvolvimento do Milênio a serem atingidos até 2015 </a:t>
            </a:r>
            <a:r>
              <a:rPr lang="pt-BR" sz="2000" dirty="0" smtClean="0">
                <a:solidFill>
                  <a:schemeClr val="tx2"/>
                </a:solidFill>
                <a:cs typeface="Calibri" pitchFamily="34" charset="0"/>
              </a:rPr>
              <a:t>- passou</a:t>
            </a:r>
            <a:r>
              <a:rPr lang="pt-BR" sz="2000" dirty="0">
                <a:solidFill>
                  <a:schemeClr val="tx2"/>
                </a:solidFill>
                <a:cs typeface="Calibri" pitchFamily="34" charset="0"/>
              </a:rPr>
              <a:t>, também, a ser a meta prioritária </a:t>
            </a:r>
            <a:r>
              <a:rPr lang="pt-BR" sz="2000" dirty="0" smtClean="0">
                <a:solidFill>
                  <a:schemeClr val="tx2"/>
                </a:solidFill>
                <a:cs typeface="Calibri" pitchFamily="34" charset="0"/>
              </a:rPr>
              <a:t>de governo.</a:t>
            </a:r>
            <a:endParaRPr lang="pt-BR" sz="2000" dirty="0">
              <a:solidFill>
                <a:schemeClr val="tx2"/>
              </a:solidFill>
            </a:endParaRPr>
          </a:p>
          <a:p>
            <a:pPr algn="just" eaLnBrk="0" hangingPunct="0"/>
            <a:endParaRPr lang="pt-BR" sz="2000" dirty="0">
              <a:solidFill>
                <a:schemeClr val="tx2"/>
              </a:solidFill>
              <a:cs typeface="Calibri" pitchFamily="34" charset="0"/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2000" dirty="0">
                <a:solidFill>
                  <a:schemeClr val="tx2"/>
                </a:solidFill>
                <a:cs typeface="Calibri" pitchFamily="34" charset="0"/>
              </a:rPr>
              <a:t> O Relatório do Desenvolvimento Humano </a:t>
            </a:r>
            <a:r>
              <a:rPr lang="pt-BR" sz="2000" dirty="0" smtClean="0">
                <a:solidFill>
                  <a:schemeClr val="tx2"/>
                </a:solidFill>
                <a:cs typeface="Calibri" pitchFamily="34" charset="0"/>
              </a:rPr>
              <a:t>- </a:t>
            </a:r>
            <a:r>
              <a:rPr lang="pt-BR" sz="2000" dirty="0">
                <a:solidFill>
                  <a:schemeClr val="tx2"/>
                </a:solidFill>
                <a:cs typeface="Calibri" pitchFamily="34" charset="0"/>
              </a:rPr>
              <a:t>PNUD/2006 mostra a estreita correlação entre pobreza e ausência ou acesso ao saneamento inadequado, em especial à água potável segura. De acordo com esse relatório, nos países em desenvolvimento, uma em cada cinco pessoas, não tem acesso a uma fonte de água confiável. Em diversos países mais pobres, apenas 25% das famílias mais carentes têm acesso à água potável canalizada em casa.</a:t>
            </a:r>
            <a:endParaRPr lang="pt-BR" sz="2000" dirty="0">
              <a:solidFill>
                <a:schemeClr val="tx2"/>
              </a:solidFill>
            </a:endParaRPr>
          </a:p>
          <a:p>
            <a:pPr algn="just" eaLnBrk="0" hangingPunct="0"/>
            <a:endParaRPr lang="pt-BR" dirty="0">
              <a:solidFill>
                <a:schemeClr val="tx2"/>
              </a:solidFill>
              <a:cs typeface="Calibr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44475" y="200244"/>
            <a:ext cx="8613805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– A importância da universalização do acesso à água</a:t>
            </a: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214282" y="928670"/>
            <a:ext cx="8715436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pt-BR" sz="2000" b="1" dirty="0" smtClean="0">
                <a:solidFill>
                  <a:schemeClr val="tx2"/>
                </a:solidFill>
                <a:ea typeface="Times New Roman" pitchFamily="18" charset="0"/>
                <a:cs typeface="Calibri" pitchFamily="34" charset="0"/>
              </a:rPr>
              <a:t>Programa de Aceleração do Crescimento</a:t>
            </a: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cs typeface="Times New Roman" pitchFamily="18" charset="0"/>
              </a:rPr>
              <a:t>2ª Etapa</a:t>
            </a: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cs typeface="Times New Roman" pitchFamily="18" charset="0"/>
              </a:rPr>
              <a:t> 2011 a 2014</a:t>
            </a: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cs typeface="Times New Roman" pitchFamily="18" charset="0"/>
              </a:rPr>
              <a:t> R$ 6,5 bilhões</a:t>
            </a: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cs typeface="Times New Roman" pitchFamily="18" charset="0"/>
              </a:rPr>
              <a:t> Municípios com até 50 mil habitantes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pt-BR" sz="2000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cs typeface="Times New Roman" pitchFamily="18" charset="0"/>
              </a:rPr>
              <a:t> Ações: 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cs typeface="Times New Roman" pitchFamily="18" charset="0"/>
              </a:rPr>
              <a:t> Abastecimento de Água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cs typeface="Times New Roman" pitchFamily="18" charset="0"/>
              </a:rPr>
              <a:t> Esgotamento Sanitário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cs typeface="Times New Roman" pitchFamily="18" charset="0"/>
              </a:rPr>
              <a:t> Melhorias Sanitárias Domiciliares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cs typeface="Times New Roman" pitchFamily="18" charset="0"/>
              </a:rPr>
              <a:t> Saneamento Rural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cs typeface="Times New Roman" pitchFamily="18" charset="0"/>
              </a:rPr>
              <a:t> Elaboração de projetos</a:t>
            </a:r>
          </a:p>
          <a:p>
            <a:pPr algn="just">
              <a:defRPr/>
            </a:pPr>
            <a:endParaRPr lang="pt-BR" sz="2200" dirty="0">
              <a:solidFill>
                <a:srgbClr val="E10D2B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5750" y="285728"/>
            <a:ext cx="8643968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Básico em municípios com até 50 mil </a:t>
            </a:r>
            <a:r>
              <a:rPr lang="pt-BR" sz="2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hab</a:t>
            </a:r>
            <a:endParaRPr lang="pt-BR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500034" y="965374"/>
            <a:ext cx="807249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pt-BR" sz="2000" b="1" dirty="0" smtClean="0">
                <a:solidFill>
                  <a:schemeClr val="tx2"/>
                </a:solidFill>
                <a:ea typeface="Times New Roman" pitchFamily="18" charset="0"/>
                <a:cs typeface="Calibri" pitchFamily="34" charset="0"/>
              </a:rPr>
              <a:t>Programa de Aceleração do Crescimento</a:t>
            </a:r>
          </a:p>
          <a:p>
            <a:pPr lvl="0" algn="just">
              <a:defRPr/>
            </a:pPr>
            <a:endParaRPr lang="pt-BR" sz="2000" b="1" dirty="0" smtClean="0">
              <a:solidFill>
                <a:schemeClr val="tx2"/>
              </a:solidFill>
              <a:ea typeface="Times New Roman" pitchFamily="18" charset="0"/>
              <a:cs typeface="Calibri" pitchFamily="34" charset="0"/>
            </a:endParaRPr>
          </a:p>
          <a:p>
            <a:pPr algn="just" eaLnBrk="0" hangingPunct="0">
              <a:buClr>
                <a:schemeClr val="tx1"/>
              </a:buClr>
              <a:buFont typeface="Wingdings" pitchFamily="2" charset="2"/>
              <a:buChar char="Ø"/>
            </a:pPr>
            <a:r>
              <a:rPr lang="pt-BR" sz="2000" b="1" dirty="0" smtClean="0">
                <a:solidFill>
                  <a:schemeClr val="tx2"/>
                </a:solidFill>
              </a:rPr>
              <a:t> </a:t>
            </a:r>
            <a:r>
              <a:rPr lang="pt-BR" sz="2000" dirty="0" smtClean="0">
                <a:solidFill>
                  <a:schemeClr val="tx2"/>
                </a:solidFill>
              </a:rPr>
              <a:t>1.926</a:t>
            </a:r>
            <a:r>
              <a:rPr lang="pt-BR" sz="2000" b="1" dirty="0" smtClean="0">
                <a:solidFill>
                  <a:schemeClr val="tx2"/>
                </a:solidFill>
              </a:rPr>
              <a:t> </a:t>
            </a:r>
            <a:r>
              <a:rPr lang="pt-BR" sz="2000" dirty="0" smtClean="0">
                <a:solidFill>
                  <a:schemeClr val="tx2"/>
                </a:solidFill>
              </a:rPr>
              <a:t>municípios atendidos na primeira etapa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pt-BR" sz="2000" dirty="0" smtClean="0">
              <a:solidFill>
                <a:schemeClr val="tx2"/>
              </a:solidFill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3.158 municípios atendidos na segunda etapa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pt-BR" sz="2000" dirty="0" smtClean="0">
              <a:solidFill>
                <a:schemeClr val="tx2"/>
              </a:solidFill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6.386 obras de saneamento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pt-BR" sz="2000" dirty="0" smtClean="0">
              <a:solidFill>
                <a:schemeClr val="tx2"/>
              </a:solidFill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1.061 projetos de engenharia contratados</a:t>
            </a:r>
          </a:p>
          <a:p>
            <a:pPr algn="just" eaLnBrk="0" hangingPunct="0"/>
            <a:endParaRPr lang="pt-BR" sz="2000" dirty="0" smtClean="0">
              <a:solidFill>
                <a:schemeClr val="tx2"/>
              </a:solidFill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5,0 milhões famílias beneficiadas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pt-BR" sz="2000" dirty="0" smtClean="0">
              <a:solidFill>
                <a:schemeClr val="tx2"/>
              </a:solidFill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R$ 8,5 bilhões contratados</a:t>
            </a:r>
          </a:p>
          <a:p>
            <a:pPr algn="just">
              <a:defRPr/>
            </a:pPr>
            <a:endParaRPr lang="pt-BR" sz="2000" dirty="0">
              <a:solidFill>
                <a:schemeClr val="tx2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5750" y="285728"/>
            <a:ext cx="8643968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Básico em municípios com até 50 mil </a:t>
            </a:r>
            <a:r>
              <a:rPr lang="pt-BR" sz="2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hab</a:t>
            </a:r>
            <a:endParaRPr lang="pt-BR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CaixaDeTexto 13"/>
          <p:cNvSpPr txBox="1"/>
          <p:nvPr/>
        </p:nvSpPr>
        <p:spPr>
          <a:xfrm>
            <a:off x="571472" y="128586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 smtClean="0"/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1214421"/>
            <a:ext cx="4071966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  </a:t>
            </a:r>
            <a:endParaRPr lang="pt-BR" sz="1600" dirty="0"/>
          </a:p>
        </p:txBody>
      </p:sp>
      <p:sp>
        <p:nvSpPr>
          <p:cNvPr id="15" name="Retângulo 14"/>
          <p:cNvSpPr/>
          <p:nvPr/>
        </p:nvSpPr>
        <p:spPr>
          <a:xfrm>
            <a:off x="1357290" y="2500306"/>
            <a:ext cx="64294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00" b="1" dirty="0" smtClean="0">
                <a:solidFill>
                  <a:srgbClr val="C00000"/>
                </a:solidFill>
              </a:rPr>
              <a:t>PLANSAB</a:t>
            </a:r>
          </a:p>
          <a:p>
            <a:pPr algn="ctr"/>
            <a:r>
              <a:rPr lang="pt-BR" sz="2500" b="1" dirty="0" smtClean="0">
                <a:solidFill>
                  <a:srgbClr val="C00000"/>
                </a:solidFill>
              </a:rPr>
              <a:t>Eixo SANEAMENTO RURAL</a:t>
            </a:r>
            <a:endParaRPr lang="pt-BR" sz="25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285720" y="908337"/>
            <a:ext cx="864399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Na perspectiva do compromisso da Funasa com a universalização do acesso à água potável, merece destaque a participação da Fundação no Plano Nacional de Saneamento Básico (</a:t>
            </a:r>
            <a:r>
              <a:rPr lang="pt-BR" sz="2000" dirty="0" err="1" smtClean="0">
                <a:solidFill>
                  <a:schemeClr val="tx2"/>
                </a:solidFill>
              </a:rPr>
              <a:t>Plansab</a:t>
            </a:r>
            <a:r>
              <a:rPr lang="pt-BR" sz="2000" dirty="0" smtClean="0">
                <a:solidFill>
                  <a:schemeClr val="tx2"/>
                </a:solidFill>
              </a:rPr>
              <a:t>), assumindo a responsabilidade de elaborar e implementar o Programa Nacional de Saneamento Rural (PNSR) para um horizonte de 30 anos, cujas metas serão definidas a partir dos dados do IBGE/Censo 2010. </a:t>
            </a:r>
          </a:p>
          <a:p>
            <a:pPr algn="just">
              <a:buFont typeface="Wingdings" pitchFamily="2" charset="2"/>
              <a:buChar char="Ø"/>
            </a:pPr>
            <a:endParaRPr lang="pt-BR" sz="2000" dirty="0" smtClean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O PNSR, voltado para as comunidades rurais e comunidades tradicionais, terá como eixos centrais: tecnologia, gestão, educação em saúde, mobilização social e participação comunitária. Suas principais linhas de ação incluem: abastecimento de água potável, esgotamento sanitário, resíduos sólidos, melhorias sanitárias domiciliares (MSD), com destaque para cooperação técnica e o fortalecimento da organização comunitária, visando à construção de alternativas de gestão e sustentabilidade dos serviços.  </a:t>
            </a:r>
          </a:p>
          <a:p>
            <a:pPr algn="just">
              <a:defRPr/>
            </a:pPr>
            <a:endParaRPr lang="pt-BR" sz="2000" dirty="0">
              <a:solidFill>
                <a:schemeClr val="tx2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5750" y="285728"/>
            <a:ext cx="8643968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Rural</a:t>
            </a:r>
            <a:endParaRPr lang="pt-BR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ontanh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2714620"/>
            <a:ext cx="2686050" cy="1695450"/>
          </a:xfrm>
          <a:prstGeom prst="rect">
            <a:avLst/>
          </a:prstGeom>
        </p:spPr>
      </p:pic>
      <p:pic>
        <p:nvPicPr>
          <p:cNvPr id="7" name="Imagem 6" descr="20150423_0845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2500306"/>
            <a:ext cx="3429024" cy="1928826"/>
          </a:xfrm>
          <a:prstGeom prst="rect">
            <a:avLst/>
          </a:prstGeom>
        </p:spPr>
      </p:pic>
      <p:pic>
        <p:nvPicPr>
          <p:cNvPr id="12" name="Imagem 11" descr="semiarid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3286124"/>
            <a:ext cx="2765828" cy="2071702"/>
          </a:xfrm>
          <a:prstGeom prst="rect">
            <a:avLst/>
          </a:prstGeom>
        </p:spPr>
      </p:pic>
      <p:pic>
        <p:nvPicPr>
          <p:cNvPr id="11" name="Imagem 10" descr="Ribeirinh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857232"/>
            <a:ext cx="2978654" cy="2000264"/>
          </a:xfrm>
          <a:prstGeom prst="rect">
            <a:avLst/>
          </a:prstGeom>
        </p:spPr>
      </p:pic>
      <p:pic>
        <p:nvPicPr>
          <p:cNvPr id="5" name="Imagem 4" descr="20150423_17102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1071546"/>
            <a:ext cx="3175022" cy="17859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06375" y="66675"/>
            <a:ext cx="8723343" cy="5095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 Brasil Rural</a:t>
            </a:r>
          </a:p>
        </p:txBody>
      </p:sp>
      <p:pic>
        <p:nvPicPr>
          <p:cNvPr id="8" name="Imagem 7" descr="Indígen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678" y="1428736"/>
            <a:ext cx="2705100" cy="1685925"/>
          </a:xfrm>
          <a:prstGeom prst="rect">
            <a:avLst/>
          </a:prstGeom>
        </p:spPr>
      </p:pic>
      <p:pic>
        <p:nvPicPr>
          <p:cNvPr id="9" name="Imagem 8" descr="floresta amazônic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8" y="3929066"/>
            <a:ext cx="2976565" cy="1980769"/>
          </a:xfrm>
          <a:prstGeom prst="rect">
            <a:avLst/>
          </a:prstGeom>
        </p:spPr>
      </p:pic>
      <p:pic>
        <p:nvPicPr>
          <p:cNvPr id="13" name="Imagem 12" descr="pradaria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910" y="4429132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\\srv_densp_cgesa\cgesa\COSAE\APOIO ADMINISTRATIVO\fotos\foto0004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7373" y="1928802"/>
            <a:ext cx="3526627" cy="240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screen"/>
          <a:srcRect b="13858"/>
          <a:stretch>
            <a:fillRect/>
          </a:stretch>
        </p:blipFill>
        <p:spPr bwMode="auto">
          <a:xfrm>
            <a:off x="3143240" y="4000504"/>
            <a:ext cx="3513918" cy="222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12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7158" y="3929066"/>
            <a:ext cx="2912315" cy="208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Sec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2071678"/>
            <a:ext cx="3500462" cy="1869954"/>
          </a:xfrm>
          <a:prstGeom prst="rect">
            <a:avLst/>
          </a:prstGeom>
        </p:spPr>
      </p:pic>
      <p:pic>
        <p:nvPicPr>
          <p:cNvPr id="7" name="Imagem 6" descr="economia de subsistênci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8" y="357166"/>
            <a:ext cx="3115966" cy="2119315"/>
          </a:xfrm>
          <a:prstGeom prst="rect">
            <a:avLst/>
          </a:prstGeom>
        </p:spPr>
      </p:pic>
      <p:pic>
        <p:nvPicPr>
          <p:cNvPr id="5" name="Imagem 4" descr="agricultura manua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6116" y="500042"/>
            <a:ext cx="3000396" cy="1989393"/>
          </a:xfrm>
          <a:prstGeom prst="rect">
            <a:avLst/>
          </a:prstGeom>
        </p:spPr>
      </p:pic>
      <p:pic>
        <p:nvPicPr>
          <p:cNvPr id="6" name="Imagem 5" descr="agricultura mecanizad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95" y="285728"/>
            <a:ext cx="2953277" cy="2071702"/>
          </a:xfrm>
          <a:prstGeom prst="rect">
            <a:avLst/>
          </a:prstGeom>
        </p:spPr>
      </p:pic>
      <p:pic>
        <p:nvPicPr>
          <p:cNvPr id="10" name="Picture 1135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143636" y="4214818"/>
            <a:ext cx="2821801" cy="18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pecuária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0364" y="2428868"/>
            <a:ext cx="3533146" cy="1643074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06375" y="66675"/>
            <a:ext cx="8723343" cy="5095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 Brasil Rural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aixaDeTexto 12"/>
          <p:cNvSpPr txBox="1">
            <a:spLocks noChangeArrowheads="1"/>
          </p:cNvSpPr>
          <p:nvPr/>
        </p:nvSpPr>
        <p:spPr bwMode="auto">
          <a:xfrm>
            <a:off x="428596" y="928670"/>
            <a:ext cx="7286646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buFont typeface="Wingdings" pitchFamily="2" charset="2"/>
              <a:buChar char="Ø"/>
            </a:pPr>
            <a:r>
              <a:rPr lang="pt-BR" sz="1700" b="1" dirty="0">
                <a:solidFill>
                  <a:schemeClr val="tx2"/>
                </a:solidFill>
              </a:rPr>
              <a:t> </a:t>
            </a:r>
            <a:r>
              <a:rPr lang="pt-BR" sz="2400" b="1" dirty="0">
                <a:solidFill>
                  <a:schemeClr val="tx2"/>
                </a:solidFill>
              </a:rPr>
              <a:t>Diversidade: </a:t>
            </a:r>
            <a:r>
              <a:rPr lang="pt-BR" dirty="0">
                <a:solidFill>
                  <a:schemeClr val="tx2"/>
                </a:solidFill>
              </a:rPr>
              <a:t>raças, origens étnicas, povos, religiões, </a:t>
            </a:r>
            <a:r>
              <a:rPr lang="pt-BR" dirty="0" smtClean="0">
                <a:solidFill>
                  <a:schemeClr val="tx2"/>
                </a:solidFill>
              </a:rPr>
              <a:t>culturas</a:t>
            </a:r>
          </a:p>
          <a:p>
            <a:pPr algn="just">
              <a:spcAft>
                <a:spcPts val="1800"/>
              </a:spcAft>
              <a:buFont typeface="Wingdings" pitchFamily="2" charset="2"/>
              <a:buChar char="Ø"/>
            </a:pP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sz="2400" b="1" dirty="0" smtClean="0">
                <a:solidFill>
                  <a:schemeClr val="tx2"/>
                </a:solidFill>
              </a:rPr>
              <a:t>Diversidade geográfica: </a:t>
            </a:r>
            <a:r>
              <a:rPr lang="pt-BR" dirty="0" smtClean="0">
                <a:solidFill>
                  <a:schemeClr val="tx2"/>
                </a:solidFill>
              </a:rPr>
              <a:t>tecnologias adequadas</a:t>
            </a:r>
            <a:endParaRPr lang="pt-BR" dirty="0">
              <a:solidFill>
                <a:schemeClr val="tx2"/>
              </a:solidFill>
            </a:endParaRPr>
          </a:p>
          <a:p>
            <a:pPr algn="just">
              <a:spcAft>
                <a:spcPts val="1800"/>
              </a:spcAft>
              <a:buFont typeface="Wingdings" pitchFamily="2" charset="2"/>
              <a:buChar char="Ø"/>
            </a:pPr>
            <a:r>
              <a:rPr lang="pt-BR" sz="1700" b="1" dirty="0">
                <a:solidFill>
                  <a:schemeClr val="tx2"/>
                </a:solidFill>
              </a:rPr>
              <a:t> </a:t>
            </a:r>
            <a:r>
              <a:rPr lang="pt-BR" sz="2400" b="1" dirty="0">
                <a:solidFill>
                  <a:schemeClr val="tx2"/>
                </a:solidFill>
              </a:rPr>
              <a:t>Conflitos: </a:t>
            </a:r>
            <a:r>
              <a:rPr lang="pt-BR" dirty="0">
                <a:solidFill>
                  <a:schemeClr val="tx2"/>
                </a:solidFill>
              </a:rPr>
              <a:t>concentração de terra, trabalho escravo, trabalho infantil, lutas populares, movimentos sociais</a:t>
            </a:r>
          </a:p>
          <a:p>
            <a:pPr algn="just">
              <a:spcAft>
                <a:spcPts val="1800"/>
              </a:spcAft>
              <a:buFont typeface="Wingdings" pitchFamily="2" charset="2"/>
              <a:buChar char="Ø"/>
            </a:pPr>
            <a:r>
              <a:rPr lang="pt-BR" sz="1700" dirty="0">
                <a:solidFill>
                  <a:schemeClr val="tx2"/>
                </a:solidFill>
              </a:rPr>
              <a:t> </a:t>
            </a:r>
            <a:r>
              <a:rPr lang="pt-BR" sz="2400" b="1" dirty="0">
                <a:solidFill>
                  <a:schemeClr val="tx2"/>
                </a:solidFill>
              </a:rPr>
              <a:t>Economia </a:t>
            </a:r>
            <a:r>
              <a:rPr lang="pt-BR" sz="2400" b="1" dirty="0" smtClean="0">
                <a:solidFill>
                  <a:schemeClr val="tx2"/>
                </a:solidFill>
              </a:rPr>
              <a:t>diversificada</a:t>
            </a:r>
            <a:endParaRPr lang="pt-BR" dirty="0">
              <a:solidFill>
                <a:schemeClr val="tx2"/>
              </a:solidFill>
            </a:endParaRPr>
          </a:p>
          <a:p>
            <a:pPr algn="just">
              <a:spcAft>
                <a:spcPts val="1800"/>
              </a:spcAft>
              <a:buFont typeface="Wingdings" pitchFamily="2" charset="2"/>
              <a:buChar char="Ø"/>
            </a:pPr>
            <a:r>
              <a:rPr lang="pt-BR" sz="1700" dirty="0">
                <a:solidFill>
                  <a:schemeClr val="tx2"/>
                </a:solidFill>
              </a:rPr>
              <a:t> </a:t>
            </a:r>
            <a:r>
              <a:rPr lang="pt-BR" sz="2400" b="1" dirty="0">
                <a:solidFill>
                  <a:schemeClr val="tx2"/>
                </a:solidFill>
              </a:rPr>
              <a:t>Precárias condições de </a:t>
            </a:r>
            <a:r>
              <a:rPr lang="pt-BR" sz="2400" b="1" dirty="0" smtClean="0">
                <a:solidFill>
                  <a:schemeClr val="tx2"/>
                </a:solidFill>
              </a:rPr>
              <a:t>vida</a:t>
            </a:r>
            <a:endParaRPr lang="pt-BR" sz="1700" dirty="0">
              <a:solidFill>
                <a:schemeClr val="tx2"/>
              </a:solidFill>
            </a:endParaRPr>
          </a:p>
          <a:p>
            <a:pPr algn="just">
              <a:spcAft>
                <a:spcPts val="1800"/>
              </a:spcAft>
              <a:buFont typeface="Wingdings" pitchFamily="2" charset="2"/>
              <a:buChar char="Ø"/>
            </a:pPr>
            <a:r>
              <a:rPr lang="pt-BR" sz="1700" dirty="0">
                <a:solidFill>
                  <a:schemeClr val="tx2"/>
                </a:solidFill>
              </a:rPr>
              <a:t> </a:t>
            </a:r>
            <a:r>
              <a:rPr lang="pt-BR" sz="2400" b="1" dirty="0" smtClean="0">
                <a:solidFill>
                  <a:schemeClr val="tx2"/>
                </a:solidFill>
              </a:rPr>
              <a:t>Populações </a:t>
            </a:r>
            <a:r>
              <a:rPr lang="pt-BR" dirty="0">
                <a:solidFill>
                  <a:schemeClr val="tx2"/>
                </a:solidFill>
              </a:rPr>
              <a:t>adensadas, dispersas, isoladas e próximas a centros urbanos</a:t>
            </a:r>
          </a:p>
          <a:p>
            <a:pPr algn="just">
              <a:spcAft>
                <a:spcPts val="1800"/>
              </a:spcAft>
              <a:buFont typeface="Wingdings" pitchFamily="2" charset="2"/>
              <a:buChar char="Ø"/>
            </a:pPr>
            <a:r>
              <a:rPr lang="pt-BR" sz="2400" b="1" dirty="0" smtClean="0">
                <a:solidFill>
                  <a:schemeClr val="tx2"/>
                </a:solidFill>
              </a:rPr>
              <a:t>Questões ambientais</a:t>
            </a:r>
            <a:endParaRPr lang="pt-BR" dirty="0">
              <a:solidFill>
                <a:schemeClr val="tx2"/>
              </a:solidFill>
            </a:endParaRPr>
          </a:p>
          <a:p>
            <a:pPr algn="just">
              <a:spcAft>
                <a:spcPts val="1800"/>
              </a:spcAft>
              <a:buFont typeface="Wingdings" pitchFamily="2" charset="2"/>
              <a:buChar char="Ø"/>
            </a:pPr>
            <a:endParaRPr lang="pt-BR" sz="17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06375" y="66675"/>
            <a:ext cx="8723343" cy="5095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 Brasil Rural</a:t>
            </a:r>
          </a:p>
        </p:txBody>
      </p:sp>
      <p:pic>
        <p:nvPicPr>
          <p:cNvPr id="1026" name="Picture 2" descr="D:\Users\dayany.salati\Pictures\Momento 2 Filadélfia - BA\20150423_171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91726" y="20002616"/>
            <a:ext cx="39319200" cy="221170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6375" y="66675"/>
            <a:ext cx="8723343" cy="5095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População Rural</a:t>
            </a:r>
            <a:endParaRPr lang="pt-B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57158" y="1000108"/>
            <a:ext cx="850112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pt-BR" sz="2000" b="1" dirty="0" smtClean="0">
                <a:solidFill>
                  <a:schemeClr val="tx2"/>
                </a:solidFill>
              </a:rPr>
              <a:t> </a:t>
            </a:r>
            <a:r>
              <a:rPr lang="pt-BR" sz="2000" dirty="0" smtClean="0">
                <a:solidFill>
                  <a:schemeClr val="tx2"/>
                </a:solidFill>
              </a:rPr>
              <a:t>Cerca de </a:t>
            </a:r>
            <a:r>
              <a:rPr lang="pt-BR" sz="2000" b="1" dirty="0" smtClean="0">
                <a:solidFill>
                  <a:schemeClr val="tx2"/>
                </a:solidFill>
              </a:rPr>
              <a:t>30 milhões </a:t>
            </a:r>
            <a:r>
              <a:rPr lang="pt-BR" sz="2000" dirty="0" smtClean="0">
                <a:solidFill>
                  <a:schemeClr val="tx2"/>
                </a:solidFill>
              </a:rPr>
              <a:t>de pessoas residem em localidades rurais no Brasil, representando aproximadamente </a:t>
            </a:r>
            <a:r>
              <a:rPr lang="pt-BR" sz="2000" b="1" dirty="0" smtClean="0">
                <a:solidFill>
                  <a:schemeClr val="tx2"/>
                </a:solidFill>
              </a:rPr>
              <a:t>16%</a:t>
            </a:r>
            <a:r>
              <a:rPr lang="pt-BR" sz="2000" dirty="0" smtClean="0">
                <a:solidFill>
                  <a:schemeClr val="tx2"/>
                </a:solidFill>
              </a:rPr>
              <a:t> da população brasileira (IBGE/2010).</a:t>
            </a:r>
          </a:p>
          <a:p>
            <a:pPr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Cerca de </a:t>
            </a:r>
            <a:r>
              <a:rPr lang="pt-BR" sz="2000" b="1" dirty="0" smtClean="0">
                <a:solidFill>
                  <a:schemeClr val="tx2"/>
                </a:solidFill>
              </a:rPr>
              <a:t>72% da população rural </a:t>
            </a:r>
            <a:r>
              <a:rPr lang="pt-BR" sz="2000" dirty="0" smtClean="0">
                <a:solidFill>
                  <a:schemeClr val="tx2"/>
                </a:solidFill>
              </a:rPr>
              <a:t>está concentrada em </a:t>
            </a:r>
            <a:r>
              <a:rPr lang="pt-BR" sz="2000" b="1" u="sng" dirty="0" smtClean="0">
                <a:solidFill>
                  <a:schemeClr val="tx2"/>
                </a:solidFill>
              </a:rPr>
              <a:t>10 Estados</a:t>
            </a:r>
            <a:r>
              <a:rPr lang="pt-BR" sz="2000" b="1" dirty="0" smtClean="0">
                <a:solidFill>
                  <a:schemeClr val="tx2"/>
                </a:solidFill>
              </a:rPr>
              <a:t>: </a:t>
            </a:r>
            <a:r>
              <a:rPr lang="pt-BR" sz="2000" dirty="0" smtClean="0">
                <a:solidFill>
                  <a:schemeClr val="tx2"/>
                </a:solidFill>
              </a:rPr>
              <a:t>Bahia, Minas Gerais, Maranhão, Pará, Ceará, Pernambuco, São Paulo, Rio Grande do Sul , Paraná e Piauí.</a:t>
            </a:r>
          </a:p>
          <a:p>
            <a:pPr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10,7% da população urbana brasileira reside </a:t>
            </a:r>
            <a:r>
              <a:rPr lang="pt-BR" sz="2000" b="1" dirty="0" smtClean="0">
                <a:solidFill>
                  <a:schemeClr val="tx2"/>
                </a:solidFill>
              </a:rPr>
              <a:t>fora da sede do município</a:t>
            </a:r>
            <a:r>
              <a:rPr lang="pt-BR" sz="2000" dirty="0" smtClean="0">
                <a:solidFill>
                  <a:schemeClr val="tx2"/>
                </a:solidFill>
              </a:rPr>
              <a:t>. Isso significa que </a:t>
            </a:r>
            <a:r>
              <a:rPr lang="pt-BR" sz="2000" b="1" dirty="0" smtClean="0">
                <a:solidFill>
                  <a:schemeClr val="tx2"/>
                </a:solidFill>
              </a:rPr>
              <a:t>17.133.147</a:t>
            </a:r>
            <a:r>
              <a:rPr lang="pt-BR" sz="2000" dirty="0" smtClean="0">
                <a:solidFill>
                  <a:schemeClr val="tx2"/>
                </a:solidFill>
              </a:rPr>
              <a:t> habitantes </a:t>
            </a:r>
            <a:r>
              <a:rPr lang="pt-BR" sz="2000" b="1" dirty="0" smtClean="0">
                <a:solidFill>
                  <a:schemeClr val="tx2"/>
                </a:solidFill>
              </a:rPr>
              <a:t>considerados urbanos</a:t>
            </a:r>
            <a:r>
              <a:rPr lang="pt-BR" sz="2000" dirty="0" smtClean="0">
                <a:solidFill>
                  <a:schemeClr val="tx2"/>
                </a:solidFill>
              </a:rPr>
              <a:t> vivem fora da sede, em áreas geralmente com características rurais.</a:t>
            </a:r>
          </a:p>
          <a:p>
            <a:endParaRPr lang="pt-BR" sz="2000" dirty="0">
              <a:solidFill>
                <a:schemeClr val="tx2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28596" y="5572140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tx2"/>
                </a:solidFill>
              </a:rPr>
              <a:t>Fonte: Censo 2010 (IBGE)</a:t>
            </a:r>
            <a:endParaRPr lang="pt-BR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6572264" y="5143512"/>
            <a:ext cx="2500330" cy="142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95536" y="128806"/>
            <a:ext cx="8248430" cy="442674"/>
          </a:xfrm>
          <a:prstGeom prst="roundRect">
            <a:avLst/>
          </a:prstGeom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População Rural por UF</a:t>
            </a:r>
          </a:p>
        </p:txBody>
      </p:sp>
      <p:pic>
        <p:nvPicPr>
          <p:cNvPr id="5" name="Imagem 4" descr="população_rural_U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642918"/>
            <a:ext cx="8350310" cy="590400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7388576" y="5987120"/>
            <a:ext cx="1143008" cy="366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ector angulado 35"/>
          <p:cNvCxnSpPr/>
          <p:nvPr/>
        </p:nvCxnSpPr>
        <p:spPr>
          <a:xfrm rot="16200000" flipH="1">
            <a:off x="5670550" y="203963"/>
            <a:ext cx="827088" cy="30241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do 36"/>
          <p:cNvCxnSpPr/>
          <p:nvPr/>
        </p:nvCxnSpPr>
        <p:spPr>
          <a:xfrm rot="5400000">
            <a:off x="2537619" y="95220"/>
            <a:ext cx="1044575" cy="3024187"/>
          </a:xfrm>
          <a:prstGeom prst="bentConnector3">
            <a:avLst>
              <a:gd name="adj1" fmla="val 6018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4572000" y="785794"/>
            <a:ext cx="0" cy="1330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57158" y="2121663"/>
            <a:ext cx="2643217" cy="23495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PROMOÇÃO </a:t>
            </a:r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 SAÚDE</a:t>
            </a:r>
          </a:p>
          <a:p>
            <a:pPr algn="ctr">
              <a:defRPr/>
            </a:pP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</a:t>
            </a:r>
            <a:r>
              <a:rPr lang="pt-BR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básico como um dos fatores determinantes e condicionantes </a:t>
            </a:r>
            <a:r>
              <a:rPr lang="pt-BR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 </a:t>
            </a:r>
            <a:r>
              <a:rPr lang="pt-BR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saúde</a:t>
            </a:r>
          </a:p>
        </p:txBody>
      </p:sp>
      <p:sp>
        <p:nvSpPr>
          <p:cNvPr id="41" name="CaixaDeTexto 40"/>
          <p:cNvSpPr txBox="1"/>
          <p:nvPr/>
        </p:nvSpPr>
        <p:spPr bwMode="auto">
          <a:xfrm>
            <a:off x="3214678" y="2118488"/>
            <a:ext cx="2643206" cy="23495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ERRADICAÇÃO DA EXTREMA POBREZA</a:t>
            </a:r>
          </a:p>
          <a:p>
            <a:pPr algn="ctr">
              <a:defRPr/>
            </a:pPr>
            <a:endParaRPr lang="pt-BR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</a:t>
            </a:r>
            <a:r>
              <a:rPr lang="pt-BR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básico como uma das estratégia de erradicação da extrema pobreza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6143625" y="2091719"/>
            <a:ext cx="2714655" cy="24176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DESENVOLVIMENTO RURAL SOLIDÁRIO SUSTENTÁVEL</a:t>
            </a:r>
          </a:p>
          <a:p>
            <a:pPr algn="ctr">
              <a:defRPr/>
            </a:pPr>
            <a:endParaRPr lang="pt-BR" sz="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básico como um dos fatores determinantes do processo de desenvolvimento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85750" y="285728"/>
            <a:ext cx="8643968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Programa Nacional de Saneamento Rural</a:t>
            </a:r>
            <a:endParaRPr lang="pt-BR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41300" y="961201"/>
            <a:ext cx="8643938" cy="4762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pt-BR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MARCOS REFERENCIAIS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214313" y="1000108"/>
            <a:ext cx="85010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r>
              <a:rPr lang="pt-BR" sz="2000" dirty="0">
                <a:solidFill>
                  <a:schemeClr val="tx2"/>
                </a:solidFill>
                <a:cs typeface="Calibri" pitchFamily="34" charset="0"/>
              </a:rPr>
              <a:t> Segundo estudos da ONU, as famílias mais pobres de muitos lugares chegam a pagar 10 vezes mais caro pela água do que as famílias ricas. A inexistência de saneamento básico </a:t>
            </a:r>
            <a:r>
              <a:rPr lang="pt-BR" sz="2000" dirty="0" smtClean="0">
                <a:solidFill>
                  <a:schemeClr val="tx2"/>
                </a:solidFill>
                <a:cs typeface="Calibri" pitchFamily="34" charset="0"/>
              </a:rPr>
              <a:t>- em </a:t>
            </a:r>
            <a:r>
              <a:rPr lang="pt-BR" sz="2000" dirty="0">
                <a:solidFill>
                  <a:schemeClr val="tx2"/>
                </a:solidFill>
                <a:cs typeface="Calibri" pitchFamily="34" charset="0"/>
              </a:rPr>
              <a:t>especial, o acesso à água </a:t>
            </a:r>
            <a:r>
              <a:rPr lang="pt-BR" sz="2000" dirty="0" smtClean="0">
                <a:solidFill>
                  <a:schemeClr val="tx2"/>
                </a:solidFill>
                <a:cs typeface="Calibri" pitchFamily="34" charset="0"/>
              </a:rPr>
              <a:t>- é </a:t>
            </a:r>
            <a:r>
              <a:rPr lang="pt-BR" sz="2000" dirty="0">
                <a:solidFill>
                  <a:schemeClr val="tx2"/>
                </a:solidFill>
                <a:cs typeface="Calibri" pitchFamily="34" charset="0"/>
              </a:rPr>
              <a:t>uma das principais razões para o abandono escolar por parte das meninas, sobretudo nas periferias urbanas e áreas rurais. As infecções parasitárias veiculadas pela água imprópria ou saneamento inadequado atrasam o potencial de aprendizagem de mais de 150 milhões de crianças no mundo.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pt-BR" sz="2000" dirty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 dirty="0">
                <a:solidFill>
                  <a:schemeClr val="tx2"/>
                </a:solidFill>
              </a:rPr>
              <a:t> No mundo, o acesso à água imprópria afeta quase 2 bilhões de pessoas, sendo que cerca de 5 milhões morrem, anualmente, por causa de enfermidades relacionadas à falta de acesso ao saneamento básico ou ao uso inadequado da água para o consumo humano.</a:t>
            </a:r>
          </a:p>
          <a:p>
            <a:pPr algn="just"/>
            <a:r>
              <a:rPr lang="pt-BR" sz="2000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44475" y="200244"/>
            <a:ext cx="8613805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– A importância da universalização do acesso à água</a:t>
            </a: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676400" y="3733800"/>
            <a:ext cx="57912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 dirty="0"/>
              <a:t>		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 dirty="0"/>
              <a:t>   </a:t>
            </a:r>
          </a:p>
        </p:txBody>
      </p:sp>
      <p:sp>
        <p:nvSpPr>
          <p:cNvPr id="11268" name="CaixaDeTexto 8"/>
          <p:cNvSpPr txBox="1">
            <a:spLocks noChangeArrowheads="1"/>
          </p:cNvSpPr>
          <p:nvPr/>
        </p:nvSpPr>
        <p:spPr bwMode="auto">
          <a:xfrm>
            <a:off x="285720" y="1214422"/>
            <a:ext cx="8501063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u="sng" dirty="0" smtClean="0">
                <a:solidFill>
                  <a:schemeClr val="tx2"/>
                </a:solidFill>
              </a:rPr>
              <a:t>OBJETIVO DO PROGRAMA:</a:t>
            </a:r>
            <a:endParaRPr lang="pt-BR" sz="2000" b="1" u="sng" dirty="0">
              <a:solidFill>
                <a:schemeClr val="tx2"/>
              </a:solidFill>
            </a:endParaRPr>
          </a:p>
          <a:p>
            <a:pPr>
              <a:defRPr/>
            </a:pPr>
            <a:endParaRPr lang="pt-BR" sz="2000" b="1" u="sng" dirty="0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sz="2000" dirty="0">
                <a:solidFill>
                  <a:schemeClr val="tx2"/>
                </a:solidFill>
              </a:rPr>
              <a:t>Promover o desenvolvimento de ações de saneamento básico em </a:t>
            </a:r>
            <a:r>
              <a:rPr lang="pt-BR" sz="2000" b="1" dirty="0">
                <a:solidFill>
                  <a:schemeClr val="tx2"/>
                </a:solidFill>
              </a:rPr>
              <a:t>áreas rurais</a:t>
            </a:r>
            <a:r>
              <a:rPr lang="pt-BR" sz="2000" dirty="0">
                <a:solidFill>
                  <a:schemeClr val="tx2"/>
                </a:solidFill>
              </a:rPr>
              <a:t>, visando à universalização do acesso, por meio de estratégias que garantam a equidade, a integralidade,  a </a:t>
            </a:r>
            <a:r>
              <a:rPr lang="pt-BR" sz="2000" dirty="0" err="1">
                <a:solidFill>
                  <a:schemeClr val="tx2"/>
                </a:solidFill>
              </a:rPr>
              <a:t>intersetorialidade</a:t>
            </a:r>
            <a:r>
              <a:rPr lang="pt-BR" sz="2000" dirty="0">
                <a:solidFill>
                  <a:schemeClr val="tx2"/>
                </a:solidFill>
              </a:rPr>
              <a:t>, a sustentabilidade dos serviços implantados e a participação social. </a:t>
            </a:r>
          </a:p>
          <a:p>
            <a:pPr algn="just">
              <a:spcAft>
                <a:spcPts val="600"/>
              </a:spcAft>
              <a:defRPr/>
            </a:pPr>
            <a:endParaRPr lang="pt-BR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5750" y="285728"/>
            <a:ext cx="8643968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Programa Nacional de Saneamento Rural</a:t>
            </a:r>
            <a:endParaRPr lang="pt-BR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676400" y="3733800"/>
            <a:ext cx="57912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/>
              <a:t>		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/>
              <a:t>   </a:t>
            </a:r>
          </a:p>
        </p:txBody>
      </p:sp>
      <p:sp>
        <p:nvSpPr>
          <p:cNvPr id="16388" name="CaixaDeTexto 3"/>
          <p:cNvSpPr txBox="1">
            <a:spLocks noChangeArrowheads="1"/>
          </p:cNvSpPr>
          <p:nvPr/>
        </p:nvSpPr>
        <p:spPr bwMode="auto">
          <a:xfrm>
            <a:off x="3071802" y="1571612"/>
            <a:ext cx="57150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800"/>
              </a:spcBef>
              <a:spcAft>
                <a:spcPts val="600"/>
              </a:spcAft>
              <a:buAutoNum type="arabicPeriod"/>
              <a:defRPr/>
            </a:pPr>
            <a:r>
              <a:rPr lang="pt-BR" sz="2000" b="1" u="sng" dirty="0" smtClean="0">
                <a:solidFill>
                  <a:srgbClr val="FF0000"/>
                </a:solidFill>
              </a:rPr>
              <a:t>Tecnologia:</a:t>
            </a:r>
            <a:r>
              <a:rPr lang="pt-BR" sz="2000" b="1" dirty="0" smtClean="0">
                <a:solidFill>
                  <a:srgbClr val="FF0000"/>
                </a:solidFill>
              </a:rPr>
              <a:t> </a:t>
            </a:r>
            <a:r>
              <a:rPr lang="pt-BR" sz="2000" dirty="0">
                <a:solidFill>
                  <a:schemeClr val="tx2"/>
                </a:solidFill>
              </a:rPr>
              <a:t>Tecnologias de saneamento apropriadas às peculiaridades regionais e </a:t>
            </a:r>
            <a:r>
              <a:rPr lang="pt-BR" sz="2000" dirty="0" smtClean="0">
                <a:solidFill>
                  <a:schemeClr val="tx2"/>
                </a:solidFill>
              </a:rPr>
              <a:t>locais – </a:t>
            </a:r>
            <a:r>
              <a:rPr lang="pt-BR" sz="2000" b="1" dirty="0" smtClean="0">
                <a:solidFill>
                  <a:schemeClr val="tx2"/>
                </a:solidFill>
              </a:rPr>
              <a:t>tecnologias sociais</a:t>
            </a:r>
            <a:endParaRPr lang="pt-BR" dirty="0" smtClean="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5750" y="71438"/>
            <a:ext cx="864396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Programa Nacional de Saneamento Rural </a:t>
            </a:r>
          </a:p>
        </p:txBody>
      </p:sp>
      <p:pic>
        <p:nvPicPr>
          <p:cNvPr id="12" name="Picture 6" descr="\\srv_densp_cgesa\cgesa\COSAS\P R O G R A M A S\PROJETOS ESPECIAIS\# Apresentações - Projetos Especiais\Fotos para apresentação\Projetos Especiais\Aldeia Nimuendaju-Polo- Base de Bauru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34" y="1285860"/>
            <a:ext cx="2431932" cy="1654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tângulo 14"/>
          <p:cNvSpPr/>
          <p:nvPr/>
        </p:nvSpPr>
        <p:spPr>
          <a:xfrm>
            <a:off x="500034" y="714356"/>
            <a:ext cx="628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b="1" u="sng" dirty="0" smtClean="0">
                <a:solidFill>
                  <a:schemeClr val="tx2"/>
                </a:solidFill>
              </a:rPr>
              <a:t>EIXOS  ESTRATÉGICOS DO PROGRAMA: </a:t>
            </a:r>
            <a:endParaRPr lang="pt-BR" sz="900" dirty="0" smtClean="0">
              <a:solidFill>
                <a:schemeClr val="tx2"/>
              </a:solidFill>
            </a:endParaRPr>
          </a:p>
        </p:txBody>
      </p:sp>
      <p:pic>
        <p:nvPicPr>
          <p:cNvPr id="16" name="Imagem 15" descr="20150423_1313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4299651"/>
            <a:ext cx="2643206" cy="1486803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500034" y="3302970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  <a:spcAft>
                <a:spcPts val="600"/>
              </a:spcAft>
              <a:defRPr/>
            </a:pPr>
            <a:r>
              <a:rPr lang="pt-BR" sz="2000" b="1" u="sng" dirty="0" smtClean="0">
                <a:solidFill>
                  <a:srgbClr val="FF0000"/>
                </a:solidFill>
              </a:rPr>
              <a:t>2. Gestão, operação e manutenção dos serviços:</a:t>
            </a:r>
            <a:r>
              <a:rPr lang="pt-BR" sz="2000" b="1" dirty="0" smtClean="0">
                <a:solidFill>
                  <a:srgbClr val="FF0000"/>
                </a:solidFill>
              </a:rPr>
              <a:t> </a:t>
            </a:r>
            <a:r>
              <a:rPr lang="pt-BR" sz="2000" dirty="0" smtClean="0">
                <a:solidFill>
                  <a:schemeClr val="tx2"/>
                </a:solidFill>
              </a:rPr>
              <a:t>Sustentabilidade dos serviços implantados – </a:t>
            </a:r>
            <a:r>
              <a:rPr lang="pt-BR" sz="2000" b="1" dirty="0" smtClean="0">
                <a:solidFill>
                  <a:schemeClr val="tx2"/>
                </a:solidFill>
              </a:rPr>
              <a:t>alternativas e modelos de gestão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3643306" y="4585403"/>
            <a:ext cx="47863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  <a:spcAft>
                <a:spcPts val="600"/>
              </a:spcAft>
              <a:defRPr/>
            </a:pPr>
            <a:r>
              <a:rPr lang="pt-BR" sz="2000" b="1" u="sng" dirty="0" smtClean="0">
                <a:solidFill>
                  <a:srgbClr val="FF0000"/>
                </a:solidFill>
              </a:rPr>
              <a:t>3. Educação e Mobilização Social:</a:t>
            </a:r>
            <a:r>
              <a:rPr lang="pt-BR" sz="2000" b="1" dirty="0" smtClean="0">
                <a:solidFill>
                  <a:schemeClr val="tx2"/>
                </a:solidFill>
              </a:rPr>
              <a:t> </a:t>
            </a:r>
            <a:r>
              <a:rPr lang="pt-BR" sz="2000" dirty="0" smtClean="0">
                <a:solidFill>
                  <a:schemeClr val="tx2"/>
                </a:solidFill>
              </a:rPr>
              <a:t>Educação em saúde, participação e </a:t>
            </a:r>
            <a:r>
              <a:rPr lang="pt-BR" sz="2000" b="1" dirty="0" smtClean="0">
                <a:solidFill>
                  <a:schemeClr val="tx2"/>
                </a:solidFill>
              </a:rPr>
              <a:t>controle social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ixaDeTexto 8"/>
          <p:cNvSpPr txBox="1">
            <a:spLocks noChangeArrowheads="1"/>
          </p:cNvSpPr>
          <p:nvPr/>
        </p:nvSpPr>
        <p:spPr bwMode="auto">
          <a:xfrm>
            <a:off x="214282" y="857232"/>
            <a:ext cx="871537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pt-BR" sz="2000" b="1" u="sng" dirty="0" smtClean="0">
                <a:solidFill>
                  <a:schemeClr val="tx2"/>
                </a:solidFill>
              </a:rPr>
              <a:t>METAS: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000" dirty="0" smtClean="0">
                <a:solidFill>
                  <a:schemeClr val="tx2"/>
                </a:solidFill>
              </a:rPr>
              <a:t>As </a:t>
            </a:r>
            <a:r>
              <a:rPr lang="pt-BR" sz="2000" dirty="0">
                <a:solidFill>
                  <a:schemeClr val="tx2"/>
                </a:solidFill>
              </a:rPr>
              <a:t>metas serão voltadas para a </a:t>
            </a:r>
            <a:r>
              <a:rPr lang="pt-BR" sz="2000" b="1" dirty="0">
                <a:solidFill>
                  <a:schemeClr val="tx2"/>
                </a:solidFill>
              </a:rPr>
              <a:t>universalização de forma gradual e progressiva </a:t>
            </a:r>
            <a:r>
              <a:rPr lang="pt-BR" sz="2000" dirty="0">
                <a:solidFill>
                  <a:schemeClr val="tx2"/>
                </a:solidFill>
              </a:rPr>
              <a:t>e terão como </a:t>
            </a:r>
            <a:r>
              <a:rPr lang="pt-BR" sz="2000" b="1" dirty="0">
                <a:solidFill>
                  <a:schemeClr val="tx2"/>
                </a:solidFill>
              </a:rPr>
              <a:t>base referencial o déficit das condições </a:t>
            </a:r>
            <a:r>
              <a:rPr lang="pt-BR" sz="2000" dirty="0">
                <a:solidFill>
                  <a:schemeClr val="tx2"/>
                </a:solidFill>
              </a:rPr>
              <a:t>de saneamento na área rural. </a:t>
            </a:r>
            <a:endParaRPr lang="pt-BR" dirty="0" smtClean="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5750" y="71438"/>
            <a:ext cx="864396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Programa Nacional de Saneamento Rural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465830"/>
            <a:ext cx="8572560" cy="374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75" y="98425"/>
            <a:ext cx="8786843" cy="4762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Metas Saneamento Rural - </a:t>
            </a:r>
            <a:r>
              <a:rPr lang="pt-BR" sz="2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Plansab</a:t>
            </a:r>
            <a:endParaRPr lang="pt-BR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71472" y="1643050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500034" y="1142984"/>
          <a:ext cx="8143932" cy="371132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837672"/>
                <a:gridCol w="1326565"/>
                <a:gridCol w="1326565"/>
                <a:gridCol w="1326565"/>
                <a:gridCol w="1326565"/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/>
                        <a:t>Indicador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 smtClean="0"/>
                        <a:t>2010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 smtClean="0"/>
                        <a:t>2018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 smtClean="0"/>
                        <a:t>2023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 smtClean="0"/>
                        <a:t>2033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5939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dirty="0"/>
                        <a:t>% de domicílios rurais abastecidos por </a:t>
                      </a:r>
                      <a:r>
                        <a:rPr lang="pt-BR" sz="1800" b="1" u="none" dirty="0"/>
                        <a:t>rede de distribuição </a:t>
                      </a:r>
                      <a:r>
                        <a:rPr lang="pt-BR" sz="1800" b="1" u="none" dirty="0" smtClean="0"/>
                        <a:t>ou </a:t>
                      </a:r>
                      <a:r>
                        <a:rPr lang="pt-BR" sz="1800" b="1" u="none" dirty="0"/>
                        <a:t>por poço ou nascente com canalização </a:t>
                      </a:r>
                      <a:r>
                        <a:rPr lang="pt-BR" sz="1800" b="1" u="none" dirty="0" smtClean="0"/>
                        <a:t>interna.</a:t>
                      </a:r>
                      <a:endParaRPr lang="pt-BR" sz="1800" b="1" u="none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 smtClean="0"/>
                        <a:t>61</a:t>
                      </a:r>
                      <a:r>
                        <a:rPr lang="pt-BR" sz="1800" b="1" baseline="0" dirty="0" smtClean="0"/>
                        <a:t> %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 smtClean="0"/>
                        <a:t>67 %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 smtClean="0"/>
                        <a:t>71 %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 smtClean="0"/>
                        <a:t>80 %  (*)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271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dirty="0"/>
                        <a:t>% de domicílios rurais servidos por </a:t>
                      </a:r>
                      <a:r>
                        <a:rPr lang="pt-BR" sz="1800" b="1" u="none" dirty="0"/>
                        <a:t>rede coletora ou fossa séptica </a:t>
                      </a:r>
                      <a:r>
                        <a:rPr lang="pt-BR" sz="1800" dirty="0"/>
                        <a:t>para os excretas ou esgotos </a:t>
                      </a:r>
                      <a:r>
                        <a:rPr lang="pt-BR" sz="1800" dirty="0" smtClean="0"/>
                        <a:t>sanitários.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 smtClean="0"/>
                        <a:t>17 %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 smtClean="0"/>
                        <a:t>35 %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 smtClean="0"/>
                        <a:t>46 %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 smtClean="0"/>
                        <a:t>69 % (**)</a:t>
                      </a: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571472" y="5000636"/>
            <a:ext cx="8215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Ministério das Cidades. Plano Nacional de Saneamento Básico/</a:t>
            </a:r>
            <a:r>
              <a:rPr lang="pt-BR" sz="1000" dirty="0" err="1" smtClean="0"/>
              <a:t>Plansab</a:t>
            </a:r>
            <a:r>
              <a:rPr lang="pt-BR" sz="1000" dirty="0" smtClean="0"/>
              <a:t>   (Versão aprovada).</a:t>
            </a:r>
            <a:endParaRPr lang="pt-BR" sz="10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00034" y="5500702"/>
            <a:ext cx="8104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*</a:t>
            </a:r>
            <a:r>
              <a:rPr lang="pt-BR" b="1" dirty="0" smtClean="0"/>
              <a:t> </a:t>
            </a:r>
            <a:r>
              <a:rPr lang="pt-BR" sz="1400" b="1" dirty="0" smtClean="0"/>
              <a:t> SE-85-100%, S-94-100%, CO-79-100%, NE-42-74% e N-38-52%</a:t>
            </a:r>
          </a:p>
          <a:p>
            <a:pPr algn="ctr"/>
            <a:r>
              <a:rPr lang="pt-BR" sz="1400" dirty="0" smtClean="0"/>
              <a:t>** </a:t>
            </a:r>
            <a:r>
              <a:rPr lang="pt-BR" sz="1400" b="1" dirty="0" smtClean="0"/>
              <a:t>SE- 27-93%, S-31-75%, CO-13-74%, NE-11-61% e N-8-55%</a:t>
            </a:r>
            <a:endParaRPr lang="pt-BR" sz="1400" b="1" dirty="0"/>
          </a:p>
        </p:txBody>
      </p:sp>
      <p:grpSp>
        <p:nvGrpSpPr>
          <p:cNvPr id="2" name="Grupo 16"/>
          <p:cNvGrpSpPr/>
          <p:nvPr/>
        </p:nvGrpSpPr>
        <p:grpSpPr>
          <a:xfrm>
            <a:off x="5499102" y="6472238"/>
            <a:ext cx="3573492" cy="385762"/>
            <a:chOff x="5213350" y="6472238"/>
            <a:chExt cx="3573492" cy="385762"/>
          </a:xfrm>
        </p:grpSpPr>
        <p:pic>
          <p:nvPicPr>
            <p:cNvPr id="18" name="Imagem 4" descr="ASS_FUNASA_HOR_COL_CURVA.wmf"/>
            <p:cNvPicPr>
              <a:picLocks noChangeAspect="1"/>
            </p:cNvPicPr>
            <p:nvPr/>
          </p:nvPicPr>
          <p:blipFill>
            <a:blip r:embed="rId3" cstate="print"/>
            <a:srcRect r="37021"/>
            <a:stretch>
              <a:fillRect/>
            </a:stretch>
          </p:blipFill>
          <p:spPr bwMode="auto">
            <a:xfrm>
              <a:off x="5213350" y="6472238"/>
              <a:ext cx="2430484" cy="3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Imagem 2" descr="LogoGoverno2015 (2) (2)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CFFFD"/>
                </a:clrFrom>
                <a:clrTo>
                  <a:srgbClr val="FC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86710" y="6500834"/>
              <a:ext cx="1000132" cy="338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676400" y="3733800"/>
            <a:ext cx="57912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/>
              <a:t>		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/>
              <a:t>   </a:t>
            </a:r>
          </a:p>
        </p:txBody>
      </p:sp>
      <p:sp>
        <p:nvSpPr>
          <p:cNvPr id="16388" name="CaixaDeTexto 3"/>
          <p:cNvSpPr txBox="1">
            <a:spLocks noChangeArrowheads="1"/>
          </p:cNvSpPr>
          <p:nvPr/>
        </p:nvSpPr>
        <p:spPr bwMode="auto">
          <a:xfrm>
            <a:off x="285751" y="835628"/>
            <a:ext cx="8572529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000" b="1" u="sng" dirty="0" smtClean="0">
                <a:solidFill>
                  <a:schemeClr val="tx2"/>
                </a:solidFill>
              </a:rPr>
              <a:t>DESAFIOS DO PROGRAMA: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t-BR" sz="2000" dirty="0" smtClean="0">
                <a:solidFill>
                  <a:schemeClr val="tx2"/>
                </a:solidFill>
              </a:rPr>
              <a:t> Universalização do Saneamento Rural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t-BR" sz="2000" dirty="0" smtClean="0">
                <a:solidFill>
                  <a:schemeClr val="tx2"/>
                </a:solidFill>
              </a:rPr>
              <a:t> Conceito ampliado do que seja </a:t>
            </a:r>
            <a:r>
              <a:rPr lang="pt-BR" sz="2000" b="1" dirty="0" smtClean="0">
                <a:solidFill>
                  <a:schemeClr val="tx2"/>
                </a:solidFill>
              </a:rPr>
              <a:t>“rural” </a:t>
            </a:r>
            <a:r>
              <a:rPr lang="pt-BR" sz="2000" dirty="0" smtClean="0">
                <a:solidFill>
                  <a:schemeClr val="tx2"/>
                </a:solidFill>
              </a:rPr>
              <a:t>(definição político-administrativa)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t-BR" sz="2000" dirty="0" smtClean="0">
                <a:solidFill>
                  <a:schemeClr val="tx2"/>
                </a:solidFill>
              </a:rPr>
              <a:t> </a:t>
            </a:r>
            <a:r>
              <a:rPr lang="pt-BR" sz="2000" b="1" dirty="0" smtClean="0">
                <a:solidFill>
                  <a:schemeClr val="tx2"/>
                </a:solidFill>
              </a:rPr>
              <a:t>Controle social</a:t>
            </a:r>
            <a:endParaRPr lang="pt-BR" sz="2000" b="1" dirty="0">
              <a:solidFill>
                <a:schemeClr val="tx2"/>
              </a:solidFill>
            </a:endParaRPr>
          </a:p>
          <a:p>
            <a:pPr algn="just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pt-BR" sz="2000" dirty="0">
                <a:solidFill>
                  <a:schemeClr val="tx2"/>
                </a:solidFill>
              </a:rPr>
              <a:t> </a:t>
            </a:r>
            <a:r>
              <a:rPr lang="pt-BR" sz="2000" dirty="0" smtClean="0">
                <a:solidFill>
                  <a:schemeClr val="tx2"/>
                </a:solidFill>
              </a:rPr>
              <a:t>Compreensão </a:t>
            </a:r>
            <a:r>
              <a:rPr lang="pt-BR" sz="2000" dirty="0">
                <a:solidFill>
                  <a:schemeClr val="tx2"/>
                </a:solidFill>
              </a:rPr>
              <a:t>sobre as características e as necessidades </a:t>
            </a:r>
            <a:r>
              <a:rPr lang="pt-BR" sz="2000" dirty="0" smtClean="0">
                <a:solidFill>
                  <a:schemeClr val="tx2"/>
                </a:solidFill>
              </a:rPr>
              <a:t>das comunidades </a:t>
            </a:r>
            <a:r>
              <a:rPr lang="pt-BR" sz="2000" dirty="0">
                <a:solidFill>
                  <a:schemeClr val="tx2"/>
                </a:solidFill>
              </a:rPr>
              <a:t>rurais nas </a:t>
            </a:r>
            <a:r>
              <a:rPr lang="pt-BR" sz="2000" b="1" dirty="0" smtClean="0">
                <a:solidFill>
                  <a:schemeClr val="tx2"/>
                </a:solidFill>
              </a:rPr>
              <a:t>diferentes regiões brasileiras</a:t>
            </a:r>
            <a:endParaRPr lang="pt-BR" sz="2000" b="1" dirty="0">
              <a:solidFill>
                <a:schemeClr val="tx2"/>
              </a:solidFill>
            </a:endParaRPr>
          </a:p>
          <a:p>
            <a:pPr algn="just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pt-BR" sz="2000" b="1" dirty="0">
                <a:solidFill>
                  <a:schemeClr val="tx2"/>
                </a:solidFill>
              </a:rPr>
              <a:t> Integração e interface </a:t>
            </a:r>
            <a:r>
              <a:rPr lang="pt-BR" sz="2000" dirty="0">
                <a:solidFill>
                  <a:schemeClr val="tx2"/>
                </a:solidFill>
              </a:rPr>
              <a:t>com outras políticas públicas e programas de </a:t>
            </a:r>
            <a:r>
              <a:rPr lang="pt-BR" sz="2000" dirty="0" smtClean="0">
                <a:solidFill>
                  <a:schemeClr val="tx2"/>
                </a:solidFill>
              </a:rPr>
              <a:t>governo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pt-BR" sz="2000" b="1" dirty="0" smtClean="0">
                <a:solidFill>
                  <a:schemeClr val="tx2"/>
                </a:solidFill>
              </a:rPr>
              <a:t> </a:t>
            </a:r>
            <a:r>
              <a:rPr lang="pt-BR" sz="2000" dirty="0" smtClean="0">
                <a:solidFill>
                  <a:schemeClr val="tx2"/>
                </a:solidFill>
              </a:rPr>
              <a:t>Articulação com os Estados e Municípios e com Sociedade Civil Organizada</a:t>
            </a:r>
            <a:endParaRPr lang="pt-BR" sz="2000" dirty="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5750" y="71438"/>
            <a:ext cx="864396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Programa Nacional de Saneamento Rural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4005064"/>
            <a:ext cx="9144000" cy="2857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64152" y="1000108"/>
            <a:ext cx="63795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spcBef>
                <a:spcPts val="1200"/>
              </a:spcBef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Versão preliminar PNSR</a:t>
            </a:r>
          </a:p>
          <a:p>
            <a:pPr marL="0" marR="0" lvl="0" indent="0" algn="just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pt-BR" sz="2000" b="1" dirty="0" smtClean="0">
                <a:solidFill>
                  <a:schemeClr val="tx2"/>
                </a:solidFill>
              </a:rPr>
              <a:t> Parceria com UFMG </a:t>
            </a:r>
            <a:r>
              <a:rPr lang="pt-BR" sz="2000" dirty="0" smtClean="0">
                <a:solidFill>
                  <a:schemeClr val="tx2"/>
                </a:solidFill>
              </a:rPr>
              <a:t>(Termo de Execução Descentralizada) - consultoria para elaboração de estudos específicos para o Programa</a:t>
            </a:r>
          </a:p>
          <a:p>
            <a:pPr lvl="1" algn="just">
              <a:spcBef>
                <a:spcPts val="1200"/>
              </a:spcBef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</a:t>
            </a:r>
            <a:r>
              <a:rPr lang="pt-BR" sz="2000" dirty="0" smtClean="0">
                <a:solidFill>
                  <a:schemeClr val="tx2"/>
                </a:solidFill>
              </a:rPr>
              <a:t>Julho/2015</a:t>
            </a:r>
            <a:endParaRPr lang="pt-BR" sz="2000" dirty="0" smtClean="0">
              <a:solidFill>
                <a:schemeClr val="tx2"/>
              </a:solidFill>
            </a:endParaRPr>
          </a:p>
          <a:p>
            <a:pPr lvl="1" algn="just">
              <a:spcBef>
                <a:spcPts val="0"/>
              </a:spcBef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Prazo: 18 </a:t>
            </a:r>
            <a:r>
              <a:rPr lang="pt-BR" sz="2000" dirty="0" smtClean="0">
                <a:solidFill>
                  <a:schemeClr val="tx2"/>
                </a:solidFill>
              </a:rPr>
              <a:t>meses</a:t>
            </a:r>
            <a:endParaRPr lang="pt-BR" sz="2000" dirty="0" smtClean="0">
              <a:solidFill>
                <a:schemeClr val="tx2"/>
              </a:solidFill>
            </a:endParaRPr>
          </a:p>
          <a:p>
            <a:pPr lvl="1" algn="just">
              <a:spcBef>
                <a:spcPts val="0"/>
              </a:spcBef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Oficinas Regionais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52123" y="857232"/>
            <a:ext cx="2034719" cy="3006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2122" y="3688067"/>
            <a:ext cx="8820472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sz="1600" b="1" u="sng" dirty="0" smtClean="0">
                <a:solidFill>
                  <a:schemeClr val="tx2"/>
                </a:solidFill>
              </a:rPr>
              <a:t>Metas (produtos):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/>
            </a:pPr>
            <a:r>
              <a:rPr lang="pt-BR" sz="1600" dirty="0" smtClean="0">
                <a:solidFill>
                  <a:schemeClr val="tx2"/>
                </a:solidFill>
              </a:rPr>
              <a:t>Diagnóstico das condições de Saneamento Rural no Brasil;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/>
            </a:pPr>
            <a:r>
              <a:rPr lang="pt-BR" sz="1600" dirty="0" smtClean="0">
                <a:solidFill>
                  <a:schemeClr val="tx2"/>
                </a:solidFill>
              </a:rPr>
              <a:t>Definição de diretrizes para o Saneamento Rural;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/>
            </a:pPr>
            <a:r>
              <a:rPr lang="pt-BR" sz="1600" dirty="0" smtClean="0">
                <a:solidFill>
                  <a:schemeClr val="tx2"/>
                </a:solidFill>
              </a:rPr>
              <a:t>Estabelecimento das metas a curto, médio e longo prazos;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/>
            </a:pPr>
            <a:r>
              <a:rPr lang="pt-BR" sz="1600" dirty="0" smtClean="0">
                <a:solidFill>
                  <a:schemeClr val="tx2"/>
                </a:solidFill>
              </a:rPr>
              <a:t>Detalhamento dos investimentos necessários para atendimento das metas estabelecidas;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/>
            </a:pPr>
            <a:r>
              <a:rPr lang="pt-BR" sz="1600" dirty="0" smtClean="0">
                <a:solidFill>
                  <a:schemeClr val="tx2"/>
                </a:solidFill>
              </a:rPr>
              <a:t>Estratégias para gestão do programa de saneamento rural.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85750" y="71438"/>
            <a:ext cx="864396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Programa Nacional de Saneamento Rural </a:t>
            </a:r>
          </a:p>
        </p:txBody>
      </p:sp>
      <p:grpSp>
        <p:nvGrpSpPr>
          <p:cNvPr id="2" name="Grupo 10"/>
          <p:cNvGrpSpPr/>
          <p:nvPr/>
        </p:nvGrpSpPr>
        <p:grpSpPr>
          <a:xfrm>
            <a:off x="5499102" y="6472238"/>
            <a:ext cx="3573492" cy="385762"/>
            <a:chOff x="5213350" y="6472238"/>
            <a:chExt cx="3573492" cy="385762"/>
          </a:xfrm>
        </p:grpSpPr>
        <p:pic>
          <p:nvPicPr>
            <p:cNvPr id="14" name="Imagem 4" descr="ASS_FUNASA_HOR_COL_CURVA.wmf"/>
            <p:cNvPicPr>
              <a:picLocks noChangeAspect="1"/>
            </p:cNvPicPr>
            <p:nvPr/>
          </p:nvPicPr>
          <p:blipFill>
            <a:blip r:embed="rId3" cstate="print"/>
            <a:srcRect r="37021"/>
            <a:stretch>
              <a:fillRect/>
            </a:stretch>
          </p:blipFill>
          <p:spPr bwMode="auto">
            <a:xfrm>
              <a:off x="5213350" y="6472238"/>
              <a:ext cx="2430484" cy="3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m 2" descr="LogoGoverno2015 (2) (2)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CFFFD"/>
                </a:clrFrom>
                <a:clrTo>
                  <a:srgbClr val="FC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86710" y="6500834"/>
              <a:ext cx="1000132" cy="338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323528" y="785794"/>
            <a:ext cx="8534752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Termo de Cooperação</a:t>
            </a:r>
            <a:endParaRPr lang="pt-BR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pt-BR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Metas (produtos):</a:t>
            </a:r>
          </a:p>
          <a:p>
            <a:pPr lvl="0" algn="just">
              <a:lnSpc>
                <a:spcPct val="150000"/>
              </a:lnSpc>
            </a:pPr>
            <a:endParaRPr lang="pt-BR" sz="10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AutoNum type="arabicPeriod"/>
            </a:pPr>
            <a:r>
              <a:rPr lang="pt-B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Diagnóstico das condições de Saneamento Rural no Brasil:</a:t>
            </a:r>
            <a:r>
              <a:rPr lang="pt-BR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análise da situação de Saneamento Rural no Brasil, incluindo a discussão teórica sobre o conceito de área rural e caracterização de áreas especiais (áreas indígenas, comunidades remanescentes de quilombos, assentamentos da reforma agrária, reservas extrativistas, dentre outras), além das particularidades do atendimento rural no país;</a:t>
            </a:r>
          </a:p>
          <a:p>
            <a:pPr marL="342900" indent="-342900" algn="just">
              <a:buAutoNum type="arabicPeriod"/>
            </a:pPr>
            <a:endParaRPr lang="pt-BR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AutoNum type="arabicPeriod"/>
            </a:pPr>
            <a:r>
              <a:rPr lang="pt-B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Definição de diretrizes para o Saneamento Rural: </a:t>
            </a:r>
            <a:r>
              <a:rPr lang="pt-BR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propostas de diretrizes para o PNSR com destaques para os três eixos: Tecnologia; Gestão e Educação e Participação Social;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85750" y="71438"/>
            <a:ext cx="864396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Programa Nacional de Saneamento Rural </a:t>
            </a:r>
          </a:p>
        </p:txBody>
      </p:sp>
      <p:pic>
        <p:nvPicPr>
          <p:cNvPr id="10" name="Imagem 4" descr="ASS_FUNASA_HOR_COL_CURVA.wmf"/>
          <p:cNvPicPr>
            <a:picLocks noChangeAspect="1"/>
          </p:cNvPicPr>
          <p:nvPr/>
        </p:nvPicPr>
        <p:blipFill>
          <a:blip r:embed="rId2" cstate="print"/>
          <a:srcRect r="38876" b="6"/>
          <a:stretch>
            <a:fillRect/>
          </a:stretch>
        </p:blipFill>
        <p:spPr>
          <a:xfrm>
            <a:off x="6642449" y="6472824"/>
            <a:ext cx="2358707" cy="3851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323528" y="785794"/>
            <a:ext cx="8534752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Termo de Cooperação</a:t>
            </a:r>
            <a:endParaRPr lang="pt-BR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pt-BR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Metas (produtos):</a:t>
            </a:r>
          </a:p>
          <a:p>
            <a:pPr lvl="0" algn="just">
              <a:lnSpc>
                <a:spcPct val="150000"/>
              </a:lnSpc>
            </a:pPr>
            <a:endParaRPr lang="pt-BR" sz="10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/>
            <a:r>
              <a:rPr lang="pt-B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 Proposta de metas de curto, médio e longo prazos </a:t>
            </a:r>
            <a:r>
              <a:rPr lang="pt-BR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para o saneamento rural, considerando as especificidades das diferentes tipologias de áreas rurais;</a:t>
            </a:r>
          </a:p>
          <a:p>
            <a:pPr marL="342900" indent="-342900" algn="just"/>
            <a:endParaRPr lang="pt-BR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/>
            <a:r>
              <a:rPr lang="pt-B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 Detalhamento dos investimentos necessários</a:t>
            </a:r>
            <a:r>
              <a:rPr lang="pt-BR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por região geográfica e Unidades da Federação, para atendimento das metas estabelecidas para o saneamento rural em 20 anos;</a:t>
            </a:r>
          </a:p>
          <a:p>
            <a:pPr marL="342900" indent="-342900" algn="just"/>
            <a:endParaRPr lang="pt-BR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/>
            <a:r>
              <a:rPr lang="pt-B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  Proposta de gestão do PNSR </a:t>
            </a:r>
            <a:r>
              <a:rPr lang="pt-BR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(forma de implementação, monitoramento e avaliação das ações);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85750" y="71438"/>
            <a:ext cx="864396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Programa Nacional de Saneamento Rural </a:t>
            </a:r>
          </a:p>
        </p:txBody>
      </p:sp>
      <p:pic>
        <p:nvPicPr>
          <p:cNvPr id="10" name="Imagem 4" descr="ASS_FUNASA_HOR_COL_CURVA.wmf"/>
          <p:cNvPicPr>
            <a:picLocks noChangeAspect="1"/>
          </p:cNvPicPr>
          <p:nvPr/>
        </p:nvPicPr>
        <p:blipFill>
          <a:blip r:embed="rId2" cstate="print"/>
          <a:srcRect r="38876" b="6"/>
          <a:stretch>
            <a:fillRect/>
          </a:stretch>
        </p:blipFill>
        <p:spPr>
          <a:xfrm>
            <a:off x="6642449" y="6472824"/>
            <a:ext cx="2358707" cy="3851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CaixaDeTexto 13"/>
          <p:cNvSpPr txBox="1"/>
          <p:nvPr/>
        </p:nvSpPr>
        <p:spPr>
          <a:xfrm>
            <a:off x="571472" y="128586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 smtClean="0"/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1214421"/>
            <a:ext cx="4071966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  </a:t>
            </a:r>
            <a:endParaRPr lang="pt-BR" sz="1600" dirty="0"/>
          </a:p>
        </p:txBody>
      </p:sp>
      <p:sp>
        <p:nvSpPr>
          <p:cNvPr id="15" name="Retângulo 14"/>
          <p:cNvSpPr/>
          <p:nvPr/>
        </p:nvSpPr>
        <p:spPr>
          <a:xfrm>
            <a:off x="1214414" y="2000240"/>
            <a:ext cx="700092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00" b="1" dirty="0" smtClean="0">
                <a:solidFill>
                  <a:srgbClr val="C00000"/>
                </a:solidFill>
              </a:rPr>
              <a:t>PLANSAB</a:t>
            </a:r>
          </a:p>
          <a:p>
            <a:pPr algn="ctr"/>
            <a:r>
              <a:rPr lang="pt-BR" sz="2500" b="1" dirty="0" smtClean="0">
                <a:solidFill>
                  <a:srgbClr val="C00000"/>
                </a:solidFill>
              </a:rPr>
              <a:t>Eixo SANEAMENTO ESTRUTURANTE</a:t>
            </a:r>
          </a:p>
          <a:p>
            <a:pPr algn="ctr"/>
            <a:endParaRPr lang="pt-BR" sz="2500" b="1" dirty="0" smtClean="0">
              <a:solidFill>
                <a:srgbClr val="C00000"/>
              </a:solidFill>
            </a:endParaRPr>
          </a:p>
          <a:p>
            <a:pPr algn="ctr"/>
            <a:r>
              <a:rPr lang="pt-BR" sz="2500" b="1" dirty="0" smtClean="0">
                <a:solidFill>
                  <a:srgbClr val="C00000"/>
                </a:solidFill>
              </a:rPr>
              <a:t>Atuação da Funasa em municípios com até 50.000 habitantes</a:t>
            </a:r>
            <a:endParaRPr lang="pt-BR" sz="25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214282" y="929232"/>
            <a:ext cx="864396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schemeClr val="tx2"/>
                </a:solidFill>
              </a:rPr>
              <a:t>A Funasa, neste eixo do </a:t>
            </a:r>
            <a:r>
              <a:rPr lang="pt-BR" sz="2000" dirty="0" err="1" smtClean="0">
                <a:solidFill>
                  <a:schemeClr val="tx2"/>
                </a:solidFill>
              </a:rPr>
              <a:t>Plansab</a:t>
            </a:r>
            <a:r>
              <a:rPr lang="pt-BR" sz="2000" dirty="0" smtClean="0">
                <a:solidFill>
                  <a:schemeClr val="tx2"/>
                </a:solidFill>
              </a:rPr>
              <a:t>, tem atuado com o objetivo de apoiar, técnica e financeiramente, o fortalecimento da gestão dos sistemas de saneamento e promover o desenvolvimento científico e tecnológico por meio de pesquisas aplicáveis ao contexto do saneamento dos pequenos municípios brasileiros.</a:t>
            </a:r>
          </a:p>
          <a:p>
            <a:pPr algn="just">
              <a:buFont typeface="Wingdings" pitchFamily="2" charset="2"/>
              <a:buChar char="Ø"/>
            </a:pPr>
            <a:endParaRPr lang="pt-BR" sz="2000" dirty="0" smtClean="0">
              <a:solidFill>
                <a:schemeClr val="tx2"/>
              </a:solidFill>
            </a:endParaRPr>
          </a:p>
          <a:p>
            <a:pPr algn="just"/>
            <a:r>
              <a:rPr lang="pt-BR" sz="2000" dirty="0" smtClean="0">
                <a:solidFill>
                  <a:schemeClr val="tx2"/>
                </a:solidFill>
              </a:rPr>
              <a:t>Atualmente tem sido adotadas 3 linhas de ação:</a:t>
            </a:r>
          </a:p>
          <a:p>
            <a:pPr algn="just"/>
            <a:endParaRPr lang="pt-BR" sz="2000" dirty="0" smtClean="0">
              <a:solidFill>
                <a:schemeClr val="tx2"/>
              </a:solidFill>
            </a:endParaRPr>
          </a:p>
          <a:p>
            <a:pPr marL="0" lvl="2"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Planos Municipais de Saneamento Básico</a:t>
            </a:r>
          </a:p>
          <a:p>
            <a:pPr marL="0" lvl="2"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Capacitação e qualificação de recursos humanos</a:t>
            </a:r>
          </a:p>
          <a:p>
            <a:pPr marL="0" lvl="2"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Apoio à Gestão </a:t>
            </a:r>
          </a:p>
          <a:p>
            <a:pPr algn="just">
              <a:buFont typeface="Wingdings" pitchFamily="2" charset="2"/>
              <a:buChar char="Ø"/>
            </a:pPr>
            <a:endParaRPr lang="pt-BR" sz="2000" dirty="0" smtClean="0">
              <a:solidFill>
                <a:schemeClr val="tx2"/>
              </a:solidFill>
            </a:endParaRPr>
          </a:p>
          <a:p>
            <a:pPr algn="just">
              <a:defRPr/>
            </a:pPr>
            <a:endParaRPr lang="pt-BR" sz="2000" dirty="0">
              <a:solidFill>
                <a:schemeClr val="tx2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5750" y="285728"/>
            <a:ext cx="8643968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Estruturante em municípios com até 50 mil </a:t>
            </a:r>
            <a:r>
              <a:rPr lang="pt-BR" sz="2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hab</a:t>
            </a:r>
            <a:endParaRPr lang="pt-BR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214313" y="1000108"/>
            <a:ext cx="8501062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</a:t>
            </a:r>
            <a:r>
              <a:rPr lang="pt-BR" sz="2000" dirty="0">
                <a:solidFill>
                  <a:schemeClr val="tx2"/>
                </a:solidFill>
              </a:rPr>
              <a:t>A crise do saneamento </a:t>
            </a:r>
            <a:r>
              <a:rPr lang="pt-BR" sz="2000" dirty="0" smtClean="0">
                <a:solidFill>
                  <a:schemeClr val="tx2"/>
                </a:solidFill>
              </a:rPr>
              <a:t>básico - sobretudo </a:t>
            </a:r>
            <a:r>
              <a:rPr lang="pt-BR" sz="2000" dirty="0">
                <a:solidFill>
                  <a:schemeClr val="tx2"/>
                </a:solidFill>
              </a:rPr>
              <a:t>do acesso à água potável e com qualidade </a:t>
            </a:r>
            <a:r>
              <a:rPr lang="pt-BR" sz="2000" dirty="0" smtClean="0">
                <a:solidFill>
                  <a:schemeClr val="tx2"/>
                </a:solidFill>
              </a:rPr>
              <a:t>- é</a:t>
            </a:r>
            <a:r>
              <a:rPr lang="pt-BR" sz="2000" dirty="0">
                <a:solidFill>
                  <a:schemeClr val="tx2"/>
                </a:solidFill>
              </a:rPr>
              <a:t>, acima de tudo, uma crise relacionada à pobreza no mundo e também no Brasil. Mundialmente, quase duas em cada três pessoas sem acesso à água potável sobrevivem com menos de 2 dólares por dia. Muitas são as situações em que, uma em cada três pessoas sem acesso água, vive com menos de um dólar por dia. </a:t>
            </a:r>
            <a:endParaRPr lang="pt-BR" sz="2000" dirty="0" smtClean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Ø"/>
            </a:pPr>
            <a:endParaRPr lang="pt-BR" sz="2000" dirty="0" smtClean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Para o Relatório PNUD/2006, a crise global da água condena uma parte da humanidade ao estado de pobreza, vulnerabilidade e insegurança. A escassez que se encontra no coração da crise mundial da água tem as suas raízes nas relações de poder, na pobreza e na desigualdade socioeconômica e não na disponibilidade física da água. </a:t>
            </a:r>
          </a:p>
          <a:p>
            <a:pPr algn="just">
              <a:buFont typeface="Wingdings" pitchFamily="2" charset="2"/>
              <a:buChar char="Ø"/>
            </a:pPr>
            <a:endParaRPr lang="pt-BR" sz="2000" dirty="0">
              <a:solidFill>
                <a:schemeClr val="tx2"/>
              </a:solidFill>
            </a:endParaRPr>
          </a:p>
          <a:p>
            <a:pPr algn="just" eaLnBrk="0" hangingPunct="0">
              <a:buFont typeface="Wingdings" pitchFamily="2" charset="2"/>
              <a:buChar char="Ø"/>
            </a:pP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44475" y="200244"/>
            <a:ext cx="8613805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– A importância da universalização do acesso à água</a:t>
            </a: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14282" y="785794"/>
            <a:ext cx="8643998" cy="5214938"/>
          </a:xfrm>
          <a:prstGeom prst="rect">
            <a:avLst/>
          </a:prstGeom>
        </p:spPr>
        <p:txBody>
          <a:bodyPr/>
          <a:lstStyle/>
          <a:p>
            <a:pPr algn="just">
              <a:buClr>
                <a:schemeClr val="tx2"/>
              </a:buClr>
              <a:defRPr/>
            </a:pPr>
            <a:r>
              <a:rPr lang="pt-BR" sz="2000" dirty="0" smtClean="0">
                <a:solidFill>
                  <a:schemeClr val="tx2"/>
                </a:solidFill>
              </a:rPr>
              <a:t>Esta ação tem por objetivo capacitar e apoiar tecnicamente os municípios na elaboração dos PMSB  com objetivo de proporcionar o aperfeiçoamento para atuação na área de planejamento e efetiva conclusão dos PMSB</a:t>
            </a:r>
            <a:endParaRPr lang="pt-BR" sz="2000" b="1" dirty="0" smtClean="0">
              <a:solidFill>
                <a:schemeClr val="tx2"/>
              </a:solidFill>
            </a:endParaRPr>
          </a:p>
          <a:p>
            <a:pPr algn="just" defTabSz="804863">
              <a:buNone/>
              <a:defRPr/>
            </a:pPr>
            <a:endParaRPr lang="pt-BR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 defTabSz="804863">
              <a:buNone/>
              <a:defRPr/>
            </a:pPr>
            <a:r>
              <a:rPr lang="pt-B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Des</a:t>
            </a:r>
            <a:r>
              <a:rPr lang="pt-BR" sz="2000" dirty="0" smtClean="0">
                <a:solidFill>
                  <a:schemeClr val="tx2"/>
                </a:solidFill>
              </a:rPr>
              <a:t>de 2006 a Funasa  beneficiou 1.183, dos quais:</a:t>
            </a:r>
          </a:p>
          <a:p>
            <a:pPr algn="just" defTabSz="804863">
              <a:buFont typeface="Wingdings" pitchFamily="2" charset="2"/>
              <a:buChar char="Ø"/>
              <a:defRPr/>
            </a:pPr>
            <a:r>
              <a:rPr lang="pt-B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613 por meio de convênios diretamente com os municípios</a:t>
            </a:r>
          </a:p>
          <a:p>
            <a:pPr algn="just" defTabSz="804863">
              <a:buFont typeface="Wingdings" pitchFamily="2" charset="2"/>
              <a:buChar char="Ø"/>
              <a:defRPr/>
            </a:pPr>
            <a:r>
              <a:rPr lang="pt-BR" sz="2000" dirty="0" smtClean="0">
                <a:solidFill>
                  <a:schemeClr val="tx2"/>
                </a:solidFill>
              </a:rPr>
              <a:t> 570 por meio de parcerias com entidades parceiras (Universidades Federais, CREA, instituições de ensino, </a:t>
            </a:r>
            <a:r>
              <a:rPr lang="pt-BR" sz="2000" dirty="0" err="1" smtClean="0">
                <a:solidFill>
                  <a:schemeClr val="tx2"/>
                </a:solidFill>
              </a:rPr>
              <a:t>etc</a:t>
            </a:r>
            <a:r>
              <a:rPr lang="pt-BR" sz="2000" dirty="0" smtClean="0">
                <a:solidFill>
                  <a:schemeClr val="tx2"/>
                </a:solidFill>
              </a:rPr>
              <a:t>)</a:t>
            </a:r>
          </a:p>
          <a:p>
            <a:pPr algn="just" defTabSz="804863">
              <a:buFont typeface="Wingdings" pitchFamily="2" charset="2"/>
              <a:buChar char="Ø"/>
              <a:defRPr/>
            </a:pPr>
            <a:endParaRPr lang="pt-BR" sz="2000" dirty="0" smtClean="0">
              <a:solidFill>
                <a:schemeClr val="tx2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just" defTabSz="804863">
              <a:defRPr/>
            </a:pPr>
            <a:r>
              <a:rPr lang="pt-BR" sz="2000" dirty="0" smtClean="0">
                <a:solidFill>
                  <a:schemeClr val="tx2"/>
                </a:solidFill>
                <a:ea typeface="Tahoma" pitchFamily="34" charset="0"/>
              </a:rPr>
              <a:t>Em 2015, 8 Superintendências Estaduais estão em fase de formalização de parcerias para atendimento de 508 municípios.</a:t>
            </a:r>
            <a:endParaRPr lang="pt-BR" sz="2000" dirty="0">
              <a:solidFill>
                <a:schemeClr val="tx2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pt-BR" sz="2000" b="1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85750" y="71438"/>
            <a:ext cx="864393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Plano Municipal de Saneamento Básico</a:t>
            </a:r>
            <a:endParaRPr lang="pt-B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85750" y="71438"/>
            <a:ext cx="864393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Plano Municipal de Saneamento Básico</a:t>
            </a:r>
            <a:endParaRPr lang="pt-B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785833"/>
            <a:ext cx="7072362" cy="591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14282" y="785794"/>
            <a:ext cx="8643998" cy="5214938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600"/>
              </a:spcBef>
              <a:buClr>
                <a:schemeClr val="tx2"/>
              </a:buClr>
              <a:defRPr/>
            </a:pPr>
            <a:r>
              <a:rPr lang="pt-BR" sz="1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Esta </a:t>
            </a:r>
            <a:r>
              <a:rPr lang="pt-BR" sz="1900" dirty="0" smtClean="0">
                <a:solidFill>
                  <a:schemeClr val="tx2"/>
                </a:solidFill>
              </a:rPr>
              <a:t>ação tem por objetivo pr</a:t>
            </a:r>
            <a:r>
              <a:rPr lang="pt-BR" sz="1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omover intercâmbio de experiências, informações, métodos e ferramentas relativas à política municipal de saneamento e aos plano municipais de saneamento básico, bem como  cursos para a capacitação nos diversos temas relacionados à Gestão dos Serviços Municipais de Saneamento. </a:t>
            </a:r>
          </a:p>
          <a:p>
            <a:pPr algn="just">
              <a:buFont typeface="Wingdings" pitchFamily="2" charset="2"/>
              <a:buChar char="Ø"/>
            </a:pPr>
            <a:endParaRPr lang="pt-BR" sz="19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900" dirty="0" smtClean="0">
                <a:solidFill>
                  <a:schemeClr val="tx2"/>
                </a:solidFill>
              </a:rPr>
              <a:t>Desde 2012 foram capacitados 1.433</a:t>
            </a:r>
            <a:r>
              <a:rPr lang="pt-BR" sz="1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municípios capacitados e 3.372 profissionais. Os temas abordados foram:</a:t>
            </a:r>
          </a:p>
          <a:p>
            <a:pPr algn="just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</a:rPr>
              <a:t>Redução de perdas em sistemas de saneamento</a:t>
            </a:r>
          </a:p>
          <a:p>
            <a:pPr algn="just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Gestão econômico-financeira no setor saneamento</a:t>
            </a:r>
          </a:p>
          <a:p>
            <a:pPr algn="just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</a:rPr>
              <a:t>Oficina de política e plano municipal de saneamento básico</a:t>
            </a:r>
          </a:p>
          <a:p>
            <a:pPr algn="just">
              <a:buFont typeface="Wingdings" pitchFamily="2" charset="2"/>
              <a:buChar char="Ø"/>
            </a:pPr>
            <a:r>
              <a:rPr lang="pt-BR" sz="1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Estruturação e implementação de consórcios públicos de saneamento</a:t>
            </a:r>
          </a:p>
          <a:p>
            <a:pPr algn="just">
              <a:buFont typeface="Wingdings" pitchFamily="2" charset="2"/>
              <a:buChar char="Ø"/>
            </a:pPr>
            <a:endParaRPr lang="pt-BR" sz="1900" dirty="0" smtClean="0">
              <a:solidFill>
                <a:schemeClr val="tx2"/>
              </a:solidFill>
            </a:endParaRPr>
          </a:p>
          <a:p>
            <a:pPr algn="just"/>
            <a:r>
              <a:rPr lang="pt-BR" sz="1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Estão previstos para o período 2015-2016 a realização de 20 cursos de capacitação sob o tema </a:t>
            </a:r>
            <a:r>
              <a:rPr lang="pt-BR" sz="19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Criação e Estruturação de Serviços </a:t>
            </a:r>
            <a:r>
              <a:rPr lang="pt-BR" sz="1900" b="1" i="1" dirty="0" smtClean="0">
                <a:solidFill>
                  <a:schemeClr val="tx2"/>
                </a:solidFill>
              </a:rPr>
              <a:t>M</a:t>
            </a:r>
            <a:r>
              <a:rPr lang="pt-BR" sz="19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unicipais e Intermunicipais de Saneamento </a:t>
            </a:r>
            <a:r>
              <a:rPr lang="pt-BR" sz="1900" b="1" i="1" dirty="0" smtClean="0">
                <a:solidFill>
                  <a:schemeClr val="tx2"/>
                </a:solidFill>
              </a:rPr>
              <a:t>B</a:t>
            </a:r>
            <a:r>
              <a:rPr lang="pt-BR" sz="19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ásico</a:t>
            </a:r>
            <a:r>
              <a:rPr lang="pt-BR" sz="19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com a possibilidade de capacitação de até 1.000 profissionais.</a:t>
            </a:r>
          </a:p>
          <a:p>
            <a:pPr algn="just">
              <a:buFont typeface="Wingdings" pitchFamily="2" charset="2"/>
              <a:buChar char="Ø"/>
            </a:pPr>
            <a:endParaRPr lang="pt-BR" sz="1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pt-BR" sz="19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Bef>
                <a:spcPts val="600"/>
              </a:spcBef>
              <a:buClr>
                <a:schemeClr val="tx2"/>
              </a:buClr>
              <a:defRPr/>
            </a:pPr>
            <a:endParaRPr lang="pt-BR" sz="1900" b="1" dirty="0">
              <a:solidFill>
                <a:schemeClr val="tx2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  <a:defRPr/>
            </a:pPr>
            <a:endParaRPr lang="pt-BR" sz="19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pt-BR" sz="1900" b="1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5750" y="71438"/>
            <a:ext cx="864393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Capacitação e Qualificação de Recursos Humanos</a:t>
            </a:r>
            <a:endParaRPr lang="pt-B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42844" y="714356"/>
            <a:ext cx="8786874" cy="521493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pt-B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Estas ação tem por objetivo prestar apoio técnico e financeiro na implementação de medidas estruturantes visando à melhoria da gestão e da prestação de serviços. </a:t>
            </a:r>
          </a:p>
          <a:p>
            <a:pPr algn="just"/>
            <a:endParaRPr lang="pt-BR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lvl="2"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Diagnóstico técnico – administrativo</a:t>
            </a:r>
          </a:p>
          <a:p>
            <a:pPr marL="0" lvl="2"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Planejamento organizacional;</a:t>
            </a:r>
          </a:p>
          <a:p>
            <a:pPr marL="0" lvl="2"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Gestão da informação;</a:t>
            </a:r>
          </a:p>
          <a:p>
            <a:pPr marL="0" lvl="2"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Gestão eficiente de água e energia;</a:t>
            </a:r>
          </a:p>
          <a:p>
            <a:pPr marL="0" lvl="2"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Gestão econômico-financeira;</a:t>
            </a:r>
          </a:p>
          <a:p>
            <a:pPr marL="0" lvl="2"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Investimento em equipamentos. </a:t>
            </a:r>
            <a:endParaRPr lang="pt-BR" b="1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5750" y="71438"/>
            <a:ext cx="864393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Apoio à Gestão</a:t>
            </a:r>
            <a:endParaRPr lang="pt-B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42844" y="714356"/>
            <a:ext cx="8786874" cy="5214938"/>
          </a:xfrm>
          <a:prstGeom prst="rect">
            <a:avLst/>
          </a:prstGeom>
        </p:spPr>
        <p:txBody>
          <a:bodyPr/>
          <a:lstStyle/>
          <a:p>
            <a:pPr marL="0" lvl="2" algn="just">
              <a:buFont typeface="Wingdings" pitchFamily="2" charset="2"/>
              <a:buChar char="Ø"/>
            </a:pPr>
            <a:endParaRPr lang="pt-BR" sz="2000" dirty="0" smtClean="0">
              <a:solidFill>
                <a:schemeClr val="tx2"/>
              </a:solidFill>
            </a:endParaRPr>
          </a:p>
          <a:p>
            <a:pPr marL="0" lvl="2" algn="just"/>
            <a:r>
              <a:rPr lang="pt-BR" sz="2000" dirty="0" smtClean="0">
                <a:solidFill>
                  <a:schemeClr val="tx2"/>
                </a:solidFill>
              </a:rPr>
              <a:t>Como exemplo dessa ação, a Funasa desenvolveu o programa </a:t>
            </a:r>
            <a:r>
              <a:rPr lang="pt-BR" sz="2000" b="1" i="1" dirty="0" smtClean="0">
                <a:solidFill>
                  <a:schemeClr val="tx2"/>
                </a:solidFill>
              </a:rPr>
              <a:t>Sustentar-Saneamento e Sustentabilidade em Áreas Rurais</a:t>
            </a:r>
            <a:r>
              <a:rPr lang="pt-BR" sz="2000" dirty="0" smtClean="0">
                <a:solidFill>
                  <a:schemeClr val="tx2"/>
                </a:solidFill>
              </a:rPr>
              <a:t>, o qual tem por objetivo promover a </a:t>
            </a:r>
            <a:r>
              <a:rPr lang="pt-BR" sz="2000" dirty="0" smtClean="0">
                <a:solidFill>
                  <a:schemeClr val="tx2"/>
                </a:solidFill>
                <a:ea typeface="Calibri" pitchFamily="34" charset="0"/>
              </a:rPr>
              <a:t>sustentabilidade das ações de saneamento rural (executadas diretamente pela Funasa) a partir do envolvimento da comunidade beneficiada com ações de educação em saúde e saneamento ambiental, bem como a capacitação dos gestores municipais, técnicos e representantes das comunidades beneficiadas nos seguintes temas:</a:t>
            </a:r>
          </a:p>
          <a:p>
            <a:pPr marL="0" lvl="2" algn="just"/>
            <a:endParaRPr lang="pt-BR" sz="2000" dirty="0" smtClean="0">
              <a:solidFill>
                <a:schemeClr val="tx2"/>
              </a:solidFill>
              <a:ea typeface="Calibri" pitchFamily="34" charset="0"/>
            </a:endParaRPr>
          </a:p>
          <a:p>
            <a:pPr marL="0" lvl="2"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ea typeface="Calibri" pitchFamily="34" charset="0"/>
              </a:rPr>
              <a:t>Alternativas de Gestão e Manutenção</a:t>
            </a:r>
          </a:p>
          <a:p>
            <a:pPr marL="0" lvl="2"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ea typeface="Calibri" pitchFamily="34" charset="0"/>
              </a:rPr>
              <a:t>Operação e Controle de Qualidade da Água dos sistemas implantados pela Funasa.</a:t>
            </a:r>
            <a:endParaRPr lang="pt-BR" sz="2000" dirty="0" smtClean="0">
              <a:solidFill>
                <a:schemeClr val="tx2"/>
              </a:solidFill>
            </a:endParaRPr>
          </a:p>
          <a:p>
            <a:pPr marL="0" lvl="2" algn="just"/>
            <a:endParaRPr lang="pt-BR" sz="2000" dirty="0" smtClean="0">
              <a:solidFill>
                <a:schemeClr val="tx2"/>
              </a:solidFill>
            </a:endParaRPr>
          </a:p>
          <a:p>
            <a:pPr lvl="2" algn="just"/>
            <a:endParaRPr lang="pt-BR" sz="2000" dirty="0" smtClean="0">
              <a:solidFill>
                <a:schemeClr val="tx2"/>
              </a:solidFill>
            </a:endParaRPr>
          </a:p>
          <a:p>
            <a:pPr marL="0" lvl="2" algn="just"/>
            <a:endParaRPr lang="pt-BR" sz="2000" dirty="0" smtClean="0">
              <a:solidFill>
                <a:schemeClr val="tx2"/>
              </a:solidFill>
            </a:endParaRPr>
          </a:p>
          <a:p>
            <a:pPr algn="just"/>
            <a:endParaRPr lang="pt-BR" sz="2000" b="1" dirty="0" smtClean="0">
              <a:solidFill>
                <a:schemeClr val="tx2"/>
              </a:solidFill>
              <a:ea typeface="Tahoma" pitchFamily="34" charset="0"/>
            </a:endParaRPr>
          </a:p>
          <a:p>
            <a:pPr algn="just"/>
            <a:endParaRPr lang="pt-BR" sz="2000" b="1" dirty="0">
              <a:solidFill>
                <a:schemeClr val="tx2"/>
              </a:solidFill>
              <a:ea typeface="Tahoma" pitchFamily="34" charset="0"/>
            </a:endParaRPr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  <a:defRPr/>
            </a:pPr>
            <a:endParaRPr lang="pt-BR" sz="2000" b="1" dirty="0">
              <a:solidFill>
                <a:schemeClr val="tx2"/>
              </a:solidFill>
            </a:endParaRPr>
          </a:p>
          <a:p>
            <a:pPr algn="just" eaLnBrk="0" hangingPunct="0">
              <a:defRPr/>
            </a:pPr>
            <a:endParaRPr lang="pt-BR" sz="2000" b="1" dirty="0">
              <a:solidFill>
                <a:schemeClr val="tx2"/>
              </a:solidFill>
              <a:ea typeface="+mj-ea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5750" y="71438"/>
            <a:ext cx="864393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Apoio à Gestão</a:t>
            </a:r>
            <a:endParaRPr lang="pt-B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/>
          <p:cNvSpPr/>
          <p:nvPr/>
        </p:nvSpPr>
        <p:spPr>
          <a:xfrm>
            <a:off x="142844" y="571480"/>
            <a:ext cx="4000528" cy="5500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214810" y="571480"/>
            <a:ext cx="4572032" cy="55007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796103" y="719112"/>
            <a:ext cx="1643074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Município Assina o Acordo de Cooperação</a:t>
            </a:r>
            <a:endParaRPr lang="pt-BR" sz="1600" dirty="0"/>
          </a:p>
        </p:txBody>
      </p:sp>
      <p:sp>
        <p:nvSpPr>
          <p:cNvPr id="5" name="Retângulo 4"/>
          <p:cNvSpPr/>
          <p:nvPr/>
        </p:nvSpPr>
        <p:spPr>
          <a:xfrm>
            <a:off x="6815150" y="5314963"/>
            <a:ext cx="1579879" cy="5000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/>
              <a:t>Indica Gestor</a:t>
            </a:r>
            <a:endParaRPr lang="pt-BR" sz="1400" dirty="0"/>
          </a:p>
        </p:txBody>
      </p:sp>
      <p:sp>
        <p:nvSpPr>
          <p:cNvPr id="6" name="Retângulo 5"/>
          <p:cNvSpPr/>
          <p:nvPr/>
        </p:nvSpPr>
        <p:spPr>
          <a:xfrm>
            <a:off x="6816741" y="4567246"/>
            <a:ext cx="1579879" cy="5000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/>
              <a:t>Indica Técnico Operacional</a:t>
            </a:r>
            <a:endParaRPr lang="pt-BR" sz="1400" dirty="0"/>
          </a:p>
        </p:txBody>
      </p:sp>
      <p:sp>
        <p:nvSpPr>
          <p:cNvPr id="7" name="Retângulo 6"/>
          <p:cNvSpPr/>
          <p:nvPr/>
        </p:nvSpPr>
        <p:spPr>
          <a:xfrm>
            <a:off x="6827853" y="3305174"/>
            <a:ext cx="1571636" cy="5000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Compromete-se com a sustentabilidade</a:t>
            </a:r>
            <a:endParaRPr lang="pt-BR" sz="1200" dirty="0"/>
          </a:p>
        </p:txBody>
      </p:sp>
      <p:sp>
        <p:nvSpPr>
          <p:cNvPr id="10" name="Retângulo 9"/>
          <p:cNvSpPr/>
          <p:nvPr/>
        </p:nvSpPr>
        <p:spPr>
          <a:xfrm>
            <a:off x="2200259" y="2166929"/>
            <a:ext cx="1643074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Capacita em Alternativas de Gestão</a:t>
            </a:r>
            <a:endParaRPr lang="pt-BR" sz="1600" dirty="0"/>
          </a:p>
        </p:txBody>
      </p:sp>
      <p:sp>
        <p:nvSpPr>
          <p:cNvPr id="12" name="Retângulo 11"/>
          <p:cNvSpPr/>
          <p:nvPr/>
        </p:nvSpPr>
        <p:spPr>
          <a:xfrm>
            <a:off x="214282" y="2166929"/>
            <a:ext cx="1643074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Capacita o técnico operacional</a:t>
            </a:r>
            <a:endParaRPr lang="pt-BR" sz="1600" dirty="0"/>
          </a:p>
        </p:txBody>
      </p:sp>
      <p:sp>
        <p:nvSpPr>
          <p:cNvPr id="29" name="Retângulo 28"/>
          <p:cNvSpPr/>
          <p:nvPr/>
        </p:nvSpPr>
        <p:spPr>
          <a:xfrm>
            <a:off x="4457699" y="719112"/>
            <a:ext cx="164307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Município Selecionado</a:t>
            </a:r>
            <a:endParaRPr lang="pt-BR" dirty="0"/>
          </a:p>
        </p:txBody>
      </p:sp>
      <p:sp>
        <p:nvSpPr>
          <p:cNvPr id="30" name="Retângulo 29"/>
          <p:cNvSpPr/>
          <p:nvPr/>
        </p:nvSpPr>
        <p:spPr>
          <a:xfrm>
            <a:off x="1142976" y="714356"/>
            <a:ext cx="164307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/>
              <a:t>Funasa</a:t>
            </a:r>
            <a:endParaRPr lang="pt-BR" sz="3200" dirty="0"/>
          </a:p>
        </p:txBody>
      </p:sp>
      <p:sp>
        <p:nvSpPr>
          <p:cNvPr id="31" name="Fluxograma: Decisão 30"/>
          <p:cNvSpPr/>
          <p:nvPr/>
        </p:nvSpPr>
        <p:spPr>
          <a:xfrm>
            <a:off x="4281486" y="2071678"/>
            <a:ext cx="2000264" cy="118415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Gestão Estruturada p/ </a:t>
            </a:r>
            <a:r>
              <a:rPr lang="pt-BR" sz="1200" b="1" dirty="0" err="1" smtClean="0"/>
              <a:t>San</a:t>
            </a:r>
            <a:r>
              <a:rPr lang="pt-BR" sz="1200" b="1" dirty="0" smtClean="0"/>
              <a:t> Rural?</a:t>
            </a:r>
            <a:endParaRPr lang="pt-BR" sz="1200" b="1" dirty="0"/>
          </a:p>
        </p:txBody>
      </p:sp>
      <p:cxnSp>
        <p:nvCxnSpPr>
          <p:cNvPr id="37" name="Conector angulado 36"/>
          <p:cNvCxnSpPr>
            <a:stCxn id="31" idx="2"/>
            <a:endCxn id="5" idx="1"/>
          </p:cNvCxnSpPr>
          <p:nvPr/>
        </p:nvCxnSpPr>
        <p:spPr>
          <a:xfrm rot="16200000" flipH="1">
            <a:off x="4893801" y="3643647"/>
            <a:ext cx="2309166" cy="1533532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>
          <a:xfrm>
            <a:off x="3929058" y="2357430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Não</a:t>
            </a:r>
            <a:endParaRPr lang="pt-BR" sz="1600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5285756" y="3104727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Não</a:t>
            </a:r>
            <a:endParaRPr lang="pt-BR" sz="1600" dirty="0"/>
          </a:p>
        </p:txBody>
      </p:sp>
      <p:sp>
        <p:nvSpPr>
          <p:cNvPr id="41" name="Retângulo 40"/>
          <p:cNvSpPr/>
          <p:nvPr/>
        </p:nvSpPr>
        <p:spPr>
          <a:xfrm>
            <a:off x="6829441" y="2205017"/>
            <a:ext cx="1571636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/>
              <a:t>Município compromete-se com gestão do investimento</a:t>
            </a:r>
            <a:endParaRPr lang="pt-BR" sz="1400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6143636" y="2166921"/>
            <a:ext cx="498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Sim</a:t>
            </a:r>
            <a:endParaRPr lang="pt-BR" sz="1600" dirty="0"/>
          </a:p>
        </p:txBody>
      </p:sp>
      <p:cxnSp>
        <p:nvCxnSpPr>
          <p:cNvPr id="58" name="Conector de seta reta 57"/>
          <p:cNvCxnSpPr>
            <a:stCxn id="31" idx="3"/>
            <a:endCxn id="41" idx="1"/>
          </p:cNvCxnSpPr>
          <p:nvPr/>
        </p:nvCxnSpPr>
        <p:spPr>
          <a:xfrm flipV="1">
            <a:off x="6281750" y="2662217"/>
            <a:ext cx="547691" cy="153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>
            <a:stCxn id="31" idx="1"/>
            <a:endCxn id="10" idx="3"/>
          </p:cNvCxnSpPr>
          <p:nvPr/>
        </p:nvCxnSpPr>
        <p:spPr>
          <a:xfrm flipH="1">
            <a:off x="3843333" y="2663754"/>
            <a:ext cx="438153" cy="324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>
            <a:stCxn id="30" idx="3"/>
            <a:endCxn id="29" idx="1"/>
          </p:cNvCxnSpPr>
          <p:nvPr/>
        </p:nvCxnSpPr>
        <p:spPr>
          <a:xfrm>
            <a:off x="2786050" y="1171556"/>
            <a:ext cx="1671649" cy="47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de seta reta 67"/>
          <p:cNvCxnSpPr>
            <a:stCxn id="29" idx="3"/>
            <a:endCxn id="3" idx="1"/>
          </p:cNvCxnSpPr>
          <p:nvPr/>
        </p:nvCxnSpPr>
        <p:spPr>
          <a:xfrm>
            <a:off x="6100773" y="1176312"/>
            <a:ext cx="69533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angulado 70"/>
          <p:cNvCxnSpPr>
            <a:stCxn id="30" idx="2"/>
            <a:endCxn id="12" idx="0"/>
          </p:cNvCxnSpPr>
          <p:nvPr/>
        </p:nvCxnSpPr>
        <p:spPr>
          <a:xfrm rot="5400000">
            <a:off x="1231080" y="1433495"/>
            <a:ext cx="538173" cy="928694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angulado 73"/>
          <p:cNvCxnSpPr>
            <a:stCxn id="30" idx="2"/>
            <a:endCxn id="10" idx="0"/>
          </p:cNvCxnSpPr>
          <p:nvPr/>
        </p:nvCxnSpPr>
        <p:spPr>
          <a:xfrm rot="16200000" flipH="1">
            <a:off x="2224068" y="1369200"/>
            <a:ext cx="538173" cy="1057283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angulado 79"/>
          <p:cNvCxnSpPr/>
          <p:nvPr/>
        </p:nvCxnSpPr>
        <p:spPr>
          <a:xfrm rot="16200000" flipH="1">
            <a:off x="3075771" y="1103296"/>
            <a:ext cx="1710543" cy="5790447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tângulo 81"/>
          <p:cNvSpPr/>
          <p:nvPr/>
        </p:nvSpPr>
        <p:spPr>
          <a:xfrm>
            <a:off x="2201846" y="3535356"/>
            <a:ext cx="1643074" cy="10001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Verifica/escolhe</a:t>
            </a:r>
          </a:p>
          <a:p>
            <a:pPr algn="ctr"/>
            <a:r>
              <a:rPr lang="pt-BR" sz="1600" dirty="0" smtClean="0"/>
              <a:t>Alternativas de Gestão</a:t>
            </a:r>
            <a:endParaRPr lang="pt-BR" sz="1600" dirty="0"/>
          </a:p>
        </p:txBody>
      </p:sp>
      <p:sp>
        <p:nvSpPr>
          <p:cNvPr id="84" name="Retângulo 83"/>
          <p:cNvSpPr/>
          <p:nvPr/>
        </p:nvSpPr>
        <p:spPr>
          <a:xfrm>
            <a:off x="2201846" y="4960948"/>
            <a:ext cx="1643074" cy="10001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/>
              <a:t>Apoio à Gestão</a:t>
            </a:r>
            <a:endParaRPr lang="pt-BR" sz="1600" b="1" dirty="0"/>
          </a:p>
        </p:txBody>
      </p:sp>
      <p:cxnSp>
        <p:nvCxnSpPr>
          <p:cNvPr id="90" name="Conector reto 89"/>
          <p:cNvCxnSpPr>
            <a:stCxn id="41" idx="2"/>
            <a:endCxn id="7" idx="0"/>
          </p:cNvCxnSpPr>
          <p:nvPr/>
        </p:nvCxnSpPr>
        <p:spPr>
          <a:xfrm flipH="1">
            <a:off x="7613671" y="3119417"/>
            <a:ext cx="1588" cy="1857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>
            <a:stCxn id="6" idx="2"/>
            <a:endCxn id="5" idx="0"/>
          </p:cNvCxnSpPr>
          <p:nvPr/>
        </p:nvCxnSpPr>
        <p:spPr>
          <a:xfrm flipH="1">
            <a:off x="7605090" y="5067312"/>
            <a:ext cx="1591" cy="24765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de seta reta 105"/>
          <p:cNvCxnSpPr>
            <a:stCxn id="10" idx="2"/>
            <a:endCxn id="82" idx="0"/>
          </p:cNvCxnSpPr>
          <p:nvPr/>
        </p:nvCxnSpPr>
        <p:spPr>
          <a:xfrm>
            <a:off x="3021796" y="3167061"/>
            <a:ext cx="1587" cy="36829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de seta reta 108"/>
          <p:cNvCxnSpPr>
            <a:stCxn id="82" idx="2"/>
            <a:endCxn id="84" idx="0"/>
          </p:cNvCxnSpPr>
          <p:nvPr/>
        </p:nvCxnSpPr>
        <p:spPr>
          <a:xfrm>
            <a:off x="3023383" y="4535488"/>
            <a:ext cx="0" cy="4254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de seta reta 111"/>
          <p:cNvCxnSpPr>
            <a:stCxn id="29" idx="2"/>
            <a:endCxn id="31" idx="0"/>
          </p:cNvCxnSpPr>
          <p:nvPr/>
        </p:nvCxnSpPr>
        <p:spPr>
          <a:xfrm>
            <a:off x="5279236" y="1633512"/>
            <a:ext cx="2382" cy="43816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angulado 35"/>
          <p:cNvCxnSpPr>
            <a:stCxn id="3" idx="3"/>
            <a:endCxn id="7" idx="3"/>
          </p:cNvCxnSpPr>
          <p:nvPr/>
        </p:nvCxnSpPr>
        <p:spPr>
          <a:xfrm flipH="1">
            <a:off x="8399489" y="1176312"/>
            <a:ext cx="39688" cy="2378895"/>
          </a:xfrm>
          <a:prstGeom prst="bentConnector3">
            <a:avLst>
              <a:gd name="adj1" fmla="val -575993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/>
          <p:cNvSpPr txBox="1"/>
          <p:nvPr/>
        </p:nvSpPr>
        <p:spPr>
          <a:xfrm>
            <a:off x="285720" y="130710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Fluxograma geral das ações do SUSTENTAR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31" grpId="0" animBg="1"/>
      <p:bldP spid="39" grpId="0"/>
      <p:bldP spid="40" grpId="0"/>
      <p:bldP spid="41" grpId="0" animBg="1"/>
      <p:bldP spid="42" grpId="0"/>
      <p:bldP spid="82" grpId="0" animBg="1"/>
      <p:bldP spid="8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 descr="20150423_130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597" y="966770"/>
            <a:ext cx="3571900" cy="2009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Imagem 45" descr="20150423_1508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373" y="966770"/>
            <a:ext cx="1727907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upo 5"/>
          <p:cNvGrpSpPr/>
          <p:nvPr/>
        </p:nvGrpSpPr>
        <p:grpSpPr>
          <a:xfrm>
            <a:off x="58043" y="1323960"/>
            <a:ext cx="3203848" cy="902888"/>
            <a:chOff x="0" y="1285885"/>
            <a:chExt cx="3100426" cy="1260078"/>
          </a:xfrm>
          <a:solidFill>
            <a:schemeClr val="accent5">
              <a:lumMod val="50000"/>
            </a:schemeClr>
          </a:solidFill>
        </p:grpSpPr>
        <p:sp>
          <p:nvSpPr>
            <p:cNvPr id="7" name="Retângulo de cantos arredondados 6"/>
            <p:cNvSpPr/>
            <p:nvPr/>
          </p:nvSpPr>
          <p:spPr>
            <a:xfrm>
              <a:off x="0" y="1285885"/>
              <a:ext cx="3100426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36906" y="1322791"/>
              <a:ext cx="3026614" cy="1186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kern="1200" dirty="0" smtClean="0"/>
                <a:t>Pacto Pelo Saneamento</a:t>
              </a:r>
              <a:endParaRPr lang="pt-BR" sz="1600" kern="1200" dirty="0"/>
            </a:p>
          </p:txBody>
        </p:sp>
      </p:grpSp>
      <p:grpSp>
        <p:nvGrpSpPr>
          <p:cNvPr id="6" name="Grupo 8"/>
          <p:cNvGrpSpPr/>
          <p:nvPr/>
        </p:nvGrpSpPr>
        <p:grpSpPr>
          <a:xfrm>
            <a:off x="3310904" y="3062120"/>
            <a:ext cx="2500330" cy="974326"/>
            <a:chOff x="3255134" y="1285882"/>
            <a:chExt cx="1664762" cy="1260078"/>
          </a:xfrm>
          <a:solidFill>
            <a:schemeClr val="accent1">
              <a:lumMod val="75000"/>
            </a:schemeClr>
          </a:solidFill>
        </p:grpSpPr>
        <p:sp>
          <p:nvSpPr>
            <p:cNvPr id="10" name="Retângulo de cantos arredondados 9"/>
            <p:cNvSpPr/>
            <p:nvPr/>
          </p:nvSpPr>
          <p:spPr>
            <a:xfrm>
              <a:off x="3255134" y="1285882"/>
              <a:ext cx="1664762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292040" y="1322788"/>
              <a:ext cx="1590950" cy="1186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kern="1200" dirty="0" smtClean="0"/>
                <a:t>Capacitação</a:t>
              </a:r>
              <a:endParaRPr lang="pt-BR" sz="1600" kern="1200" dirty="0"/>
            </a:p>
          </p:txBody>
        </p:sp>
      </p:grpSp>
      <p:grpSp>
        <p:nvGrpSpPr>
          <p:cNvPr id="9" name="Grupo 11"/>
          <p:cNvGrpSpPr/>
          <p:nvPr/>
        </p:nvGrpSpPr>
        <p:grpSpPr>
          <a:xfrm>
            <a:off x="6440997" y="3929066"/>
            <a:ext cx="2419367" cy="912217"/>
            <a:chOff x="5032961" y="1240253"/>
            <a:chExt cx="1239462" cy="1269407"/>
          </a:xfrm>
          <a:solidFill>
            <a:schemeClr val="accent3">
              <a:lumMod val="50000"/>
            </a:schemeClr>
          </a:solidFill>
        </p:grpSpPr>
        <p:sp>
          <p:nvSpPr>
            <p:cNvPr id="13" name="Retângulo de cantos arredondados 12"/>
            <p:cNvSpPr/>
            <p:nvPr/>
          </p:nvSpPr>
          <p:spPr>
            <a:xfrm>
              <a:off x="5032961" y="1240253"/>
              <a:ext cx="1239462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 13"/>
            <p:cNvSpPr/>
            <p:nvPr/>
          </p:nvSpPr>
          <p:spPr>
            <a:xfrm>
              <a:off x="5069264" y="1322188"/>
              <a:ext cx="1166856" cy="118747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dirty="0" smtClean="0"/>
                <a:t>Sustentabilidade</a:t>
              </a:r>
              <a:endParaRPr lang="pt-BR" sz="1600" kern="1200" dirty="0"/>
            </a:p>
          </p:txBody>
        </p:sp>
      </p:grpSp>
      <p:grpSp>
        <p:nvGrpSpPr>
          <p:cNvPr id="12" name="Grupo 17"/>
          <p:cNvGrpSpPr/>
          <p:nvPr/>
        </p:nvGrpSpPr>
        <p:grpSpPr>
          <a:xfrm>
            <a:off x="117922" y="2262178"/>
            <a:ext cx="1521250" cy="1428760"/>
            <a:chOff x="1" y="2643201"/>
            <a:chExt cx="1216531" cy="1260078"/>
          </a:xfrm>
          <a:solidFill>
            <a:schemeClr val="accent5">
              <a:lumMod val="75000"/>
            </a:schemeClr>
          </a:solidFill>
        </p:grpSpPr>
        <p:sp>
          <p:nvSpPr>
            <p:cNvPr id="19" name="Retângulo de cantos arredondados 18"/>
            <p:cNvSpPr/>
            <p:nvPr/>
          </p:nvSpPr>
          <p:spPr>
            <a:xfrm>
              <a:off x="1" y="2643201"/>
              <a:ext cx="1216531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tângulo 19"/>
            <p:cNvSpPr/>
            <p:nvPr/>
          </p:nvSpPr>
          <p:spPr>
            <a:xfrm>
              <a:off x="35632" y="2678832"/>
              <a:ext cx="1145269" cy="118881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500" kern="1200" dirty="0" smtClean="0"/>
                <a:t>Abordagem dos municípios para sensibilização</a:t>
              </a:r>
              <a:endParaRPr lang="pt-BR" sz="1500" kern="1200" dirty="0"/>
            </a:p>
          </p:txBody>
        </p:sp>
      </p:grpSp>
      <p:grpSp>
        <p:nvGrpSpPr>
          <p:cNvPr id="15" name="Grupo 20"/>
          <p:cNvGrpSpPr/>
          <p:nvPr/>
        </p:nvGrpSpPr>
        <p:grpSpPr>
          <a:xfrm>
            <a:off x="1692573" y="2252654"/>
            <a:ext cx="1512168" cy="1428760"/>
            <a:chOff x="1266791" y="2643201"/>
            <a:chExt cx="1235627" cy="1260078"/>
          </a:xfrm>
          <a:solidFill>
            <a:schemeClr val="accent5">
              <a:lumMod val="75000"/>
            </a:schemeClr>
          </a:solidFill>
        </p:grpSpPr>
        <p:sp>
          <p:nvSpPr>
            <p:cNvPr id="22" name="Retângulo de cantos arredondados 21"/>
            <p:cNvSpPr/>
            <p:nvPr/>
          </p:nvSpPr>
          <p:spPr>
            <a:xfrm>
              <a:off x="1285887" y="2643201"/>
              <a:ext cx="1216531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 22"/>
            <p:cNvSpPr/>
            <p:nvPr/>
          </p:nvSpPr>
          <p:spPr>
            <a:xfrm>
              <a:off x="1266791" y="2678832"/>
              <a:ext cx="1199996" cy="118881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500" kern="1200" dirty="0" smtClean="0"/>
                <a:t>Oficina comunitária  para </a:t>
              </a:r>
              <a:r>
                <a:rPr lang="pt-BR" sz="1500" kern="1200" dirty="0" err="1" smtClean="0"/>
                <a:t>empoderamento</a:t>
              </a:r>
              <a:endParaRPr lang="pt-BR" sz="1500" kern="1200" dirty="0"/>
            </a:p>
          </p:txBody>
        </p:sp>
      </p:grpSp>
      <p:grpSp>
        <p:nvGrpSpPr>
          <p:cNvPr id="16" name="Grupo 23"/>
          <p:cNvGrpSpPr/>
          <p:nvPr/>
        </p:nvGrpSpPr>
        <p:grpSpPr>
          <a:xfrm>
            <a:off x="6429388" y="4857760"/>
            <a:ext cx="1216531" cy="1357322"/>
            <a:chOff x="5143537" y="2714648"/>
            <a:chExt cx="1216531" cy="1260078"/>
          </a:xfrm>
          <a:solidFill>
            <a:schemeClr val="accent3">
              <a:lumMod val="75000"/>
            </a:schemeClr>
          </a:solidFill>
        </p:grpSpPr>
        <p:sp>
          <p:nvSpPr>
            <p:cNvPr id="25" name="Retângulo de cantos arredondados 24"/>
            <p:cNvSpPr/>
            <p:nvPr/>
          </p:nvSpPr>
          <p:spPr>
            <a:xfrm>
              <a:off x="5143537" y="2714648"/>
              <a:ext cx="1216531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tângulo 25"/>
            <p:cNvSpPr/>
            <p:nvPr/>
          </p:nvSpPr>
          <p:spPr>
            <a:xfrm>
              <a:off x="5179168" y="2750279"/>
              <a:ext cx="1145269" cy="118881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500" kern="1200" dirty="0" smtClean="0"/>
                <a:t>Apoio à estruturação da gestão</a:t>
              </a:r>
              <a:endParaRPr lang="pt-BR" sz="1500" kern="1200" dirty="0"/>
            </a:p>
          </p:txBody>
        </p:sp>
      </p:grpSp>
      <p:grpSp>
        <p:nvGrpSpPr>
          <p:cNvPr id="17" name="Grupo 29"/>
          <p:cNvGrpSpPr/>
          <p:nvPr/>
        </p:nvGrpSpPr>
        <p:grpSpPr>
          <a:xfrm>
            <a:off x="3310904" y="4062252"/>
            <a:ext cx="1214446" cy="642942"/>
            <a:chOff x="5143537" y="2714648"/>
            <a:chExt cx="1216531" cy="1260078"/>
          </a:xfrm>
        </p:grpSpPr>
        <p:sp>
          <p:nvSpPr>
            <p:cNvPr id="31" name="Retângulo de cantos arredondados 30"/>
            <p:cNvSpPr/>
            <p:nvPr/>
          </p:nvSpPr>
          <p:spPr>
            <a:xfrm>
              <a:off x="5143537" y="2714648"/>
              <a:ext cx="1216531" cy="126007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pt-BR" sz="1400" dirty="0" smtClean="0"/>
                <a:t>Alternativas de Gestão</a:t>
              </a:r>
              <a:endParaRPr lang="pt-BR" sz="1400" dirty="0"/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5179168" y="2750279"/>
              <a:ext cx="1145269" cy="1188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500" kern="1200" dirty="0"/>
            </a:p>
          </p:txBody>
        </p:sp>
      </p:grpSp>
      <p:grpSp>
        <p:nvGrpSpPr>
          <p:cNvPr id="18" name="Grupo 32"/>
          <p:cNvGrpSpPr/>
          <p:nvPr/>
        </p:nvGrpSpPr>
        <p:grpSpPr>
          <a:xfrm>
            <a:off x="4596788" y="4062252"/>
            <a:ext cx="1214446" cy="642942"/>
            <a:chOff x="5143537" y="2714648"/>
            <a:chExt cx="1216531" cy="1260078"/>
          </a:xfrm>
        </p:grpSpPr>
        <p:sp>
          <p:nvSpPr>
            <p:cNvPr id="34" name="Retângulo de cantos arredondados 33"/>
            <p:cNvSpPr/>
            <p:nvPr/>
          </p:nvSpPr>
          <p:spPr>
            <a:xfrm>
              <a:off x="5143537" y="2714648"/>
              <a:ext cx="1216531" cy="126007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pt-BR" sz="1400" dirty="0" smtClean="0"/>
                <a:t>Técnico Operacional</a:t>
              </a:r>
              <a:r>
                <a:rPr lang="pt-BR" dirty="0" smtClean="0"/>
                <a:t> </a:t>
              </a:r>
              <a:endParaRPr lang="pt-BR" dirty="0"/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5179168" y="2750279"/>
              <a:ext cx="1145269" cy="1188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500" kern="1200" dirty="0"/>
            </a:p>
          </p:txBody>
        </p:sp>
      </p:grpSp>
      <p:grpSp>
        <p:nvGrpSpPr>
          <p:cNvPr id="21" name="Grupo 41"/>
          <p:cNvGrpSpPr/>
          <p:nvPr/>
        </p:nvGrpSpPr>
        <p:grpSpPr>
          <a:xfrm>
            <a:off x="7643834" y="4857760"/>
            <a:ext cx="1216531" cy="1357322"/>
            <a:chOff x="5143537" y="2714648"/>
            <a:chExt cx="1216531" cy="1260078"/>
          </a:xfrm>
          <a:solidFill>
            <a:schemeClr val="accent3">
              <a:lumMod val="75000"/>
            </a:schemeClr>
          </a:solidFill>
        </p:grpSpPr>
        <p:sp>
          <p:nvSpPr>
            <p:cNvPr id="43" name="Retângulo de cantos arredondados 42"/>
            <p:cNvSpPr/>
            <p:nvPr/>
          </p:nvSpPr>
          <p:spPr>
            <a:xfrm>
              <a:off x="5143537" y="2714648"/>
              <a:ext cx="1216531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etângulo 43"/>
            <p:cNvSpPr/>
            <p:nvPr/>
          </p:nvSpPr>
          <p:spPr>
            <a:xfrm>
              <a:off x="5179168" y="2750279"/>
              <a:ext cx="1145269" cy="118881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500" kern="1200" dirty="0" smtClean="0"/>
                <a:t>Comunidade envolvida e capacitada</a:t>
              </a:r>
              <a:endParaRPr lang="pt-BR" sz="1500" kern="1200" dirty="0"/>
            </a:p>
          </p:txBody>
        </p:sp>
      </p:grpSp>
      <p:grpSp>
        <p:nvGrpSpPr>
          <p:cNvPr id="24" name="Grupo 35"/>
          <p:cNvGrpSpPr/>
          <p:nvPr/>
        </p:nvGrpSpPr>
        <p:grpSpPr>
          <a:xfrm>
            <a:off x="367576" y="3724277"/>
            <a:ext cx="2643206" cy="357190"/>
            <a:chOff x="0" y="1285885"/>
            <a:chExt cx="3100426" cy="1260078"/>
          </a:xfrm>
          <a:solidFill>
            <a:srgbClr val="FFFF00"/>
          </a:solidFill>
        </p:grpSpPr>
        <p:sp>
          <p:nvSpPr>
            <p:cNvPr id="37" name="Retângulo de cantos arredondados 36"/>
            <p:cNvSpPr/>
            <p:nvPr/>
          </p:nvSpPr>
          <p:spPr>
            <a:xfrm>
              <a:off x="0" y="1285885"/>
              <a:ext cx="3100426" cy="126007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tx2"/>
              </a:solidFill>
              <a:prstDash val="lg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tângulo 37"/>
            <p:cNvSpPr/>
            <p:nvPr/>
          </p:nvSpPr>
          <p:spPr>
            <a:xfrm>
              <a:off x="36906" y="1322791"/>
              <a:ext cx="3026614" cy="1186266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lg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kern="1200" dirty="0" smtClean="0">
                  <a:solidFill>
                    <a:schemeClr val="tx2"/>
                  </a:solidFill>
                  <a:hlinkClick r:id="rId5" action="ppaction://hlinkfile"/>
                </a:rPr>
                <a:t>Acordo de Cooperação</a:t>
              </a:r>
              <a:endParaRPr lang="pt-BR" sz="1600" b="1" kern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39" name="Seta dobrada para cima 38"/>
          <p:cNvSpPr/>
          <p:nvPr/>
        </p:nvSpPr>
        <p:spPr>
          <a:xfrm flipV="1">
            <a:off x="3272721" y="2143116"/>
            <a:ext cx="1071570" cy="642942"/>
          </a:xfrm>
          <a:prstGeom prst="bent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Seta dobrada para cima 39"/>
          <p:cNvSpPr/>
          <p:nvPr/>
        </p:nvSpPr>
        <p:spPr>
          <a:xfrm flipV="1">
            <a:off x="5938442" y="3143248"/>
            <a:ext cx="1071570" cy="642942"/>
          </a:xfrm>
          <a:prstGeom prst="bent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7" name="Grupo 40"/>
          <p:cNvGrpSpPr/>
          <p:nvPr/>
        </p:nvGrpSpPr>
        <p:grpSpPr>
          <a:xfrm>
            <a:off x="3305166" y="4786322"/>
            <a:ext cx="1285884" cy="714380"/>
            <a:chOff x="5143538" y="2714648"/>
            <a:chExt cx="1288092" cy="1400087"/>
          </a:xfrm>
        </p:grpSpPr>
        <p:sp>
          <p:nvSpPr>
            <p:cNvPr id="50" name="Retângulo de cantos arredondados 49"/>
            <p:cNvSpPr/>
            <p:nvPr/>
          </p:nvSpPr>
          <p:spPr>
            <a:xfrm>
              <a:off x="5143538" y="2714648"/>
              <a:ext cx="1288092" cy="140008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pt-BR" sz="1400" dirty="0" smtClean="0"/>
                <a:t>Escolha da Alternativa de Gestão</a:t>
              </a:r>
              <a:endParaRPr lang="pt-BR" sz="1400" dirty="0"/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5179168" y="2750279"/>
              <a:ext cx="1145269" cy="1188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500" kern="1200" dirty="0"/>
            </a:p>
          </p:txBody>
        </p:sp>
      </p:grpSp>
      <p:grpSp>
        <p:nvGrpSpPr>
          <p:cNvPr id="28" name="Grupo 46"/>
          <p:cNvGrpSpPr/>
          <p:nvPr/>
        </p:nvGrpSpPr>
        <p:grpSpPr>
          <a:xfrm>
            <a:off x="4643438" y="4838710"/>
            <a:ext cx="1214446" cy="642942"/>
            <a:chOff x="5143537" y="2714648"/>
            <a:chExt cx="1216531" cy="1260078"/>
          </a:xfrm>
        </p:grpSpPr>
        <p:sp>
          <p:nvSpPr>
            <p:cNvPr id="53" name="Retângulo de cantos arredondados 52"/>
            <p:cNvSpPr/>
            <p:nvPr/>
          </p:nvSpPr>
          <p:spPr>
            <a:xfrm>
              <a:off x="5143537" y="2714648"/>
              <a:ext cx="1216531" cy="126007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pt-BR" sz="1400" dirty="0" smtClean="0"/>
                <a:t>Amigos da Água</a:t>
              </a:r>
              <a:endParaRPr lang="pt-BR" dirty="0"/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5179168" y="2750279"/>
              <a:ext cx="1145269" cy="1188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500" kern="1200" dirty="0"/>
            </a:p>
          </p:txBody>
        </p:sp>
      </p:grpSp>
      <p:pic>
        <p:nvPicPr>
          <p:cNvPr id="45" name="Imagem 44" descr="20150423_09483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01" y="4176718"/>
            <a:ext cx="2607752" cy="146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CaixaDeTexto 47"/>
          <p:cNvSpPr txBox="1"/>
          <p:nvPr/>
        </p:nvSpPr>
        <p:spPr>
          <a:xfrm>
            <a:off x="285720" y="275016"/>
            <a:ext cx="8643938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Apoio à sustentabilidade das ações de saneamento rural</a:t>
            </a:r>
            <a:endParaRPr lang="pt-B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7158" y="214290"/>
            <a:ext cx="662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SUSTENTABILIDADE DAS AÇÕES NAS ÁREAS RURAIS – Ações Paralelas</a:t>
            </a:r>
          </a:p>
        </p:txBody>
      </p:sp>
      <p:grpSp>
        <p:nvGrpSpPr>
          <p:cNvPr id="3" name="Grupo 20"/>
          <p:cNvGrpSpPr/>
          <p:nvPr/>
        </p:nvGrpSpPr>
        <p:grpSpPr>
          <a:xfrm>
            <a:off x="428596" y="714356"/>
            <a:ext cx="8572560" cy="5572164"/>
            <a:chOff x="428596" y="500042"/>
            <a:chExt cx="8572560" cy="5572164"/>
          </a:xfrm>
        </p:grpSpPr>
        <p:sp>
          <p:nvSpPr>
            <p:cNvPr id="25" name="Retângulo 24"/>
            <p:cNvSpPr/>
            <p:nvPr/>
          </p:nvSpPr>
          <p:spPr>
            <a:xfrm>
              <a:off x="5072066" y="500042"/>
              <a:ext cx="3929090" cy="557216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 smtClean="0"/>
            </a:p>
            <a:p>
              <a:pPr algn="ctr"/>
              <a:endParaRPr lang="pt-BR" dirty="0"/>
            </a:p>
          </p:txBody>
        </p:sp>
        <p:grpSp>
          <p:nvGrpSpPr>
            <p:cNvPr id="4" name="Grupo 19"/>
            <p:cNvGrpSpPr/>
            <p:nvPr/>
          </p:nvGrpSpPr>
          <p:grpSpPr>
            <a:xfrm>
              <a:off x="428596" y="500042"/>
              <a:ext cx="8358213" cy="5572164"/>
              <a:chOff x="428596" y="500042"/>
              <a:chExt cx="8358213" cy="5572164"/>
            </a:xfrm>
          </p:grpSpPr>
          <p:sp>
            <p:nvSpPr>
              <p:cNvPr id="27" name="Seta para baixo 26"/>
              <p:cNvSpPr/>
              <p:nvPr/>
            </p:nvSpPr>
            <p:spPr>
              <a:xfrm>
                <a:off x="6715140" y="1785926"/>
                <a:ext cx="571504" cy="3143272"/>
              </a:xfrm>
              <a:prstGeom prst="down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Seta para baixo 27"/>
              <p:cNvSpPr/>
              <p:nvPr/>
            </p:nvSpPr>
            <p:spPr>
              <a:xfrm>
                <a:off x="2419334" y="1214422"/>
                <a:ext cx="509591" cy="3786214"/>
              </a:xfrm>
              <a:prstGeom prst="down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Retângulo 28"/>
              <p:cNvSpPr/>
              <p:nvPr/>
            </p:nvSpPr>
            <p:spPr>
              <a:xfrm>
                <a:off x="1514454" y="709594"/>
                <a:ext cx="2214578" cy="576266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 smtClean="0"/>
                  <a:t>Seleção das Localidades</a:t>
                </a:r>
                <a:endParaRPr lang="pt-BR" dirty="0"/>
              </a:p>
            </p:txBody>
          </p:sp>
          <p:sp>
            <p:nvSpPr>
              <p:cNvPr id="30" name="Retângulo 29"/>
              <p:cNvSpPr/>
              <p:nvPr/>
            </p:nvSpPr>
            <p:spPr>
              <a:xfrm>
                <a:off x="1509691" y="1928802"/>
                <a:ext cx="2214578" cy="785818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 smtClean="0"/>
                  <a:t>Contratação de estudos e benfeitorias</a:t>
                </a:r>
                <a:endParaRPr lang="pt-BR" dirty="0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1571604" y="4214818"/>
                <a:ext cx="2214578" cy="390528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 smtClean="0"/>
                  <a:t>Início das Obras</a:t>
                </a:r>
                <a:endParaRPr lang="pt-BR" dirty="0"/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5715008" y="1214422"/>
                <a:ext cx="2571768" cy="64294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 smtClean="0"/>
                  <a:t>Contato com gestores e técnicos municipais</a:t>
                </a:r>
                <a:endParaRPr lang="pt-BR" dirty="0"/>
              </a:p>
            </p:txBody>
          </p:sp>
          <p:sp>
            <p:nvSpPr>
              <p:cNvPr id="34" name="Retângulo 33"/>
              <p:cNvSpPr/>
              <p:nvPr/>
            </p:nvSpPr>
            <p:spPr>
              <a:xfrm>
                <a:off x="5734058" y="2143116"/>
                <a:ext cx="2552718" cy="64294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 smtClean="0"/>
                  <a:t>Plano de Mobilização da Comunidade</a:t>
                </a:r>
                <a:endParaRPr lang="pt-BR" dirty="0"/>
              </a:p>
            </p:txBody>
          </p:sp>
          <p:sp>
            <p:nvSpPr>
              <p:cNvPr id="35" name="Retângulo 34"/>
              <p:cNvSpPr/>
              <p:nvPr/>
            </p:nvSpPr>
            <p:spPr>
              <a:xfrm>
                <a:off x="5715008" y="2962272"/>
                <a:ext cx="2571768" cy="85725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 smtClean="0"/>
                  <a:t>Oficina para sensibilização da comunidade</a:t>
                </a:r>
                <a:endParaRPr lang="pt-BR" dirty="0"/>
              </a:p>
            </p:txBody>
          </p:sp>
          <p:sp>
            <p:nvSpPr>
              <p:cNvPr id="36" name="Retângulo 35"/>
              <p:cNvSpPr/>
              <p:nvPr/>
            </p:nvSpPr>
            <p:spPr>
              <a:xfrm>
                <a:off x="5715008" y="4000504"/>
                <a:ext cx="2571768" cy="571504"/>
              </a:xfrm>
              <a:prstGeom prst="rect">
                <a:avLst/>
              </a:prstGeom>
              <a:solidFill>
                <a:srgbClr val="00B050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 smtClean="0"/>
                  <a:t>Oficina em Alternativas de Gestão</a:t>
                </a:r>
                <a:endParaRPr lang="pt-BR" dirty="0"/>
              </a:p>
            </p:txBody>
          </p:sp>
          <p:sp>
            <p:nvSpPr>
              <p:cNvPr id="37" name="Retângulo 36"/>
              <p:cNvSpPr/>
              <p:nvPr/>
            </p:nvSpPr>
            <p:spPr>
              <a:xfrm>
                <a:off x="1571604" y="5072074"/>
                <a:ext cx="2214578" cy="857256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b="1" dirty="0" smtClean="0"/>
                  <a:t>Entrega do SSAA</a:t>
                </a:r>
                <a:endParaRPr lang="pt-BR" b="1" dirty="0"/>
              </a:p>
            </p:txBody>
          </p:sp>
          <p:sp>
            <p:nvSpPr>
              <p:cNvPr id="38" name="Retângulo 37"/>
              <p:cNvSpPr/>
              <p:nvPr/>
            </p:nvSpPr>
            <p:spPr>
              <a:xfrm>
                <a:off x="5715008" y="5000636"/>
                <a:ext cx="2571768" cy="814393"/>
              </a:xfrm>
              <a:prstGeom prst="rect">
                <a:avLst/>
              </a:prstGeom>
              <a:solidFill>
                <a:srgbClr val="00B050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 smtClean="0"/>
                  <a:t>Capacitação em operação, manutenção e CQA</a:t>
                </a:r>
                <a:endParaRPr lang="pt-BR" dirty="0"/>
              </a:p>
            </p:txBody>
          </p:sp>
          <p:sp>
            <p:nvSpPr>
              <p:cNvPr id="39" name="Seta para a esquerda e para a direita 38"/>
              <p:cNvSpPr/>
              <p:nvPr/>
            </p:nvSpPr>
            <p:spPr>
              <a:xfrm>
                <a:off x="4243386" y="1428736"/>
                <a:ext cx="928694" cy="357190"/>
              </a:xfrm>
              <a:prstGeom prst="left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Seta para a esquerda e para a direita 39"/>
              <p:cNvSpPr/>
              <p:nvPr/>
            </p:nvSpPr>
            <p:spPr>
              <a:xfrm>
                <a:off x="4238623" y="3429000"/>
                <a:ext cx="928694" cy="357190"/>
              </a:xfrm>
              <a:prstGeom prst="left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CaixaDeTexto 40"/>
              <p:cNvSpPr txBox="1"/>
              <p:nvPr/>
            </p:nvSpPr>
            <p:spPr>
              <a:xfrm>
                <a:off x="8501090" y="1214422"/>
                <a:ext cx="285719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 smtClean="0"/>
                  <a:t>Estruturante</a:t>
                </a:r>
                <a:endParaRPr lang="pt-BR" sz="2400" b="1" dirty="0"/>
              </a:p>
            </p:txBody>
          </p:sp>
          <p:sp>
            <p:nvSpPr>
              <p:cNvPr id="42" name="CaixaDeTexto 41"/>
              <p:cNvSpPr txBox="1"/>
              <p:nvPr/>
            </p:nvSpPr>
            <p:spPr>
              <a:xfrm>
                <a:off x="571472" y="1571612"/>
                <a:ext cx="285719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 smtClean="0"/>
                  <a:t>Estrutural</a:t>
                </a:r>
                <a:endParaRPr lang="pt-BR" sz="2400" b="1" dirty="0"/>
              </a:p>
            </p:txBody>
          </p:sp>
          <p:sp>
            <p:nvSpPr>
              <p:cNvPr id="44" name="Retângulo 43"/>
              <p:cNvSpPr/>
              <p:nvPr/>
            </p:nvSpPr>
            <p:spPr>
              <a:xfrm>
                <a:off x="428596" y="500042"/>
                <a:ext cx="3929090" cy="557216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 smtClean="0"/>
              </a:p>
              <a:p>
                <a:pPr algn="ctr"/>
                <a:endParaRPr lang="pt-BR" dirty="0"/>
              </a:p>
            </p:txBody>
          </p:sp>
        </p:grpSp>
      </p:grpSp>
      <p:sp>
        <p:nvSpPr>
          <p:cNvPr id="23" name="CaixaDeTexto 22"/>
          <p:cNvSpPr txBox="1"/>
          <p:nvPr/>
        </p:nvSpPr>
        <p:spPr>
          <a:xfrm>
            <a:off x="285750" y="71438"/>
            <a:ext cx="864393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Apoio à Gestão</a:t>
            </a:r>
            <a:endParaRPr lang="pt-B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57313" y="2204864"/>
            <a:ext cx="6443662" cy="24857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pt-BR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Ministério da Saúde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Fundação Nacional de </a:t>
            </a:r>
            <a:r>
              <a:rPr lang="pt-BR" sz="20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Saúde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antonio.pires@funasa.gov.br</a:t>
            </a:r>
            <a:endParaRPr lang="pt-BR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0"/>
              </a:spcBef>
              <a:defRPr/>
            </a:pPr>
            <a:endParaRPr lang="pt-BR" sz="2000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(61) 3314-6362 / 6466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www.funasa.gov.br</a:t>
            </a:r>
            <a:endParaRPr lang="pt-BR" sz="2000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87502" y="1412776"/>
            <a:ext cx="39290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Obrigado!</a:t>
            </a:r>
            <a:endParaRPr lang="pt-BR" dirty="0" smtClean="0">
              <a:solidFill>
                <a:schemeClr val="tx2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214313" y="505969"/>
            <a:ext cx="850106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endParaRPr lang="pt-BR" sz="2000" dirty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 dirty="0">
                <a:solidFill>
                  <a:schemeClr val="tx2"/>
                </a:solidFill>
              </a:rPr>
              <a:t> Segundo o relatório da ONU o mundo tem água suficiente para fins domésticos, para a agricultura e para a indústria. O problema consiste em que algumas pessoas </a:t>
            </a:r>
            <a:r>
              <a:rPr lang="pt-BR" sz="2000" dirty="0" smtClean="0">
                <a:solidFill>
                  <a:schemeClr val="tx2"/>
                </a:solidFill>
              </a:rPr>
              <a:t>- nomeadamente </a:t>
            </a:r>
            <a:r>
              <a:rPr lang="pt-BR" sz="2000" dirty="0">
                <a:solidFill>
                  <a:schemeClr val="tx2"/>
                </a:solidFill>
              </a:rPr>
              <a:t>os </a:t>
            </a:r>
            <a:r>
              <a:rPr lang="pt-BR" sz="2000" dirty="0" smtClean="0">
                <a:solidFill>
                  <a:schemeClr val="tx2"/>
                </a:solidFill>
              </a:rPr>
              <a:t>pobres - são </a:t>
            </a:r>
            <a:r>
              <a:rPr lang="pt-BR" sz="2000" dirty="0">
                <a:solidFill>
                  <a:schemeClr val="tx2"/>
                </a:solidFill>
              </a:rPr>
              <a:t>sistematicamente excluídas. Contribuem, ainda, para esse drama: a precária gestão, o desperdício, os gastos excessivos e a distribuição injusta dos recursos hídricos. </a:t>
            </a:r>
            <a:endParaRPr lang="pt-BR" sz="2000" dirty="0" smtClean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Ø"/>
            </a:pPr>
            <a:endParaRPr lang="pt-BR" sz="2000" dirty="0" smtClean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O acesso aos serviços de saneamento básico de qualidade é reconhecidamente uma das condições para a melhoria da qualidade de saúde da população. O saneamento básico exerce fundamental importância no quadro epidemiológico e suas ações têm efeito imediato na redução das enfermidades decorrentes da falta ou inadequação desses serviços.</a:t>
            </a:r>
            <a:endParaRPr lang="pt-BR" sz="2000" dirty="0">
              <a:solidFill>
                <a:schemeClr val="tx2"/>
              </a:solidFill>
            </a:endParaRPr>
          </a:p>
          <a:p>
            <a:pPr algn="just" eaLnBrk="0" hangingPunct="0">
              <a:buFont typeface="Wingdings" pitchFamily="2" charset="2"/>
              <a:buChar char="Ø"/>
            </a:pPr>
            <a:endParaRPr lang="pt-BR" sz="2000" dirty="0">
              <a:solidFill>
                <a:schemeClr val="tx2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44475" y="200244"/>
            <a:ext cx="8613805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– A importância da universalização do acesso à água</a:t>
            </a: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214313" y="1142984"/>
            <a:ext cx="850106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</a:rPr>
              <a:t> </a:t>
            </a:r>
            <a:r>
              <a:rPr lang="pt-BR" sz="2000" dirty="0">
                <a:solidFill>
                  <a:schemeClr val="tx2"/>
                </a:solidFill>
              </a:rPr>
              <a:t>Estudo pelo Ministério da Saúde, mediante resultados de pesquisa, constatou que a cada 10% de elevação no índice de cobertura de abastecimento de água, há uma redução de 2,7% no coeficiente de mortalidade infantil (MACINKO; GUANAIS; SOUZA; 2005).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44475" y="200244"/>
            <a:ext cx="8613805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– A importância da universalização do acesso à água</a:t>
            </a: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214313" y="720283"/>
            <a:ext cx="850106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000" dirty="0">
                <a:solidFill>
                  <a:schemeClr val="tx2"/>
                </a:solidFill>
              </a:rPr>
              <a:t> Consciente de que a ausência do saneamento </a:t>
            </a:r>
            <a:r>
              <a:rPr lang="pt-BR" sz="2000" dirty="0" smtClean="0">
                <a:solidFill>
                  <a:schemeClr val="tx2"/>
                </a:solidFill>
              </a:rPr>
              <a:t>básico - em </a:t>
            </a:r>
            <a:r>
              <a:rPr lang="pt-BR" sz="2000" dirty="0">
                <a:solidFill>
                  <a:schemeClr val="tx2"/>
                </a:solidFill>
              </a:rPr>
              <a:t>especial da água </a:t>
            </a:r>
            <a:r>
              <a:rPr lang="pt-BR" sz="2000" dirty="0" smtClean="0">
                <a:solidFill>
                  <a:schemeClr val="tx2"/>
                </a:solidFill>
              </a:rPr>
              <a:t>potável - </a:t>
            </a:r>
            <a:r>
              <a:rPr lang="pt-BR" sz="2000" dirty="0">
                <a:solidFill>
                  <a:schemeClr val="tx2"/>
                </a:solidFill>
              </a:rPr>
              <a:t>é uma das causas da pobreza e da fome, a </a:t>
            </a:r>
            <a:r>
              <a:rPr lang="pt-BR" sz="2000" dirty="0" smtClean="0">
                <a:solidFill>
                  <a:schemeClr val="tx2"/>
                </a:solidFill>
              </a:rPr>
              <a:t>Presidência do Brasil </a:t>
            </a:r>
            <a:r>
              <a:rPr lang="pt-BR" sz="2000" dirty="0">
                <a:solidFill>
                  <a:schemeClr val="tx2"/>
                </a:solidFill>
              </a:rPr>
              <a:t>define como prioridade a universalização do acesso à água em todo o país, e, inclusive, determina a elaboração de um Plano Especial para o Semiárido brasileiro, uma das regiões onde a incidência de pobreza é extrema.</a:t>
            </a:r>
          </a:p>
          <a:p>
            <a:pPr algn="just">
              <a:buFont typeface="Wingdings" pitchFamily="2" charset="2"/>
              <a:buChar char="Ø"/>
            </a:pPr>
            <a:endParaRPr lang="pt-BR" sz="2000" dirty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 dirty="0">
                <a:solidFill>
                  <a:schemeClr val="tx2"/>
                </a:solidFill>
              </a:rPr>
              <a:t> A Funasa, em seu contexto histórico e de criação, desde os tempos da Fundação SESP, tem dado sua contribuição para o acesso à água potável, em especial, nos pequenos municípios e localidades rurais. Recentemente, comprometida com o PAC </a:t>
            </a:r>
            <a:r>
              <a:rPr lang="pt-BR" sz="2000" dirty="0" smtClean="0">
                <a:solidFill>
                  <a:schemeClr val="tx2"/>
                </a:solidFill>
              </a:rPr>
              <a:t>1 e 2, </a:t>
            </a:r>
            <a:r>
              <a:rPr lang="pt-BR" sz="2000" dirty="0">
                <a:solidFill>
                  <a:schemeClr val="tx2"/>
                </a:solidFill>
              </a:rPr>
              <a:t>de 2007 a </a:t>
            </a:r>
            <a:r>
              <a:rPr lang="pt-BR" sz="2000" dirty="0" smtClean="0">
                <a:solidFill>
                  <a:schemeClr val="tx2"/>
                </a:solidFill>
              </a:rPr>
              <a:t>2014, </a:t>
            </a:r>
            <a:r>
              <a:rPr lang="pt-BR" sz="2000" dirty="0">
                <a:solidFill>
                  <a:schemeClr val="tx2"/>
                </a:solidFill>
              </a:rPr>
              <a:t>foram contratados cerca de </a:t>
            </a:r>
            <a:r>
              <a:rPr lang="pt-BR" sz="2000" dirty="0" smtClean="0">
                <a:solidFill>
                  <a:schemeClr val="tx2"/>
                </a:solidFill>
              </a:rPr>
              <a:t>6.400 </a:t>
            </a:r>
            <a:r>
              <a:rPr lang="pt-BR" sz="2000" dirty="0">
                <a:solidFill>
                  <a:schemeClr val="tx2"/>
                </a:solidFill>
              </a:rPr>
              <a:t>empreendimentos de saneamento básico, com destaque para abastecimento de água, totalizando o investimento de R$ </a:t>
            </a:r>
            <a:r>
              <a:rPr lang="pt-BR" sz="2000" dirty="0" smtClean="0">
                <a:solidFill>
                  <a:schemeClr val="tx2"/>
                </a:solidFill>
              </a:rPr>
              <a:t>8,5</a:t>
            </a:r>
            <a:r>
              <a:rPr lang="pt-BR" sz="2000" dirty="0" smtClean="0">
                <a:solidFill>
                  <a:srgbClr val="E10D2B"/>
                </a:solidFill>
              </a:rPr>
              <a:t> </a:t>
            </a:r>
            <a:r>
              <a:rPr lang="pt-BR" sz="2000" dirty="0">
                <a:solidFill>
                  <a:schemeClr val="tx2"/>
                </a:solidFill>
              </a:rPr>
              <a:t>bilhões de reais.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pt-BR" sz="2000" dirty="0">
              <a:solidFill>
                <a:schemeClr val="tx2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44475" y="200244"/>
            <a:ext cx="8613805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 Funasa e o saneamento básico</a:t>
            </a: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214313" y="879820"/>
            <a:ext cx="850106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000" dirty="0">
                <a:solidFill>
                  <a:schemeClr val="tx2"/>
                </a:solidFill>
              </a:rPr>
              <a:t> </a:t>
            </a:r>
            <a:r>
              <a:rPr lang="pt-BR" sz="2000" dirty="0" smtClean="0">
                <a:solidFill>
                  <a:schemeClr val="tx2"/>
                </a:solidFill>
              </a:rPr>
              <a:t>No PAC 2 (2011 </a:t>
            </a:r>
            <a:r>
              <a:rPr lang="pt-BR" sz="2000" dirty="0">
                <a:solidFill>
                  <a:schemeClr val="tx2"/>
                </a:solidFill>
              </a:rPr>
              <a:t>a </a:t>
            </a:r>
            <a:r>
              <a:rPr lang="pt-BR" sz="2000" dirty="0" smtClean="0">
                <a:solidFill>
                  <a:schemeClr val="tx2"/>
                </a:solidFill>
              </a:rPr>
              <a:t>2014), </a:t>
            </a:r>
            <a:r>
              <a:rPr lang="pt-BR" sz="2000" dirty="0">
                <a:solidFill>
                  <a:schemeClr val="tx2"/>
                </a:solidFill>
              </a:rPr>
              <a:t>a Funasa </a:t>
            </a:r>
            <a:r>
              <a:rPr lang="pt-BR" sz="2000" dirty="0" smtClean="0">
                <a:solidFill>
                  <a:schemeClr val="tx2"/>
                </a:solidFill>
              </a:rPr>
              <a:t>tem atuado também na elaboração </a:t>
            </a:r>
            <a:r>
              <a:rPr lang="pt-BR" sz="2000" dirty="0">
                <a:solidFill>
                  <a:schemeClr val="tx2"/>
                </a:solidFill>
              </a:rPr>
              <a:t>de projetos </a:t>
            </a:r>
            <a:r>
              <a:rPr lang="pt-BR" sz="2000" dirty="0" smtClean="0">
                <a:solidFill>
                  <a:schemeClr val="tx2"/>
                </a:solidFill>
              </a:rPr>
              <a:t>de abastecimento de água ou esgotamento sanitário para os municípios </a:t>
            </a:r>
            <a:r>
              <a:rPr lang="pt-BR" sz="2000" dirty="0">
                <a:solidFill>
                  <a:schemeClr val="tx2"/>
                </a:solidFill>
              </a:rPr>
              <a:t>com população até 50 mil habitantes</a:t>
            </a:r>
            <a:r>
              <a:rPr lang="pt-BR" sz="2000" dirty="0" smtClean="0">
                <a:solidFill>
                  <a:schemeClr val="tx2"/>
                </a:solidFill>
              </a:rPr>
              <a:t>. Até o momento, foram contratados 1.061 projetos e estão em fase de contratação outros 845 projetos de engenharia.</a:t>
            </a:r>
            <a:endParaRPr lang="pt-BR" sz="2000" dirty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Ø"/>
            </a:pPr>
            <a:endParaRPr lang="pt-BR" sz="2000" dirty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 dirty="0">
                <a:solidFill>
                  <a:schemeClr val="tx2"/>
                </a:solidFill>
              </a:rPr>
              <a:t> </a:t>
            </a:r>
            <a:r>
              <a:rPr lang="pt-BR" sz="2000" dirty="0" smtClean="0">
                <a:solidFill>
                  <a:schemeClr val="tx2"/>
                </a:solidFill>
              </a:rPr>
              <a:t>A Funasa atua, ainda, em ações </a:t>
            </a:r>
            <a:r>
              <a:rPr lang="pt-BR" sz="2000" dirty="0">
                <a:solidFill>
                  <a:schemeClr val="tx2"/>
                </a:solidFill>
              </a:rPr>
              <a:t>de saneamento básico e melhorias sanitárias em comunidades rurais, quilombolas e assentamentos, com destaque para o abastecimento de água. Incluem-se, ainda, ações de perfuração de poços e assistência técnica. 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pt-BR" sz="2000" dirty="0">
              <a:solidFill>
                <a:schemeClr val="tx2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44475" y="200244"/>
            <a:ext cx="8613805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 Funasa e o saneamento básico</a:t>
            </a:r>
            <a:endParaRPr lang="pt-B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CaixaDeTexto 13"/>
          <p:cNvSpPr txBox="1"/>
          <p:nvPr/>
        </p:nvSpPr>
        <p:spPr>
          <a:xfrm>
            <a:off x="571472" y="128586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 smtClean="0"/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1214421"/>
            <a:ext cx="4071966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  </a:t>
            </a:r>
            <a:endParaRPr lang="pt-BR" sz="1600" dirty="0"/>
          </a:p>
        </p:txBody>
      </p:sp>
      <p:sp>
        <p:nvSpPr>
          <p:cNvPr id="15" name="Retângulo 14"/>
          <p:cNvSpPr/>
          <p:nvPr/>
        </p:nvSpPr>
        <p:spPr>
          <a:xfrm>
            <a:off x="1357290" y="2500306"/>
            <a:ext cx="64294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00" b="1" dirty="0" smtClean="0">
                <a:solidFill>
                  <a:schemeClr val="tx2"/>
                </a:solidFill>
              </a:rPr>
              <a:t>POLÍTICA  FEDERAL DE SANEAMENTO BÁSICO </a:t>
            </a:r>
            <a:endParaRPr lang="pt-BR" sz="25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13032</TotalTime>
  <Words>3466</Words>
  <Application>Microsoft Office PowerPoint</Application>
  <PresentationFormat>Apresentação na tela (4:3)</PresentationFormat>
  <Paragraphs>461</Paragraphs>
  <Slides>48</Slides>
  <Notes>40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49" baseType="lpstr">
      <vt:lpstr>1_Tema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FUNASA</dc:creator>
  <cp:lastModifiedBy>patricia.areal</cp:lastModifiedBy>
  <cp:revision>1662</cp:revision>
  <dcterms:created xsi:type="dcterms:W3CDTF">2007-03-30T14:32:51Z</dcterms:created>
  <dcterms:modified xsi:type="dcterms:W3CDTF">2015-08-05T12:39:23Z</dcterms:modified>
</cp:coreProperties>
</file>