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Override PartName="/ppt/diagrams/layout3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7" r:id="rId2"/>
    <p:sldId id="402" r:id="rId3"/>
    <p:sldId id="387" r:id="rId4"/>
    <p:sldId id="303" r:id="rId5"/>
    <p:sldId id="304" r:id="rId6"/>
    <p:sldId id="305" r:id="rId7"/>
    <p:sldId id="368" r:id="rId8"/>
    <p:sldId id="389" r:id="rId9"/>
    <p:sldId id="314" r:id="rId10"/>
    <p:sldId id="403" r:id="rId11"/>
    <p:sldId id="400" r:id="rId12"/>
    <p:sldId id="321" r:id="rId13"/>
    <p:sldId id="399" r:id="rId14"/>
    <p:sldId id="401" r:id="rId15"/>
    <p:sldId id="405" r:id="rId16"/>
    <p:sldId id="393" r:id="rId17"/>
    <p:sldId id="318" r:id="rId18"/>
    <p:sldId id="394" r:id="rId19"/>
    <p:sldId id="390" r:id="rId20"/>
    <p:sldId id="392" r:id="rId21"/>
    <p:sldId id="391" r:id="rId22"/>
    <p:sldId id="404" r:id="rId23"/>
    <p:sldId id="333" r:id="rId24"/>
    <p:sldId id="347" r:id="rId2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 xmlns="">
        <p14:section name="Seção Padrão" id="{F595210F-E987-4E1F-9183-247E53AF77A3}">
          <p14:sldIdLst>
            <p14:sldId id="287"/>
            <p14:sldId id="402"/>
            <p14:sldId id="387"/>
            <p14:sldId id="303"/>
            <p14:sldId id="304"/>
            <p14:sldId id="305"/>
            <p14:sldId id="368"/>
            <p14:sldId id="389"/>
          </p14:sldIdLst>
        </p14:section>
        <p14:section name="Seção sem Título" id="{B16DBD50-8074-4C1F-B674-3C6FD9690215}">
          <p14:sldIdLst>
            <p14:sldId id="314"/>
            <p14:sldId id="403"/>
            <p14:sldId id="400"/>
            <p14:sldId id="321"/>
            <p14:sldId id="399"/>
            <p14:sldId id="401"/>
            <p14:sldId id="405"/>
          </p14:sldIdLst>
        </p14:section>
        <p14:section name="Seção sem Título" id="{2DFD4C21-151D-439C-9513-4D11D1CF7272}">
          <p14:sldIdLst>
            <p14:sldId id="393"/>
            <p14:sldId id="318"/>
            <p14:sldId id="394"/>
            <p14:sldId id="390"/>
            <p14:sldId id="392"/>
            <p14:sldId id="391"/>
            <p14:sldId id="404"/>
            <p14:sldId id="333"/>
            <p14:sldId id="34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sardao" initials="T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CCFF"/>
    <a:srgbClr val="2C2C84"/>
    <a:srgbClr val="3C8C93"/>
    <a:srgbClr val="FFC000"/>
    <a:srgbClr val="BBE0E3"/>
    <a:srgbClr val="FF6600"/>
    <a:srgbClr val="0000CC"/>
    <a:srgbClr val="FFFF99"/>
    <a:srgbClr val="FFCCCC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71506" autoAdjust="0"/>
  </p:normalViewPr>
  <p:slideViewPr>
    <p:cSldViewPr>
      <p:cViewPr varScale="1">
        <p:scale>
          <a:sx n="116" d="100"/>
          <a:sy n="116" d="100"/>
        </p:scale>
        <p:origin x="-91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26"/>
  <c:chart>
    <c:autoTitleDeleted val="1"/>
    <c:plotArea>
      <c:layout/>
      <c:barChart>
        <c:barDir val="bar"/>
        <c:grouping val="clustered"/>
        <c:ser>
          <c:idx val="1"/>
          <c:order val="0"/>
          <c:tx>
            <c:strRef>
              <c:f>Plan1!$B$1</c:f>
              <c:strCache>
                <c:ptCount val="1"/>
                <c:pt idx="0">
                  <c:v>Água</c:v>
                </c:pt>
              </c:strCache>
            </c:strRef>
          </c:tx>
          <c:spPr>
            <a:noFill/>
            <a:ln>
              <a:noFill/>
            </a:ln>
          </c:spPr>
          <c:cat>
            <c:strRef>
              <c:f>Plan1!$A$2:$A$6</c:f>
              <c:strCache>
                <c:ptCount val="5"/>
                <c:pt idx="0">
                  <c:v>Norte</c:v>
                </c:pt>
                <c:pt idx="1">
                  <c:v>Nordeste</c:v>
                </c:pt>
                <c:pt idx="2">
                  <c:v>Sudeste</c:v>
                </c:pt>
                <c:pt idx="3">
                  <c:v>Sul</c:v>
                </c:pt>
                <c:pt idx="4">
                  <c:v>Centro Oeste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54.6</c:v>
                </c:pt>
                <c:pt idx="1">
                  <c:v>71.2</c:v>
                </c:pt>
                <c:pt idx="2">
                  <c:v>91.5</c:v>
                </c:pt>
                <c:pt idx="3">
                  <c:v>88.2</c:v>
                </c:pt>
                <c:pt idx="4">
                  <c:v>87.3</c:v>
                </c:pt>
              </c:numCache>
            </c:numRef>
          </c:val>
        </c:ser>
        <c:dLbls/>
        <c:axId val="87287296"/>
        <c:axId val="87285760"/>
      </c:barChart>
      <c:valAx>
        <c:axId val="8728576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87287296"/>
        <c:crosses val="autoZero"/>
        <c:crossBetween val="between"/>
      </c:valAx>
      <c:catAx>
        <c:axId val="87287296"/>
        <c:scaling>
          <c:orientation val="minMax"/>
        </c:scaling>
        <c:axPos val="l"/>
        <c:numFmt formatCode="General" sourceLinked="0"/>
        <c:majorTickMark val="none"/>
        <c:tickLblPos val="nextTo"/>
        <c:spPr>
          <a:ln>
            <a:noFill/>
          </a:ln>
        </c:spPr>
        <c:crossAx val="87285760"/>
        <c:crosses val="autoZero"/>
        <c:auto val="1"/>
        <c:lblAlgn val="ctr"/>
        <c:lblOffset val="100"/>
      </c:catAx>
      <c:spPr>
        <a:noFill/>
        <a:ln>
          <a:noFill/>
        </a:ln>
      </c:spPr>
    </c:plotArea>
    <c:plotVisOnly val="1"/>
    <c:dispBlanksAs val="gap"/>
  </c:chart>
  <c:txPr>
    <a:bodyPr/>
    <a:lstStyle/>
    <a:p>
      <a:pPr>
        <a:defRPr sz="1400">
          <a:solidFill>
            <a:schemeClr val="bg1"/>
          </a:solidFill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26"/>
  <c:chart>
    <c:autoTitleDeleted val="1"/>
    <c:plotArea>
      <c:layout/>
      <c:barChart>
        <c:barDir val="bar"/>
        <c:grouping val="clustered"/>
        <c:ser>
          <c:idx val="1"/>
          <c:order val="0"/>
          <c:tx>
            <c:strRef>
              <c:f>Plan1!$B$1</c:f>
              <c:strCache>
                <c:ptCount val="1"/>
                <c:pt idx="0">
                  <c:v>Tratamento</c:v>
                </c:pt>
              </c:strCache>
            </c:strRef>
          </c:tx>
          <c:spPr>
            <a:solidFill>
              <a:schemeClr val="accent1">
                <a:lumMod val="25000"/>
              </a:schemeClr>
            </a:solidFill>
            <a:ln>
              <a:solidFill>
                <a:schemeClr val="tx1"/>
              </a:solidFill>
            </a:ln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28,8</a:t>
                    </a:r>
                    <a:endParaRPr lang="en-US" dirty="0"/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43,9</a:t>
                    </a:r>
                    <a:endParaRPr lang="en-US"/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35,1</a:t>
                    </a:r>
                    <a:endParaRPr lang="en-US"/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45,9</a:t>
                    </a:r>
                    <a:endParaRPr lang="en-US"/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Norte</c:v>
                </c:pt>
                <c:pt idx="1">
                  <c:v>Nordeste</c:v>
                </c:pt>
                <c:pt idx="2">
                  <c:v>Sudeste</c:v>
                </c:pt>
                <c:pt idx="3">
                  <c:v>Sul</c:v>
                </c:pt>
                <c:pt idx="4">
                  <c:v>Centro Oeste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12.7</c:v>
                </c:pt>
                <c:pt idx="1">
                  <c:v>30.1</c:v>
                </c:pt>
                <c:pt idx="2">
                  <c:v>41.2</c:v>
                </c:pt>
                <c:pt idx="3">
                  <c:v>34.6</c:v>
                </c:pt>
                <c:pt idx="4">
                  <c:v>44</c:v>
                </c:pt>
              </c:numCache>
            </c:numRef>
          </c:val>
        </c:ser>
        <c:dLbls>
          <c:showVal val="1"/>
        </c:dLbls>
        <c:axId val="90921600"/>
        <c:axId val="90920064"/>
      </c:barChart>
      <c:valAx>
        <c:axId val="9092006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90921600"/>
        <c:crosses val="autoZero"/>
        <c:crossBetween val="between"/>
      </c:valAx>
      <c:catAx>
        <c:axId val="90921600"/>
        <c:scaling>
          <c:orientation val="minMax"/>
        </c:scaling>
        <c:delete val="1"/>
        <c:axPos val="l"/>
        <c:majorGridlines/>
        <c:numFmt formatCode="General" sourceLinked="0"/>
        <c:majorTickMark val="none"/>
        <c:tickLblPos val="none"/>
        <c:crossAx val="90920064"/>
        <c:crosses val="autoZero"/>
        <c:auto val="1"/>
        <c:lblAlgn val="ctr"/>
        <c:lblOffset val="100"/>
      </c:catAx>
    </c:plotArea>
    <c:legend>
      <c:legendPos val="t"/>
      <c:layout>
        <c:manualLayout>
          <c:xMode val="edge"/>
          <c:yMode val="edge"/>
          <c:x val="2.7940079365079366E-2"/>
          <c:y val="1.7344960071310093E-2"/>
          <c:w val="0.68205634920634917"/>
          <c:h val="7.4898132503203249E-2"/>
        </c:manualLayout>
      </c:layout>
      <c:txPr>
        <a:bodyPr/>
        <a:lstStyle/>
        <a:p>
          <a:pPr>
            <a:defRPr sz="1800" b="1"/>
          </a:pPr>
          <a:endParaRPr lang="pt-BR"/>
        </a:p>
      </c:txPr>
    </c:legend>
    <c:plotVisOnly val="1"/>
    <c:dispBlanksAs val="gap"/>
  </c:chart>
  <c:txPr>
    <a:bodyPr/>
    <a:lstStyle/>
    <a:p>
      <a:pPr>
        <a:defRPr sz="1400">
          <a:solidFill>
            <a:schemeClr val="bg1"/>
          </a:solidFill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26"/>
  <c:chart>
    <c:autoTitleDeleted val="1"/>
    <c:plotArea>
      <c:layout>
        <c:manualLayout>
          <c:layoutTarget val="inner"/>
          <c:xMode val="edge"/>
          <c:yMode val="edge"/>
          <c:x val="5.2910787690256651E-2"/>
          <c:y val="2.5754078967824647E-2"/>
          <c:w val="0.90299688923452959"/>
          <c:h val="0.84415872049734952"/>
        </c:manualLayout>
      </c:layout>
      <c:barChart>
        <c:barDir val="bar"/>
        <c:grouping val="clustered"/>
        <c:ser>
          <c:idx val="1"/>
          <c:order val="0"/>
          <c:tx>
            <c:strRef>
              <c:f>Plan1!$B$1</c:f>
              <c:strCache>
                <c:ptCount val="1"/>
                <c:pt idx="0">
                  <c:v>Esgoto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6,5</a:t>
                    </a:r>
                    <a:endParaRPr lang="en-US"/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22,1</a:t>
                    </a:r>
                    <a:endParaRPr lang="en-US"/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77,3</a:t>
                    </a:r>
                    <a:endParaRPr lang="en-US" dirty="0"/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38,0</a:t>
                    </a:r>
                    <a:endParaRPr lang="en-US" dirty="0"/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42,2</a:t>
                    </a:r>
                    <a:endParaRPr lang="en-US"/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Norte</c:v>
                </c:pt>
                <c:pt idx="1">
                  <c:v>Nordeste</c:v>
                </c:pt>
                <c:pt idx="2">
                  <c:v>Sudeste</c:v>
                </c:pt>
                <c:pt idx="3">
                  <c:v>Sul</c:v>
                </c:pt>
                <c:pt idx="4">
                  <c:v>Centro Oeste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9.6</c:v>
                </c:pt>
                <c:pt idx="1">
                  <c:v>21.3</c:v>
                </c:pt>
                <c:pt idx="2">
                  <c:v>73.8</c:v>
                </c:pt>
                <c:pt idx="3">
                  <c:v>36.200000000000003</c:v>
                </c:pt>
                <c:pt idx="4">
                  <c:v>47.5</c:v>
                </c:pt>
              </c:numCache>
            </c:numRef>
          </c:val>
        </c:ser>
        <c:dLbls>
          <c:showVal val="1"/>
        </c:dLbls>
        <c:axId val="93597696"/>
        <c:axId val="90962176"/>
      </c:barChart>
      <c:valAx>
        <c:axId val="9096217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93597696"/>
        <c:crosses val="autoZero"/>
        <c:crossBetween val="between"/>
      </c:valAx>
      <c:catAx>
        <c:axId val="93597696"/>
        <c:scaling>
          <c:orientation val="minMax"/>
        </c:scaling>
        <c:delete val="1"/>
        <c:axPos val="l"/>
        <c:majorGridlines/>
        <c:numFmt formatCode="General" sourceLinked="0"/>
        <c:majorTickMark val="none"/>
        <c:tickLblPos val="none"/>
        <c:crossAx val="90962176"/>
        <c:crosses val="autoZero"/>
        <c:auto val="1"/>
        <c:lblAlgn val="ctr"/>
        <c:lblOffset val="100"/>
      </c:catAx>
    </c:plotArea>
    <c:legend>
      <c:legendPos val="t"/>
      <c:layout>
        <c:manualLayout>
          <c:xMode val="edge"/>
          <c:yMode val="edge"/>
          <c:x val="4.8245333851794261E-2"/>
          <c:y val="0"/>
          <c:w val="0.39644761693145214"/>
          <c:h val="6.6225652467548177E-2"/>
        </c:manualLayout>
      </c:layout>
      <c:txPr>
        <a:bodyPr/>
        <a:lstStyle/>
        <a:p>
          <a:pPr>
            <a:defRPr sz="1800" b="1"/>
          </a:pPr>
          <a:endParaRPr lang="pt-BR"/>
        </a:p>
      </c:txPr>
    </c:legend>
    <c:plotVisOnly val="1"/>
    <c:dispBlanksAs val="gap"/>
  </c:chart>
  <c:txPr>
    <a:bodyPr/>
    <a:lstStyle/>
    <a:p>
      <a:pPr>
        <a:defRPr sz="1400">
          <a:solidFill>
            <a:schemeClr val="bg1"/>
          </a:solidFill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26"/>
  <c:chart>
    <c:autoTitleDeleted val="1"/>
    <c:plotArea>
      <c:layout/>
      <c:barChart>
        <c:barDir val="bar"/>
        <c:grouping val="clustered"/>
        <c:ser>
          <c:idx val="1"/>
          <c:order val="0"/>
          <c:tx>
            <c:strRef>
              <c:f>Plan1!$B$1</c:f>
              <c:strCache>
                <c:ptCount val="1"/>
                <c:pt idx="0">
                  <c:v>Água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52,4</a:t>
                    </a:r>
                    <a:endParaRPr lang="en-US" dirty="0"/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72,1</a:t>
                    </a:r>
                    <a:endParaRPr lang="en-US"/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91,7</a:t>
                    </a:r>
                    <a:endParaRPr lang="en-US"/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87,4</a:t>
                    </a:r>
                    <a:endParaRPr lang="en-US"/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88,2</a:t>
                    </a:r>
                    <a:endParaRPr lang="en-US" dirty="0"/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Norte</c:v>
                </c:pt>
                <c:pt idx="1">
                  <c:v>Nordeste</c:v>
                </c:pt>
                <c:pt idx="2">
                  <c:v>Sudeste</c:v>
                </c:pt>
                <c:pt idx="3">
                  <c:v>Sul</c:v>
                </c:pt>
                <c:pt idx="4">
                  <c:v>Centro Oeste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54.6</c:v>
                </c:pt>
                <c:pt idx="1">
                  <c:v>71.2</c:v>
                </c:pt>
                <c:pt idx="2">
                  <c:v>91.5</c:v>
                </c:pt>
                <c:pt idx="3">
                  <c:v>88.2</c:v>
                </c:pt>
                <c:pt idx="4">
                  <c:v>87.3</c:v>
                </c:pt>
              </c:numCache>
            </c:numRef>
          </c:val>
        </c:ser>
        <c:dLbls>
          <c:showVal val="1"/>
        </c:dLbls>
        <c:axId val="95757440"/>
        <c:axId val="95751552"/>
      </c:barChart>
      <c:valAx>
        <c:axId val="9575155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95757440"/>
        <c:crosses val="autoZero"/>
        <c:crossBetween val="between"/>
      </c:valAx>
      <c:catAx>
        <c:axId val="95757440"/>
        <c:scaling>
          <c:orientation val="minMax"/>
        </c:scaling>
        <c:delete val="1"/>
        <c:axPos val="l"/>
        <c:majorGridlines/>
        <c:numFmt formatCode="General" sourceLinked="0"/>
        <c:majorTickMark val="none"/>
        <c:tickLblPos val="none"/>
        <c:crossAx val="95751552"/>
        <c:crosses val="autoZero"/>
        <c:auto val="1"/>
        <c:lblAlgn val="ctr"/>
        <c:lblOffset val="100"/>
      </c:catAx>
    </c:plotArea>
    <c:legend>
      <c:legendPos val="t"/>
      <c:layout>
        <c:manualLayout>
          <c:xMode val="edge"/>
          <c:yMode val="edge"/>
          <c:x val="6.272107758636139E-2"/>
          <c:y val="1.7344960071310093E-2"/>
          <c:w val="0.44785794409940116"/>
          <c:h val="7.4898132503203249E-2"/>
        </c:manualLayout>
      </c:layout>
      <c:txPr>
        <a:bodyPr/>
        <a:lstStyle/>
        <a:p>
          <a:pPr>
            <a:defRPr sz="1800" b="1"/>
          </a:pPr>
          <a:endParaRPr lang="pt-BR"/>
        </a:p>
      </c:txPr>
    </c:legend>
    <c:plotVisOnly val="1"/>
    <c:dispBlanksAs val="gap"/>
  </c:chart>
  <c:txPr>
    <a:bodyPr/>
    <a:lstStyle/>
    <a:p>
      <a:pPr>
        <a:defRPr sz="1400">
          <a:solidFill>
            <a:schemeClr val="bg1"/>
          </a:solidFill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26"/>
  <c:chart>
    <c:autoTitleDeleted val="1"/>
    <c:plotArea>
      <c:layout>
        <c:manualLayout>
          <c:layoutTarget val="inner"/>
          <c:xMode val="edge"/>
          <c:yMode val="edge"/>
          <c:x val="0.33041078198421692"/>
          <c:y val="0.25688931388575886"/>
          <c:w val="0.71674867915910601"/>
          <c:h val="0.71674867915910601"/>
        </c:manualLayout>
      </c:layout>
      <c:pieChart>
        <c:varyColors val="1"/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26"/>
  <c:chart>
    <c:plotArea>
      <c:layout>
        <c:manualLayout>
          <c:layoutTarget val="inner"/>
          <c:xMode val="edge"/>
          <c:yMode val="edge"/>
          <c:x val="0.11140489595277928"/>
          <c:y val="8.1938117986890366E-2"/>
          <c:w val="0.86578924798390899"/>
          <c:h val="0.6467647113283711"/>
        </c:manualLayout>
      </c:layout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PRÓPRIO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cat>
            <c:strRef>
              <c:f>Plan1!$A$2:$A$6</c:f>
              <c:strCache>
                <c:ptCount val="5"/>
                <c:pt idx="0">
                  <c:v>NORTE</c:v>
                </c:pt>
                <c:pt idx="1">
                  <c:v>NORDESTE</c:v>
                </c:pt>
                <c:pt idx="2">
                  <c:v>SUDESTE</c:v>
                </c:pt>
                <c:pt idx="3">
                  <c:v>SUL</c:v>
                </c:pt>
                <c:pt idx="4">
                  <c:v>CENTRO-OESTE</c:v>
                </c:pt>
              </c:strCache>
            </c:strRef>
          </c:cat>
          <c:val>
            <c:numRef>
              <c:f>Plan1!$B$2:$B$6</c:f>
              <c:numCache>
                <c:formatCode>_-* #,##0_-;\-* #,##0_-;_-* "-"??_-;_-@_-</c:formatCode>
                <c:ptCount val="5"/>
                <c:pt idx="0">
                  <c:v>1142239</c:v>
                </c:pt>
                <c:pt idx="1">
                  <c:v>4878580</c:v>
                </c:pt>
                <c:pt idx="2">
                  <c:v>39692897</c:v>
                </c:pt>
                <c:pt idx="3">
                  <c:v>10093962</c:v>
                </c:pt>
                <c:pt idx="4">
                  <c:v>5117654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ONEROSO 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cat>
            <c:strRef>
              <c:f>Plan1!$A$2:$A$6</c:f>
              <c:strCache>
                <c:ptCount val="5"/>
                <c:pt idx="0">
                  <c:v>NORTE</c:v>
                </c:pt>
                <c:pt idx="1">
                  <c:v>NORDESTE</c:v>
                </c:pt>
                <c:pt idx="2">
                  <c:v>SUDESTE</c:v>
                </c:pt>
                <c:pt idx="3">
                  <c:v>SUL</c:v>
                </c:pt>
                <c:pt idx="4">
                  <c:v>CENTRO-OESTE</c:v>
                </c:pt>
              </c:strCache>
            </c:strRef>
          </c:cat>
          <c:val>
            <c:numRef>
              <c:f>Plan1!$C$2:$C$6</c:f>
              <c:numCache>
                <c:formatCode>_-* #,##0_-;\-* #,##0_-;_-* "-"??_-;_-@_-</c:formatCode>
                <c:ptCount val="5"/>
                <c:pt idx="0">
                  <c:v>536552</c:v>
                </c:pt>
                <c:pt idx="1">
                  <c:v>5890982</c:v>
                </c:pt>
                <c:pt idx="2">
                  <c:v>22906393</c:v>
                </c:pt>
                <c:pt idx="3">
                  <c:v>7632080</c:v>
                </c:pt>
                <c:pt idx="4">
                  <c:v>3318346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NÃO ONEROSO</c:v>
                </c:pt>
              </c:strCache>
            </c:strRef>
          </c:tx>
          <c:cat>
            <c:strRef>
              <c:f>Plan1!$A$2:$A$6</c:f>
              <c:strCache>
                <c:ptCount val="5"/>
                <c:pt idx="0">
                  <c:v>NORTE</c:v>
                </c:pt>
                <c:pt idx="1">
                  <c:v>NORDESTE</c:v>
                </c:pt>
                <c:pt idx="2">
                  <c:v>SUDESTE</c:v>
                </c:pt>
                <c:pt idx="3">
                  <c:v>SUL</c:v>
                </c:pt>
                <c:pt idx="4">
                  <c:v>CENTRO-OESTE</c:v>
                </c:pt>
              </c:strCache>
            </c:strRef>
          </c:cat>
          <c:val>
            <c:numRef>
              <c:f>Plan1!$D$2:$D$6</c:f>
              <c:numCache>
                <c:formatCode>#,##0</c:formatCode>
                <c:ptCount val="5"/>
                <c:pt idx="0">
                  <c:v>2320279</c:v>
                </c:pt>
                <c:pt idx="1">
                  <c:v>10545201</c:v>
                </c:pt>
                <c:pt idx="2">
                  <c:v>3164425</c:v>
                </c:pt>
                <c:pt idx="3">
                  <c:v>1448825</c:v>
                </c:pt>
                <c:pt idx="4">
                  <c:v>1635698</c:v>
                </c:pt>
              </c:numCache>
            </c:numRef>
          </c:val>
        </c:ser>
        <c:dLbls/>
        <c:axId val="109938176"/>
        <c:axId val="121668352"/>
      </c:barChart>
      <c:catAx>
        <c:axId val="109938176"/>
        <c:scaling>
          <c:orientation val="minMax"/>
        </c:scaling>
        <c:axPos val="b"/>
        <c:numFmt formatCode="General" sourceLinked="0"/>
        <c:tickLblPos val="nextTo"/>
        <c:txPr>
          <a:bodyPr rot="0" vert="horz"/>
          <a:lstStyle/>
          <a:p>
            <a:pPr>
              <a:defRPr sz="1000"/>
            </a:pPr>
            <a:endParaRPr lang="pt-BR"/>
          </a:p>
        </c:txPr>
        <c:crossAx val="121668352"/>
        <c:crossesAt val="0"/>
        <c:auto val="1"/>
        <c:lblAlgn val="ctr"/>
        <c:lblOffset val="100"/>
      </c:catAx>
      <c:valAx>
        <c:axId val="121668352"/>
        <c:scaling>
          <c:orientation val="minMax"/>
        </c:scaling>
        <c:axPos val="l"/>
        <c:majorGridlines/>
        <c:numFmt formatCode="_-* #,##0_-;\-* #,##0_-;_-* &quot;-&quot;??_-;_-@_-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09938176"/>
        <c:crosses val="autoZero"/>
        <c:crossBetween val="between"/>
        <c:dispUnits>
          <c:builtInUnit val="millions"/>
        </c:dispUnits>
      </c:valAx>
    </c:plotArea>
    <c:legend>
      <c:legendPos val="b"/>
      <c:layout>
        <c:manualLayout>
          <c:xMode val="edge"/>
          <c:yMode val="edge"/>
          <c:x val="0.10924767256612218"/>
          <c:y val="0.85792273080768799"/>
          <c:w val="0.87751468010414124"/>
          <c:h val="0.10680341073214089"/>
        </c:manualLayout>
      </c:layout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</c:chart>
  <c:txPr>
    <a:bodyPr/>
    <a:lstStyle/>
    <a:p>
      <a:pPr>
        <a:defRPr sz="1600">
          <a:solidFill>
            <a:schemeClr val="bg1"/>
          </a:solidFill>
        </a:defRPr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26"/>
  <c:chart>
    <c:autoTitleDeleted val="1"/>
    <c:plotArea>
      <c:layout>
        <c:manualLayout>
          <c:layoutTarget val="inner"/>
          <c:xMode val="edge"/>
          <c:yMode val="edge"/>
          <c:x val="0.35390302657459333"/>
          <c:y val="0.23628797629020643"/>
          <c:w val="0.71674867915910601"/>
          <c:h val="0.71674867915910601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Brasil em milhões
Total: 120.6M</c:v>
                </c:pt>
              </c:strCache>
            </c:strRef>
          </c:tx>
          <c:dPt>
            <c:idx val="0"/>
            <c:spPr>
              <a:solidFill>
                <a:schemeClr val="accent1">
                  <a:lumMod val="90000"/>
                </a:schemeClr>
              </a:solidFill>
            </c:spPr>
          </c:dPt>
          <c:dPt>
            <c:idx val="1"/>
            <c:spPr>
              <a:solidFill>
                <a:schemeClr val="accent1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0.19524487809435317"/>
                  <c:y val="-5.2935586522132469E-2"/>
                </c:manualLayout>
              </c:layout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2574275206795208"/>
                  <c:y val="-7.0329487199834965E-4"/>
                </c:manualLayout>
              </c:layout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3587022463693502"/>
                  <c:y val="0.18158529019050593"/>
                </c:manualLayout>
              </c:layout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800"/>
                </a:pPr>
                <a:endParaRPr lang="pt-BR"/>
              </a:p>
            </c:txPr>
            <c:showVal val="1"/>
            <c:showCatName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Plan1!$A$2:$A$4</c:f>
              <c:strCache>
                <c:ptCount val="3"/>
                <c:pt idx="0">
                  <c:v>PRÓPRIO</c:v>
                </c:pt>
                <c:pt idx="1">
                  <c:v>ONEROSO </c:v>
                </c:pt>
                <c:pt idx="2">
                  <c:v>NÃO ONEROSO</c:v>
                </c:pt>
              </c:strCache>
            </c:strRef>
          </c:cat>
          <c:val>
            <c:numRef>
              <c:f>Plan1!$B$2:$B$4</c:f>
              <c:numCache>
                <c:formatCode>#,##0</c:formatCode>
                <c:ptCount val="3"/>
                <c:pt idx="0">
                  <c:v>61</c:v>
                </c:pt>
                <c:pt idx="1">
                  <c:v>40</c:v>
                </c:pt>
                <c:pt idx="2">
                  <c:v>19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28"/>
  <c:chart>
    <c:autoTitleDeleted val="1"/>
    <c:plotArea>
      <c:layout>
        <c:manualLayout>
          <c:layoutTarget val="inner"/>
          <c:xMode val="edge"/>
          <c:yMode val="edge"/>
          <c:x val="1.9444444444444445E-2"/>
          <c:y val="0.12519365132269253"/>
          <c:w val="0.96944444444444489"/>
          <c:h val="0.75480058542877981"/>
        </c:manualLayout>
      </c:layout>
      <c:barChart>
        <c:barDir val="col"/>
        <c:grouping val="clustered"/>
        <c:ser>
          <c:idx val="0"/>
          <c:order val="0"/>
          <c:tx>
            <c:strRef>
              <c:f>Plan1!$A$2</c:f>
              <c:strCache>
                <c:ptCount val="1"/>
                <c:pt idx="0">
                  <c:v>Contratação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/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Plan1!$B$1:$M$1</c:f>
              <c:strCach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strCache>
            </c:strRef>
          </c:cat>
          <c:val>
            <c:numRef>
              <c:f>Plan1!$B$2:$M$2</c:f>
              <c:numCache>
                <c:formatCode>General</c:formatCode>
                <c:ptCount val="12"/>
                <c:pt idx="0">
                  <c:v>18</c:v>
                </c:pt>
                <c:pt idx="1">
                  <c:v>1496</c:v>
                </c:pt>
                <c:pt idx="2">
                  <c:v>1539</c:v>
                </c:pt>
                <c:pt idx="3">
                  <c:v>17</c:v>
                </c:pt>
                <c:pt idx="4">
                  <c:v>1019</c:v>
                </c:pt>
                <c:pt idx="5">
                  <c:v>3125</c:v>
                </c:pt>
                <c:pt idx="6">
                  <c:v>3630</c:v>
                </c:pt>
                <c:pt idx="7">
                  <c:v>1642</c:v>
                </c:pt>
                <c:pt idx="8">
                  <c:v>3134</c:v>
                </c:pt>
                <c:pt idx="9">
                  <c:v>1049</c:v>
                </c:pt>
                <c:pt idx="10">
                  <c:v>3098</c:v>
                </c:pt>
                <c:pt idx="11">
                  <c:v>1264</c:v>
                </c:pt>
              </c:numCache>
            </c:numRef>
          </c:val>
        </c:ser>
        <c:ser>
          <c:idx val="1"/>
          <c:order val="1"/>
          <c:tx>
            <c:strRef>
              <c:f>Plan1!$A$3</c:f>
              <c:strCache>
                <c:ptCount val="1"/>
                <c:pt idx="0">
                  <c:v>Desembolso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/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Plan1!$B$1:$M$1</c:f>
              <c:strCach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strCache>
            </c:strRef>
          </c:cat>
          <c:val>
            <c:numRef>
              <c:f>Plan1!$B$3:$M$3</c:f>
              <c:numCache>
                <c:formatCode>General</c:formatCode>
                <c:ptCount val="12"/>
                <c:pt idx="0">
                  <c:v>126</c:v>
                </c:pt>
                <c:pt idx="1">
                  <c:v>92</c:v>
                </c:pt>
                <c:pt idx="2">
                  <c:v>253</c:v>
                </c:pt>
                <c:pt idx="3">
                  <c:v>486</c:v>
                </c:pt>
                <c:pt idx="4">
                  <c:v>721</c:v>
                </c:pt>
                <c:pt idx="5">
                  <c:v>700</c:v>
                </c:pt>
                <c:pt idx="6">
                  <c:v>1355</c:v>
                </c:pt>
                <c:pt idx="7">
                  <c:v>1689</c:v>
                </c:pt>
                <c:pt idx="8">
                  <c:v>1449</c:v>
                </c:pt>
                <c:pt idx="9">
                  <c:v>1523</c:v>
                </c:pt>
                <c:pt idx="10">
                  <c:v>1386</c:v>
                </c:pt>
                <c:pt idx="11">
                  <c:v>897</c:v>
                </c:pt>
              </c:numCache>
            </c:numRef>
          </c:val>
        </c:ser>
        <c:dLbls>
          <c:showVal val="1"/>
        </c:dLbls>
        <c:overlap val="-25"/>
        <c:axId val="140890112"/>
        <c:axId val="140891648"/>
      </c:barChart>
      <c:catAx>
        <c:axId val="140890112"/>
        <c:scaling>
          <c:orientation val="minMax"/>
        </c:scaling>
        <c:axPos val="b"/>
        <c:numFmt formatCode="General" sourceLinked="0"/>
        <c:majorTickMark val="none"/>
        <c:tickLblPos val="nextTo"/>
        <c:crossAx val="140891648"/>
        <c:crosses val="autoZero"/>
        <c:auto val="1"/>
        <c:lblAlgn val="ctr"/>
        <c:lblOffset val="100"/>
      </c:catAx>
      <c:valAx>
        <c:axId val="140891648"/>
        <c:scaling>
          <c:orientation val="minMax"/>
        </c:scaling>
        <c:delete val="1"/>
        <c:axPos val="l"/>
        <c:numFmt formatCode="General" sourceLinked="1"/>
        <c:tickLblPos val="none"/>
        <c:crossAx val="1408901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2642486876640475"/>
          <c:y val="2.586749620412547E-2"/>
          <c:w val="0.34715026246719161"/>
          <c:h val="5.5723808465726027E-2"/>
        </c:manualLayout>
      </c:layout>
    </c:legend>
    <c:plotVisOnly val="1"/>
    <c:dispBlanksAs val="gap"/>
  </c:chart>
  <c:txPr>
    <a:bodyPr/>
    <a:lstStyle/>
    <a:p>
      <a:pPr>
        <a:defRPr sz="1600">
          <a:solidFill>
            <a:schemeClr val="bg1"/>
          </a:solidFill>
        </a:defRPr>
      </a:pPr>
      <a:endParaRPr lang="pt-B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044CA1-0FFE-47CD-B3C0-D1846DAE9F79}" type="doc">
      <dgm:prSet loTypeId="urn:microsoft.com/office/officeart/2005/8/layout/venn3" loCatId="relationship" qsTypeId="urn:microsoft.com/office/officeart/2005/8/quickstyle/simple3" qsCatId="simple" csTypeId="urn:microsoft.com/office/officeart/2005/8/colors/accent1_5" csCatId="accent1" phldr="1"/>
      <dgm:spPr/>
    </dgm:pt>
    <dgm:pt modelId="{03F2FFF1-3DDF-4FFC-83A3-09AF72D67C7C}">
      <dgm:prSet phldrT="[Texto]" custT="1"/>
      <dgm:spPr/>
      <dgm:t>
        <a:bodyPr/>
        <a:lstStyle/>
        <a:p>
          <a:r>
            <a:rPr lang="pt-BR" sz="2000" b="0" dirty="0" smtClean="0">
              <a:cs typeface="Arial" pitchFamily="34" charset="0"/>
            </a:rPr>
            <a:t>27 empresas estaduais atendem  a 75% da população brasileira</a:t>
          </a:r>
          <a:endParaRPr lang="pt-BR" sz="2000" b="0" dirty="0"/>
        </a:p>
      </dgm:t>
    </dgm:pt>
    <dgm:pt modelId="{30B66FFC-7E92-437F-9833-5954F813515A}" type="parTrans" cxnId="{62CE7C85-DC31-4273-88C0-D4C7F0547BE1}">
      <dgm:prSet/>
      <dgm:spPr/>
      <dgm:t>
        <a:bodyPr/>
        <a:lstStyle/>
        <a:p>
          <a:endParaRPr lang="pt-BR" sz="4800" b="0"/>
        </a:p>
      </dgm:t>
    </dgm:pt>
    <dgm:pt modelId="{53485B9B-AFD9-4A53-91FD-28E168140FF0}" type="sibTrans" cxnId="{62CE7C85-DC31-4273-88C0-D4C7F0547BE1}">
      <dgm:prSet/>
      <dgm:spPr/>
      <dgm:t>
        <a:bodyPr/>
        <a:lstStyle/>
        <a:p>
          <a:endParaRPr lang="pt-BR" sz="4800" b="0"/>
        </a:p>
      </dgm:t>
    </dgm:pt>
    <dgm:pt modelId="{514B8A8D-0514-42B9-9A2D-F5F2EFED223E}">
      <dgm:prSet phldrT="[Texto]" custT="1"/>
      <dgm:spPr/>
      <dgm:t>
        <a:bodyPr/>
        <a:lstStyle/>
        <a:p>
          <a:r>
            <a:rPr lang="pt-BR" sz="2000" b="0" dirty="0" smtClean="0">
              <a:cs typeface="Arial" pitchFamily="34" charset="0"/>
            </a:rPr>
            <a:t>Empresas e autarquias municipais</a:t>
          </a:r>
          <a:endParaRPr lang="pt-BR" sz="2000" b="0" dirty="0"/>
        </a:p>
      </dgm:t>
    </dgm:pt>
    <dgm:pt modelId="{8BF79456-D67B-4B0B-84CC-9695BFAF89A9}" type="parTrans" cxnId="{81BED23F-2EFC-44EB-AE79-87BD9505DEC1}">
      <dgm:prSet/>
      <dgm:spPr/>
      <dgm:t>
        <a:bodyPr/>
        <a:lstStyle/>
        <a:p>
          <a:endParaRPr lang="pt-BR" sz="4800" b="0"/>
        </a:p>
      </dgm:t>
    </dgm:pt>
    <dgm:pt modelId="{3C733025-2A6F-4C98-8E08-FB7D4ED41CA6}" type="sibTrans" cxnId="{81BED23F-2EFC-44EB-AE79-87BD9505DEC1}">
      <dgm:prSet/>
      <dgm:spPr/>
      <dgm:t>
        <a:bodyPr/>
        <a:lstStyle/>
        <a:p>
          <a:endParaRPr lang="pt-BR" sz="4800" b="0"/>
        </a:p>
      </dgm:t>
    </dgm:pt>
    <dgm:pt modelId="{2DDC6B28-77BF-42B3-AAF5-7E289E67E7F8}">
      <dgm:prSet phldrT="[Texto]" custT="1"/>
      <dgm:spPr/>
      <dgm:t>
        <a:bodyPr/>
        <a:lstStyle/>
        <a:p>
          <a:r>
            <a:rPr lang="pt-BR" sz="2000" b="0" dirty="0" smtClean="0">
              <a:cs typeface="Arial" pitchFamily="34" charset="0"/>
            </a:rPr>
            <a:t>Empresas privadas</a:t>
          </a:r>
          <a:endParaRPr lang="pt-BR" sz="2000" b="0" dirty="0"/>
        </a:p>
      </dgm:t>
    </dgm:pt>
    <dgm:pt modelId="{B512AA9D-6AD6-40FA-85F0-CBE639A95EC9}" type="parTrans" cxnId="{BFF1B2DA-A638-461E-B7C6-393185A13036}">
      <dgm:prSet/>
      <dgm:spPr/>
      <dgm:t>
        <a:bodyPr/>
        <a:lstStyle/>
        <a:p>
          <a:endParaRPr lang="pt-BR" sz="4800" b="0"/>
        </a:p>
      </dgm:t>
    </dgm:pt>
    <dgm:pt modelId="{BFB98C24-C54E-4EEF-A49A-8AD391F2F1E1}" type="sibTrans" cxnId="{BFF1B2DA-A638-461E-B7C6-393185A13036}">
      <dgm:prSet/>
      <dgm:spPr/>
      <dgm:t>
        <a:bodyPr/>
        <a:lstStyle/>
        <a:p>
          <a:endParaRPr lang="pt-BR" sz="4800" b="0"/>
        </a:p>
      </dgm:t>
    </dgm:pt>
    <dgm:pt modelId="{95A950E2-C192-40C8-9F2B-BD60BB81237C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pt-BR" sz="2000" b="0" dirty="0" smtClean="0">
              <a:cs typeface="Arial" pitchFamily="34" charset="0"/>
            </a:rPr>
            <a:t>Consórcios  e parcerias diversas</a:t>
          </a:r>
          <a:endParaRPr lang="pt-BR" sz="2000" b="0" dirty="0"/>
        </a:p>
      </dgm:t>
    </dgm:pt>
    <dgm:pt modelId="{3B14629D-7E4A-47C5-9EBC-7D3B783210E6}" type="parTrans" cxnId="{1058A328-F7E0-4B45-80B0-EF8024713639}">
      <dgm:prSet/>
      <dgm:spPr/>
      <dgm:t>
        <a:bodyPr/>
        <a:lstStyle/>
        <a:p>
          <a:endParaRPr lang="pt-BR" sz="4800" b="0"/>
        </a:p>
      </dgm:t>
    </dgm:pt>
    <dgm:pt modelId="{EA2ABDC7-31D8-4580-AA17-A88027C2A213}" type="sibTrans" cxnId="{1058A328-F7E0-4B45-80B0-EF8024713639}">
      <dgm:prSet/>
      <dgm:spPr/>
      <dgm:t>
        <a:bodyPr/>
        <a:lstStyle/>
        <a:p>
          <a:endParaRPr lang="pt-BR" sz="4800" b="0"/>
        </a:p>
      </dgm:t>
    </dgm:pt>
    <dgm:pt modelId="{DBE5FCE3-DF85-45DB-970E-A611239942CE}" type="pres">
      <dgm:prSet presAssocID="{09044CA1-0FFE-47CD-B3C0-D1846DAE9F79}" presName="Name0" presStyleCnt="0">
        <dgm:presLayoutVars>
          <dgm:dir/>
          <dgm:resizeHandles val="exact"/>
        </dgm:presLayoutVars>
      </dgm:prSet>
      <dgm:spPr/>
    </dgm:pt>
    <dgm:pt modelId="{3541D9DD-1AED-4373-B18E-9DFB686CA3D0}" type="pres">
      <dgm:prSet presAssocID="{03F2FFF1-3DDF-4FFC-83A3-09AF72D67C7C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6551579-E3DE-49E5-B2F8-54AF5958B177}" type="pres">
      <dgm:prSet presAssocID="{53485B9B-AFD9-4A53-91FD-28E168140FF0}" presName="space" presStyleCnt="0"/>
      <dgm:spPr/>
    </dgm:pt>
    <dgm:pt modelId="{816A43CC-B3D7-4181-B29C-E1572307F5BF}" type="pres">
      <dgm:prSet presAssocID="{514B8A8D-0514-42B9-9A2D-F5F2EFED223E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A137CB-D978-4737-98CA-11F080EFB91F}" type="pres">
      <dgm:prSet presAssocID="{3C733025-2A6F-4C98-8E08-FB7D4ED41CA6}" presName="space" presStyleCnt="0"/>
      <dgm:spPr/>
    </dgm:pt>
    <dgm:pt modelId="{DFFECB87-B70C-45D4-A7E9-2C45979D0349}" type="pres">
      <dgm:prSet presAssocID="{2DDC6B28-77BF-42B3-AAF5-7E289E67E7F8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3E1057-EDF1-41C2-B69D-770B5239B616}" type="pres">
      <dgm:prSet presAssocID="{BFB98C24-C54E-4EEF-A49A-8AD391F2F1E1}" presName="space" presStyleCnt="0"/>
      <dgm:spPr/>
    </dgm:pt>
    <dgm:pt modelId="{D406760E-F124-4CDB-8001-71B711C19BF7}" type="pres">
      <dgm:prSet presAssocID="{95A950E2-C192-40C8-9F2B-BD60BB81237C}" presName="Name5" presStyleLbl="vennNode1" presStyleIdx="3" presStyleCnt="4" custLinFactNeighborX="7774" custLinFactNeighborY="-17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371163D-E1D3-4289-B5B9-78E8C0022F75}" type="presOf" srcId="{2DDC6B28-77BF-42B3-AAF5-7E289E67E7F8}" destId="{DFFECB87-B70C-45D4-A7E9-2C45979D0349}" srcOrd="0" destOrd="0" presId="urn:microsoft.com/office/officeart/2005/8/layout/venn3"/>
    <dgm:cxn modelId="{D48C5046-DA7C-4796-ABCE-D4BE5EA8A1B2}" type="presOf" srcId="{95A950E2-C192-40C8-9F2B-BD60BB81237C}" destId="{D406760E-F124-4CDB-8001-71B711C19BF7}" srcOrd="0" destOrd="0" presId="urn:microsoft.com/office/officeart/2005/8/layout/venn3"/>
    <dgm:cxn modelId="{A2381A54-1136-4C64-BEDF-EA4FC5822B3D}" type="presOf" srcId="{09044CA1-0FFE-47CD-B3C0-D1846DAE9F79}" destId="{DBE5FCE3-DF85-45DB-970E-A611239942CE}" srcOrd="0" destOrd="0" presId="urn:microsoft.com/office/officeart/2005/8/layout/venn3"/>
    <dgm:cxn modelId="{BFF1B2DA-A638-461E-B7C6-393185A13036}" srcId="{09044CA1-0FFE-47CD-B3C0-D1846DAE9F79}" destId="{2DDC6B28-77BF-42B3-AAF5-7E289E67E7F8}" srcOrd="2" destOrd="0" parTransId="{B512AA9D-6AD6-40FA-85F0-CBE639A95EC9}" sibTransId="{BFB98C24-C54E-4EEF-A49A-8AD391F2F1E1}"/>
    <dgm:cxn modelId="{1058A328-F7E0-4B45-80B0-EF8024713639}" srcId="{09044CA1-0FFE-47CD-B3C0-D1846DAE9F79}" destId="{95A950E2-C192-40C8-9F2B-BD60BB81237C}" srcOrd="3" destOrd="0" parTransId="{3B14629D-7E4A-47C5-9EBC-7D3B783210E6}" sibTransId="{EA2ABDC7-31D8-4580-AA17-A88027C2A213}"/>
    <dgm:cxn modelId="{62CE7C85-DC31-4273-88C0-D4C7F0547BE1}" srcId="{09044CA1-0FFE-47CD-B3C0-D1846DAE9F79}" destId="{03F2FFF1-3DDF-4FFC-83A3-09AF72D67C7C}" srcOrd="0" destOrd="0" parTransId="{30B66FFC-7E92-437F-9833-5954F813515A}" sibTransId="{53485B9B-AFD9-4A53-91FD-28E168140FF0}"/>
    <dgm:cxn modelId="{DA23BEEC-E4BE-463A-828F-4E983CC545F2}" type="presOf" srcId="{03F2FFF1-3DDF-4FFC-83A3-09AF72D67C7C}" destId="{3541D9DD-1AED-4373-B18E-9DFB686CA3D0}" srcOrd="0" destOrd="0" presId="urn:microsoft.com/office/officeart/2005/8/layout/venn3"/>
    <dgm:cxn modelId="{83DF967A-6C1F-4CE0-9DB1-1185FDDF8B2F}" type="presOf" srcId="{514B8A8D-0514-42B9-9A2D-F5F2EFED223E}" destId="{816A43CC-B3D7-4181-B29C-E1572307F5BF}" srcOrd="0" destOrd="0" presId="urn:microsoft.com/office/officeart/2005/8/layout/venn3"/>
    <dgm:cxn modelId="{81BED23F-2EFC-44EB-AE79-87BD9505DEC1}" srcId="{09044CA1-0FFE-47CD-B3C0-D1846DAE9F79}" destId="{514B8A8D-0514-42B9-9A2D-F5F2EFED223E}" srcOrd="1" destOrd="0" parTransId="{8BF79456-D67B-4B0B-84CC-9695BFAF89A9}" sibTransId="{3C733025-2A6F-4C98-8E08-FB7D4ED41CA6}"/>
    <dgm:cxn modelId="{58D4738E-3E6E-43E9-B16F-815BA95101E8}" type="presParOf" srcId="{DBE5FCE3-DF85-45DB-970E-A611239942CE}" destId="{3541D9DD-1AED-4373-B18E-9DFB686CA3D0}" srcOrd="0" destOrd="0" presId="urn:microsoft.com/office/officeart/2005/8/layout/venn3"/>
    <dgm:cxn modelId="{18635E64-7ABB-43E6-B245-34C94338EF99}" type="presParOf" srcId="{DBE5FCE3-DF85-45DB-970E-A611239942CE}" destId="{36551579-E3DE-49E5-B2F8-54AF5958B177}" srcOrd="1" destOrd="0" presId="urn:microsoft.com/office/officeart/2005/8/layout/venn3"/>
    <dgm:cxn modelId="{8BE638D9-AA7A-4C66-9C32-C31259840A52}" type="presParOf" srcId="{DBE5FCE3-DF85-45DB-970E-A611239942CE}" destId="{816A43CC-B3D7-4181-B29C-E1572307F5BF}" srcOrd="2" destOrd="0" presId="urn:microsoft.com/office/officeart/2005/8/layout/venn3"/>
    <dgm:cxn modelId="{FCD708B6-A93E-402E-82F0-EE8068723149}" type="presParOf" srcId="{DBE5FCE3-DF85-45DB-970E-A611239942CE}" destId="{E3A137CB-D978-4737-98CA-11F080EFB91F}" srcOrd="3" destOrd="0" presId="urn:microsoft.com/office/officeart/2005/8/layout/venn3"/>
    <dgm:cxn modelId="{48FDB3F4-F74A-4EC6-B48D-40C5DFF60080}" type="presParOf" srcId="{DBE5FCE3-DF85-45DB-970E-A611239942CE}" destId="{DFFECB87-B70C-45D4-A7E9-2C45979D0349}" srcOrd="4" destOrd="0" presId="urn:microsoft.com/office/officeart/2005/8/layout/venn3"/>
    <dgm:cxn modelId="{61F719D7-E7E0-420D-8D3D-83A9B6C1F4A4}" type="presParOf" srcId="{DBE5FCE3-DF85-45DB-970E-A611239942CE}" destId="{DE3E1057-EDF1-41C2-B69D-770B5239B616}" srcOrd="5" destOrd="0" presId="urn:microsoft.com/office/officeart/2005/8/layout/venn3"/>
    <dgm:cxn modelId="{4C68CB86-62BE-42E1-B8D2-134564D3CEA4}" type="presParOf" srcId="{DBE5FCE3-DF85-45DB-970E-A611239942CE}" destId="{D406760E-F124-4CDB-8001-71B711C19BF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73F05D-1468-4093-80A3-3C2A565F063F}" type="doc">
      <dgm:prSet loTypeId="urn:microsoft.com/office/officeart/2005/8/layout/vList2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925F4B13-1AEB-4D14-BE06-DC330D003061}">
      <dgm:prSet phldrT="[Texto]" custT="1"/>
      <dgm:spPr/>
      <dgm:t>
        <a:bodyPr/>
        <a:lstStyle/>
        <a:p>
          <a:pPr algn="ctr"/>
          <a:r>
            <a:rPr lang="pt-BR" sz="1600" b="1" dirty="0" smtClean="0">
              <a:latin typeface="Arial" pitchFamily="34" charset="0"/>
              <a:cs typeface="Arial" pitchFamily="34" charset="0"/>
            </a:rPr>
            <a:t>AÇÕES ESTRUTURANTES DE APOIO À GESTÃO</a:t>
          </a:r>
          <a:endParaRPr lang="pt-BR" sz="1600" b="1" dirty="0">
            <a:latin typeface="Arial" pitchFamily="34" charset="0"/>
            <a:cs typeface="Arial" pitchFamily="34" charset="0"/>
          </a:endParaRPr>
        </a:p>
      </dgm:t>
    </dgm:pt>
    <dgm:pt modelId="{D21A070D-0535-4B82-AE9D-930DB683B228}" type="parTrans" cxnId="{C123C026-642E-4784-B1A0-CB6E3AD5752B}">
      <dgm:prSet/>
      <dgm:spPr/>
      <dgm:t>
        <a:bodyPr/>
        <a:lstStyle/>
        <a:p>
          <a:pPr algn="ctr"/>
          <a:endParaRPr lang="pt-BR"/>
        </a:p>
      </dgm:t>
    </dgm:pt>
    <dgm:pt modelId="{04200BD5-AFB0-40AC-9CA6-4EC8E479F770}" type="sibTrans" cxnId="{C123C026-642E-4784-B1A0-CB6E3AD5752B}">
      <dgm:prSet/>
      <dgm:spPr/>
      <dgm:t>
        <a:bodyPr/>
        <a:lstStyle/>
        <a:p>
          <a:pPr algn="ctr"/>
          <a:endParaRPr lang="pt-BR"/>
        </a:p>
      </dgm:t>
    </dgm:pt>
    <dgm:pt modelId="{3705F1C2-8FCD-4E03-A692-9293C29A670D}">
      <dgm:prSet phldrT="[Texto]" custT="1"/>
      <dgm:spPr/>
      <dgm:t>
        <a:bodyPr/>
        <a:lstStyle/>
        <a:p>
          <a:pPr algn="ctr"/>
          <a:r>
            <a:rPr lang="pt-BR" sz="1600" b="1" dirty="0" smtClean="0">
              <a:latin typeface="Arial" pitchFamily="34" charset="0"/>
              <a:cs typeface="Arial" pitchFamily="34" charset="0"/>
            </a:rPr>
            <a:t>AÇÕES ESTRUTURANTES DE APOIO À PRESTAÇÃO DE SERVIÇOS</a:t>
          </a:r>
          <a:endParaRPr lang="pt-BR" sz="1600" b="1" dirty="0">
            <a:latin typeface="Arial" pitchFamily="34" charset="0"/>
            <a:cs typeface="Arial" pitchFamily="34" charset="0"/>
          </a:endParaRPr>
        </a:p>
      </dgm:t>
    </dgm:pt>
    <dgm:pt modelId="{839008FC-ABFB-4502-B8FE-AC14959B1F60}" type="parTrans" cxnId="{716B3BA9-1887-4130-BC40-D5103EB1F016}">
      <dgm:prSet/>
      <dgm:spPr/>
      <dgm:t>
        <a:bodyPr/>
        <a:lstStyle/>
        <a:p>
          <a:pPr algn="ctr"/>
          <a:endParaRPr lang="pt-BR"/>
        </a:p>
      </dgm:t>
    </dgm:pt>
    <dgm:pt modelId="{DF3FA5B4-8EFC-4445-8AB1-468A9393FE91}" type="sibTrans" cxnId="{716B3BA9-1887-4130-BC40-D5103EB1F016}">
      <dgm:prSet/>
      <dgm:spPr/>
      <dgm:t>
        <a:bodyPr/>
        <a:lstStyle/>
        <a:p>
          <a:pPr algn="ctr"/>
          <a:endParaRPr lang="pt-BR"/>
        </a:p>
      </dgm:t>
    </dgm:pt>
    <dgm:pt modelId="{B8905C77-4D28-48DF-8FFF-45F2E3BFDC79}">
      <dgm:prSet phldrT="[Texto]" custT="1"/>
      <dgm:spPr/>
      <dgm:t>
        <a:bodyPr/>
        <a:lstStyle/>
        <a:p>
          <a:pPr algn="ctr"/>
          <a:r>
            <a:rPr lang="pt-BR" sz="1600" b="1" dirty="0" smtClean="0">
              <a:latin typeface="Arial" pitchFamily="34" charset="0"/>
              <a:cs typeface="Arial" pitchFamily="34" charset="0"/>
            </a:rPr>
            <a:t>AÇÕES ESTRUTURANTES DE CAPACITAÇÃO E ASSISTÊNCIA TÉCNICA</a:t>
          </a:r>
          <a:endParaRPr lang="pt-BR" sz="1600" b="1" dirty="0">
            <a:latin typeface="Arial" pitchFamily="34" charset="0"/>
            <a:cs typeface="Arial" pitchFamily="34" charset="0"/>
          </a:endParaRPr>
        </a:p>
      </dgm:t>
    </dgm:pt>
    <dgm:pt modelId="{9070573D-B1F8-44EC-A06C-7BF1B188B068}" type="parTrans" cxnId="{C80F7580-E35F-422D-B434-E85AC2CD4926}">
      <dgm:prSet/>
      <dgm:spPr/>
      <dgm:t>
        <a:bodyPr/>
        <a:lstStyle/>
        <a:p>
          <a:pPr algn="ctr"/>
          <a:endParaRPr lang="pt-BR"/>
        </a:p>
      </dgm:t>
    </dgm:pt>
    <dgm:pt modelId="{712AE6E2-6750-4372-A349-70A7BC771A35}" type="sibTrans" cxnId="{C80F7580-E35F-422D-B434-E85AC2CD4926}">
      <dgm:prSet/>
      <dgm:spPr/>
      <dgm:t>
        <a:bodyPr/>
        <a:lstStyle/>
        <a:p>
          <a:pPr algn="ctr"/>
          <a:endParaRPr lang="pt-BR"/>
        </a:p>
      </dgm:t>
    </dgm:pt>
    <dgm:pt modelId="{46A173CE-BB47-4D55-92F5-E85F91C56F75}">
      <dgm:prSet custT="1"/>
      <dgm:spPr/>
      <dgm:t>
        <a:bodyPr/>
        <a:lstStyle/>
        <a:p>
          <a:pPr algn="ctr"/>
          <a:r>
            <a:rPr lang="pt-BR" sz="1600" b="1" dirty="0" smtClean="0">
              <a:latin typeface="Arial" pitchFamily="34" charset="0"/>
              <a:cs typeface="Arial" pitchFamily="34" charset="0"/>
            </a:rPr>
            <a:t> AÇÕES ESTRUTURANTES DE DESENVOLVIMENTO CIENTÍFICO E TECNOLÓGICO</a:t>
          </a:r>
          <a:endParaRPr lang="pt-BR" sz="1600" b="1" dirty="0">
            <a:latin typeface="Arial" pitchFamily="34" charset="0"/>
            <a:cs typeface="Arial" pitchFamily="34" charset="0"/>
          </a:endParaRPr>
        </a:p>
      </dgm:t>
    </dgm:pt>
    <dgm:pt modelId="{FDB96A70-3F07-4A6F-8886-0DC547A73BCA}" type="parTrans" cxnId="{0E0700C5-BA33-46B4-8BA1-18C13233E865}">
      <dgm:prSet/>
      <dgm:spPr/>
      <dgm:t>
        <a:bodyPr/>
        <a:lstStyle/>
        <a:p>
          <a:pPr algn="ctr"/>
          <a:endParaRPr lang="pt-BR"/>
        </a:p>
      </dgm:t>
    </dgm:pt>
    <dgm:pt modelId="{C968DB2D-091F-479A-A1E7-4DCF4A78650E}" type="sibTrans" cxnId="{0E0700C5-BA33-46B4-8BA1-18C13233E865}">
      <dgm:prSet/>
      <dgm:spPr/>
      <dgm:t>
        <a:bodyPr/>
        <a:lstStyle/>
        <a:p>
          <a:pPr algn="ctr"/>
          <a:endParaRPr lang="pt-BR"/>
        </a:p>
      </dgm:t>
    </dgm:pt>
    <dgm:pt modelId="{1C3BF446-9F38-4ED2-9859-1494A919A26C}" type="pres">
      <dgm:prSet presAssocID="{3973F05D-1468-4093-80A3-3C2A565F06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523A1B-F8CF-4931-8908-992E7457ADF9}" type="pres">
      <dgm:prSet presAssocID="{925F4B13-1AEB-4D14-BE06-DC330D00306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4CA0DF-B5D4-477A-9E59-9C6EAE26BE25}" type="pres">
      <dgm:prSet presAssocID="{04200BD5-AFB0-40AC-9CA6-4EC8E479F770}" presName="spacer" presStyleCnt="0"/>
      <dgm:spPr/>
      <dgm:t>
        <a:bodyPr/>
        <a:lstStyle/>
        <a:p>
          <a:endParaRPr lang="en-US"/>
        </a:p>
      </dgm:t>
    </dgm:pt>
    <dgm:pt modelId="{CCE9AA59-E70B-482B-91BB-059420FE2154}" type="pres">
      <dgm:prSet presAssocID="{3705F1C2-8FCD-4E03-A692-9293C29A670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FA6F2F-237F-477D-ADA0-5F6E6CF56C9F}" type="pres">
      <dgm:prSet presAssocID="{DF3FA5B4-8EFC-4445-8AB1-468A9393FE91}" presName="spacer" presStyleCnt="0"/>
      <dgm:spPr/>
      <dgm:t>
        <a:bodyPr/>
        <a:lstStyle/>
        <a:p>
          <a:endParaRPr lang="en-US"/>
        </a:p>
      </dgm:t>
    </dgm:pt>
    <dgm:pt modelId="{0E54C6B0-7760-4A92-BC14-C34BE524A075}" type="pres">
      <dgm:prSet presAssocID="{B8905C77-4D28-48DF-8FFF-45F2E3BFDC7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CEB96B-0BCE-42EF-9BFA-75B05C93661A}" type="pres">
      <dgm:prSet presAssocID="{712AE6E2-6750-4372-A349-70A7BC771A35}" presName="spacer" presStyleCnt="0"/>
      <dgm:spPr/>
      <dgm:t>
        <a:bodyPr/>
        <a:lstStyle/>
        <a:p>
          <a:endParaRPr lang="en-US"/>
        </a:p>
      </dgm:t>
    </dgm:pt>
    <dgm:pt modelId="{0A98E221-86F8-435C-8462-787318E909B9}" type="pres">
      <dgm:prSet presAssocID="{46A173CE-BB47-4D55-92F5-E85F91C56F7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11DFF6-FCA9-4AB1-BC7F-D4D063F02E43}" type="presOf" srcId="{B8905C77-4D28-48DF-8FFF-45F2E3BFDC79}" destId="{0E54C6B0-7760-4A92-BC14-C34BE524A075}" srcOrd="0" destOrd="0" presId="urn:microsoft.com/office/officeart/2005/8/layout/vList2"/>
    <dgm:cxn modelId="{77035044-19A5-40AD-99E8-C63A35256D97}" type="presOf" srcId="{46A173CE-BB47-4D55-92F5-E85F91C56F75}" destId="{0A98E221-86F8-435C-8462-787318E909B9}" srcOrd="0" destOrd="0" presId="urn:microsoft.com/office/officeart/2005/8/layout/vList2"/>
    <dgm:cxn modelId="{980258F3-A444-4C8E-B11B-30E6643E8546}" type="presOf" srcId="{3705F1C2-8FCD-4E03-A692-9293C29A670D}" destId="{CCE9AA59-E70B-482B-91BB-059420FE2154}" srcOrd="0" destOrd="0" presId="urn:microsoft.com/office/officeart/2005/8/layout/vList2"/>
    <dgm:cxn modelId="{C80F7580-E35F-422D-B434-E85AC2CD4926}" srcId="{3973F05D-1468-4093-80A3-3C2A565F063F}" destId="{B8905C77-4D28-48DF-8FFF-45F2E3BFDC79}" srcOrd="2" destOrd="0" parTransId="{9070573D-B1F8-44EC-A06C-7BF1B188B068}" sibTransId="{712AE6E2-6750-4372-A349-70A7BC771A35}"/>
    <dgm:cxn modelId="{716B3BA9-1887-4130-BC40-D5103EB1F016}" srcId="{3973F05D-1468-4093-80A3-3C2A565F063F}" destId="{3705F1C2-8FCD-4E03-A692-9293C29A670D}" srcOrd="1" destOrd="0" parTransId="{839008FC-ABFB-4502-B8FE-AC14959B1F60}" sibTransId="{DF3FA5B4-8EFC-4445-8AB1-468A9393FE91}"/>
    <dgm:cxn modelId="{F7BA390A-5B82-45EE-88B4-9810E0462F9C}" type="presOf" srcId="{925F4B13-1AEB-4D14-BE06-DC330D003061}" destId="{65523A1B-F8CF-4931-8908-992E7457ADF9}" srcOrd="0" destOrd="0" presId="urn:microsoft.com/office/officeart/2005/8/layout/vList2"/>
    <dgm:cxn modelId="{0E0700C5-BA33-46B4-8BA1-18C13233E865}" srcId="{3973F05D-1468-4093-80A3-3C2A565F063F}" destId="{46A173CE-BB47-4D55-92F5-E85F91C56F75}" srcOrd="3" destOrd="0" parTransId="{FDB96A70-3F07-4A6F-8886-0DC547A73BCA}" sibTransId="{C968DB2D-091F-479A-A1E7-4DCF4A78650E}"/>
    <dgm:cxn modelId="{C123C026-642E-4784-B1A0-CB6E3AD5752B}" srcId="{3973F05D-1468-4093-80A3-3C2A565F063F}" destId="{925F4B13-1AEB-4D14-BE06-DC330D003061}" srcOrd="0" destOrd="0" parTransId="{D21A070D-0535-4B82-AE9D-930DB683B228}" sibTransId="{04200BD5-AFB0-40AC-9CA6-4EC8E479F770}"/>
    <dgm:cxn modelId="{A5EA8844-581B-4F34-9F33-A317A441A37A}" type="presOf" srcId="{3973F05D-1468-4093-80A3-3C2A565F063F}" destId="{1C3BF446-9F38-4ED2-9859-1494A919A26C}" srcOrd="0" destOrd="0" presId="urn:microsoft.com/office/officeart/2005/8/layout/vList2"/>
    <dgm:cxn modelId="{7F72AE05-3AC6-4C83-BFDA-B107230A21C1}" type="presParOf" srcId="{1C3BF446-9F38-4ED2-9859-1494A919A26C}" destId="{65523A1B-F8CF-4931-8908-992E7457ADF9}" srcOrd="0" destOrd="0" presId="urn:microsoft.com/office/officeart/2005/8/layout/vList2"/>
    <dgm:cxn modelId="{7A61B96A-6523-4632-BB49-3949B8A3F58A}" type="presParOf" srcId="{1C3BF446-9F38-4ED2-9859-1494A919A26C}" destId="{9F4CA0DF-B5D4-477A-9E59-9C6EAE26BE25}" srcOrd="1" destOrd="0" presId="urn:microsoft.com/office/officeart/2005/8/layout/vList2"/>
    <dgm:cxn modelId="{D64C6864-58A9-451F-9211-830C8567E977}" type="presParOf" srcId="{1C3BF446-9F38-4ED2-9859-1494A919A26C}" destId="{CCE9AA59-E70B-482B-91BB-059420FE2154}" srcOrd="2" destOrd="0" presId="urn:microsoft.com/office/officeart/2005/8/layout/vList2"/>
    <dgm:cxn modelId="{878CFA5D-57FD-42FA-A99D-2908317576FC}" type="presParOf" srcId="{1C3BF446-9F38-4ED2-9859-1494A919A26C}" destId="{41FA6F2F-237F-477D-ADA0-5F6E6CF56C9F}" srcOrd="3" destOrd="0" presId="urn:microsoft.com/office/officeart/2005/8/layout/vList2"/>
    <dgm:cxn modelId="{6971E6A8-9900-45E1-A377-C5AB6CC99541}" type="presParOf" srcId="{1C3BF446-9F38-4ED2-9859-1494A919A26C}" destId="{0E54C6B0-7760-4A92-BC14-C34BE524A075}" srcOrd="4" destOrd="0" presId="urn:microsoft.com/office/officeart/2005/8/layout/vList2"/>
    <dgm:cxn modelId="{DB3ACCD8-6881-4857-B2C9-6684D9F460FC}" type="presParOf" srcId="{1C3BF446-9F38-4ED2-9859-1494A919A26C}" destId="{1BCEB96B-0BCE-42EF-9BFA-75B05C93661A}" srcOrd="5" destOrd="0" presId="urn:microsoft.com/office/officeart/2005/8/layout/vList2"/>
    <dgm:cxn modelId="{496EC211-C35B-4AF9-B642-1CDD3DDE4A6E}" type="presParOf" srcId="{1C3BF446-9F38-4ED2-9859-1494A919A26C}" destId="{0A98E221-86F8-435C-8462-787318E909B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A0CB54-7A0F-4BF1-9BAC-5368D2FB37DB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C33C451-0063-4515-B930-7CF931CB66FD}">
      <dgm:prSet phldrT="[Texto]"/>
      <dgm:spPr>
        <a:noFill/>
      </dgm:spPr>
      <dgm:t>
        <a:bodyPr/>
        <a:lstStyle/>
        <a:p>
          <a:pPr algn="ctr"/>
          <a:r>
            <a:rPr lang="pt-BR" b="1" dirty="0" smtClean="0">
              <a:solidFill>
                <a:schemeClr val="bg1"/>
              </a:solidFill>
            </a:rPr>
            <a:t>GOVERNO</a:t>
          </a:r>
          <a:endParaRPr lang="pt-BR" b="1" dirty="0">
            <a:solidFill>
              <a:schemeClr val="bg1"/>
            </a:solidFill>
          </a:endParaRPr>
        </a:p>
      </dgm:t>
    </dgm:pt>
    <dgm:pt modelId="{FB1F470D-59F0-45F8-8E93-B0E6EC4AA11A}" type="parTrans" cxnId="{8D199208-F189-4840-A600-504AF4CF102A}">
      <dgm:prSet/>
      <dgm:spPr/>
      <dgm:t>
        <a:bodyPr/>
        <a:lstStyle/>
        <a:p>
          <a:endParaRPr lang="pt-BR"/>
        </a:p>
      </dgm:t>
    </dgm:pt>
    <dgm:pt modelId="{68FD301B-2746-4396-B221-B9DBF46B1067}" type="sibTrans" cxnId="{8D199208-F189-4840-A600-504AF4CF102A}">
      <dgm:prSet/>
      <dgm:spPr/>
      <dgm:t>
        <a:bodyPr/>
        <a:lstStyle/>
        <a:p>
          <a:endParaRPr lang="pt-BR"/>
        </a:p>
      </dgm:t>
    </dgm:pt>
    <dgm:pt modelId="{078504F2-03B5-4599-87A4-35B0DC4B3BB8}">
      <dgm:prSet phldrT="[Texto]"/>
      <dgm:spPr>
        <a:noFill/>
      </dgm:spPr>
      <dgm:t>
        <a:bodyPr/>
        <a:lstStyle/>
        <a:p>
          <a:pPr algn="ctr"/>
          <a:r>
            <a:rPr lang="pt-BR" b="1" dirty="0" smtClean="0">
              <a:solidFill>
                <a:schemeClr val="bg1"/>
              </a:solidFill>
            </a:rPr>
            <a:t>SETOR PRIVADO</a:t>
          </a:r>
          <a:endParaRPr lang="pt-BR" b="1" dirty="0">
            <a:solidFill>
              <a:schemeClr val="bg1"/>
            </a:solidFill>
          </a:endParaRPr>
        </a:p>
      </dgm:t>
    </dgm:pt>
    <dgm:pt modelId="{1BAFBAD4-AB02-4992-A8D3-245D806DF8B0}" type="parTrans" cxnId="{A90539EC-0E01-4D4B-9611-FEA0ADCCAB41}">
      <dgm:prSet/>
      <dgm:spPr/>
      <dgm:t>
        <a:bodyPr/>
        <a:lstStyle/>
        <a:p>
          <a:endParaRPr lang="pt-BR"/>
        </a:p>
      </dgm:t>
    </dgm:pt>
    <dgm:pt modelId="{A1294EA9-4F7F-4A4F-9D9B-E83095E94960}" type="sibTrans" cxnId="{A90539EC-0E01-4D4B-9611-FEA0ADCCAB41}">
      <dgm:prSet/>
      <dgm:spPr/>
      <dgm:t>
        <a:bodyPr/>
        <a:lstStyle/>
        <a:p>
          <a:endParaRPr lang="pt-BR"/>
        </a:p>
      </dgm:t>
    </dgm:pt>
    <dgm:pt modelId="{9CAAE95D-1E71-478E-AB65-0F1A34039DC6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Objetivos</a:t>
          </a:r>
          <a:endParaRPr lang="pt-BR" b="1" dirty="0">
            <a:solidFill>
              <a:schemeClr val="tx1"/>
            </a:solidFill>
          </a:endParaRPr>
        </a:p>
      </dgm:t>
    </dgm:pt>
    <dgm:pt modelId="{F494D7ED-58C3-4A19-9EFE-DAF83FB415A4}" type="parTrans" cxnId="{EF921F8C-FBF7-4204-AA7F-CE73E588AA20}">
      <dgm:prSet/>
      <dgm:spPr/>
      <dgm:t>
        <a:bodyPr/>
        <a:lstStyle/>
        <a:p>
          <a:endParaRPr lang="pt-BR"/>
        </a:p>
      </dgm:t>
    </dgm:pt>
    <dgm:pt modelId="{5D5E1AAA-15E0-45C0-90F8-BC3EE9C3E73D}" type="sibTrans" cxnId="{EF921F8C-FBF7-4204-AA7F-CE73E588AA20}">
      <dgm:prSet/>
      <dgm:spPr/>
      <dgm:t>
        <a:bodyPr/>
        <a:lstStyle/>
        <a:p>
          <a:endParaRPr lang="pt-BR"/>
        </a:p>
      </dgm:t>
    </dgm:pt>
    <dgm:pt modelId="{46B3F221-C02F-4FC3-A7F2-AB8543057679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pt-BR" dirty="0" smtClean="0"/>
            <a:t>Negócio </a:t>
          </a:r>
        </a:p>
        <a:p>
          <a:r>
            <a:rPr lang="pt-BR" dirty="0" smtClean="0"/>
            <a:t>Lucro no serviço e benefícios para os cidadãos</a:t>
          </a:r>
          <a:endParaRPr lang="pt-BR" dirty="0"/>
        </a:p>
      </dgm:t>
    </dgm:pt>
    <dgm:pt modelId="{73704425-D396-4E32-AD2D-B6C6685A24CE}" type="parTrans" cxnId="{61380437-5D70-438E-AE33-C056BDB87BDD}">
      <dgm:prSet/>
      <dgm:spPr/>
      <dgm:t>
        <a:bodyPr/>
        <a:lstStyle/>
        <a:p>
          <a:endParaRPr lang="pt-BR"/>
        </a:p>
      </dgm:t>
    </dgm:pt>
    <dgm:pt modelId="{B35E2B2A-41D8-4621-A5E6-A3FD7311190B}" type="sibTrans" cxnId="{61380437-5D70-438E-AE33-C056BDB87BDD}">
      <dgm:prSet/>
      <dgm:spPr/>
      <dgm:t>
        <a:bodyPr/>
        <a:lstStyle/>
        <a:p>
          <a:endParaRPr lang="pt-BR"/>
        </a:p>
      </dgm:t>
    </dgm:pt>
    <dgm:pt modelId="{D054B5D8-095B-42A0-B979-7A6C70D02CEE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28575">
          <a:solidFill>
            <a:schemeClr val="tx1"/>
          </a:solidFill>
        </a:ln>
      </dgm:spPr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Entidades </a:t>
          </a:r>
        </a:p>
        <a:p>
          <a:r>
            <a:rPr lang="pt-BR" b="1" dirty="0" smtClean="0">
              <a:solidFill>
                <a:schemeClr val="tx1"/>
              </a:solidFill>
            </a:rPr>
            <a:t>estatais</a:t>
          </a:r>
          <a:endParaRPr lang="pt-BR" b="1" dirty="0">
            <a:solidFill>
              <a:schemeClr val="tx1"/>
            </a:solidFill>
          </a:endParaRPr>
        </a:p>
      </dgm:t>
    </dgm:pt>
    <dgm:pt modelId="{915C0EC5-58DE-422F-8922-68401CE77B50}" type="parTrans" cxnId="{5A76553B-3C37-4308-942F-A0A1259C16CC}">
      <dgm:prSet/>
      <dgm:spPr/>
      <dgm:t>
        <a:bodyPr/>
        <a:lstStyle/>
        <a:p>
          <a:endParaRPr lang="pt-BR"/>
        </a:p>
      </dgm:t>
    </dgm:pt>
    <dgm:pt modelId="{770A6065-A794-487B-8C40-E2E7A285C00D}" type="sibTrans" cxnId="{5A76553B-3C37-4308-942F-A0A1259C16CC}">
      <dgm:prSet/>
      <dgm:spPr/>
      <dgm:t>
        <a:bodyPr/>
        <a:lstStyle/>
        <a:p>
          <a:endParaRPr lang="pt-BR"/>
        </a:p>
      </dgm:t>
    </dgm:pt>
    <dgm:pt modelId="{08BFA24B-651B-44E0-A804-EF81E0A900F9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pt-BR" dirty="0" smtClean="0"/>
            <a:t>Dinheiro</a:t>
          </a:r>
        </a:p>
        <a:p>
          <a:r>
            <a:rPr lang="pt-BR" dirty="0" smtClean="0"/>
            <a:t>Lucro em $, £ ou </a:t>
          </a:r>
          <a:r>
            <a:rPr lang="pt-BR" dirty="0" smtClean="0">
              <a:latin typeface="Times New Roman"/>
              <a:cs typeface="Times New Roman"/>
            </a:rPr>
            <a:t>€</a:t>
          </a:r>
          <a:endParaRPr lang="pt-BR" dirty="0">
            <a:latin typeface="Wingdings 3" pitchFamily="18" charset="2"/>
          </a:endParaRPr>
        </a:p>
      </dgm:t>
    </dgm:pt>
    <dgm:pt modelId="{09BD058F-C247-47C2-82C8-C5BC1D4776A6}" type="parTrans" cxnId="{95943BB5-E7AB-4969-9F1F-4187BBCD35BC}">
      <dgm:prSet/>
      <dgm:spPr/>
      <dgm:t>
        <a:bodyPr/>
        <a:lstStyle/>
        <a:p>
          <a:endParaRPr lang="pt-BR"/>
        </a:p>
      </dgm:t>
    </dgm:pt>
    <dgm:pt modelId="{50325BAE-1A3C-4257-BB2B-9E0EF6C6F7BB}" type="sibTrans" cxnId="{95943BB5-E7AB-4969-9F1F-4187BBCD35BC}">
      <dgm:prSet/>
      <dgm:spPr/>
      <dgm:t>
        <a:bodyPr/>
        <a:lstStyle/>
        <a:p>
          <a:endParaRPr lang="pt-BR"/>
        </a:p>
      </dgm:t>
    </dgm:pt>
    <dgm:pt modelId="{FADE92EA-0F0F-4383-993D-6D797F306999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Meios</a:t>
          </a:r>
          <a:endParaRPr lang="pt-BR" b="1" dirty="0">
            <a:solidFill>
              <a:schemeClr val="tx1"/>
            </a:solidFill>
          </a:endParaRPr>
        </a:p>
      </dgm:t>
    </dgm:pt>
    <dgm:pt modelId="{08A31C83-0FE3-4660-9987-D01162ADD752}" type="parTrans" cxnId="{02137BC5-4E5A-4E6E-B2F3-EB20B9F3D8D8}">
      <dgm:prSet/>
      <dgm:spPr/>
      <dgm:t>
        <a:bodyPr/>
        <a:lstStyle/>
        <a:p>
          <a:endParaRPr lang="pt-BR"/>
        </a:p>
      </dgm:t>
    </dgm:pt>
    <dgm:pt modelId="{E7AE0F6F-C4DA-4AFB-AA4C-1CE41F1AD119}" type="sibTrans" cxnId="{02137BC5-4E5A-4E6E-B2F3-EB20B9F3D8D8}">
      <dgm:prSet/>
      <dgm:spPr/>
      <dgm:t>
        <a:bodyPr/>
        <a:lstStyle/>
        <a:p>
          <a:endParaRPr lang="pt-BR"/>
        </a:p>
      </dgm:t>
    </dgm:pt>
    <dgm:pt modelId="{6E5BC1D7-3859-4E55-B946-97C7106371DE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pt-BR" dirty="0" smtClean="0"/>
            <a:t>Dinheiro</a:t>
          </a:r>
        </a:p>
        <a:p>
          <a:r>
            <a:rPr lang="pt-BR" dirty="0" smtClean="0"/>
            <a:t>Impostos e taxas</a:t>
          </a:r>
          <a:endParaRPr lang="pt-BR" dirty="0"/>
        </a:p>
      </dgm:t>
    </dgm:pt>
    <dgm:pt modelId="{560E11C4-3DD2-427E-8368-FFC14E6399A1}" type="parTrans" cxnId="{DB32A301-52C7-477F-A64B-F7848EC45A2B}">
      <dgm:prSet/>
      <dgm:spPr/>
      <dgm:t>
        <a:bodyPr/>
        <a:lstStyle/>
        <a:p>
          <a:endParaRPr lang="pt-BR"/>
        </a:p>
      </dgm:t>
    </dgm:pt>
    <dgm:pt modelId="{365C1209-CE49-45C5-8B46-6594C6DE5E86}" type="sibTrans" cxnId="{DB32A301-52C7-477F-A64B-F7848EC45A2B}">
      <dgm:prSet/>
      <dgm:spPr/>
      <dgm:t>
        <a:bodyPr/>
        <a:lstStyle/>
        <a:p>
          <a:endParaRPr lang="pt-BR"/>
        </a:p>
      </dgm:t>
    </dgm:pt>
    <dgm:pt modelId="{056C44CF-61D8-42FD-9F40-34254BC86FD9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endParaRPr lang="pt-BR" sz="1500" dirty="0" smtClean="0"/>
        </a:p>
        <a:p>
          <a:r>
            <a:rPr lang="pt-BR" sz="1500" dirty="0" smtClean="0"/>
            <a:t>Negócio</a:t>
          </a:r>
        </a:p>
        <a:p>
          <a:r>
            <a:rPr lang="pt-BR" sz="1500" dirty="0" smtClean="0"/>
            <a:t>Lucro no serviço e benefícios para consumidores</a:t>
          </a:r>
          <a:endParaRPr lang="pt-BR" sz="1500" dirty="0"/>
        </a:p>
      </dgm:t>
    </dgm:pt>
    <dgm:pt modelId="{F6E4E3CE-BF20-4A28-B809-980ED4C6B367}" type="parTrans" cxnId="{6C84CE20-7C59-48BB-B29A-225B7E9F7FFD}">
      <dgm:prSet/>
      <dgm:spPr/>
      <dgm:t>
        <a:bodyPr/>
        <a:lstStyle/>
        <a:p>
          <a:endParaRPr lang="pt-BR"/>
        </a:p>
      </dgm:t>
    </dgm:pt>
    <dgm:pt modelId="{DF072A46-0D0F-4C3B-847F-57A2C2F175EA}" type="sibTrans" cxnId="{6C84CE20-7C59-48BB-B29A-225B7E9F7FFD}">
      <dgm:prSet/>
      <dgm:spPr/>
      <dgm:t>
        <a:bodyPr/>
        <a:lstStyle/>
        <a:p>
          <a:endParaRPr lang="pt-BR"/>
        </a:p>
      </dgm:t>
    </dgm:pt>
    <dgm:pt modelId="{1360851B-9E93-4C35-89D2-BF03CCEEC4F2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Público</a:t>
          </a:r>
          <a:endParaRPr lang="pt-BR" b="1" dirty="0">
            <a:solidFill>
              <a:schemeClr val="tx1"/>
            </a:solidFill>
          </a:endParaRPr>
        </a:p>
      </dgm:t>
    </dgm:pt>
    <dgm:pt modelId="{4CB37123-25A6-4AF9-A38B-DE77C4792C1A}" type="parTrans" cxnId="{87CC79D7-7999-4BE7-AD6E-68F85DAF8805}">
      <dgm:prSet/>
      <dgm:spPr/>
      <dgm:t>
        <a:bodyPr/>
        <a:lstStyle/>
        <a:p>
          <a:endParaRPr lang="pt-BR"/>
        </a:p>
      </dgm:t>
    </dgm:pt>
    <dgm:pt modelId="{FA531B32-C570-4AD7-AB7E-4A7B7B374477}" type="sibTrans" cxnId="{87CC79D7-7999-4BE7-AD6E-68F85DAF8805}">
      <dgm:prSet/>
      <dgm:spPr/>
      <dgm:t>
        <a:bodyPr/>
        <a:lstStyle/>
        <a:p>
          <a:endParaRPr lang="pt-BR"/>
        </a:p>
      </dgm:t>
    </dgm:pt>
    <dgm:pt modelId="{934EA345-E09B-49F8-8C1A-AE35FDB668A4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pt-BR" dirty="0" smtClean="0"/>
            <a:t>Cidadãos  e clientes</a:t>
          </a:r>
          <a:endParaRPr lang="pt-BR" dirty="0"/>
        </a:p>
      </dgm:t>
    </dgm:pt>
    <dgm:pt modelId="{6ACC0302-1652-4F29-B7B6-BFD1B1FD6609}" type="parTrans" cxnId="{9BB8631A-AE54-4C86-A69C-83F4A2DF03BC}">
      <dgm:prSet/>
      <dgm:spPr/>
      <dgm:t>
        <a:bodyPr/>
        <a:lstStyle/>
        <a:p>
          <a:endParaRPr lang="pt-BR"/>
        </a:p>
      </dgm:t>
    </dgm:pt>
    <dgm:pt modelId="{CC19ADCB-B238-4249-AEA0-5BB7188B2677}" type="sibTrans" cxnId="{9BB8631A-AE54-4C86-A69C-83F4A2DF03BC}">
      <dgm:prSet/>
      <dgm:spPr/>
      <dgm:t>
        <a:bodyPr/>
        <a:lstStyle/>
        <a:p>
          <a:endParaRPr lang="pt-BR"/>
        </a:p>
      </dgm:t>
    </dgm:pt>
    <dgm:pt modelId="{81614380-ECFE-431F-A665-74621A163F03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pt-BR" dirty="0" smtClean="0"/>
            <a:t>Acionistas e clientes</a:t>
          </a:r>
          <a:endParaRPr lang="pt-BR" dirty="0"/>
        </a:p>
      </dgm:t>
    </dgm:pt>
    <dgm:pt modelId="{733B80B3-3794-4E2A-9FB1-0D4E0F180CED}" type="sibTrans" cxnId="{925E66D4-80C4-4EB3-B33C-9C5B102904AE}">
      <dgm:prSet/>
      <dgm:spPr/>
      <dgm:t>
        <a:bodyPr/>
        <a:lstStyle/>
        <a:p>
          <a:endParaRPr lang="pt-BR"/>
        </a:p>
      </dgm:t>
    </dgm:pt>
    <dgm:pt modelId="{950717A4-4642-43E3-89F5-A4A8655AB142}" type="parTrans" cxnId="{925E66D4-80C4-4EB3-B33C-9C5B102904AE}">
      <dgm:prSet/>
      <dgm:spPr/>
      <dgm:t>
        <a:bodyPr/>
        <a:lstStyle/>
        <a:p>
          <a:endParaRPr lang="pt-BR"/>
        </a:p>
      </dgm:t>
    </dgm:pt>
    <dgm:pt modelId="{9FD9A8D9-24EC-4D43-BD70-1C480E59A907}" type="pres">
      <dgm:prSet presAssocID="{C0A0CB54-7A0F-4BF1-9BAC-5368D2FB37D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75B9459-6776-494A-BA62-8DC80BBD0B31}" type="pres">
      <dgm:prSet presAssocID="{81614380-ECFE-431F-A665-74621A163F03}" presName="node" presStyleLbl="node1" presStyleIdx="0" presStyleCnt="12" custLinFactX="100000" custLinFactY="150123" custLinFactNeighborX="120867" custLinFactNeighborY="2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EE4EAC-9D9A-4D39-A9C5-9C2955C2E7B8}" type="pres">
      <dgm:prSet presAssocID="{733B80B3-3794-4E2A-9FB1-0D4E0F180CED}" presName="sibTrans" presStyleCnt="0"/>
      <dgm:spPr/>
    </dgm:pt>
    <dgm:pt modelId="{94A52A77-F540-4C3F-AF9A-4EE2B3DE8CF0}" type="pres">
      <dgm:prSet presAssocID="{AC33C451-0063-4515-B930-7CF931CB66FD}" presName="node" presStyleLbl="node1" presStyleIdx="1" presStyleCnt="12" custScaleY="45396" custLinFactNeighborY="3316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F53C827-F275-4AD1-956C-14962A2D7CA0}" type="pres">
      <dgm:prSet presAssocID="{68FD301B-2746-4396-B221-B9DBF46B1067}" presName="sibTrans" presStyleCnt="0"/>
      <dgm:spPr/>
    </dgm:pt>
    <dgm:pt modelId="{04D4D322-1C4E-4AC7-B161-59916981225C}" type="pres">
      <dgm:prSet presAssocID="{078504F2-03B5-4599-87A4-35B0DC4B3BB8}" presName="node" presStyleLbl="node1" presStyleIdx="2" presStyleCnt="12" custScaleY="45396" custLinFactNeighborY="3316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A20C92-3383-4A27-A3B6-AC90C215F6E8}" type="pres">
      <dgm:prSet presAssocID="{A1294EA9-4F7F-4A4F-9D9B-E83095E94960}" presName="sibTrans" presStyleCnt="0"/>
      <dgm:spPr/>
    </dgm:pt>
    <dgm:pt modelId="{62DAB0AD-B172-4541-B7C6-3CDAC893527E}" type="pres">
      <dgm:prSet presAssocID="{9CAAE95D-1E71-478E-AB65-0F1A34039DC6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FB1F9DB-0C48-42D4-A641-441184CF88AF}" type="pres">
      <dgm:prSet presAssocID="{5D5E1AAA-15E0-45C0-90F8-BC3EE9C3E73D}" presName="sibTrans" presStyleCnt="0"/>
      <dgm:spPr/>
    </dgm:pt>
    <dgm:pt modelId="{37112699-BBDE-41DA-BF69-0458B1808160}" type="pres">
      <dgm:prSet presAssocID="{46B3F221-C02F-4FC3-A7F2-AB8543057679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FC3B42E-C0D7-48E5-AD94-787D13DC6853}" type="pres">
      <dgm:prSet presAssocID="{B35E2B2A-41D8-4621-A5E6-A3FD7311190B}" presName="sibTrans" presStyleCnt="0"/>
      <dgm:spPr/>
    </dgm:pt>
    <dgm:pt modelId="{F3238BD7-5269-4198-9728-EAFAFB4A217A}" type="pres">
      <dgm:prSet presAssocID="{08BFA24B-651B-44E0-A804-EF81E0A900F9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10EF0C-6A0C-4F1C-A743-91B089E0DF7C}" type="pres">
      <dgm:prSet presAssocID="{50325BAE-1A3C-4257-BB2B-9E0EF6C6F7BB}" presName="sibTrans" presStyleCnt="0"/>
      <dgm:spPr/>
    </dgm:pt>
    <dgm:pt modelId="{26C21FB0-BCBC-404C-9F54-11C890348CDA}" type="pres">
      <dgm:prSet presAssocID="{FADE92EA-0F0F-4383-993D-6D797F306999}" presName="node" presStyleLbl="node1" presStyleIdx="6" presStyleCnt="12" custLinFactNeighborX="-13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104A83-4542-413C-9517-25E52C8197EC}" type="pres">
      <dgm:prSet presAssocID="{E7AE0F6F-C4DA-4AFB-AA4C-1CE41F1AD119}" presName="sibTrans" presStyleCnt="0"/>
      <dgm:spPr/>
    </dgm:pt>
    <dgm:pt modelId="{76C9E73D-D897-4E46-83DB-5D20161D1EB8}" type="pres">
      <dgm:prSet presAssocID="{6E5BC1D7-3859-4E55-B946-97C7106371DE}" presName="node" presStyleLbl="node1" presStyleIdx="7" presStyleCnt="12" custLinFactNeighborX="-13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700942-00C5-436E-ADD5-8701BCE7B9FD}" type="pres">
      <dgm:prSet presAssocID="{365C1209-CE49-45C5-8B46-6594C6DE5E86}" presName="sibTrans" presStyleCnt="0"/>
      <dgm:spPr/>
    </dgm:pt>
    <dgm:pt modelId="{5E7FB053-0B8C-4914-B942-8F14F71DD72C}" type="pres">
      <dgm:prSet presAssocID="{056C44CF-61D8-42FD-9F40-34254BC86FD9}" presName="node" presStyleLbl="node1" presStyleIdx="8" presStyleCnt="12" custLinFactNeighborX="867" custLinFactNeighborY="-175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6BA3EE-BC16-475A-BD5C-69BC3C75111B}" type="pres">
      <dgm:prSet presAssocID="{DF072A46-0D0F-4C3B-847F-57A2C2F175EA}" presName="sibTrans" presStyleCnt="0"/>
      <dgm:spPr/>
    </dgm:pt>
    <dgm:pt modelId="{06E82CCD-D3B3-4DF6-B19D-CB499EABA030}" type="pres">
      <dgm:prSet presAssocID="{1360851B-9E93-4C35-89D2-BF03CCEEC4F2}" presName="node" presStyleLbl="node1" presStyleIdx="9" presStyleCnt="12" custLinFactNeighborX="-1357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B80155-2149-4E8C-8D56-2E0B60B5EC39}" type="pres">
      <dgm:prSet presAssocID="{FA531B32-C570-4AD7-AB7E-4A7B7B374477}" presName="sibTrans" presStyleCnt="0"/>
      <dgm:spPr/>
    </dgm:pt>
    <dgm:pt modelId="{F3C34C4A-35C4-4880-9325-4A8DA514CDBE}" type="pres">
      <dgm:prSet presAssocID="{934EA345-E09B-49F8-8C1A-AE35FDB668A4}" presName="node" presStyleLbl="node1" presStyleIdx="10" presStyleCnt="12" custLinFactNeighborX="-1225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713280-6ADE-4CFC-8665-A6319ED118B9}" type="pres">
      <dgm:prSet presAssocID="{CC19ADCB-B238-4249-AEA0-5BB7188B2677}" presName="sibTrans" presStyleCnt="0"/>
      <dgm:spPr/>
    </dgm:pt>
    <dgm:pt modelId="{58576EE6-3C6F-4E82-8895-E7EBF535E42B}" type="pres">
      <dgm:prSet presAssocID="{D054B5D8-095B-42A0-B979-7A6C70D02CEE}" presName="node" presStyleLbl="node1" presStyleIdx="11" presStyleCnt="12" custScaleX="74787" custScaleY="73518" custLinFactY="-64765" custLinFactNeighborX="-54612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7CC79D7-7999-4BE7-AD6E-68F85DAF8805}" srcId="{C0A0CB54-7A0F-4BF1-9BAC-5368D2FB37DB}" destId="{1360851B-9E93-4C35-89D2-BF03CCEEC4F2}" srcOrd="9" destOrd="0" parTransId="{4CB37123-25A6-4AF9-A38B-DE77C4792C1A}" sibTransId="{FA531B32-C570-4AD7-AB7E-4A7B7B374477}"/>
    <dgm:cxn modelId="{9BB8631A-AE54-4C86-A69C-83F4A2DF03BC}" srcId="{C0A0CB54-7A0F-4BF1-9BAC-5368D2FB37DB}" destId="{934EA345-E09B-49F8-8C1A-AE35FDB668A4}" srcOrd="10" destOrd="0" parTransId="{6ACC0302-1652-4F29-B7B6-BFD1B1FD6609}" sibTransId="{CC19ADCB-B238-4249-AEA0-5BB7188B2677}"/>
    <dgm:cxn modelId="{8BE67D60-A568-4F43-98B6-C8959D2CAD8C}" type="presOf" srcId="{078504F2-03B5-4599-87A4-35B0DC4B3BB8}" destId="{04D4D322-1C4E-4AC7-B161-59916981225C}" srcOrd="0" destOrd="0" presId="urn:microsoft.com/office/officeart/2005/8/layout/default#1"/>
    <dgm:cxn modelId="{5A76553B-3C37-4308-942F-A0A1259C16CC}" srcId="{C0A0CB54-7A0F-4BF1-9BAC-5368D2FB37DB}" destId="{D054B5D8-095B-42A0-B979-7A6C70D02CEE}" srcOrd="11" destOrd="0" parTransId="{915C0EC5-58DE-422F-8922-68401CE77B50}" sibTransId="{770A6065-A794-487B-8C40-E2E7A285C00D}"/>
    <dgm:cxn modelId="{6C84CE20-7C59-48BB-B29A-225B7E9F7FFD}" srcId="{C0A0CB54-7A0F-4BF1-9BAC-5368D2FB37DB}" destId="{056C44CF-61D8-42FD-9F40-34254BC86FD9}" srcOrd="8" destOrd="0" parTransId="{F6E4E3CE-BF20-4A28-B809-980ED4C6B367}" sibTransId="{DF072A46-0D0F-4C3B-847F-57A2C2F175EA}"/>
    <dgm:cxn modelId="{9F02E2FB-EF4F-4D47-944E-8B824A4BA2C6}" type="presOf" srcId="{FADE92EA-0F0F-4383-993D-6D797F306999}" destId="{26C21FB0-BCBC-404C-9F54-11C890348CDA}" srcOrd="0" destOrd="0" presId="urn:microsoft.com/office/officeart/2005/8/layout/default#1"/>
    <dgm:cxn modelId="{DB32A301-52C7-477F-A64B-F7848EC45A2B}" srcId="{C0A0CB54-7A0F-4BF1-9BAC-5368D2FB37DB}" destId="{6E5BC1D7-3859-4E55-B946-97C7106371DE}" srcOrd="7" destOrd="0" parTransId="{560E11C4-3DD2-427E-8368-FFC14E6399A1}" sibTransId="{365C1209-CE49-45C5-8B46-6594C6DE5E86}"/>
    <dgm:cxn modelId="{925E66D4-80C4-4EB3-B33C-9C5B102904AE}" srcId="{C0A0CB54-7A0F-4BF1-9BAC-5368D2FB37DB}" destId="{81614380-ECFE-431F-A665-74621A163F03}" srcOrd="0" destOrd="0" parTransId="{950717A4-4642-43E3-89F5-A4A8655AB142}" sibTransId="{733B80B3-3794-4E2A-9FB1-0D4E0F180CED}"/>
    <dgm:cxn modelId="{EF921F8C-FBF7-4204-AA7F-CE73E588AA20}" srcId="{C0A0CB54-7A0F-4BF1-9BAC-5368D2FB37DB}" destId="{9CAAE95D-1E71-478E-AB65-0F1A34039DC6}" srcOrd="3" destOrd="0" parTransId="{F494D7ED-58C3-4A19-9EFE-DAF83FB415A4}" sibTransId="{5D5E1AAA-15E0-45C0-90F8-BC3EE9C3E73D}"/>
    <dgm:cxn modelId="{30C0D7CB-9519-496C-93C1-AD6F1B4756F6}" type="presOf" srcId="{934EA345-E09B-49F8-8C1A-AE35FDB668A4}" destId="{F3C34C4A-35C4-4880-9325-4A8DA514CDBE}" srcOrd="0" destOrd="0" presId="urn:microsoft.com/office/officeart/2005/8/layout/default#1"/>
    <dgm:cxn modelId="{2BD559BB-6FB4-4F16-BA1F-F889A93243D7}" type="presOf" srcId="{81614380-ECFE-431F-A665-74621A163F03}" destId="{475B9459-6776-494A-BA62-8DC80BBD0B31}" srcOrd="0" destOrd="0" presId="urn:microsoft.com/office/officeart/2005/8/layout/default#1"/>
    <dgm:cxn modelId="{37B69A1D-8EC3-4782-8FE5-F728894CE7FF}" type="presOf" srcId="{08BFA24B-651B-44E0-A804-EF81E0A900F9}" destId="{F3238BD7-5269-4198-9728-EAFAFB4A217A}" srcOrd="0" destOrd="0" presId="urn:microsoft.com/office/officeart/2005/8/layout/default#1"/>
    <dgm:cxn modelId="{280F18BC-641F-4835-9D8A-002A1A9B9898}" type="presOf" srcId="{9CAAE95D-1E71-478E-AB65-0F1A34039DC6}" destId="{62DAB0AD-B172-4541-B7C6-3CDAC893527E}" srcOrd="0" destOrd="0" presId="urn:microsoft.com/office/officeart/2005/8/layout/default#1"/>
    <dgm:cxn modelId="{E9EFEC33-1B8F-49BB-AE60-2C077058F7EF}" type="presOf" srcId="{C0A0CB54-7A0F-4BF1-9BAC-5368D2FB37DB}" destId="{9FD9A8D9-24EC-4D43-BD70-1C480E59A907}" srcOrd="0" destOrd="0" presId="urn:microsoft.com/office/officeart/2005/8/layout/default#1"/>
    <dgm:cxn modelId="{BFCE2F87-9112-4EE1-85FE-AE3CCBCC60DD}" type="presOf" srcId="{46B3F221-C02F-4FC3-A7F2-AB8543057679}" destId="{37112699-BBDE-41DA-BF69-0458B1808160}" srcOrd="0" destOrd="0" presId="urn:microsoft.com/office/officeart/2005/8/layout/default#1"/>
    <dgm:cxn modelId="{61380437-5D70-438E-AE33-C056BDB87BDD}" srcId="{C0A0CB54-7A0F-4BF1-9BAC-5368D2FB37DB}" destId="{46B3F221-C02F-4FC3-A7F2-AB8543057679}" srcOrd="4" destOrd="0" parTransId="{73704425-D396-4E32-AD2D-B6C6685A24CE}" sibTransId="{B35E2B2A-41D8-4621-A5E6-A3FD7311190B}"/>
    <dgm:cxn modelId="{3246530C-4590-4EF3-A1A5-C829138D6AF5}" type="presOf" srcId="{1360851B-9E93-4C35-89D2-BF03CCEEC4F2}" destId="{06E82CCD-D3B3-4DF6-B19D-CB499EABA030}" srcOrd="0" destOrd="0" presId="urn:microsoft.com/office/officeart/2005/8/layout/default#1"/>
    <dgm:cxn modelId="{A90539EC-0E01-4D4B-9611-FEA0ADCCAB41}" srcId="{C0A0CB54-7A0F-4BF1-9BAC-5368D2FB37DB}" destId="{078504F2-03B5-4599-87A4-35B0DC4B3BB8}" srcOrd="2" destOrd="0" parTransId="{1BAFBAD4-AB02-4992-A8D3-245D806DF8B0}" sibTransId="{A1294EA9-4F7F-4A4F-9D9B-E83095E94960}"/>
    <dgm:cxn modelId="{8D199208-F189-4840-A600-504AF4CF102A}" srcId="{C0A0CB54-7A0F-4BF1-9BAC-5368D2FB37DB}" destId="{AC33C451-0063-4515-B930-7CF931CB66FD}" srcOrd="1" destOrd="0" parTransId="{FB1F470D-59F0-45F8-8E93-B0E6EC4AA11A}" sibTransId="{68FD301B-2746-4396-B221-B9DBF46B1067}"/>
    <dgm:cxn modelId="{60AAF38E-5A1C-44B2-8A02-A833728571A3}" type="presOf" srcId="{D054B5D8-095B-42A0-B979-7A6C70D02CEE}" destId="{58576EE6-3C6F-4E82-8895-E7EBF535E42B}" srcOrd="0" destOrd="0" presId="urn:microsoft.com/office/officeart/2005/8/layout/default#1"/>
    <dgm:cxn modelId="{83FF1024-E2AD-40C6-AA93-B8627906CFE7}" type="presOf" srcId="{056C44CF-61D8-42FD-9F40-34254BC86FD9}" destId="{5E7FB053-0B8C-4914-B942-8F14F71DD72C}" srcOrd="0" destOrd="0" presId="urn:microsoft.com/office/officeart/2005/8/layout/default#1"/>
    <dgm:cxn modelId="{1F9DE5A4-6089-41D6-BF73-5A5D3C4DEF9D}" type="presOf" srcId="{6E5BC1D7-3859-4E55-B946-97C7106371DE}" destId="{76C9E73D-D897-4E46-83DB-5D20161D1EB8}" srcOrd="0" destOrd="0" presId="urn:microsoft.com/office/officeart/2005/8/layout/default#1"/>
    <dgm:cxn modelId="{711654E8-2D0F-449F-B58A-23EE51901717}" type="presOf" srcId="{AC33C451-0063-4515-B930-7CF931CB66FD}" destId="{94A52A77-F540-4C3F-AF9A-4EE2B3DE8CF0}" srcOrd="0" destOrd="0" presId="urn:microsoft.com/office/officeart/2005/8/layout/default#1"/>
    <dgm:cxn modelId="{95943BB5-E7AB-4969-9F1F-4187BBCD35BC}" srcId="{C0A0CB54-7A0F-4BF1-9BAC-5368D2FB37DB}" destId="{08BFA24B-651B-44E0-A804-EF81E0A900F9}" srcOrd="5" destOrd="0" parTransId="{09BD058F-C247-47C2-82C8-C5BC1D4776A6}" sibTransId="{50325BAE-1A3C-4257-BB2B-9E0EF6C6F7BB}"/>
    <dgm:cxn modelId="{02137BC5-4E5A-4E6E-B2F3-EB20B9F3D8D8}" srcId="{C0A0CB54-7A0F-4BF1-9BAC-5368D2FB37DB}" destId="{FADE92EA-0F0F-4383-993D-6D797F306999}" srcOrd="6" destOrd="0" parTransId="{08A31C83-0FE3-4660-9987-D01162ADD752}" sibTransId="{E7AE0F6F-C4DA-4AFB-AA4C-1CE41F1AD119}"/>
    <dgm:cxn modelId="{711D87A2-63EB-46E3-977E-6BC635E18349}" type="presParOf" srcId="{9FD9A8D9-24EC-4D43-BD70-1C480E59A907}" destId="{475B9459-6776-494A-BA62-8DC80BBD0B31}" srcOrd="0" destOrd="0" presId="urn:microsoft.com/office/officeart/2005/8/layout/default#1"/>
    <dgm:cxn modelId="{93F2F189-EBE5-4AF2-B14E-82EE0677E51E}" type="presParOf" srcId="{9FD9A8D9-24EC-4D43-BD70-1C480E59A907}" destId="{3FEE4EAC-9D9A-4D39-A9C5-9C2955C2E7B8}" srcOrd="1" destOrd="0" presId="urn:microsoft.com/office/officeart/2005/8/layout/default#1"/>
    <dgm:cxn modelId="{9171CC5C-DBAE-4E56-9CFE-D8BB4AA40EE1}" type="presParOf" srcId="{9FD9A8D9-24EC-4D43-BD70-1C480E59A907}" destId="{94A52A77-F540-4C3F-AF9A-4EE2B3DE8CF0}" srcOrd="2" destOrd="0" presId="urn:microsoft.com/office/officeart/2005/8/layout/default#1"/>
    <dgm:cxn modelId="{75295F14-ED36-4E32-8AEA-1262B5D92C74}" type="presParOf" srcId="{9FD9A8D9-24EC-4D43-BD70-1C480E59A907}" destId="{7F53C827-F275-4AD1-956C-14962A2D7CA0}" srcOrd="3" destOrd="0" presId="urn:microsoft.com/office/officeart/2005/8/layout/default#1"/>
    <dgm:cxn modelId="{FF960103-625B-4835-8A70-AA32FE909AD8}" type="presParOf" srcId="{9FD9A8D9-24EC-4D43-BD70-1C480E59A907}" destId="{04D4D322-1C4E-4AC7-B161-59916981225C}" srcOrd="4" destOrd="0" presId="urn:microsoft.com/office/officeart/2005/8/layout/default#1"/>
    <dgm:cxn modelId="{205A491B-C05E-4534-965A-37BB998311F9}" type="presParOf" srcId="{9FD9A8D9-24EC-4D43-BD70-1C480E59A907}" destId="{1BA20C92-3383-4A27-A3B6-AC90C215F6E8}" srcOrd="5" destOrd="0" presId="urn:microsoft.com/office/officeart/2005/8/layout/default#1"/>
    <dgm:cxn modelId="{5CFFEB09-895D-4A28-9FFC-A64B3CCAECAF}" type="presParOf" srcId="{9FD9A8D9-24EC-4D43-BD70-1C480E59A907}" destId="{62DAB0AD-B172-4541-B7C6-3CDAC893527E}" srcOrd="6" destOrd="0" presId="urn:microsoft.com/office/officeart/2005/8/layout/default#1"/>
    <dgm:cxn modelId="{4947E954-55A9-497B-BF8A-E65A5B14FF6F}" type="presParOf" srcId="{9FD9A8D9-24EC-4D43-BD70-1C480E59A907}" destId="{CFB1F9DB-0C48-42D4-A641-441184CF88AF}" srcOrd="7" destOrd="0" presId="urn:microsoft.com/office/officeart/2005/8/layout/default#1"/>
    <dgm:cxn modelId="{6D321075-ABFD-4993-8064-0F2BF35F97C9}" type="presParOf" srcId="{9FD9A8D9-24EC-4D43-BD70-1C480E59A907}" destId="{37112699-BBDE-41DA-BF69-0458B1808160}" srcOrd="8" destOrd="0" presId="urn:microsoft.com/office/officeart/2005/8/layout/default#1"/>
    <dgm:cxn modelId="{BEBA90B2-8E82-4BBA-840B-AEBCD364CBF3}" type="presParOf" srcId="{9FD9A8D9-24EC-4D43-BD70-1C480E59A907}" destId="{0FC3B42E-C0D7-48E5-AD94-787D13DC6853}" srcOrd="9" destOrd="0" presId="urn:microsoft.com/office/officeart/2005/8/layout/default#1"/>
    <dgm:cxn modelId="{F3550545-BB4C-4459-825A-BB273D95E7D4}" type="presParOf" srcId="{9FD9A8D9-24EC-4D43-BD70-1C480E59A907}" destId="{F3238BD7-5269-4198-9728-EAFAFB4A217A}" srcOrd="10" destOrd="0" presId="urn:microsoft.com/office/officeart/2005/8/layout/default#1"/>
    <dgm:cxn modelId="{0B8D44B9-8357-4F11-8BB7-57F7BB76C8ED}" type="presParOf" srcId="{9FD9A8D9-24EC-4D43-BD70-1C480E59A907}" destId="{F410EF0C-6A0C-4F1C-A743-91B089E0DF7C}" srcOrd="11" destOrd="0" presId="urn:microsoft.com/office/officeart/2005/8/layout/default#1"/>
    <dgm:cxn modelId="{C13BDFA5-C3D3-4E57-925B-880DF586F17B}" type="presParOf" srcId="{9FD9A8D9-24EC-4D43-BD70-1C480E59A907}" destId="{26C21FB0-BCBC-404C-9F54-11C890348CDA}" srcOrd="12" destOrd="0" presId="urn:microsoft.com/office/officeart/2005/8/layout/default#1"/>
    <dgm:cxn modelId="{910B8C7F-5605-40AC-9A99-5F1839E07570}" type="presParOf" srcId="{9FD9A8D9-24EC-4D43-BD70-1C480E59A907}" destId="{B7104A83-4542-413C-9517-25E52C8197EC}" srcOrd="13" destOrd="0" presId="urn:microsoft.com/office/officeart/2005/8/layout/default#1"/>
    <dgm:cxn modelId="{3311BD3A-DC50-492F-B10E-B8E30B69EB51}" type="presParOf" srcId="{9FD9A8D9-24EC-4D43-BD70-1C480E59A907}" destId="{76C9E73D-D897-4E46-83DB-5D20161D1EB8}" srcOrd="14" destOrd="0" presId="urn:microsoft.com/office/officeart/2005/8/layout/default#1"/>
    <dgm:cxn modelId="{1A48077E-38DA-42EF-8F74-CD2C11DD3894}" type="presParOf" srcId="{9FD9A8D9-24EC-4D43-BD70-1C480E59A907}" destId="{CE700942-00C5-436E-ADD5-8701BCE7B9FD}" srcOrd="15" destOrd="0" presId="urn:microsoft.com/office/officeart/2005/8/layout/default#1"/>
    <dgm:cxn modelId="{5DFA3E14-3E6E-4469-98C5-32A9A8B39841}" type="presParOf" srcId="{9FD9A8D9-24EC-4D43-BD70-1C480E59A907}" destId="{5E7FB053-0B8C-4914-B942-8F14F71DD72C}" srcOrd="16" destOrd="0" presId="urn:microsoft.com/office/officeart/2005/8/layout/default#1"/>
    <dgm:cxn modelId="{DC3B2AD9-EB70-44F6-B0D7-DB039A1CC819}" type="presParOf" srcId="{9FD9A8D9-24EC-4D43-BD70-1C480E59A907}" destId="{746BA3EE-BC16-475A-BD5C-69BC3C75111B}" srcOrd="17" destOrd="0" presId="urn:microsoft.com/office/officeart/2005/8/layout/default#1"/>
    <dgm:cxn modelId="{24388B00-7CA6-4835-B445-93598B5B7C80}" type="presParOf" srcId="{9FD9A8D9-24EC-4D43-BD70-1C480E59A907}" destId="{06E82CCD-D3B3-4DF6-B19D-CB499EABA030}" srcOrd="18" destOrd="0" presId="urn:microsoft.com/office/officeart/2005/8/layout/default#1"/>
    <dgm:cxn modelId="{FF79961C-0FA3-4A6A-A05E-7904629C6519}" type="presParOf" srcId="{9FD9A8D9-24EC-4D43-BD70-1C480E59A907}" destId="{A4B80155-2149-4E8C-8D56-2E0B60B5EC39}" srcOrd="19" destOrd="0" presId="urn:microsoft.com/office/officeart/2005/8/layout/default#1"/>
    <dgm:cxn modelId="{ADA326E9-0689-438A-AFE6-BEE1E14EDB78}" type="presParOf" srcId="{9FD9A8D9-24EC-4D43-BD70-1C480E59A907}" destId="{F3C34C4A-35C4-4880-9325-4A8DA514CDBE}" srcOrd="20" destOrd="0" presId="urn:microsoft.com/office/officeart/2005/8/layout/default#1"/>
    <dgm:cxn modelId="{E713DE41-424C-4A2A-A482-88C81E7CA3F6}" type="presParOf" srcId="{9FD9A8D9-24EC-4D43-BD70-1C480E59A907}" destId="{15713280-6ADE-4CFC-8665-A6319ED118B9}" srcOrd="21" destOrd="0" presId="urn:microsoft.com/office/officeart/2005/8/layout/default#1"/>
    <dgm:cxn modelId="{E84E9F9F-C02B-46EF-B08B-4E46180793A8}" type="presParOf" srcId="{9FD9A8D9-24EC-4D43-BD70-1C480E59A907}" destId="{58576EE6-3C6F-4E82-8895-E7EBF535E42B}" srcOrd="2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41D9DD-1AED-4373-B18E-9DFB686CA3D0}">
      <dsp:nvSpPr>
        <dsp:cNvPr id="0" name=""/>
        <dsp:cNvSpPr/>
      </dsp:nvSpPr>
      <dsp:spPr>
        <a:xfrm>
          <a:off x="2677" y="1177127"/>
          <a:ext cx="2686305" cy="268630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836" tIns="25400" rIns="147836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cs typeface="Arial" pitchFamily="34" charset="0"/>
            </a:rPr>
            <a:t>27 empresas estaduais atendem  a 75% da população brasileira</a:t>
          </a:r>
          <a:endParaRPr lang="pt-BR" sz="2000" b="0" kern="1200" dirty="0"/>
        </a:p>
      </dsp:txBody>
      <dsp:txXfrm>
        <a:off x="2677" y="1177127"/>
        <a:ext cx="2686305" cy="2686305"/>
      </dsp:txXfrm>
    </dsp:sp>
    <dsp:sp modelId="{816A43CC-B3D7-4181-B29C-E1572307F5BF}">
      <dsp:nvSpPr>
        <dsp:cNvPr id="0" name=""/>
        <dsp:cNvSpPr/>
      </dsp:nvSpPr>
      <dsp:spPr>
        <a:xfrm>
          <a:off x="2151721" y="1177127"/>
          <a:ext cx="2686305" cy="268630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2"/>
                <a:satOff val="4906"/>
                <a:lumOff val="2565"/>
                <a:alphaOff val="10000"/>
                <a:tint val="50000"/>
                <a:satMod val="300000"/>
              </a:schemeClr>
            </a:gs>
            <a:gs pos="35000">
              <a:schemeClr val="accent1">
                <a:shade val="80000"/>
                <a:alpha val="50000"/>
                <a:hueOff val="2"/>
                <a:satOff val="4906"/>
                <a:lumOff val="2565"/>
                <a:alphaOff val="10000"/>
                <a:tint val="37000"/>
                <a:satMod val="300000"/>
              </a:schemeClr>
            </a:gs>
            <a:gs pos="100000">
              <a:schemeClr val="accent1">
                <a:shade val="80000"/>
                <a:alpha val="50000"/>
                <a:hueOff val="2"/>
                <a:satOff val="4906"/>
                <a:lumOff val="2565"/>
                <a:alphaOff val="1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836" tIns="25400" rIns="147836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cs typeface="Arial" pitchFamily="34" charset="0"/>
            </a:rPr>
            <a:t>Empresas e autarquias municipais</a:t>
          </a:r>
          <a:endParaRPr lang="pt-BR" sz="2000" b="0" kern="1200" dirty="0"/>
        </a:p>
      </dsp:txBody>
      <dsp:txXfrm>
        <a:off x="2151721" y="1177127"/>
        <a:ext cx="2686305" cy="2686305"/>
      </dsp:txXfrm>
    </dsp:sp>
    <dsp:sp modelId="{DFFECB87-B70C-45D4-A7E9-2C45979D0349}">
      <dsp:nvSpPr>
        <dsp:cNvPr id="0" name=""/>
        <dsp:cNvSpPr/>
      </dsp:nvSpPr>
      <dsp:spPr>
        <a:xfrm>
          <a:off x="4300766" y="1177127"/>
          <a:ext cx="2686305" cy="268630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4"/>
                <a:satOff val="9811"/>
                <a:lumOff val="5130"/>
                <a:alphaOff val="20000"/>
                <a:tint val="50000"/>
                <a:satMod val="300000"/>
              </a:schemeClr>
            </a:gs>
            <a:gs pos="35000">
              <a:schemeClr val="accent1">
                <a:shade val="80000"/>
                <a:alpha val="50000"/>
                <a:hueOff val="4"/>
                <a:satOff val="9811"/>
                <a:lumOff val="5130"/>
                <a:alphaOff val="20000"/>
                <a:tint val="37000"/>
                <a:satMod val="300000"/>
              </a:schemeClr>
            </a:gs>
            <a:gs pos="100000">
              <a:schemeClr val="accent1">
                <a:shade val="80000"/>
                <a:alpha val="50000"/>
                <a:hueOff val="4"/>
                <a:satOff val="9811"/>
                <a:lumOff val="5130"/>
                <a:alphaOff val="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836" tIns="25400" rIns="147836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cs typeface="Arial" pitchFamily="34" charset="0"/>
            </a:rPr>
            <a:t>Empresas privadas</a:t>
          </a:r>
          <a:endParaRPr lang="pt-BR" sz="2000" b="0" kern="1200" dirty="0"/>
        </a:p>
      </dsp:txBody>
      <dsp:txXfrm>
        <a:off x="4300766" y="1177127"/>
        <a:ext cx="2686305" cy="2686305"/>
      </dsp:txXfrm>
    </dsp:sp>
    <dsp:sp modelId="{D406760E-F124-4CDB-8001-71B711C19BF7}">
      <dsp:nvSpPr>
        <dsp:cNvPr id="0" name=""/>
        <dsp:cNvSpPr/>
      </dsp:nvSpPr>
      <dsp:spPr>
        <a:xfrm>
          <a:off x="6452488" y="1172345"/>
          <a:ext cx="2686305" cy="268630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6"/>
                <a:satOff val="14717"/>
                <a:lumOff val="7695"/>
                <a:alphaOff val="30000"/>
                <a:tint val="50000"/>
                <a:satMod val="300000"/>
              </a:schemeClr>
            </a:gs>
            <a:gs pos="35000">
              <a:schemeClr val="accent1">
                <a:shade val="80000"/>
                <a:alpha val="50000"/>
                <a:hueOff val="6"/>
                <a:satOff val="14717"/>
                <a:lumOff val="7695"/>
                <a:alphaOff val="30000"/>
                <a:tint val="37000"/>
                <a:satMod val="300000"/>
              </a:schemeClr>
            </a:gs>
            <a:gs pos="100000">
              <a:schemeClr val="accent1">
                <a:shade val="80000"/>
                <a:alpha val="50000"/>
                <a:hueOff val="6"/>
                <a:satOff val="14717"/>
                <a:lumOff val="7695"/>
                <a:alphaOff val="3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836" tIns="25400" rIns="147836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cs typeface="Arial" pitchFamily="34" charset="0"/>
            </a:rPr>
            <a:t>Consórcios  e parcerias diversas</a:t>
          </a:r>
          <a:endParaRPr lang="pt-BR" sz="2000" b="0" kern="1200" dirty="0"/>
        </a:p>
      </dsp:txBody>
      <dsp:txXfrm>
        <a:off x="6452488" y="1172345"/>
        <a:ext cx="2686305" cy="268630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5B9459-6776-494A-BA62-8DC80BBD0B31}">
      <dsp:nvSpPr>
        <dsp:cNvPr id="0" name=""/>
        <dsp:cNvSpPr/>
      </dsp:nvSpPr>
      <dsp:spPr>
        <a:xfrm>
          <a:off x="4991113" y="3807796"/>
          <a:ext cx="1811380" cy="1086828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Acionistas e clientes</a:t>
          </a:r>
          <a:endParaRPr lang="pt-BR" sz="1600" kern="1200" dirty="0"/>
        </a:p>
      </dsp:txBody>
      <dsp:txXfrm>
        <a:off x="4991113" y="3807796"/>
        <a:ext cx="1811380" cy="1086828"/>
      </dsp:txXfrm>
    </dsp:sp>
    <dsp:sp modelId="{94A52A77-F540-4C3F-AF9A-4EE2B3DE8CF0}">
      <dsp:nvSpPr>
        <dsp:cNvPr id="0" name=""/>
        <dsp:cNvSpPr/>
      </dsp:nvSpPr>
      <dsp:spPr>
        <a:xfrm>
          <a:off x="2982890" y="659712"/>
          <a:ext cx="1811380" cy="493376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bg1"/>
              </a:solidFill>
            </a:rPr>
            <a:t>GOVERNO</a:t>
          </a:r>
          <a:endParaRPr lang="pt-BR" sz="1600" b="1" kern="1200" dirty="0">
            <a:solidFill>
              <a:schemeClr val="bg1"/>
            </a:solidFill>
          </a:endParaRPr>
        </a:p>
      </dsp:txBody>
      <dsp:txXfrm>
        <a:off x="2982890" y="659712"/>
        <a:ext cx="1811380" cy="493376"/>
      </dsp:txXfrm>
    </dsp:sp>
    <dsp:sp modelId="{04D4D322-1C4E-4AC7-B161-59916981225C}">
      <dsp:nvSpPr>
        <dsp:cNvPr id="0" name=""/>
        <dsp:cNvSpPr/>
      </dsp:nvSpPr>
      <dsp:spPr>
        <a:xfrm>
          <a:off x="4975409" y="659712"/>
          <a:ext cx="1811380" cy="493376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bg1"/>
              </a:solidFill>
            </a:rPr>
            <a:t>SETOR PRIVADO</a:t>
          </a:r>
          <a:endParaRPr lang="pt-BR" sz="1600" b="1" kern="1200" dirty="0">
            <a:solidFill>
              <a:schemeClr val="bg1"/>
            </a:solidFill>
          </a:endParaRPr>
        </a:p>
      </dsp:txBody>
      <dsp:txXfrm>
        <a:off x="4975409" y="659712"/>
        <a:ext cx="1811380" cy="493376"/>
      </dsp:txXfrm>
    </dsp:sp>
    <dsp:sp modelId="{62DAB0AD-B172-4541-B7C6-3CDAC893527E}">
      <dsp:nvSpPr>
        <dsp:cNvPr id="0" name=""/>
        <dsp:cNvSpPr/>
      </dsp:nvSpPr>
      <dsp:spPr>
        <a:xfrm>
          <a:off x="990372" y="1270527"/>
          <a:ext cx="1811380" cy="1086828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</a:rPr>
            <a:t>Objetivos</a:t>
          </a:r>
          <a:endParaRPr lang="pt-BR" sz="1600" b="1" kern="1200" dirty="0">
            <a:solidFill>
              <a:schemeClr val="tx1"/>
            </a:solidFill>
          </a:endParaRPr>
        </a:p>
      </dsp:txBody>
      <dsp:txXfrm>
        <a:off x="990372" y="1270527"/>
        <a:ext cx="1811380" cy="1086828"/>
      </dsp:txXfrm>
    </dsp:sp>
    <dsp:sp modelId="{37112699-BBDE-41DA-BF69-0458B1808160}">
      <dsp:nvSpPr>
        <dsp:cNvPr id="0" name=""/>
        <dsp:cNvSpPr/>
      </dsp:nvSpPr>
      <dsp:spPr>
        <a:xfrm>
          <a:off x="2982890" y="1270527"/>
          <a:ext cx="1811380" cy="1086828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Negócio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Lucro no serviço e benefícios para os cidadãos</a:t>
          </a:r>
          <a:endParaRPr lang="pt-BR" sz="1600" kern="1200" dirty="0"/>
        </a:p>
      </dsp:txBody>
      <dsp:txXfrm>
        <a:off x="2982890" y="1270527"/>
        <a:ext cx="1811380" cy="1086828"/>
      </dsp:txXfrm>
    </dsp:sp>
    <dsp:sp modelId="{F3238BD7-5269-4198-9728-EAFAFB4A217A}">
      <dsp:nvSpPr>
        <dsp:cNvPr id="0" name=""/>
        <dsp:cNvSpPr/>
      </dsp:nvSpPr>
      <dsp:spPr>
        <a:xfrm>
          <a:off x="4975409" y="1270527"/>
          <a:ext cx="1811380" cy="1086828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Dinheiro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Lucro em $, £ ou </a:t>
          </a:r>
          <a:r>
            <a:rPr lang="pt-BR" sz="1600" kern="1200" dirty="0" smtClean="0">
              <a:latin typeface="Times New Roman"/>
              <a:cs typeface="Times New Roman"/>
            </a:rPr>
            <a:t>€</a:t>
          </a:r>
          <a:endParaRPr lang="pt-BR" sz="1600" kern="1200" dirty="0">
            <a:latin typeface="Wingdings 3" pitchFamily="18" charset="2"/>
          </a:endParaRPr>
        </a:p>
      </dsp:txBody>
      <dsp:txXfrm>
        <a:off x="4975409" y="1270527"/>
        <a:ext cx="1811380" cy="1086828"/>
      </dsp:txXfrm>
    </dsp:sp>
    <dsp:sp modelId="{26C21FB0-BCBC-404C-9F54-11C890348CDA}">
      <dsp:nvSpPr>
        <dsp:cNvPr id="0" name=""/>
        <dsp:cNvSpPr/>
      </dsp:nvSpPr>
      <dsp:spPr>
        <a:xfrm>
          <a:off x="987927" y="2538494"/>
          <a:ext cx="1811380" cy="1086828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</a:rPr>
            <a:t>Meios</a:t>
          </a:r>
          <a:endParaRPr lang="pt-BR" sz="1600" b="1" kern="1200" dirty="0">
            <a:solidFill>
              <a:schemeClr val="tx1"/>
            </a:solidFill>
          </a:endParaRPr>
        </a:p>
      </dsp:txBody>
      <dsp:txXfrm>
        <a:off x="987927" y="2538494"/>
        <a:ext cx="1811380" cy="1086828"/>
      </dsp:txXfrm>
    </dsp:sp>
    <dsp:sp modelId="{76C9E73D-D897-4E46-83DB-5D20161D1EB8}">
      <dsp:nvSpPr>
        <dsp:cNvPr id="0" name=""/>
        <dsp:cNvSpPr/>
      </dsp:nvSpPr>
      <dsp:spPr>
        <a:xfrm>
          <a:off x="2980445" y="2538494"/>
          <a:ext cx="1811380" cy="1086828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Dinheiro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Impostos e taxas</a:t>
          </a:r>
          <a:endParaRPr lang="pt-BR" sz="1600" kern="1200" dirty="0"/>
        </a:p>
      </dsp:txBody>
      <dsp:txXfrm>
        <a:off x="2980445" y="2538494"/>
        <a:ext cx="1811380" cy="1086828"/>
      </dsp:txXfrm>
    </dsp:sp>
    <dsp:sp modelId="{5E7FB053-0B8C-4914-B942-8F14F71DD72C}">
      <dsp:nvSpPr>
        <dsp:cNvPr id="0" name=""/>
        <dsp:cNvSpPr/>
      </dsp:nvSpPr>
      <dsp:spPr>
        <a:xfrm>
          <a:off x="4991113" y="2519431"/>
          <a:ext cx="1811380" cy="1086828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Negócio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Lucro no serviço e benefícios para consumidores</a:t>
          </a:r>
          <a:endParaRPr lang="pt-BR" sz="1500" kern="1200" dirty="0"/>
        </a:p>
      </dsp:txBody>
      <dsp:txXfrm>
        <a:off x="4991113" y="2519431"/>
        <a:ext cx="1811380" cy="1086828"/>
      </dsp:txXfrm>
    </dsp:sp>
    <dsp:sp modelId="{06E82CCD-D3B3-4DF6-B19D-CB499EABA030}">
      <dsp:nvSpPr>
        <dsp:cNvPr id="0" name=""/>
        <dsp:cNvSpPr/>
      </dsp:nvSpPr>
      <dsp:spPr>
        <a:xfrm>
          <a:off x="972920" y="3806460"/>
          <a:ext cx="1811380" cy="1086828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</a:rPr>
            <a:t>Público</a:t>
          </a:r>
          <a:endParaRPr lang="pt-BR" sz="1600" b="1" kern="1200" dirty="0">
            <a:solidFill>
              <a:schemeClr val="tx1"/>
            </a:solidFill>
          </a:endParaRPr>
        </a:p>
      </dsp:txBody>
      <dsp:txXfrm>
        <a:off x="972920" y="3806460"/>
        <a:ext cx="1811380" cy="1086828"/>
      </dsp:txXfrm>
    </dsp:sp>
    <dsp:sp modelId="{F3C34C4A-35C4-4880-9325-4A8DA514CDBE}">
      <dsp:nvSpPr>
        <dsp:cNvPr id="0" name=""/>
        <dsp:cNvSpPr/>
      </dsp:nvSpPr>
      <dsp:spPr>
        <a:xfrm>
          <a:off x="2989221" y="3806460"/>
          <a:ext cx="1811380" cy="1086828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Cidadãos  e clientes</a:t>
          </a:r>
          <a:endParaRPr lang="pt-BR" sz="1600" kern="1200" dirty="0"/>
        </a:p>
      </dsp:txBody>
      <dsp:txXfrm>
        <a:off x="2989221" y="3806460"/>
        <a:ext cx="1811380" cy="1086828"/>
      </dsp:txXfrm>
    </dsp:sp>
    <dsp:sp modelId="{58576EE6-3C6F-4E82-8895-E7EBF535E42B}">
      <dsp:nvSpPr>
        <dsp:cNvPr id="0" name=""/>
        <dsp:cNvSpPr/>
      </dsp:nvSpPr>
      <dsp:spPr>
        <a:xfrm>
          <a:off x="4214529" y="2159654"/>
          <a:ext cx="1354676" cy="799014"/>
        </a:xfrm>
        <a:prstGeom prst="rect">
          <a:avLst/>
        </a:prstGeom>
        <a:gradFill rotWithShape="0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2857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</a:rPr>
            <a:t>Entidades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</a:rPr>
            <a:t>estatais</a:t>
          </a:r>
          <a:endParaRPr lang="pt-BR" sz="1600" b="1" kern="1200" dirty="0">
            <a:solidFill>
              <a:schemeClr val="tx1"/>
            </a:solidFill>
          </a:endParaRPr>
        </a:p>
      </dsp:txBody>
      <dsp:txXfrm>
        <a:off x="4214529" y="2159654"/>
        <a:ext cx="1354676" cy="799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55F59-6C15-4B04-8D76-899A02AFF973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57E6A-EB45-4D2B-8F95-DEDD4E7C365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7562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EEE7354-339C-4532-965F-00EDEA2E4DB4}" type="datetimeFigureOut">
              <a:rPr lang="en-US"/>
              <a:pPr>
                <a:defRPr/>
              </a:pPr>
              <a:t>8/5/2015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en-US" noProof="0" smtClean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DC66909-42A2-4920-8F8F-006ACE67186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188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F4263-D2DF-4AE8-A391-F2AA5713FC52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95118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C66909-42A2-4920-8F8F-006ACE67186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1188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C66909-42A2-4920-8F8F-006ACE67186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156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F4263-D2DF-4AE8-A391-F2AA5713FC52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13029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B77A6-3BB1-4BCE-9316-6243C3630537}" type="slidenum">
              <a:rPr lang="pt-BR" smtClean="0">
                <a:solidFill>
                  <a:prstClr val="black"/>
                </a:solidFill>
              </a:rPr>
              <a:pPr/>
              <a:t>24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271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mailto:abes@abes-dn.org.br" TargetMode="External"/><Relationship Id="rId2" Type="http://schemas.openxmlformats.org/officeDocument/2006/relationships/hyperlink" Target="http://www.abes-dn.org.br/" TargetMode="Externa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4581128"/>
            <a:ext cx="7772400" cy="2016224"/>
          </a:xfrm>
        </p:spPr>
        <p:txBody>
          <a:bodyPr/>
          <a:lstStyle>
            <a:lvl1pPr algn="r"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773488"/>
            <a:ext cx="9142748" cy="735632"/>
          </a:xfrm>
        </p:spPr>
        <p:txBody>
          <a:bodyPr anchor="ctr" anchorCtr="0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pic>
        <p:nvPicPr>
          <p:cNvPr id="7" name="Picture 4" descr="C:\Users\Tsardao\Documents\Tech Ideias\Clientes\ABES\Logos\ABES1.png"/>
          <p:cNvPicPr>
            <a:picLocks noChangeAspect="1" noChangeArrowheads="1"/>
          </p:cNvPicPr>
          <p:nvPr userDrawn="1"/>
        </p:nvPicPr>
        <p:blipFill>
          <a:blip r:embed="rId3" cstate="print">
            <a:grayscl/>
            <a:biLevel thresh="5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49275"/>
            <a:ext cx="3241675" cy="32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01832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4544E-EE74-46E8-A44E-61BE42E28234}" type="slidenum">
              <a:rPr lang="es-ES" altLang="pt-BR"/>
              <a:pPr>
                <a:defRPr/>
              </a:pPr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xmlns="" val="3822377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652A6-EA85-4470-B37F-72C097D5C37F}" type="slidenum">
              <a:rPr lang="es-ES" altLang="pt-BR"/>
              <a:pPr>
                <a:defRPr/>
              </a:pPr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xmlns="" val="2632702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D84E4-2F77-4006-AAE8-B28BD4E6E11E}" type="slidenum">
              <a:rPr lang="es-ES" altLang="pt-BR"/>
              <a:pPr>
                <a:defRPr/>
              </a:pPr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xmlns="" val="868100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D6C23-27EA-4527-B12B-F03C074B85B3}" type="slidenum">
              <a:rPr lang="es-ES" altLang="pt-BR"/>
              <a:pPr>
                <a:defRPr/>
              </a:pPr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xmlns="" val="125452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3449" y="1268760"/>
            <a:ext cx="8229600" cy="4896544"/>
          </a:xfrm>
          <a:prstGeom prst="rect">
            <a:avLst/>
          </a:prstGeom>
        </p:spPr>
        <p:txBody>
          <a:bodyPr/>
          <a:lstStyle>
            <a:lvl1pPr>
              <a:defRPr sz="3200" i="1">
                <a:latin typeface="+mj-lt"/>
              </a:defRPr>
            </a:lvl1pPr>
            <a:lvl2pPr marL="0" indent="0">
              <a:buFontTx/>
              <a:buNone/>
              <a:defRPr sz="2600"/>
            </a:lvl2pPr>
            <a:lvl3pPr marL="720000">
              <a:buFont typeface="Arial" pitchFamily="34" charset="0"/>
              <a:buChar char="•"/>
              <a:defRPr sz="2600"/>
            </a:lvl3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C4AE43-2BEA-4249-9E1D-5D58240CEDA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4913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922114"/>
          </a:xfrm>
          <a:prstGeom prst="rect">
            <a:avLst/>
          </a:prstGeom>
        </p:spPr>
        <p:txBody>
          <a:bodyPr/>
          <a:lstStyle>
            <a:lvl1pPr>
              <a:lnSpc>
                <a:spcPts val="3100"/>
              </a:lnSpc>
              <a:defRPr sz="2800" b="1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9097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3226-D7CE-41C3-BD57-7F1417469F7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D6D9-625E-4025-8BAD-E09DD550F26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4" hasCustomPrompt="1"/>
          </p:nvPr>
        </p:nvSpPr>
        <p:spPr>
          <a:xfrm>
            <a:off x="4139952" y="1556792"/>
            <a:ext cx="4357117" cy="863600"/>
          </a:xfrm>
        </p:spPr>
        <p:txBody>
          <a:bodyPr anchor="b"/>
          <a:lstStyle>
            <a:lvl1pPr marL="0" indent="0" algn="ctr">
              <a:buNone/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pt-BR" dirty="0" smtClean="0"/>
              <a:t>       OBRIGADO</a:t>
            </a:r>
            <a:endParaRPr lang="pt-BR" dirty="0"/>
          </a:p>
        </p:txBody>
      </p:sp>
      <p:sp>
        <p:nvSpPr>
          <p:cNvPr id="22" name="Espaço Reservado para Conteúdo 21"/>
          <p:cNvSpPr>
            <a:spLocks noGrp="1"/>
          </p:cNvSpPr>
          <p:nvPr>
            <p:ph sz="quarter" idx="15" hasCustomPrompt="1"/>
          </p:nvPr>
        </p:nvSpPr>
        <p:spPr>
          <a:xfrm>
            <a:off x="4211638" y="3068638"/>
            <a:ext cx="4248150" cy="2232025"/>
          </a:xfrm>
        </p:spPr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</a:rPr>
              <a:t>Dante </a:t>
            </a:r>
            <a:r>
              <a:rPr kumimoji="0" lang="pt-BR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</a:rPr>
              <a:t>Ragazzi</a:t>
            </a:r>
            <a:r>
              <a:rPr kumimoji="0" lang="pt-BR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</a:rPr>
              <a:t> </a:t>
            </a:r>
            <a:r>
              <a:rPr kumimoji="0" lang="pt-BR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</a:rPr>
              <a:t>Pauli</a:t>
            </a:r>
            <a:endParaRPr kumimoji="0" lang="pt-BR" sz="27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</a:rPr>
              <a:t>drpauli@sabesp.com.br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</a:rPr>
              <a:t>Presidente da ABES-DN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</a:rPr>
              <a:t>Tel.: (21) 2277-3900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hlinkClick r:id="rId2"/>
              </a:rPr>
              <a:t>www.abes-dn.org.br</a:t>
            </a: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hlinkClick r:id="rId3"/>
              </a:rPr>
              <a:t>abes@abes-dn.org.br</a:t>
            </a: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</a:endParaRPr>
          </a:p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40516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D6768-BB6A-4203-AB0F-0052BEFC18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5792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trecapa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4581128"/>
            <a:ext cx="7772400" cy="2016224"/>
          </a:xfrm>
        </p:spPr>
        <p:txBody>
          <a:bodyPr/>
          <a:lstStyle>
            <a:lvl1pPr algn="r"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9142748" cy="2952328"/>
          </a:xfrm>
        </p:spPr>
        <p:txBody>
          <a:bodyPr anchor="ctr" anchorCtr="0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pic>
        <p:nvPicPr>
          <p:cNvPr id="7" name="Picture 4" descr="C:\Users\Tsardao\Documents\Tech Ideias\Clientes\ABES\Logos\ABES1.png"/>
          <p:cNvPicPr>
            <a:picLocks noChangeAspect="1" noChangeArrowheads="1"/>
          </p:cNvPicPr>
          <p:nvPr userDrawn="1"/>
        </p:nvPicPr>
        <p:blipFill>
          <a:blip r:embed="rId3" cstate="email">
            <a:grayscl/>
            <a:biLevel thresh="5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17232"/>
            <a:ext cx="1008831" cy="100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75778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ulo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844824"/>
            <a:ext cx="9144000" cy="2016224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140495"/>
            <a:ext cx="8856984" cy="1122773"/>
          </a:xfrm>
        </p:spPr>
        <p:txBody>
          <a:bodyPr anchor="ctr" anchorCtr="0"/>
          <a:lstStyle>
            <a:lvl1pPr marL="0" indent="0" algn="ctr">
              <a:buNone/>
              <a:defRPr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pic>
        <p:nvPicPr>
          <p:cNvPr id="1026" name="Picture 2" descr="C:\Users\Tsardao\Documents\Tech Ideias\Clientes\ABES\abes branco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157192"/>
            <a:ext cx="6407182" cy="85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852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13792"/>
            <a:ext cx="8712968" cy="1359024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916832"/>
            <a:ext cx="8712968" cy="4209331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B1BBD-4F58-45E4-AC29-F699CA265263}" type="slidenum">
              <a:rPr lang="es-ES" altLang="pt-BR"/>
              <a:pPr>
                <a:defRPr/>
              </a:pPr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xmlns="" val="82426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A23B8-B90E-4B03-8735-8F19C2AA6D41}" type="slidenum">
              <a:rPr lang="es-ES" altLang="pt-BR"/>
              <a:pPr>
                <a:defRPr/>
              </a:pPr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xmlns="" val="3816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EEE6B-8148-4A74-B671-4B40486AD7BC}" type="slidenum">
              <a:rPr lang="es-ES" altLang="pt-BR"/>
              <a:pPr>
                <a:defRPr/>
              </a:pPr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xmlns="" val="155731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BE1FA-2AF3-4092-8D70-E1D219A6D052}" type="slidenum">
              <a:rPr lang="es-ES" altLang="pt-BR"/>
              <a:pPr>
                <a:defRPr/>
              </a:pPr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xmlns="" val="3374320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18654"/>
            <a:ext cx="9144000" cy="135416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D97DF-494B-49D0-98E5-39653E72DE80}" type="slidenum">
              <a:rPr lang="es-ES" altLang="pt-BR"/>
              <a:pPr>
                <a:defRPr/>
              </a:pPr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xmlns="" val="82746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87B2E-7DC8-4409-B6F8-ED228824515D}" type="slidenum">
              <a:rPr lang="es-ES" altLang="pt-BR"/>
              <a:pPr>
                <a:defRPr/>
              </a:pPr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xmlns="" val="72765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 cstate="email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548680"/>
            <a:ext cx="89644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pt-BR" dirty="0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512" y="1772816"/>
            <a:ext cx="896448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pt-BR" smtClean="0"/>
              <a:t>Haga clic para modificar el estilo de texto del patrón</a:t>
            </a:r>
          </a:p>
          <a:p>
            <a:pPr lvl="1"/>
            <a:r>
              <a:rPr lang="es-ES" altLang="pt-BR" smtClean="0"/>
              <a:t>Segundo nivel</a:t>
            </a:r>
          </a:p>
          <a:p>
            <a:pPr lvl="2"/>
            <a:r>
              <a:rPr lang="es-ES" altLang="pt-BR" smtClean="0"/>
              <a:t>Tercer nivel</a:t>
            </a:r>
          </a:p>
          <a:p>
            <a:pPr lvl="3"/>
            <a:r>
              <a:rPr lang="es-ES" altLang="pt-BR" smtClean="0"/>
              <a:t>Cuarto nivel</a:t>
            </a:r>
          </a:p>
          <a:p>
            <a:pPr lvl="4"/>
            <a:r>
              <a:rPr lang="es-ES" altLang="pt-BR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0E8C4A-BFEB-4DC8-AA93-9D14860B003A}" type="slidenum">
              <a:rPr lang="es-ES" altLang="pt-BR"/>
              <a:pPr>
                <a:defRPr/>
              </a:pPr>
              <a:t>‹nº›</a:t>
            </a:fld>
            <a:endParaRPr lang="es-E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00" r:id="rId2"/>
    <p:sldLayoutId id="2147483699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6" r:id="rId14"/>
    <p:sldLayoutId id="2147483697" r:id="rId15"/>
    <p:sldLayoutId id="2147483698" r:id="rId16"/>
    <p:sldLayoutId id="2147483701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4581128"/>
            <a:ext cx="9144000" cy="2016224"/>
          </a:xfrm>
        </p:spPr>
        <p:txBody>
          <a:bodyPr/>
          <a:lstStyle/>
          <a:p>
            <a:r>
              <a:rPr lang="pt-BR" sz="2000" dirty="0"/>
              <a:t/>
            </a:r>
            <a:br>
              <a:rPr lang="pt-BR" sz="2000" dirty="0"/>
            </a:br>
            <a:r>
              <a:rPr lang="pt-BR" sz="1600" dirty="0"/>
              <a:t>Subcomissão Especial da Universalização do Saneamento Básico e Uso Racional da </a:t>
            </a:r>
            <a:r>
              <a:rPr lang="pt-BR" sz="1600" dirty="0" smtClean="0"/>
              <a:t>Água</a:t>
            </a:r>
            <a:br>
              <a:rPr lang="pt-BR" sz="1600" dirty="0" smtClean="0"/>
            </a:b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smtClean="0"/>
              <a:t>Universalização do Saneamento Básico nos Municípios com até 50.000 </a:t>
            </a:r>
            <a:r>
              <a:rPr lang="pt-BR" sz="1600" dirty="0" err="1" smtClean="0"/>
              <a:t>hab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1600" dirty="0" smtClean="0"/>
              <a:t>Brasília, 5 de agosto de 2015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512" y="6383069"/>
            <a:ext cx="55446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000" b="1" i="0" u="none" strike="noStrike" kern="1200" baseline="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pPr>
            <a:r>
              <a:rPr lang="pt-BR" sz="1100" b="1" i="1" dirty="0">
                <a:solidFill>
                  <a:sysClr val="window" lastClr="FFFFFF"/>
                </a:solidFill>
              </a:rPr>
              <a:t>Fonte: </a:t>
            </a:r>
            <a:r>
              <a:rPr lang="pt-BR" sz="1100" b="1" i="1" dirty="0" err="1" smtClean="0">
                <a:solidFill>
                  <a:sysClr val="window" lastClr="FFFFFF"/>
                </a:solidFill>
              </a:rPr>
              <a:t>Plansab</a:t>
            </a:r>
            <a:endParaRPr lang="pt-BR" sz="1100" b="1" i="1" dirty="0">
              <a:solidFill>
                <a:sysClr val="window" lastClr="FFFFFF"/>
              </a:solidFill>
            </a:endParaRPr>
          </a:p>
          <a:p>
            <a:pPr>
              <a:defRPr sz="1000" b="1" i="0" u="none" strike="noStrike" kern="1200" baseline="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pPr>
            <a:r>
              <a:rPr lang="pt-BR" sz="1100" b="1" i="1" dirty="0">
                <a:solidFill>
                  <a:sysClr val="window" lastClr="FFFFFF"/>
                </a:solidFill>
              </a:rPr>
              <a:t>Nota: Valores atualizados pelo IGP-DI da FGV para dezembro de 2012</a:t>
            </a:r>
          </a:p>
          <a:p>
            <a:endParaRPr lang="pt-BR" sz="1100" i="1" dirty="0">
              <a:solidFill>
                <a:prstClr val="black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/>
          </p:nvPr>
        </p:nvGraphicFramePr>
        <p:xfrm>
          <a:off x="6084168" y="1772816"/>
          <a:ext cx="304448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/>
              <a:t>Investimentos realizados nos serviços de abastecimento de água e de esgotamento sanitário no período de 1995 a 2011, segundo estado e </a:t>
            </a:r>
            <a:r>
              <a:rPr lang="pt-BR" sz="2800" dirty="0" smtClean="0"/>
              <a:t>macrorregião</a:t>
            </a:r>
            <a:endParaRPr lang="en-US" sz="2800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35109569"/>
              </p:ext>
            </p:extLst>
          </p:nvPr>
        </p:nvGraphicFramePr>
        <p:xfrm>
          <a:off x="251520" y="2132855"/>
          <a:ext cx="6984776" cy="4250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xmlns="" val="576446320"/>
              </p:ext>
            </p:extLst>
          </p:nvPr>
        </p:nvGraphicFramePr>
        <p:xfrm>
          <a:off x="6300192" y="4077072"/>
          <a:ext cx="3049454" cy="2448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64438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1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Evolução dos Investimentos Realizados Últimos Anos</a:t>
            </a:r>
            <a:endParaRPr lang="pt-BR" sz="28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94767" y="1935094"/>
            <a:ext cx="7200800" cy="487828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-6565" y="602128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</a:rPr>
              <a:t>Valores históricos</a:t>
            </a:r>
          </a:p>
          <a:p>
            <a:r>
              <a:rPr lang="pt-BR" sz="1400" dirty="0" smtClean="0">
                <a:solidFill>
                  <a:schemeClr val="bg1"/>
                </a:solidFill>
              </a:rPr>
              <a:t>SNIS 2013</a:t>
            </a:r>
            <a:endParaRPr lang="pt-B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29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4162"/>
          </a:xfrm>
        </p:spPr>
        <p:txBody>
          <a:bodyPr/>
          <a:lstStyle/>
          <a:p>
            <a:r>
              <a:rPr lang="pt-BR" sz="3200" dirty="0" smtClean="0"/>
              <a:t>Saneamento: valores contratados x desembolsados</a:t>
            </a:r>
            <a:endParaRPr lang="pt-BR" sz="3200" dirty="0"/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xmlns="" val="4166068874"/>
              </p:ext>
            </p:extLst>
          </p:nvPr>
        </p:nvGraphicFramePr>
        <p:xfrm>
          <a:off x="0" y="1421027"/>
          <a:ext cx="9144000" cy="5248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79512" y="6488668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</a:rPr>
              <a:t>Fonte: CEF até agosto/2013</a:t>
            </a:r>
            <a:endParaRPr lang="pt-B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18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Perdas de Água na Distribuição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916112"/>
            <a:ext cx="5040560" cy="491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695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Tarifas x Despesas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580" y="2167266"/>
            <a:ext cx="8923908" cy="450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057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Agências Reguladoras</a:t>
            </a:r>
            <a:endParaRPr lang="pt-B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6512" y="2276872"/>
            <a:ext cx="7022984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7632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0" indent="0" algn="ctr">
              <a:buNone/>
            </a:pPr>
            <a:r>
              <a:rPr lang="pt-BR" sz="4000" dirty="0" smtClean="0"/>
              <a:t>Agenda para os próximos 4 anos?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xmlns="" val="368593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xmlns="" val="648187170"/>
              </p:ext>
            </p:extLst>
          </p:nvPr>
        </p:nvGraphicFramePr>
        <p:xfrm>
          <a:off x="179512" y="2060848"/>
          <a:ext cx="878497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296144"/>
          </a:xfrm>
        </p:spPr>
        <p:txBody>
          <a:bodyPr/>
          <a:lstStyle/>
          <a:p>
            <a:r>
              <a:rPr lang="en-US" dirty="0" smtClean="0"/>
              <a:t>PLANSAB - </a:t>
            </a:r>
            <a:r>
              <a:rPr lang="en-US" sz="3600" dirty="0" err="1" smtClean="0"/>
              <a:t>Saneamento</a:t>
            </a:r>
            <a:r>
              <a:rPr lang="en-US" sz="3600" dirty="0" smtClean="0"/>
              <a:t>  </a:t>
            </a:r>
            <a:r>
              <a:rPr lang="en-US" sz="3600" dirty="0" err="1" smtClean="0"/>
              <a:t>Estruturante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err="1" smtClean="0"/>
              <a:t>Quatro</a:t>
            </a:r>
            <a:r>
              <a:rPr lang="en-US" sz="3600" dirty="0" smtClean="0"/>
              <a:t> </a:t>
            </a:r>
            <a:r>
              <a:rPr lang="en-US" sz="3600" dirty="0" err="1" smtClean="0"/>
              <a:t>grandes</a:t>
            </a:r>
            <a:r>
              <a:rPr lang="en-US" sz="3600" dirty="0" smtClean="0"/>
              <a:t> </a:t>
            </a:r>
            <a:r>
              <a:rPr lang="en-US" sz="3600" dirty="0" err="1" smtClean="0"/>
              <a:t>ações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48212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523A1B-F8CF-4931-8908-992E7457AD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65523A1B-F8CF-4931-8908-992E7457AD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65523A1B-F8CF-4931-8908-992E7457AD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E9AA59-E70B-482B-91BB-059420FE2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CCE9AA59-E70B-482B-91BB-059420FE2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CCE9AA59-E70B-482B-91BB-059420FE2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54C6B0-7760-4A92-BC14-C34BE524A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0E54C6B0-7760-4A92-BC14-C34BE524A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0E54C6B0-7760-4A92-BC14-C34BE524A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98E221-86F8-435C-8462-787318E909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0A98E221-86F8-435C-8462-787318E909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0A98E221-86F8-435C-8462-787318E909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548" y="2041719"/>
            <a:ext cx="8136904" cy="478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68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Proposta de Agenda </a:t>
            </a:r>
            <a:br>
              <a:rPr lang="pt-BR" dirty="0" smtClean="0"/>
            </a:br>
            <a:r>
              <a:rPr lang="pt-BR" dirty="0" smtClean="0"/>
              <a:t>Foco 1: Escala Econômica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Fortalecimento das Companhias Estaduais atrelado a RESULTADOS;</a:t>
            </a:r>
          </a:p>
          <a:p>
            <a:pPr lvl="2"/>
            <a:r>
              <a:rPr lang="pt-BR" dirty="0" smtClean="0"/>
              <a:t>Parcerias Público-Públicas</a:t>
            </a:r>
          </a:p>
          <a:p>
            <a:r>
              <a:rPr lang="pt-BR" dirty="0" smtClean="0"/>
              <a:t>Apoio à formação de Consórcios, quando vantajoso;</a:t>
            </a:r>
          </a:p>
          <a:p>
            <a:r>
              <a:rPr lang="pt-BR" dirty="0" smtClean="0"/>
              <a:t>Participação da Iniciativa Privada</a:t>
            </a:r>
          </a:p>
          <a:p>
            <a:pPr lvl="2"/>
            <a:r>
              <a:rPr lang="pt-BR" dirty="0"/>
              <a:t>Parcerias </a:t>
            </a:r>
            <a:r>
              <a:rPr lang="pt-BR" dirty="0" smtClean="0"/>
              <a:t>Público-Privadas</a:t>
            </a:r>
            <a:endParaRPr lang="pt-BR" dirty="0"/>
          </a:p>
          <a:p>
            <a:pPr lvl="3"/>
            <a:r>
              <a:rPr lang="pt-BR" dirty="0" smtClean="0"/>
              <a:t>Transparência;</a:t>
            </a:r>
          </a:p>
          <a:p>
            <a:pPr lvl="3"/>
            <a:r>
              <a:rPr lang="pt-BR" dirty="0" smtClean="0"/>
              <a:t>Equilíbrio;</a:t>
            </a:r>
          </a:p>
          <a:p>
            <a:pPr lvl="3"/>
            <a:r>
              <a:rPr lang="pt-BR" dirty="0" smtClean="0"/>
              <a:t>Compromisso.</a:t>
            </a:r>
          </a:p>
        </p:txBody>
      </p:sp>
    </p:spTree>
    <p:extLst>
      <p:ext uri="{BB962C8B-B14F-4D97-AF65-F5344CB8AC3E}">
        <p14:creationId xmlns:p14="http://schemas.microsoft.com/office/powerpoint/2010/main" xmlns="" val="266893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Níveis de atendimento </a:t>
            </a:r>
            <a:r>
              <a:rPr lang="pt-BR" b="1" dirty="0" smtClean="0"/>
              <a:t>Total</a:t>
            </a:r>
            <a:r>
              <a:rPr lang="pt-BR" dirty="0" smtClean="0"/>
              <a:t> de</a:t>
            </a:r>
            <a:br>
              <a:rPr lang="pt-BR" dirty="0" smtClean="0"/>
            </a:br>
            <a:r>
              <a:rPr lang="pt-BR" dirty="0" smtClean="0"/>
              <a:t>água e esgoto 2013 por região</a:t>
            </a:r>
            <a:endParaRPr lang="en-US" dirty="0"/>
          </a:p>
        </p:txBody>
      </p:sp>
      <p:graphicFrame>
        <p:nvGraphicFramePr>
          <p:cNvPr id="16" name="Espaço Reservado para Conteúdo 1"/>
          <p:cNvGraphicFramePr>
            <a:graphicFrameLocks/>
          </p:cNvGraphicFramePr>
          <p:nvPr>
            <p:extLst/>
          </p:nvPr>
        </p:nvGraphicFramePr>
        <p:xfrm>
          <a:off x="-10111" y="2168500"/>
          <a:ext cx="1840313" cy="4249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Espaço Reservado para Conteúdo 1"/>
          <p:cNvGraphicFramePr>
            <a:graphicFrameLocks noGrp="1"/>
          </p:cNvGraphicFramePr>
          <p:nvPr>
            <p:ph idx="1"/>
            <p:extLst/>
          </p:nvPr>
        </p:nvGraphicFramePr>
        <p:xfrm>
          <a:off x="4716016" y="1772816"/>
          <a:ext cx="2231968" cy="4393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Espaço Reservado para Conteúdo 1"/>
          <p:cNvGraphicFramePr>
            <a:graphicFrameLocks/>
          </p:cNvGraphicFramePr>
          <p:nvPr>
            <p:extLst/>
          </p:nvPr>
        </p:nvGraphicFramePr>
        <p:xfrm>
          <a:off x="2555776" y="2204864"/>
          <a:ext cx="2880320" cy="4393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Espaço Reservado para Conteúdo 1"/>
          <p:cNvGraphicFramePr>
            <a:graphicFrameLocks/>
          </p:cNvGraphicFramePr>
          <p:nvPr>
            <p:extLst/>
          </p:nvPr>
        </p:nvGraphicFramePr>
        <p:xfrm>
          <a:off x="755576" y="1772816"/>
          <a:ext cx="2232248" cy="4393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7" name="Conector reto 16"/>
          <p:cNvCxnSpPr/>
          <p:nvPr/>
        </p:nvCxnSpPr>
        <p:spPr>
          <a:xfrm flipV="1">
            <a:off x="2699792" y="1988840"/>
            <a:ext cx="0" cy="417646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4716016" y="1988840"/>
            <a:ext cx="0" cy="417646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" y="6507846"/>
            <a:ext cx="9036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 smtClean="0">
                <a:solidFill>
                  <a:schemeClr val="bg1"/>
                </a:solidFill>
              </a:rPr>
              <a:t>Fonte: SNIS 2013</a:t>
            </a:r>
            <a:endParaRPr lang="pt-BR" sz="1200" i="1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444208" y="4293096"/>
            <a:ext cx="2592289" cy="1754326"/>
          </a:xfrm>
          <a:prstGeom prst="rect">
            <a:avLst/>
          </a:prstGeom>
          <a:noFill/>
          <a:ln w="57150">
            <a:solidFill>
              <a:srgbClr val="CCCCFF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Brasil  - Pop. Total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Água         -      82,5%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Esgoto      -      48,6%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Tratamento -    39%      esgoto produzido</a:t>
            </a:r>
          </a:p>
        </p:txBody>
      </p:sp>
    </p:spTree>
    <p:extLst>
      <p:ext uri="{BB962C8B-B14F-4D97-AF65-F5344CB8AC3E}">
        <p14:creationId xmlns:p14="http://schemas.microsoft.com/office/powerpoint/2010/main" xmlns="" val="122740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Lógica de Negócios nos Setores </a:t>
            </a:r>
            <a:br>
              <a:rPr lang="pt-BR" dirty="0"/>
            </a:br>
            <a:r>
              <a:rPr lang="pt-BR" dirty="0"/>
              <a:t>Público e Privado</a:t>
            </a:r>
            <a:endParaRPr lang="en-US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964145960"/>
              </p:ext>
            </p:extLst>
          </p:nvPr>
        </p:nvGraphicFramePr>
        <p:xfrm>
          <a:off x="1366838" y="1412875"/>
          <a:ext cx="7777162" cy="489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096046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Proposta de </a:t>
            </a:r>
            <a:r>
              <a:rPr lang="pt-BR" dirty="0" smtClean="0"/>
              <a:t>Agenda</a:t>
            </a:r>
            <a:br>
              <a:rPr lang="pt-BR" dirty="0" smtClean="0"/>
            </a:br>
            <a:r>
              <a:rPr lang="pt-BR" sz="2500" dirty="0" smtClean="0"/>
              <a:t>Foco 2: </a:t>
            </a:r>
            <a:r>
              <a:rPr lang="pt-BR" sz="2500" dirty="0"/>
              <a:t>Disseminação de Informações sobre Saneamento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 lvl="1"/>
            <a:r>
              <a:rPr lang="pt-BR" dirty="0" smtClean="0"/>
              <a:t>Envolvimento e participação efetiva dos entes federados</a:t>
            </a:r>
          </a:p>
          <a:p>
            <a:pPr lvl="4"/>
            <a:r>
              <a:rPr lang="pt-BR" dirty="0" smtClean="0"/>
              <a:t>Planos de Saneamento, Regulação, Erradicação de Lixões </a:t>
            </a:r>
            <a:r>
              <a:rPr lang="pt-BR" dirty="0" err="1" smtClean="0"/>
              <a:t>etc</a:t>
            </a:r>
            <a:endParaRPr lang="pt-BR" dirty="0" smtClean="0"/>
          </a:p>
          <a:p>
            <a:pPr lvl="4"/>
            <a:endParaRPr lang="pt-BR" dirty="0" smtClean="0"/>
          </a:p>
          <a:p>
            <a:pPr lvl="1"/>
            <a:r>
              <a:rPr lang="pt-BR" dirty="0" smtClean="0"/>
              <a:t>Comunicação</a:t>
            </a:r>
          </a:p>
          <a:p>
            <a:pPr lvl="4"/>
            <a:r>
              <a:rPr lang="pt-BR" dirty="0" smtClean="0"/>
              <a:t>A população desconhece a importância dos serviços</a:t>
            </a:r>
          </a:p>
          <a:p>
            <a:pPr lvl="5"/>
            <a:r>
              <a:rPr lang="pt-BR" dirty="0" err="1" smtClean="0">
                <a:solidFill>
                  <a:schemeClr val="bg1"/>
                </a:solidFill>
              </a:rPr>
              <a:t>Ex</a:t>
            </a:r>
            <a:r>
              <a:rPr lang="pt-BR" dirty="0" smtClean="0">
                <a:solidFill>
                  <a:schemeClr val="bg1"/>
                </a:solidFill>
              </a:rPr>
              <a:t>: dificuldade para conectar esgotos à rede pública</a:t>
            </a:r>
          </a:p>
          <a:p>
            <a:pPr marL="1828800" lvl="4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329341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Proposta de Agenda</a:t>
            </a:r>
            <a:br>
              <a:rPr lang="pt-BR" dirty="0"/>
            </a:br>
            <a:r>
              <a:rPr lang="pt-BR" sz="3600" dirty="0" smtClean="0"/>
              <a:t>Foco 3: </a:t>
            </a:r>
            <a:r>
              <a:rPr lang="pt-BR" sz="3600" dirty="0" err="1" smtClean="0"/>
              <a:t>Plansab</a:t>
            </a:r>
            <a:endParaRPr lang="pt-BR" sz="36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Implementação Efetiva </a:t>
            </a:r>
            <a:r>
              <a:rPr lang="pt-BR" dirty="0"/>
              <a:t>do </a:t>
            </a:r>
            <a:r>
              <a:rPr lang="pt-BR" dirty="0" smtClean="0"/>
              <a:t>Programa  </a:t>
            </a:r>
            <a:r>
              <a:rPr lang="pt-BR" dirty="0"/>
              <a:t>Saneamento </a:t>
            </a:r>
            <a:r>
              <a:rPr lang="pt-BR" dirty="0" smtClean="0"/>
              <a:t>Estruturante - </a:t>
            </a:r>
            <a:r>
              <a:rPr lang="pt-BR" dirty="0" err="1" smtClean="0"/>
              <a:t>Plansab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138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Algumas ações da ABES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916832"/>
            <a:ext cx="8712968" cy="4536504"/>
          </a:xfrm>
        </p:spPr>
        <p:txBody>
          <a:bodyPr/>
          <a:lstStyle/>
          <a:p>
            <a:pPr marL="0" indent="0">
              <a:buNone/>
            </a:pPr>
            <a:endParaRPr lang="pt-BR" b="1" dirty="0" smtClean="0"/>
          </a:p>
          <a:p>
            <a:pPr marL="514350" indent="-457200"/>
            <a:r>
              <a:rPr lang="pt-BR" dirty="0" smtClean="0"/>
              <a:t>convênio com BID – </a:t>
            </a:r>
            <a:r>
              <a:rPr lang="pt-BR" sz="2400" dirty="0" smtClean="0"/>
              <a:t>regulação no “chão de fábrica”;</a:t>
            </a:r>
          </a:p>
          <a:p>
            <a:pPr marL="1314450" lvl="2" indent="-457200"/>
            <a:r>
              <a:rPr lang="pt-BR" b="1" dirty="0" smtClean="0">
                <a:solidFill>
                  <a:srgbClr val="FF0000"/>
                </a:solidFill>
              </a:rPr>
              <a:t>PARTICIPAÇÃO DE TODO O SETOR</a:t>
            </a:r>
          </a:p>
          <a:p>
            <a:pPr marL="514350" indent="-457200"/>
            <a:r>
              <a:rPr lang="pt-BR" dirty="0" smtClean="0"/>
              <a:t>capacitação e certificação de profissionais;</a:t>
            </a:r>
          </a:p>
          <a:p>
            <a:pPr marL="514350" indent="-457200"/>
            <a:r>
              <a:rPr lang="pt-BR" dirty="0" smtClean="0"/>
              <a:t>PNQS e IGS;</a:t>
            </a:r>
          </a:p>
          <a:p>
            <a:pPr marL="514350" indent="-457200"/>
            <a:r>
              <a:rPr lang="pt-BR" dirty="0" smtClean="0"/>
              <a:t>câmaras temáticas;</a:t>
            </a:r>
          </a:p>
          <a:p>
            <a:pPr marL="514350" indent="-457200"/>
            <a:r>
              <a:rPr lang="pt-BR" sz="2600" dirty="0" smtClean="0"/>
              <a:t>28º Congresso – 4 a 8 de outubro – Rio de Janeiro;</a:t>
            </a:r>
          </a:p>
          <a:p>
            <a:pPr marL="514350" indent="-457200"/>
            <a:r>
              <a:rPr lang="pt-BR" dirty="0" smtClean="0"/>
              <a:t>parcerias, parcerias, parcerias...</a:t>
            </a:r>
          </a:p>
          <a:p>
            <a:pPr lvl="1"/>
            <a:endParaRPr lang="pt-BR" b="1" dirty="0" smtClean="0"/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3773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0" y="1916832"/>
            <a:ext cx="9144000" cy="2016224"/>
          </a:xfrm>
        </p:spPr>
        <p:txBody>
          <a:bodyPr/>
          <a:lstStyle/>
          <a:p>
            <a:r>
              <a:rPr lang="it-IT" sz="3200" b="1" dirty="0"/>
              <a:t>Dante Ragazzi </a:t>
            </a:r>
            <a:r>
              <a:rPr lang="it-IT" sz="3200" b="1" dirty="0" smtClean="0"/>
              <a:t>Pauli</a:t>
            </a:r>
            <a:br>
              <a:rPr lang="it-IT" sz="3200" b="1" dirty="0" smtClean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 smtClean="0"/>
              <a:t>dante.pauli@abes-dn.org.br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/>
              <a:t>Presidente da ABES-DN 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/>
              <a:t>Tel.: (21) </a:t>
            </a:r>
            <a:r>
              <a:rPr lang="it-IT" sz="2400" dirty="0" smtClean="0"/>
              <a:t>2277-3900</a:t>
            </a:r>
            <a:br>
              <a:rPr lang="it-IT" sz="2400" dirty="0" smtClean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/>
              <a:t>www.abes-dn.org.br </a:t>
            </a:r>
            <a:br>
              <a:rPr lang="it-IT" sz="2400" dirty="0"/>
            </a:br>
            <a:r>
              <a:rPr lang="it-IT" sz="2400" dirty="0"/>
              <a:t>abes@abes-dn.org.br</a:t>
            </a:r>
            <a:br>
              <a:rPr lang="it-IT" sz="2400" dirty="0"/>
            </a:br>
            <a:endParaRPr lang="en-US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0" y="-15309"/>
            <a:ext cx="9177405" cy="1122773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pt-BR" sz="4000" dirty="0" smtClean="0"/>
              <a:t>Obrigado!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xmlns="" val="3362962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88975"/>
            <a:ext cx="8229600" cy="1139825"/>
          </a:xfrm>
        </p:spPr>
        <p:txBody>
          <a:bodyPr/>
          <a:lstStyle/>
          <a:p>
            <a:r>
              <a:rPr lang="pt-BR" dirty="0" smtClean="0"/>
              <a:t>Arcabouço Legal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67544" y="2060848"/>
            <a:ext cx="8219256" cy="453072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dirty="0" smtClean="0"/>
              <a:t>    		       Lei 11.445/2007  </a:t>
            </a:r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dirty="0" smtClean="0"/>
              <a:t>Lei 12.305/2010</a:t>
            </a:r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dirty="0" smtClean="0"/>
              <a:t>Lei 11.107/2005</a:t>
            </a:r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dirty="0" smtClean="0"/>
              <a:t>Lei 11.079/2004</a:t>
            </a:r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dirty="0" smtClean="0"/>
              <a:t>Outras</a:t>
            </a:r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370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Gestão do Saneamento no Brasil</a:t>
            </a:r>
            <a:endParaRPr lang="pt-BR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3381883657"/>
              </p:ext>
            </p:extLst>
          </p:nvPr>
        </p:nvGraphicFramePr>
        <p:xfrm>
          <a:off x="0" y="1916832"/>
          <a:ext cx="913879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87616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41D9DD-1AED-4373-B18E-9DFB686CA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3541D9DD-1AED-4373-B18E-9DFB686CA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3541D9DD-1AED-4373-B18E-9DFB686CA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6A43CC-B3D7-4181-B29C-E1572307F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816A43CC-B3D7-4181-B29C-E1572307F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816A43CC-B3D7-4181-B29C-E1572307F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FECB87-B70C-45D4-A7E9-2C45979D0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DFFECB87-B70C-45D4-A7E9-2C45979D0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DFFECB87-B70C-45D4-A7E9-2C45979D0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06760E-F124-4CDB-8001-71B711C1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D406760E-F124-4CDB-8001-71B711C1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D406760E-F124-4CDB-8001-71B711C1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Prestadores de Serviços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9512" y="6525344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 smtClean="0">
                <a:solidFill>
                  <a:schemeClr val="bg1"/>
                </a:solidFill>
              </a:rPr>
              <a:t>Fonte: SNIS 2013– Prestadores / Formulários Completos</a:t>
            </a:r>
          </a:p>
          <a:p>
            <a:endParaRPr lang="pt-BR" sz="1200" i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86632823"/>
              </p:ext>
            </p:extLst>
          </p:nvPr>
        </p:nvGraphicFramePr>
        <p:xfrm>
          <a:off x="294869" y="2420888"/>
          <a:ext cx="8554263" cy="338437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52905"/>
                <a:gridCol w="1357630"/>
                <a:gridCol w="1348103"/>
                <a:gridCol w="1479552"/>
                <a:gridCol w="1368742"/>
                <a:gridCol w="1347331"/>
              </a:tblGrid>
              <a:tr h="499745"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Prestador</a:t>
                      </a:r>
                      <a:r>
                        <a:rPr lang="pt-BR" sz="1600" b="1" baseline="0" dirty="0" smtClean="0">
                          <a:solidFill>
                            <a:schemeClr val="bg1"/>
                          </a:solidFill>
                        </a:rPr>
                        <a:t> de serviços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bg1"/>
                          </a:solidFill>
                        </a:rPr>
                        <a:t>Municípios atendidos (</a:t>
                      </a:r>
                      <a:r>
                        <a:rPr lang="pt-BR" sz="1600" dirty="0" err="1" smtClean="0">
                          <a:solidFill>
                            <a:schemeClr val="bg1"/>
                          </a:solidFill>
                        </a:rPr>
                        <a:t>qtd</a:t>
                      </a:r>
                      <a:r>
                        <a:rPr lang="pt-BR" sz="16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bg1"/>
                          </a:solidFill>
                        </a:rPr>
                        <a:t>População urbana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229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Abrangência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Quantidade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Água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Esgotos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Água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Esgotos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586735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Regional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 smtClean="0">
                          <a:solidFill>
                            <a:schemeClr val="bg1"/>
                          </a:solidFill>
                        </a:rPr>
                        <a:t>4.012</a:t>
                      </a:r>
                      <a:endParaRPr lang="en-US" sz="16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 smtClean="0">
                          <a:solidFill>
                            <a:schemeClr val="bg1"/>
                          </a:solidFill>
                        </a:rPr>
                        <a:t>1.268</a:t>
                      </a:r>
                      <a:endParaRPr lang="en-US" sz="16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 smtClean="0">
                          <a:solidFill>
                            <a:schemeClr val="bg1"/>
                          </a:solidFill>
                        </a:rPr>
                        <a:t>124.876.824</a:t>
                      </a:r>
                      <a:endParaRPr lang="en-US" sz="16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 smtClean="0">
                          <a:solidFill>
                            <a:schemeClr val="bg1"/>
                          </a:solidFill>
                        </a:rPr>
                        <a:t>98.812.904</a:t>
                      </a:r>
                      <a:endParaRPr lang="en-US" sz="16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586735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Microrregional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sz="16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16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 smtClean="0">
                          <a:solidFill>
                            <a:schemeClr val="bg1"/>
                          </a:solidFill>
                        </a:rPr>
                        <a:t>675.616</a:t>
                      </a:r>
                      <a:endParaRPr lang="en-US" sz="16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 smtClean="0">
                          <a:solidFill>
                            <a:schemeClr val="bg1"/>
                          </a:solidFill>
                        </a:rPr>
                        <a:t>615.083</a:t>
                      </a:r>
                      <a:endParaRPr lang="en-US" sz="16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586735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Local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1.351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 smtClean="0">
                          <a:solidFill>
                            <a:schemeClr val="bg1"/>
                          </a:solidFill>
                        </a:rPr>
                        <a:t>1.030</a:t>
                      </a:r>
                      <a:endParaRPr lang="en-US" sz="16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 smtClean="0">
                          <a:solidFill>
                            <a:schemeClr val="bg1"/>
                          </a:solidFill>
                        </a:rPr>
                        <a:t>951</a:t>
                      </a:r>
                      <a:endParaRPr lang="en-US" sz="16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 smtClean="0">
                          <a:solidFill>
                            <a:schemeClr val="bg1"/>
                          </a:solidFill>
                        </a:rPr>
                        <a:t>42.767.967</a:t>
                      </a:r>
                      <a:endParaRPr lang="en-US" sz="16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 smtClean="0">
                          <a:solidFill>
                            <a:schemeClr val="bg1"/>
                          </a:solidFill>
                        </a:rPr>
                        <a:t>48.657.551</a:t>
                      </a:r>
                      <a:endParaRPr lang="en-US" sz="16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712136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Brasil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1.385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 smtClean="0">
                          <a:solidFill>
                            <a:schemeClr val="bg1"/>
                          </a:solidFill>
                        </a:rPr>
                        <a:t>5.060</a:t>
                      </a:r>
                      <a:endParaRPr lang="en-US" sz="16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 smtClean="0">
                          <a:solidFill>
                            <a:schemeClr val="bg1"/>
                          </a:solidFill>
                        </a:rPr>
                        <a:t>2.232</a:t>
                      </a:r>
                      <a:endParaRPr lang="en-US" sz="16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 smtClean="0">
                          <a:solidFill>
                            <a:schemeClr val="bg1"/>
                          </a:solidFill>
                        </a:rPr>
                        <a:t>168.320.407</a:t>
                      </a:r>
                      <a:endParaRPr lang="en-US" sz="16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 smtClean="0">
                          <a:solidFill>
                            <a:schemeClr val="bg1"/>
                          </a:solidFill>
                        </a:rPr>
                        <a:t>148.085.538</a:t>
                      </a:r>
                      <a:endParaRPr lang="en-US" sz="16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0232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Amostra de municípios com dados de esgotamento sanitário</a:t>
            </a:r>
            <a:endParaRPr lang="pt-BR" sz="3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1040" r="98753">
                        <a14:foregroundMark x1="51143" y1="16418" x2="51559" y2="33475"/>
                        <a14:foregroundMark x1="34927" y1="10235" x2="7692" y2="34542"/>
                        <a14:foregroundMark x1="72973" y1="45629" x2="69854" y2="54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483768" y="1700808"/>
            <a:ext cx="5372819" cy="503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79512" y="6488668"/>
            <a:ext cx="554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 smtClean="0">
                <a:solidFill>
                  <a:schemeClr val="bg1"/>
                </a:solidFill>
              </a:rPr>
              <a:t>Fonte: SNIS 2011 – Formulários</a:t>
            </a:r>
            <a:endParaRPr lang="pt-BR" sz="1200" i="1" dirty="0">
              <a:solidFill>
                <a:schemeClr val="bg1"/>
              </a:solidFill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9962066"/>
              </p:ext>
            </p:extLst>
          </p:nvPr>
        </p:nvGraphicFramePr>
        <p:xfrm>
          <a:off x="1997380" y="4217299"/>
          <a:ext cx="3456384" cy="1871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647"/>
                <a:gridCol w="435710"/>
                <a:gridCol w="2469027"/>
              </a:tblGrid>
              <a:tr h="187565">
                <a:tc gridSpan="3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9549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bg1"/>
                          </a:solidFill>
                        </a:rPr>
                        <a:t>Sem informação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2608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bg1"/>
                          </a:solidFill>
                        </a:rPr>
                        <a:t>Tem sistema público</a:t>
                      </a:r>
                      <a:br>
                        <a:rPr lang="pt-BR" sz="12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pt-BR" sz="1200" dirty="0" smtClean="0">
                          <a:solidFill>
                            <a:schemeClr val="bg1"/>
                          </a:solidFill>
                        </a:rPr>
                        <a:t>(formulário</a:t>
                      </a:r>
                      <a:r>
                        <a:rPr lang="pt-BR" sz="1200" baseline="0" dirty="0" smtClean="0">
                          <a:solidFill>
                            <a:schemeClr val="bg1"/>
                          </a:solidFill>
                        </a:rPr>
                        <a:t> completo)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2608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Não tem sistema público</a:t>
                      </a:r>
                      <a:br>
                        <a:rPr lang="pt-BR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(formulário simplificado)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7986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Concentração: Só 8% dos municípios </a:t>
            </a:r>
            <a:r>
              <a:rPr lang="pt-BR" sz="3200" dirty="0" smtClean="0"/>
              <a:t>brasileiros arrecadam </a:t>
            </a:r>
            <a:r>
              <a:rPr lang="pt-BR" sz="3200" dirty="0"/>
              <a:t>mais do que </a:t>
            </a:r>
            <a:r>
              <a:rPr lang="pt-BR" sz="3200" dirty="0" smtClean="0"/>
              <a:t>gastam</a:t>
            </a:r>
            <a:endParaRPr lang="en-US" sz="3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79512" y="6381328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 smtClean="0">
                <a:solidFill>
                  <a:schemeClr val="bg1"/>
                </a:solidFill>
              </a:rPr>
              <a:t>Fonte: IBGE – Estadão Dados			      Jornal Estadão, Economia &amp; Negócios, 2014 – janeiro, 5</a:t>
            </a:r>
            <a:endParaRPr lang="en-US" sz="1200" i="1" dirty="0" smtClean="0">
              <a:solidFill>
                <a:schemeClr val="bg1"/>
              </a:solidFill>
            </a:endParaRPr>
          </a:p>
          <a:p>
            <a:endParaRPr lang="pt-BR" sz="1200" i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38177"/>
            <a:ext cx="4130972" cy="429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268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3816424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pt-BR" sz="2000" dirty="0" smtClean="0"/>
              <a:t>Universalização </a:t>
            </a:r>
            <a:br>
              <a:rPr lang="pt-BR" sz="2000" dirty="0" smtClean="0"/>
            </a:br>
            <a:r>
              <a:rPr lang="pt-BR" sz="2000" dirty="0" err="1" smtClean="0"/>
              <a:t>Plansab</a:t>
            </a:r>
            <a:r>
              <a:rPr lang="pt-BR" sz="2000" dirty="0" smtClean="0"/>
              <a:t> e seus 3 grandes programas</a:t>
            </a:r>
            <a:br>
              <a:rPr lang="pt-BR" sz="2000" dirty="0" smtClean="0"/>
            </a:br>
            <a:r>
              <a:rPr lang="pt-BR" sz="2000" dirty="0" smtClean="0"/>
              <a:t>Gestão com claro incentivo a bons indicadores de performance</a:t>
            </a:r>
            <a:br>
              <a:rPr lang="pt-BR" sz="2000" dirty="0" smtClean="0"/>
            </a:br>
            <a:r>
              <a:rPr lang="pt-BR" sz="2000" dirty="0" smtClean="0"/>
              <a:t>Políticas Públicas</a:t>
            </a:r>
            <a:br>
              <a:rPr lang="pt-BR" sz="2000" dirty="0" smtClean="0"/>
            </a:br>
            <a:r>
              <a:rPr lang="pt-BR" sz="2000" dirty="0" smtClean="0"/>
              <a:t>Incentivar a participação e o controle social </a:t>
            </a:r>
            <a:br>
              <a:rPr lang="pt-BR" sz="2000" dirty="0" smtClean="0"/>
            </a:br>
            <a:r>
              <a:rPr lang="pt-BR" sz="2000" dirty="0" smtClean="0"/>
              <a:t>Regulação</a:t>
            </a:r>
            <a:br>
              <a:rPr lang="pt-BR" sz="2000" dirty="0" smtClean="0"/>
            </a:br>
            <a:r>
              <a:rPr lang="pt-BR" sz="2000" dirty="0" smtClean="0"/>
              <a:t>Definição clara das fontes de recursos para encarar os desafios do saneamento ambiental</a:t>
            </a:r>
            <a:br>
              <a:rPr lang="pt-BR" sz="2000" dirty="0" smtClean="0"/>
            </a:br>
            <a:r>
              <a:rPr lang="pt-BR" sz="2000" dirty="0" smtClean="0"/>
              <a:t>Desoneração fiscal do Setor Saneamento</a:t>
            </a:r>
            <a:br>
              <a:rPr lang="pt-BR" sz="2000" dirty="0" smtClean="0"/>
            </a:br>
            <a:r>
              <a:rPr lang="pt-BR" sz="2000" dirty="0" smtClean="0"/>
              <a:t>Participação da iniciativa privada</a:t>
            </a:r>
            <a:br>
              <a:rPr lang="pt-BR" sz="2000" dirty="0" smtClean="0"/>
            </a:br>
            <a:r>
              <a:rPr lang="pt-BR" sz="2000" dirty="0" smtClean="0"/>
              <a:t>Entendimento das mudanças climáticas e seus efeitos.</a:t>
            </a: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pt-BR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pt-BR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pt-BR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pt-BR" sz="1400" dirty="0" smtClean="0"/>
              <a:t/>
            </a:r>
            <a:br>
              <a:rPr lang="pt-BR" sz="1400" dirty="0" smtClean="0"/>
            </a:br>
            <a:endParaRPr lang="pt-BR" sz="1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Desafios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Necessidade de Investimentos  </a:t>
            </a:r>
            <a:br>
              <a:rPr lang="pt-BR" dirty="0"/>
            </a:br>
            <a:r>
              <a:rPr lang="pt-BR" sz="1400" dirty="0"/>
              <a:t>Versão atualizada PLANSAB</a:t>
            </a:r>
            <a:endParaRPr lang="en-US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6992682"/>
              </p:ext>
            </p:extLst>
          </p:nvPr>
        </p:nvGraphicFramePr>
        <p:xfrm>
          <a:off x="88989" y="2060847"/>
          <a:ext cx="9019515" cy="302433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34752"/>
                <a:gridCol w="963304"/>
                <a:gridCol w="612967"/>
                <a:gridCol w="612967"/>
                <a:gridCol w="384126"/>
                <a:gridCol w="612967"/>
                <a:gridCol w="384126"/>
                <a:gridCol w="612967"/>
                <a:gridCol w="612967"/>
                <a:gridCol w="384126"/>
                <a:gridCol w="612967"/>
                <a:gridCol w="384126"/>
                <a:gridCol w="612967"/>
                <a:gridCol w="612967"/>
                <a:gridCol w="384126"/>
                <a:gridCol w="612967"/>
                <a:gridCol w="384126"/>
              </a:tblGrid>
              <a:tr h="202682"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AÇÃO</a:t>
                      </a:r>
                      <a:br>
                        <a:rPr lang="pt-BR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pt-BR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ORIGEM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BBE0E3">
                        <a:alpha val="20000"/>
                      </a:srgb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ESTRUTURAL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b">
                    <a:solidFill>
                      <a:srgbClr val="BBE0E3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ESTRUTURANTE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b">
                    <a:solidFill>
                      <a:srgbClr val="BBE0E3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b">
                    <a:solidFill>
                      <a:srgbClr val="BBE0E3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8166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BBE0E3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Agentes Federais 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BBE0E3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Outros agentes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BBE0E3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BBE0E3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Agentes Federais 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BBE0E3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Outros agentes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BBE0E3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BBE0E3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Agentes Federais 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BBE0E3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Outros agentes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BBE0E3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4690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R$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b">
                    <a:solidFill>
                      <a:srgbClr val="BBE0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b">
                    <a:solidFill>
                      <a:srgbClr val="BBE0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R$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b">
                    <a:solidFill>
                      <a:srgbClr val="BBE0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b">
                    <a:solidFill>
                      <a:srgbClr val="BBE0E3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R$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b">
                    <a:solidFill>
                      <a:srgbClr val="BBE0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b">
                    <a:solidFill>
                      <a:srgbClr val="BBE0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R$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b">
                    <a:solidFill>
                      <a:srgbClr val="BBE0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b">
                    <a:solidFill>
                      <a:srgbClr val="BBE0E3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R$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b">
                    <a:solidFill>
                      <a:srgbClr val="BBE0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b">
                    <a:solidFill>
                      <a:srgbClr val="BBE0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R$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b">
                    <a:solidFill>
                      <a:srgbClr val="BBE0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b">
                    <a:solidFill>
                      <a:srgbClr val="BBE0E3">
                        <a:alpha val="20000"/>
                      </a:srgbClr>
                    </a:solidFill>
                  </a:tcPr>
                </a:tc>
              </a:tr>
              <a:tr h="333974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2014-2033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vert="vert270" anchor="ctr">
                    <a:solidFill>
                      <a:srgbClr val="BBE0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Água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84.386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67.509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80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16.877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37.736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11.329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30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26.434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70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122.149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78.838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65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43.311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35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BBE0E3"/>
                    </a:solidFill>
                  </a:tcPr>
                </a:tc>
              </a:tr>
              <a:tr h="33397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Esgoto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156.666 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133.166 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85 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23.500 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15 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25.226 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5.802 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23 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19.424 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77 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181.893 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138.968 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76 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42.924 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24 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3C8C93"/>
                    </a:solidFill>
                  </a:tcPr>
                </a:tc>
              </a:tr>
              <a:tr h="27469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R.S.U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BBE0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15.523 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12.418 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80 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3.105 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 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7.838 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-   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7.838 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100 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23.361 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12.418 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53 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10.943 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47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/>
                </a:tc>
              </a:tr>
              <a:tr h="39821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Dren.Urbana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BBE0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27.188 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BBE0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21.750 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BBE0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80 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BBE0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5.438 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BBE0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 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BBE0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41.517 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BBE0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12.455 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BBE0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30 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BBE0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29.062 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BBE0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70 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BBE0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68.705 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BBE0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34.205 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BBE0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50 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BBE0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34.500 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BBE0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50 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BBE0E3">
                        <a:alpha val="20000"/>
                      </a:srgbClr>
                    </a:solidFill>
                  </a:tcPr>
                </a:tc>
              </a:tr>
              <a:tr h="33397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Gestão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112.345 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33.703 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30 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78.641 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70 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112.345 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33.703 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30 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78.641 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70 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FFC000">
                        <a:alpha val="20000"/>
                      </a:srgbClr>
                    </a:solidFill>
                  </a:tcPr>
                </a:tc>
              </a:tr>
              <a:tr h="33397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>
                    <a:solidFill>
                      <a:srgbClr val="BBE0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283.763 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234.844 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83 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48.919 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17 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224.689 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63.290 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28 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161.400 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72 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508.452 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298.133 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59 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210.319 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41 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783" marR="7783" marT="7783" marB="0" anchor="ctr"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07504" y="5229200"/>
            <a:ext cx="9036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1200" dirty="0">
                <a:solidFill>
                  <a:schemeClr val="bg1"/>
                </a:solidFill>
              </a:rPr>
              <a:t>(1) Os valores resultam das previsões de necessidade de investimentos baseadas no Cenário 1</a:t>
            </a:r>
            <a:r>
              <a:rPr lang="pt-BR" sz="1200" dirty="0" smtClean="0">
                <a:solidFill>
                  <a:schemeClr val="bg1"/>
                </a:solidFill>
              </a:rPr>
              <a:t>. (</a:t>
            </a:r>
            <a:r>
              <a:rPr lang="pt-BR" sz="1200" dirty="0">
                <a:solidFill>
                  <a:schemeClr val="bg1"/>
                </a:solidFill>
              </a:rPr>
              <a:t>2) Incluem-se os recursos provenientes do Orçamento Geral da União (OGU) e dos agentes financeiros e de fomento do Governo Federal dentre outros</a:t>
            </a:r>
            <a:r>
              <a:rPr lang="pt-BR" sz="1200" dirty="0" smtClean="0">
                <a:solidFill>
                  <a:schemeClr val="bg1"/>
                </a:solidFill>
              </a:rPr>
              <a:t>. (</a:t>
            </a:r>
            <a:r>
              <a:rPr lang="pt-BR" sz="1200" dirty="0">
                <a:solidFill>
                  <a:schemeClr val="bg1"/>
                </a:solidFill>
              </a:rPr>
              <a:t>3) Os valores dos PAC 1 e PAC 2, contratados ou em contratação, não foram deduzidos dos valores previstos, já que a estimativa de investimentos tem como ponto de partida o momento anterior à incidência de impactos significativos desses programas sobre os indicadores projetados</a:t>
            </a:r>
            <a:r>
              <a:rPr lang="pt-BR" sz="1200" dirty="0" smtClean="0">
                <a:solidFill>
                  <a:schemeClr val="bg1"/>
                </a:solidFill>
              </a:rPr>
              <a:t>.’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252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19490</TotalTime>
  <Words>704</Words>
  <Application>Microsoft Office PowerPoint</Application>
  <PresentationFormat>Apresentação na tela (4:3)</PresentationFormat>
  <Paragraphs>285</Paragraphs>
  <Slides>24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Diseño predeterminado</vt:lpstr>
      <vt:lpstr> Subcomissão Especial da Universalização do Saneamento Básico e Uso Racional da Água  Universalização do Saneamento Básico nos Municípios com até 50.000 hab  Brasília, 5 de agosto de 2015</vt:lpstr>
      <vt:lpstr>Níveis de atendimento Total de água e esgoto 2013 por região</vt:lpstr>
      <vt:lpstr>Arcabouço Legal</vt:lpstr>
      <vt:lpstr>Gestão do Saneamento no Brasil</vt:lpstr>
      <vt:lpstr>Prestadores de Serviços </vt:lpstr>
      <vt:lpstr>Amostra de municípios com dados de esgotamento sanitário</vt:lpstr>
      <vt:lpstr>Concentração: Só 8% dos municípios brasileiros arrecadam mais do que gastam</vt:lpstr>
      <vt:lpstr>Universalização  Plansab e seus 3 grandes programas Gestão com claro incentivo a bons indicadores de performance Políticas Públicas Incentivar a participação e o controle social  Regulação Definição clara das fontes de recursos para encarar os desafios do saneamento ambiental Desoneração fiscal do Setor Saneamento Participação da iniciativa privada Entendimento das mudanças climáticas e seus efeitos.     </vt:lpstr>
      <vt:lpstr>Necessidade de Investimentos   Versão atualizada PLANSAB</vt:lpstr>
      <vt:lpstr>Investimentos realizados nos serviços de abastecimento de água e de esgotamento sanitário no período de 1995 a 2011, segundo estado e macrorregião</vt:lpstr>
      <vt:lpstr>Evolução dos Investimentos Realizados Últimos Anos</vt:lpstr>
      <vt:lpstr>Saneamento: valores contratados x desembolsados</vt:lpstr>
      <vt:lpstr>Perdas de Água na Distribuição</vt:lpstr>
      <vt:lpstr>Tarifas x Despesas</vt:lpstr>
      <vt:lpstr>As Agências Reguladoras</vt:lpstr>
      <vt:lpstr> </vt:lpstr>
      <vt:lpstr>PLANSAB - Saneamento  Estruturante  Quatro grandes ações</vt:lpstr>
      <vt:lpstr>Slide 18</vt:lpstr>
      <vt:lpstr>Proposta de Agenda  Foco 1: Escala Econômica </vt:lpstr>
      <vt:lpstr>Lógica de Negócios nos Setores  Público e Privado</vt:lpstr>
      <vt:lpstr>Proposta de Agenda Foco 2: Disseminação de Informações sobre Saneamento</vt:lpstr>
      <vt:lpstr>Proposta de Agenda Foco 3: Plansab</vt:lpstr>
      <vt:lpstr>Algumas ações da ABES</vt:lpstr>
      <vt:lpstr>Dante Ragazzi Pauli  dante.pauli@abes-dn.org.br Presidente da ABES-DN   Tel.: (21) 2277-3900  www.abes-dn.org.br  abes@abes-dn.org.br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Techideias, ABES</dc:creator>
  <cp:lastModifiedBy>Administrador</cp:lastModifiedBy>
  <cp:revision>885</cp:revision>
  <dcterms:created xsi:type="dcterms:W3CDTF">2010-05-23T14:28:12Z</dcterms:created>
  <dcterms:modified xsi:type="dcterms:W3CDTF">2015-08-05T19:20:48Z</dcterms:modified>
</cp:coreProperties>
</file>