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349" r:id="rId5"/>
    <p:sldId id="264" r:id="rId6"/>
    <p:sldId id="265" r:id="rId7"/>
    <p:sldId id="266" r:id="rId8"/>
    <p:sldId id="267" r:id="rId9"/>
    <p:sldId id="350" r:id="rId10"/>
    <p:sldId id="286" r:id="rId11"/>
    <p:sldId id="318" r:id="rId12"/>
    <p:sldId id="351" r:id="rId13"/>
    <p:sldId id="315" r:id="rId14"/>
    <p:sldId id="287" r:id="rId15"/>
    <p:sldId id="311" r:id="rId16"/>
    <p:sldId id="316" r:id="rId17"/>
    <p:sldId id="317" r:id="rId18"/>
    <p:sldId id="354" r:id="rId19"/>
    <p:sldId id="319" r:id="rId20"/>
    <p:sldId id="321" r:id="rId21"/>
    <p:sldId id="320" r:id="rId22"/>
    <p:sldId id="322" r:id="rId23"/>
    <p:sldId id="324" r:id="rId24"/>
    <p:sldId id="355" r:id="rId25"/>
    <p:sldId id="326" r:id="rId26"/>
    <p:sldId id="330" r:id="rId27"/>
    <p:sldId id="356" r:id="rId28"/>
    <p:sldId id="275" r:id="rId29"/>
    <p:sldId id="276" r:id="rId30"/>
    <p:sldId id="284" r:id="rId31"/>
    <p:sldId id="357" r:id="rId32"/>
    <p:sldId id="334" r:id="rId33"/>
    <p:sldId id="338" r:id="rId34"/>
    <p:sldId id="361" r:id="rId35"/>
    <p:sldId id="339" r:id="rId36"/>
    <p:sldId id="368" r:id="rId37"/>
    <p:sldId id="369" r:id="rId38"/>
    <p:sldId id="35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8" r:id="rId47"/>
    <p:sldId id="360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96812-E9C3-48D4-AFEA-7AF6B11B5C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ABA0F96-EFD6-42DF-B3B8-57BAEEE308A2}">
      <dgm:prSet phldrT="[Texto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Empresas estaduais detêm aproximadamente 75% dos serviços de saneamento, compreendendo 26 empresas;</a:t>
          </a:r>
          <a:endParaRPr lang="pt-BR" dirty="0">
            <a:solidFill>
              <a:schemeClr val="tx1"/>
            </a:solidFill>
          </a:endParaRPr>
        </a:p>
      </dgm:t>
    </dgm:pt>
    <dgm:pt modelId="{F3EE4E16-A543-4A98-A90C-51D84C54C2A2}" type="parTrans" cxnId="{E194134A-C797-4072-84F9-F2A7ADD6DB43}">
      <dgm:prSet/>
      <dgm:spPr/>
      <dgm:t>
        <a:bodyPr/>
        <a:lstStyle/>
        <a:p>
          <a:endParaRPr lang="pt-BR"/>
        </a:p>
      </dgm:t>
    </dgm:pt>
    <dgm:pt modelId="{7F770F57-55FC-4099-860E-5436B2174C0C}" type="sibTrans" cxnId="{E194134A-C797-4072-84F9-F2A7ADD6DB43}">
      <dgm:prSet/>
      <dgm:spPr/>
      <dgm:t>
        <a:bodyPr/>
        <a:lstStyle/>
        <a:p>
          <a:endParaRPr lang="pt-BR"/>
        </a:p>
      </dgm:t>
    </dgm:pt>
    <dgm:pt modelId="{E18DE748-FABB-44C9-9D9D-F730ED0D9695}">
      <dgm:prSet phldrT="[Texto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Serviços públicos municipais, que podem ser autarquias ou sociedades de economia mista, somando cerca de 1,6 mil instituições em todo o país;</a:t>
          </a:r>
          <a:endParaRPr lang="pt-BR" dirty="0">
            <a:solidFill>
              <a:schemeClr val="tx1"/>
            </a:solidFill>
          </a:endParaRPr>
        </a:p>
      </dgm:t>
    </dgm:pt>
    <dgm:pt modelId="{1B865E68-D432-4AB4-AB5A-CE865EFD27F6}" type="parTrans" cxnId="{08EF498C-B6B1-4DFC-9B32-F0FFBFFCB3AB}">
      <dgm:prSet/>
      <dgm:spPr/>
      <dgm:t>
        <a:bodyPr/>
        <a:lstStyle/>
        <a:p>
          <a:endParaRPr lang="pt-BR"/>
        </a:p>
      </dgm:t>
    </dgm:pt>
    <dgm:pt modelId="{8A6481F4-185A-43BF-AE2B-7F8E3B71F710}" type="sibTrans" cxnId="{08EF498C-B6B1-4DFC-9B32-F0FFBFFCB3AB}">
      <dgm:prSet/>
      <dgm:spPr/>
      <dgm:t>
        <a:bodyPr/>
        <a:lstStyle/>
        <a:p>
          <a:endParaRPr lang="pt-BR"/>
        </a:p>
      </dgm:t>
    </dgm:pt>
    <dgm:pt modelId="{481129D5-A62A-469D-988F-02068E9B18D6}">
      <dgm:prSet phldrT="[Texto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Empresas privadas: grupo de cerca de 70 companhias que obtiveram concessões a partir da década de 1990. </a:t>
          </a:r>
          <a:endParaRPr lang="pt-BR" dirty="0">
            <a:solidFill>
              <a:schemeClr val="tx1"/>
            </a:solidFill>
          </a:endParaRPr>
        </a:p>
      </dgm:t>
    </dgm:pt>
    <dgm:pt modelId="{29C29F0F-96D9-4758-AB80-1CC531E8D3DE}" type="parTrans" cxnId="{34A80952-E66A-4832-BADC-76D72A1EBA38}">
      <dgm:prSet/>
      <dgm:spPr/>
      <dgm:t>
        <a:bodyPr/>
        <a:lstStyle/>
        <a:p>
          <a:endParaRPr lang="pt-BR"/>
        </a:p>
      </dgm:t>
    </dgm:pt>
    <dgm:pt modelId="{AF8BDCFA-9FEB-4F0D-8D5E-C0E5C2CDF1BB}" type="sibTrans" cxnId="{34A80952-E66A-4832-BADC-76D72A1EBA38}">
      <dgm:prSet/>
      <dgm:spPr/>
      <dgm:t>
        <a:bodyPr/>
        <a:lstStyle/>
        <a:p>
          <a:endParaRPr lang="pt-BR"/>
        </a:p>
      </dgm:t>
    </dgm:pt>
    <dgm:pt modelId="{518FF2D3-C842-4AE2-8EF2-00B0CED5BDF1}" type="pres">
      <dgm:prSet presAssocID="{C2996812-E9C3-48D4-AFEA-7AF6B11B5C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658525-975E-4D90-BC08-3A1407BFD476}" type="pres">
      <dgm:prSet presAssocID="{6ABA0F96-EFD6-42DF-B3B8-57BAEEE308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B5144-088C-4EF1-B126-3349A641714B}" type="pres">
      <dgm:prSet presAssocID="{7F770F57-55FC-4099-860E-5436B2174C0C}" presName="sibTrans" presStyleCnt="0"/>
      <dgm:spPr/>
    </dgm:pt>
    <dgm:pt modelId="{ABBFF763-0569-4257-B938-9D5AD68B035E}" type="pres">
      <dgm:prSet presAssocID="{E18DE748-FABB-44C9-9D9D-F730ED0D96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81913B-BDFE-462F-B0AB-870746D446E5}" type="pres">
      <dgm:prSet presAssocID="{8A6481F4-185A-43BF-AE2B-7F8E3B71F710}" presName="sibTrans" presStyleCnt="0"/>
      <dgm:spPr/>
    </dgm:pt>
    <dgm:pt modelId="{B6CE508F-7782-42FF-B396-1CFD6C5DA2E3}" type="pres">
      <dgm:prSet presAssocID="{481129D5-A62A-469D-988F-02068E9B18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30C94F-7B44-45D2-A5C5-47EB4E3FF6FD}" type="presOf" srcId="{E18DE748-FABB-44C9-9D9D-F730ED0D9695}" destId="{ABBFF763-0569-4257-B938-9D5AD68B035E}" srcOrd="0" destOrd="0" presId="urn:microsoft.com/office/officeart/2005/8/layout/default"/>
    <dgm:cxn modelId="{08EF498C-B6B1-4DFC-9B32-F0FFBFFCB3AB}" srcId="{C2996812-E9C3-48D4-AFEA-7AF6B11B5CF7}" destId="{E18DE748-FABB-44C9-9D9D-F730ED0D9695}" srcOrd="1" destOrd="0" parTransId="{1B865E68-D432-4AB4-AB5A-CE865EFD27F6}" sibTransId="{8A6481F4-185A-43BF-AE2B-7F8E3B71F710}"/>
    <dgm:cxn modelId="{34A80952-E66A-4832-BADC-76D72A1EBA38}" srcId="{C2996812-E9C3-48D4-AFEA-7AF6B11B5CF7}" destId="{481129D5-A62A-469D-988F-02068E9B18D6}" srcOrd="2" destOrd="0" parTransId="{29C29F0F-96D9-4758-AB80-1CC531E8D3DE}" sibTransId="{AF8BDCFA-9FEB-4F0D-8D5E-C0E5C2CDF1BB}"/>
    <dgm:cxn modelId="{1089EA0F-6F12-474E-9B55-F7B137ACAF29}" type="presOf" srcId="{6ABA0F96-EFD6-42DF-B3B8-57BAEEE308A2}" destId="{BA658525-975E-4D90-BC08-3A1407BFD476}" srcOrd="0" destOrd="0" presId="urn:microsoft.com/office/officeart/2005/8/layout/default"/>
    <dgm:cxn modelId="{81F2961F-E7AE-4CAE-B226-9917D06D2DD0}" type="presOf" srcId="{481129D5-A62A-469D-988F-02068E9B18D6}" destId="{B6CE508F-7782-42FF-B396-1CFD6C5DA2E3}" srcOrd="0" destOrd="0" presId="urn:microsoft.com/office/officeart/2005/8/layout/default"/>
    <dgm:cxn modelId="{D20F5378-BFE0-4767-B9F5-B78E68CC3319}" type="presOf" srcId="{C2996812-E9C3-48D4-AFEA-7AF6B11B5CF7}" destId="{518FF2D3-C842-4AE2-8EF2-00B0CED5BDF1}" srcOrd="0" destOrd="0" presId="urn:microsoft.com/office/officeart/2005/8/layout/default"/>
    <dgm:cxn modelId="{E194134A-C797-4072-84F9-F2A7ADD6DB43}" srcId="{C2996812-E9C3-48D4-AFEA-7AF6B11B5CF7}" destId="{6ABA0F96-EFD6-42DF-B3B8-57BAEEE308A2}" srcOrd="0" destOrd="0" parTransId="{F3EE4E16-A543-4A98-A90C-51D84C54C2A2}" sibTransId="{7F770F57-55FC-4099-860E-5436B2174C0C}"/>
    <dgm:cxn modelId="{28C27EA3-D432-4F74-BFC1-75565B0DF675}" type="presParOf" srcId="{518FF2D3-C842-4AE2-8EF2-00B0CED5BDF1}" destId="{BA658525-975E-4D90-BC08-3A1407BFD476}" srcOrd="0" destOrd="0" presId="urn:microsoft.com/office/officeart/2005/8/layout/default"/>
    <dgm:cxn modelId="{5F81A7F9-51FE-4616-B13D-CF7614046F4D}" type="presParOf" srcId="{518FF2D3-C842-4AE2-8EF2-00B0CED5BDF1}" destId="{61CB5144-088C-4EF1-B126-3349A641714B}" srcOrd="1" destOrd="0" presId="urn:microsoft.com/office/officeart/2005/8/layout/default"/>
    <dgm:cxn modelId="{07E283A0-480D-4308-BB36-28190ECD4BD5}" type="presParOf" srcId="{518FF2D3-C842-4AE2-8EF2-00B0CED5BDF1}" destId="{ABBFF763-0569-4257-B938-9D5AD68B035E}" srcOrd="2" destOrd="0" presId="urn:microsoft.com/office/officeart/2005/8/layout/default"/>
    <dgm:cxn modelId="{62710C81-D945-4B42-96B6-643FC144A1D9}" type="presParOf" srcId="{518FF2D3-C842-4AE2-8EF2-00B0CED5BDF1}" destId="{8281913B-BDFE-462F-B0AB-870746D446E5}" srcOrd="3" destOrd="0" presId="urn:microsoft.com/office/officeart/2005/8/layout/default"/>
    <dgm:cxn modelId="{5D8F102F-95CC-4EE8-B14A-E51012A58024}" type="presParOf" srcId="{518FF2D3-C842-4AE2-8EF2-00B0CED5BDF1}" destId="{B6CE508F-7782-42FF-B396-1CFD6C5DA2E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65BA9-65C8-4F02-B4BA-0592336E246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D11733-4B52-4A75-BE56-3DDB6DE178FF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algn="ctr"/>
          <a:r>
            <a:rPr lang="pt-BR" sz="2400" dirty="0" smtClean="0">
              <a:solidFill>
                <a:schemeClr val="tx1"/>
              </a:solidFill>
            </a:rPr>
            <a:t>Média de consumo de água dos brasileiros: </a:t>
          </a:r>
          <a:r>
            <a:rPr lang="pt-BR" sz="2400" b="1" dirty="0" smtClean="0">
              <a:solidFill>
                <a:schemeClr val="tx1"/>
              </a:solidFill>
            </a:rPr>
            <a:t>166,3 litros</a:t>
          </a:r>
          <a:endParaRPr lang="pt-BR" sz="2400" b="1" dirty="0">
            <a:solidFill>
              <a:schemeClr val="tx1"/>
            </a:solidFill>
          </a:endParaRPr>
        </a:p>
      </dgm:t>
    </dgm:pt>
    <dgm:pt modelId="{A9E8679F-B525-4C8D-98EF-AF1F246DE19E}" type="parTrans" cxnId="{EF050ABC-A7C0-42C4-9649-E11CA1881648}">
      <dgm:prSet/>
      <dgm:spPr/>
      <dgm:t>
        <a:bodyPr/>
        <a:lstStyle/>
        <a:p>
          <a:endParaRPr lang="pt-BR"/>
        </a:p>
      </dgm:t>
    </dgm:pt>
    <dgm:pt modelId="{DD7EF95D-1586-49EF-B5B3-2322B03FE89A}" type="sibTrans" cxnId="{EF050ABC-A7C0-42C4-9649-E11CA1881648}">
      <dgm:prSet/>
      <dgm:spPr/>
      <dgm:t>
        <a:bodyPr/>
        <a:lstStyle/>
        <a:p>
          <a:endParaRPr lang="pt-BR"/>
        </a:p>
      </dgm:t>
    </dgm:pt>
    <dgm:pt modelId="{E8E800FA-38A0-422D-9345-72E355440C81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Menor consumo no Nordeste: </a:t>
          </a:r>
          <a:r>
            <a:rPr lang="pt-BR" sz="2400" b="1" dirty="0" smtClean="0">
              <a:solidFill>
                <a:schemeClr val="tx1"/>
              </a:solidFill>
            </a:rPr>
            <a:t>125,8 litros</a:t>
          </a:r>
          <a:endParaRPr lang="pt-BR" sz="1800" b="1" dirty="0">
            <a:solidFill>
              <a:schemeClr val="tx1"/>
            </a:solidFill>
          </a:endParaRPr>
        </a:p>
      </dgm:t>
    </dgm:pt>
    <dgm:pt modelId="{293A5F88-24F5-437C-9075-1F0927C03BC7}" type="parTrans" cxnId="{6B7E102A-EE7E-47B5-90DA-7CEF7AFE045A}">
      <dgm:prSet/>
      <dgm:spPr/>
      <dgm:t>
        <a:bodyPr/>
        <a:lstStyle/>
        <a:p>
          <a:endParaRPr lang="pt-BR"/>
        </a:p>
      </dgm:t>
    </dgm:pt>
    <dgm:pt modelId="{FDCD6B90-E9E0-42D4-A189-D018FBBC142E}" type="sibTrans" cxnId="{6B7E102A-EE7E-47B5-90DA-7CEF7AFE045A}">
      <dgm:prSet/>
      <dgm:spPr/>
      <dgm:t>
        <a:bodyPr/>
        <a:lstStyle/>
        <a:p>
          <a:endParaRPr lang="pt-BR"/>
        </a:p>
      </dgm:t>
    </dgm:pt>
    <dgm:pt modelId="{3542C519-41CA-4543-B3B2-AA410717DDCF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Maior consumo no Sudeste: </a:t>
          </a:r>
          <a:r>
            <a:rPr lang="pt-BR" sz="2400" b="1" dirty="0" smtClean="0">
              <a:solidFill>
                <a:schemeClr val="tx1"/>
              </a:solidFill>
            </a:rPr>
            <a:t>194 litros</a:t>
          </a:r>
          <a:endParaRPr lang="pt-BR" sz="2400" b="1" dirty="0">
            <a:solidFill>
              <a:schemeClr val="tx1"/>
            </a:solidFill>
          </a:endParaRPr>
        </a:p>
      </dgm:t>
    </dgm:pt>
    <dgm:pt modelId="{541D4C76-B869-465A-8C2F-1E99E7628329}" type="parTrans" cxnId="{86FDA71C-1FB3-476D-9FB7-E26C3D358A59}">
      <dgm:prSet/>
      <dgm:spPr/>
      <dgm:t>
        <a:bodyPr/>
        <a:lstStyle/>
        <a:p>
          <a:endParaRPr lang="pt-BR"/>
        </a:p>
      </dgm:t>
    </dgm:pt>
    <dgm:pt modelId="{307DE652-1BC8-4695-803F-7CCA0308FB85}" type="sibTrans" cxnId="{86FDA71C-1FB3-476D-9FB7-E26C3D358A59}">
      <dgm:prSet/>
      <dgm:spPr/>
      <dgm:t>
        <a:bodyPr/>
        <a:lstStyle/>
        <a:p>
          <a:endParaRPr lang="pt-BR"/>
        </a:p>
      </dgm:t>
    </dgm:pt>
    <dgm:pt modelId="{DE8A19B6-4855-4783-84D2-24D9388A8FD6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 Setor gerou </a:t>
          </a:r>
          <a:r>
            <a:rPr lang="pt-BR" sz="2000" b="1" dirty="0" smtClean="0">
              <a:solidFill>
                <a:schemeClr val="tx1"/>
              </a:solidFill>
            </a:rPr>
            <a:t>727 mil empregos </a:t>
          </a:r>
          <a:r>
            <a:rPr lang="pt-BR" sz="2000" dirty="0" smtClean="0">
              <a:solidFill>
                <a:schemeClr val="tx1"/>
              </a:solidFill>
            </a:rPr>
            <a:t>diretos e indiretos no Brasil</a:t>
          </a:r>
          <a:endParaRPr lang="pt-BR" sz="2000" dirty="0">
            <a:solidFill>
              <a:schemeClr val="tx1"/>
            </a:solidFill>
          </a:endParaRPr>
        </a:p>
      </dgm:t>
    </dgm:pt>
    <dgm:pt modelId="{D648EB60-51C5-4314-B978-C0207E5C56E7}" type="parTrans" cxnId="{F84BD9FC-357E-4A5A-96DC-7BC7510E38D1}">
      <dgm:prSet/>
      <dgm:spPr/>
      <dgm:t>
        <a:bodyPr/>
        <a:lstStyle/>
        <a:p>
          <a:endParaRPr lang="pt-BR"/>
        </a:p>
      </dgm:t>
    </dgm:pt>
    <dgm:pt modelId="{2B74A24F-71D3-453D-B79F-412B3DB226A2}" type="sibTrans" cxnId="{F84BD9FC-357E-4A5A-96DC-7BC7510E38D1}">
      <dgm:prSet/>
      <dgm:spPr/>
      <dgm:t>
        <a:bodyPr/>
        <a:lstStyle/>
        <a:p>
          <a:endParaRPr lang="pt-BR"/>
        </a:p>
      </dgm:t>
    </dgm:pt>
    <dgm:pt modelId="{ADFEAEAB-7651-4264-8695-61A89DA4380F}" type="pres">
      <dgm:prSet presAssocID="{1B465BA9-65C8-4F02-B4BA-0592336E246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11D491-99C2-4483-90E3-FE11024992F2}" type="pres">
      <dgm:prSet presAssocID="{1B465BA9-65C8-4F02-B4BA-0592336E2469}" presName="diamond" presStyleLbl="bgShp" presStyleIdx="0" presStyleCnt="1" custLinFactNeighborY="1408"/>
      <dgm:spPr/>
    </dgm:pt>
    <dgm:pt modelId="{6879F9DE-479E-41DC-924D-FB6FE45F7001}" type="pres">
      <dgm:prSet presAssocID="{1B465BA9-65C8-4F02-B4BA-0592336E24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DDA63-691A-41A8-B2C8-B2E40591C56D}" type="pres">
      <dgm:prSet presAssocID="{1B465BA9-65C8-4F02-B4BA-0592336E24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6C51FB-706C-4D34-BAA7-4A839E15F219}" type="pres">
      <dgm:prSet presAssocID="{1B465BA9-65C8-4F02-B4BA-0592336E24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28A267-B5FC-4CF9-8D4A-EB2483D28263}" type="pres">
      <dgm:prSet presAssocID="{1B465BA9-65C8-4F02-B4BA-0592336E24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7E102A-EE7E-47B5-90DA-7CEF7AFE045A}" srcId="{1B465BA9-65C8-4F02-B4BA-0592336E2469}" destId="{E8E800FA-38A0-422D-9345-72E355440C81}" srcOrd="1" destOrd="0" parTransId="{293A5F88-24F5-437C-9075-1F0927C03BC7}" sibTransId="{FDCD6B90-E9E0-42D4-A189-D018FBBC142E}"/>
    <dgm:cxn modelId="{DB72F3FD-00AF-44E2-9BBF-4E30032DD8F4}" type="presOf" srcId="{3542C519-41CA-4543-B3B2-AA410717DDCF}" destId="{996C51FB-706C-4D34-BAA7-4A839E15F219}" srcOrd="0" destOrd="0" presId="urn:microsoft.com/office/officeart/2005/8/layout/matrix3"/>
    <dgm:cxn modelId="{BB9E1A2C-33DF-4859-ABC1-003F36228046}" type="presOf" srcId="{DE8A19B6-4855-4783-84D2-24D9388A8FD6}" destId="{5028A267-B5FC-4CF9-8D4A-EB2483D28263}" srcOrd="0" destOrd="0" presId="urn:microsoft.com/office/officeart/2005/8/layout/matrix3"/>
    <dgm:cxn modelId="{74624C23-C9F2-48F1-ABE3-7C9357EC5B47}" type="presOf" srcId="{DAD11733-4B52-4A75-BE56-3DDB6DE178FF}" destId="{6879F9DE-479E-41DC-924D-FB6FE45F7001}" srcOrd="0" destOrd="0" presId="urn:microsoft.com/office/officeart/2005/8/layout/matrix3"/>
    <dgm:cxn modelId="{86FDA71C-1FB3-476D-9FB7-E26C3D358A59}" srcId="{1B465BA9-65C8-4F02-B4BA-0592336E2469}" destId="{3542C519-41CA-4543-B3B2-AA410717DDCF}" srcOrd="2" destOrd="0" parTransId="{541D4C76-B869-465A-8C2F-1E99E7628329}" sibTransId="{307DE652-1BC8-4695-803F-7CCA0308FB85}"/>
    <dgm:cxn modelId="{EA6829FF-FC54-437A-8D3D-886DBA6400C6}" type="presOf" srcId="{1B465BA9-65C8-4F02-B4BA-0592336E2469}" destId="{ADFEAEAB-7651-4264-8695-61A89DA4380F}" srcOrd="0" destOrd="0" presId="urn:microsoft.com/office/officeart/2005/8/layout/matrix3"/>
    <dgm:cxn modelId="{EF050ABC-A7C0-42C4-9649-E11CA1881648}" srcId="{1B465BA9-65C8-4F02-B4BA-0592336E2469}" destId="{DAD11733-4B52-4A75-BE56-3DDB6DE178FF}" srcOrd="0" destOrd="0" parTransId="{A9E8679F-B525-4C8D-98EF-AF1F246DE19E}" sibTransId="{DD7EF95D-1586-49EF-B5B3-2322B03FE89A}"/>
    <dgm:cxn modelId="{D34EE017-D8AC-48A9-9C66-D39314370054}" type="presOf" srcId="{E8E800FA-38A0-422D-9345-72E355440C81}" destId="{63DDDA63-691A-41A8-B2C8-B2E40591C56D}" srcOrd="0" destOrd="0" presId="urn:microsoft.com/office/officeart/2005/8/layout/matrix3"/>
    <dgm:cxn modelId="{F84BD9FC-357E-4A5A-96DC-7BC7510E38D1}" srcId="{1B465BA9-65C8-4F02-B4BA-0592336E2469}" destId="{DE8A19B6-4855-4783-84D2-24D9388A8FD6}" srcOrd="3" destOrd="0" parTransId="{D648EB60-51C5-4314-B978-C0207E5C56E7}" sibTransId="{2B74A24F-71D3-453D-B79F-412B3DB226A2}"/>
    <dgm:cxn modelId="{909533D3-0EC0-4097-9AB2-98F66F15929F}" type="presParOf" srcId="{ADFEAEAB-7651-4264-8695-61A89DA4380F}" destId="{4C11D491-99C2-4483-90E3-FE11024992F2}" srcOrd="0" destOrd="0" presId="urn:microsoft.com/office/officeart/2005/8/layout/matrix3"/>
    <dgm:cxn modelId="{911D3585-9977-49E9-AC5B-8258CF112104}" type="presParOf" srcId="{ADFEAEAB-7651-4264-8695-61A89DA4380F}" destId="{6879F9DE-479E-41DC-924D-FB6FE45F7001}" srcOrd="1" destOrd="0" presId="urn:microsoft.com/office/officeart/2005/8/layout/matrix3"/>
    <dgm:cxn modelId="{33EC8B47-97F5-4FF8-9E71-780F6564973F}" type="presParOf" srcId="{ADFEAEAB-7651-4264-8695-61A89DA4380F}" destId="{63DDDA63-691A-41A8-B2C8-B2E40591C56D}" srcOrd="2" destOrd="0" presId="urn:microsoft.com/office/officeart/2005/8/layout/matrix3"/>
    <dgm:cxn modelId="{823E041A-6603-48F8-8392-CB91A8B22A92}" type="presParOf" srcId="{ADFEAEAB-7651-4264-8695-61A89DA4380F}" destId="{996C51FB-706C-4D34-BAA7-4A839E15F219}" srcOrd="3" destOrd="0" presId="urn:microsoft.com/office/officeart/2005/8/layout/matrix3"/>
    <dgm:cxn modelId="{D5973361-AAB9-4F04-86A1-C27B22CB664E}" type="presParOf" srcId="{ADFEAEAB-7651-4264-8695-61A89DA4380F}" destId="{5028A267-B5FC-4CF9-8D4A-EB2483D28263}" srcOrd="4" destOrd="0" presId="urn:microsoft.com/office/officeart/2005/8/layout/matrix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DF057-C8E2-4A26-9795-C5BD9C92C1D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DA6095E-F3A3-4749-93A2-F227C9965C07}">
      <dgm:prSet phldrT="[Texto]" custT="1"/>
      <dgm:spPr/>
      <dgm:t>
        <a:bodyPr/>
        <a:lstStyle/>
        <a:p>
          <a:pPr algn="ctr"/>
          <a:endParaRPr lang="pt-BR" sz="2200" dirty="0" smtClean="0">
            <a:latin typeface="+mj-lt"/>
            <a:ea typeface="Tahoma" pitchFamily="34" charset="0"/>
            <a:cs typeface="Tahoma" pitchFamily="34" charset="0"/>
          </a:endParaRPr>
        </a:p>
        <a:p>
          <a:pPr algn="ctr"/>
          <a:endParaRPr lang="pt-BR" sz="2200" dirty="0" smtClean="0">
            <a:latin typeface="+mj-lt"/>
            <a:ea typeface="Tahoma" pitchFamily="34" charset="0"/>
            <a:cs typeface="Tahoma" pitchFamily="34" charset="0"/>
          </a:endParaRPr>
        </a:p>
        <a:p>
          <a:pPr algn="ctr"/>
          <a:endParaRPr lang="pt-BR" sz="2200" dirty="0" smtClean="0">
            <a:latin typeface="+mj-lt"/>
            <a:ea typeface="Tahoma" pitchFamily="34" charset="0"/>
            <a:cs typeface="Tahoma" pitchFamily="34" charset="0"/>
          </a:endParaRPr>
        </a:p>
        <a:p>
          <a:pPr algn="ctr"/>
          <a:endParaRPr lang="pt-BR" sz="2200" dirty="0" smtClean="0">
            <a:latin typeface="+mj-lt"/>
            <a:ea typeface="Tahoma" pitchFamily="34" charset="0"/>
            <a:cs typeface="Tahoma" pitchFamily="34" charset="0"/>
          </a:endParaRPr>
        </a:p>
        <a:p>
          <a:pPr algn="l"/>
          <a:r>
            <a:rPr lang="pt-BR" sz="2200" dirty="0" smtClean="0">
              <a:latin typeface="+mj-lt"/>
              <a:ea typeface="Tahoma" pitchFamily="34" charset="0"/>
              <a:cs typeface="Tahoma" pitchFamily="34" charset="0"/>
            </a:rPr>
            <a:t>Defendemos um novo modelo de política tarifária, com mais participação social, sustentabilidade, legitimidade e viabilidade comercial nas decisões regulatórias</a:t>
          </a:r>
          <a:endParaRPr lang="pt-BR" sz="2200" dirty="0"/>
        </a:p>
      </dgm:t>
    </dgm:pt>
    <dgm:pt modelId="{835B37F5-6FCC-4599-BC09-A635C31BEBEB}" type="parTrans" cxnId="{033B675C-2BFC-4A66-8F88-6107D074F0EF}">
      <dgm:prSet/>
      <dgm:spPr/>
      <dgm:t>
        <a:bodyPr/>
        <a:lstStyle/>
        <a:p>
          <a:endParaRPr lang="pt-BR"/>
        </a:p>
      </dgm:t>
    </dgm:pt>
    <dgm:pt modelId="{6D8A68F9-9B52-489E-9129-3BF3920B7BA5}" type="sibTrans" cxnId="{033B675C-2BFC-4A66-8F88-6107D074F0EF}">
      <dgm:prSet/>
      <dgm:spPr/>
      <dgm:t>
        <a:bodyPr/>
        <a:lstStyle/>
        <a:p>
          <a:endParaRPr lang="pt-BR"/>
        </a:p>
      </dgm:t>
    </dgm:pt>
    <dgm:pt modelId="{647BC09A-9114-4B6A-A393-0F6F96BC32C4}" type="pres">
      <dgm:prSet presAssocID="{AD9DF057-C8E2-4A26-9795-C5BD9C92C1DD}" presName="arrowDiagram" presStyleCnt="0">
        <dgm:presLayoutVars>
          <dgm:chMax val="5"/>
          <dgm:dir/>
          <dgm:resizeHandles val="exact"/>
        </dgm:presLayoutVars>
      </dgm:prSet>
      <dgm:spPr/>
    </dgm:pt>
    <dgm:pt modelId="{ACDBBEC4-D416-46D7-9376-ACFCF2A9F179}" type="pres">
      <dgm:prSet presAssocID="{AD9DF057-C8E2-4A26-9795-C5BD9C92C1DD}" presName="arrow" presStyleLbl="bgShp" presStyleIdx="0" presStyleCnt="1" custLinFactNeighborX="-1351" custLinFactNeighborY="-17568"/>
      <dgm:spPr>
        <a:solidFill>
          <a:srgbClr val="00B0F0"/>
        </a:solidFill>
      </dgm:spPr>
    </dgm:pt>
    <dgm:pt modelId="{03E8BF85-0BDE-443A-B94B-4606E39CA0BB}" type="pres">
      <dgm:prSet presAssocID="{AD9DF057-C8E2-4A26-9795-C5BD9C92C1DD}" presName="arrowDiagram1" presStyleCnt="0">
        <dgm:presLayoutVars>
          <dgm:bulletEnabled val="1"/>
        </dgm:presLayoutVars>
      </dgm:prSet>
      <dgm:spPr/>
    </dgm:pt>
    <dgm:pt modelId="{F18FB9A2-F744-4A85-869C-AD40FFC0108C}" type="pres">
      <dgm:prSet presAssocID="{8DA6095E-F3A3-4749-93A2-F227C9965C07}" presName="bullet1" presStyleLbl="node1" presStyleIdx="0" presStyleCnt="1"/>
      <dgm:spPr>
        <a:noFill/>
        <a:ln>
          <a:noFill/>
        </a:ln>
      </dgm:spPr>
    </dgm:pt>
    <dgm:pt modelId="{2228FED4-A836-4D28-9C07-DB9C71A13870}" type="pres">
      <dgm:prSet presAssocID="{8DA6095E-F3A3-4749-93A2-F227C9965C07}" presName="textBox1" presStyleLbl="revTx" presStyleIdx="0" presStyleCnt="1" custScaleX="2158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31C3DD-EB44-4EDA-B2A6-AB1C27E040CA}" type="presOf" srcId="{AD9DF057-C8E2-4A26-9795-C5BD9C92C1DD}" destId="{647BC09A-9114-4B6A-A393-0F6F96BC32C4}" srcOrd="0" destOrd="0" presId="urn:microsoft.com/office/officeart/2005/8/layout/arrow2"/>
    <dgm:cxn modelId="{033B675C-2BFC-4A66-8F88-6107D074F0EF}" srcId="{AD9DF057-C8E2-4A26-9795-C5BD9C92C1DD}" destId="{8DA6095E-F3A3-4749-93A2-F227C9965C07}" srcOrd="0" destOrd="0" parTransId="{835B37F5-6FCC-4599-BC09-A635C31BEBEB}" sibTransId="{6D8A68F9-9B52-489E-9129-3BF3920B7BA5}"/>
    <dgm:cxn modelId="{3F8C3ECD-8306-483E-A958-7A389598914C}" type="presOf" srcId="{8DA6095E-F3A3-4749-93A2-F227C9965C07}" destId="{2228FED4-A836-4D28-9C07-DB9C71A13870}" srcOrd="0" destOrd="0" presId="urn:microsoft.com/office/officeart/2005/8/layout/arrow2"/>
    <dgm:cxn modelId="{5EBDA7E1-E6FC-4AAE-AA84-745EF72E4D6F}" type="presParOf" srcId="{647BC09A-9114-4B6A-A393-0F6F96BC32C4}" destId="{ACDBBEC4-D416-46D7-9376-ACFCF2A9F179}" srcOrd="0" destOrd="0" presId="urn:microsoft.com/office/officeart/2005/8/layout/arrow2"/>
    <dgm:cxn modelId="{5AE22A2D-908D-4E37-BDED-7CCD0D786027}" type="presParOf" srcId="{647BC09A-9114-4B6A-A393-0F6F96BC32C4}" destId="{03E8BF85-0BDE-443A-B94B-4606E39CA0BB}" srcOrd="1" destOrd="0" presId="urn:microsoft.com/office/officeart/2005/8/layout/arrow2"/>
    <dgm:cxn modelId="{1FE54987-F657-435A-82EF-26D56DA2D703}" type="presParOf" srcId="{03E8BF85-0BDE-443A-B94B-4606E39CA0BB}" destId="{F18FB9A2-F744-4A85-869C-AD40FFC0108C}" srcOrd="0" destOrd="0" presId="urn:microsoft.com/office/officeart/2005/8/layout/arrow2"/>
    <dgm:cxn modelId="{DB2C0165-3D44-42BC-A932-AF24E0E8E4E2}" type="presParOf" srcId="{03E8BF85-0BDE-443A-B94B-4606E39CA0BB}" destId="{2228FED4-A836-4D28-9C07-DB9C71A13870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2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1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1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9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7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6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4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4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0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0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A2458-9395-4940-8186-5B8F90EF0CE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F99F-FA39-4E13-8180-465E06286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88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umentos\2015\Diversos\foto_5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06" y="980728"/>
            <a:ext cx="6264696" cy="4239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CaixaDeTexto 6"/>
          <p:cNvSpPr txBox="1"/>
          <p:nvPr/>
        </p:nvSpPr>
        <p:spPr>
          <a:xfrm>
            <a:off x="1115616" y="24148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Saneamento Básico: uma visão municipalista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05213" y="5507940"/>
            <a:ext cx="420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Aparecido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Hojaij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Presidente da Assemae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20375" y="5877272"/>
            <a:ext cx="5060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Audiência Pública “Universalização do Saneamento”</a:t>
            </a:r>
          </a:p>
          <a:p>
            <a:pPr algn="ctr"/>
            <a:r>
              <a:rPr lang="pt-BR" dirty="0" smtClean="0"/>
              <a:t>Câmara dos Deputados / Brasília – DF</a:t>
            </a:r>
          </a:p>
          <a:p>
            <a:pPr algn="ctr"/>
            <a:r>
              <a:rPr lang="pt-BR" dirty="0" smtClean="0"/>
              <a:t>24/06/2015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812360" y="5841268"/>
            <a:ext cx="1152128" cy="82809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C:\Users\gabriel.silva\Desktop\LogoASSEM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51" y="5960383"/>
            <a:ext cx="927729" cy="6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1663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do Setor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59525004"/>
              </p:ext>
            </p:extLst>
          </p:nvPr>
        </p:nvGraphicFramePr>
        <p:xfrm>
          <a:off x="683568" y="1124744"/>
          <a:ext cx="75987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8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5681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do setor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0008446"/>
              </p:ext>
            </p:extLst>
          </p:nvPr>
        </p:nvGraphicFramePr>
        <p:xfrm>
          <a:off x="611560" y="836712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868838" y="5549170"/>
            <a:ext cx="1957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SNIS 2013</a:t>
            </a:r>
            <a:endPara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1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Investimentos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5815102" cy="32306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27784" y="283295"/>
            <a:ext cx="3451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323529" y="1268760"/>
            <a:ext cx="3744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Para cada </a:t>
            </a:r>
            <a:r>
              <a:rPr lang="pt-BR" sz="2400" dirty="0"/>
              <a:t>R$ 1 investido em saneamento, o Produto Interno Bruto (PIB) aumenta </a:t>
            </a:r>
            <a:r>
              <a:rPr lang="pt-BR" sz="2400" b="1" dirty="0"/>
              <a:t>R$ </a:t>
            </a:r>
            <a:r>
              <a:rPr lang="pt-BR" sz="2400" b="1" dirty="0" smtClean="0"/>
              <a:t>3,13</a:t>
            </a:r>
            <a:r>
              <a:rPr lang="pt-BR" sz="2400" dirty="0" smtClean="0"/>
              <a:t>, </a:t>
            </a:r>
            <a:r>
              <a:rPr lang="pt-BR" sz="2400" dirty="0"/>
              <a:t>por causa dos efeitos diretos e indiretos em outros setores como a construção civil, serviços, comércio, intermediação financeira, seguros e até alimentos e bebidas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i="1" dirty="0" smtClean="0"/>
              <a:t>Fonte: CNI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7830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60648"/>
            <a:ext cx="3451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Z:\Documentos\2015\Apresentações\Subcomissão de Saneamento\melhor-investiment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143500" cy="3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1412776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Os municípios enfrentam dificuldades </a:t>
            </a:r>
            <a:r>
              <a:rPr lang="pt-BR" sz="2000" dirty="0"/>
              <a:t>para </a:t>
            </a:r>
            <a:r>
              <a:rPr lang="pt-BR" sz="2000" dirty="0" smtClean="0"/>
              <a:t>a elaboração de projetos </a:t>
            </a:r>
            <a:r>
              <a:rPr lang="pt-BR" sz="2000" dirty="0"/>
              <a:t>e </a:t>
            </a:r>
            <a:r>
              <a:rPr lang="pt-BR" sz="2000" dirty="0" smtClean="0"/>
              <a:t>deficiências na </a:t>
            </a:r>
            <a:r>
              <a:rPr lang="pt-BR" sz="2000" dirty="0"/>
              <a:t>gestão das obras e serviços (falta de capacidade técnica/institucional). 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374626" y="3501008"/>
            <a:ext cx="3621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Existe baixo </a:t>
            </a:r>
            <a:r>
              <a:rPr lang="pt-BR" sz="2000" dirty="0"/>
              <a:t>investimento em pesquisa e </a:t>
            </a:r>
            <a:r>
              <a:rPr lang="pt-BR" sz="2000" dirty="0" smtClean="0"/>
              <a:t>desenvolvimento, cuja </a:t>
            </a:r>
            <a:r>
              <a:rPr lang="pt-BR" sz="2000" dirty="0"/>
              <a:t>consequência é a utilização de tecnologias ultrapassadas e menos eficientes </a:t>
            </a:r>
            <a:r>
              <a:rPr lang="pt-BR" sz="2000" dirty="0" smtClean="0"/>
              <a:t>do ponto </a:t>
            </a:r>
            <a:r>
              <a:rPr lang="pt-BR" sz="2000" dirty="0"/>
              <a:t>de vista operacional.</a:t>
            </a:r>
          </a:p>
        </p:txBody>
      </p:sp>
    </p:spTree>
    <p:extLst>
      <p:ext uri="{BB962C8B-B14F-4D97-AF65-F5344CB8AC3E}">
        <p14:creationId xmlns:p14="http://schemas.microsoft.com/office/powerpoint/2010/main" val="15226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260648"/>
            <a:ext cx="3451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4139950" y="2406367"/>
            <a:ext cx="4502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 maior parte </a:t>
            </a:r>
            <a:r>
              <a:rPr lang="pt-BR" sz="2800" dirty="0" smtClean="0"/>
              <a:t>dos serviços municipais de saneamento básico tem enfrentado situações </a:t>
            </a:r>
            <a:r>
              <a:rPr lang="pt-BR" sz="2800" dirty="0"/>
              <a:t>de carência de </a:t>
            </a:r>
            <a:r>
              <a:rPr lang="pt-BR" sz="2800" dirty="0" smtClean="0"/>
              <a:t>recursos</a:t>
            </a:r>
            <a:endParaRPr lang="pt-BR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44019"/>
            <a:ext cx="3312368" cy="41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83295"/>
            <a:ext cx="6021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Fontes de Financiamento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971600" y="2048649"/>
            <a:ext cx="79587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800" dirty="0"/>
              <a:t> </a:t>
            </a:r>
            <a:r>
              <a:rPr lang="pt-BR" sz="2800" dirty="0" smtClean="0"/>
              <a:t>Cobrança </a:t>
            </a:r>
            <a:r>
              <a:rPr lang="pt-BR" sz="2800" dirty="0"/>
              <a:t>pela prestação dos serviços;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 smtClean="0"/>
              <a:t>Cobrança </a:t>
            </a:r>
            <a:r>
              <a:rPr lang="pt-BR" sz="2800" dirty="0"/>
              <a:t>pelo uso dos recursos hídricos e compensações </a:t>
            </a:r>
            <a:r>
              <a:rPr lang="pt-BR" sz="2800" dirty="0" smtClean="0"/>
              <a:t>ambientais</a:t>
            </a:r>
            <a:r>
              <a:rPr lang="pt-BR" sz="28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/>
              <a:t>Empréstimos de fundos públicos e privados, agências multilaterais e bancos;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/>
              <a:t>Fundo de </a:t>
            </a:r>
            <a:r>
              <a:rPr lang="pt-BR" sz="2800" dirty="0" smtClean="0"/>
              <a:t>universalização;</a:t>
            </a:r>
            <a:endParaRPr lang="pt-BR" sz="28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800" dirty="0"/>
              <a:t>Desoneração de encargos fiscais e </a:t>
            </a:r>
            <a:r>
              <a:rPr lang="pt-BR" sz="2800" dirty="0" smtClean="0"/>
              <a:t>tributários.</a:t>
            </a:r>
            <a:endParaRPr lang="pt-BR" sz="28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58800" y="1556792"/>
            <a:ext cx="8229600" cy="396044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6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83295"/>
            <a:ext cx="6021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Fontes de Financiamento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1134864" y="2028904"/>
            <a:ext cx="7181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Desde 2013, a Assemae vem discutindo </a:t>
            </a:r>
            <a:r>
              <a:rPr lang="pt-BR" sz="2400" dirty="0" smtClean="0"/>
              <a:t>novas alternativas para o investimento no saneamento básico. De </a:t>
            </a:r>
            <a:r>
              <a:rPr lang="pt-BR" sz="2400" dirty="0"/>
              <a:t>acordo com o BNDES, existe a possibilidade de estudar a concessão de financiamentos para o </a:t>
            </a:r>
            <a:r>
              <a:rPr lang="pt-BR" sz="2400" dirty="0" smtClean="0"/>
              <a:t>setor, </a:t>
            </a:r>
            <a:r>
              <a:rPr lang="pt-BR" sz="2400" dirty="0"/>
              <a:t>utilizando o escopo do </a:t>
            </a:r>
            <a:r>
              <a:rPr lang="pt-BR" sz="2400" b="1" dirty="0" smtClean="0"/>
              <a:t>Programa de Modernização </a:t>
            </a:r>
            <a:r>
              <a:rPr lang="pt-BR" sz="2400" b="1" dirty="0"/>
              <a:t>da Administração Tributária e da Gestão dos Setores Sociais Básicos </a:t>
            </a:r>
            <a:r>
              <a:rPr lang="pt-BR" sz="2400" b="1" dirty="0" smtClean="0"/>
              <a:t> (PMAT)</a:t>
            </a:r>
            <a:r>
              <a:rPr lang="pt-BR" sz="2400" dirty="0" smtClean="0"/>
              <a:t>, </a:t>
            </a:r>
            <a:r>
              <a:rPr lang="pt-BR" sz="2400" dirty="0"/>
              <a:t>desde que os projetos sejam focados na gestão comercial. </a:t>
            </a:r>
          </a:p>
          <a:p>
            <a:endParaRPr lang="pt-BR" sz="2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58800" y="1556792"/>
            <a:ext cx="8229600" cy="396044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1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Perdas de Água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15816" y="-99392"/>
            <a:ext cx="302433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323528" y="4077072"/>
            <a:ext cx="82468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O cenário brasileiro de perdas de água no setor de saneamento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é bastante problemático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. A média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nacional 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de perdas de água é de aproximadamente </a:t>
            </a:r>
            <a:r>
              <a:rPr lang="pt-BR" sz="2200" b="1" dirty="0">
                <a:latin typeface="+mj-lt"/>
                <a:ea typeface="Tahoma" pitchFamily="34" charset="0"/>
                <a:cs typeface="Tahoma" pitchFamily="34" charset="0"/>
              </a:rPr>
              <a:t>40</a:t>
            </a:r>
            <a:r>
              <a:rPr lang="pt-BR" sz="2200" b="1" dirty="0" smtClean="0">
                <a:latin typeface="+mj-lt"/>
                <a:ea typeface="Tahoma" pitchFamily="34" charset="0"/>
                <a:cs typeface="Tahoma" pitchFamily="34" charset="0"/>
              </a:rPr>
              <a:t>%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 (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incluindo perdas reais e aparentes),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mas em 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algumas empresas de saneamento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essas perdas 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superam </a:t>
            </a:r>
            <a:r>
              <a:rPr lang="pt-BR" sz="2200" b="1" dirty="0">
                <a:latin typeface="+mj-lt"/>
                <a:ea typeface="Tahoma" pitchFamily="34" charset="0"/>
                <a:cs typeface="Tahoma" pitchFamily="34" charset="0"/>
              </a:rPr>
              <a:t>60%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. </a:t>
            </a:r>
            <a:endParaRPr lang="pt-BR" sz="2200" dirty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Z:\Documentos\2015\Apresentações\Subcomissão de Saneamento\perda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34" y="1052736"/>
            <a:ext cx="3993443" cy="2653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7164288" y="5651956"/>
            <a:ext cx="17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Fonte: SNIS 2013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1686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54109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Sobre a </a:t>
            </a:r>
            <a:b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Assemae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57" y="-27384"/>
            <a:ext cx="5144529" cy="36369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39552" y="3861048"/>
            <a:ext cx="8102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A Associação Nacional dos Serviços Municipais de Saneamento – Assemae é uma sociedade civil, sem fins lucrativos, criada em 1984. Atualmente, reúne quase dois mil associados de municípios brasileiros que operam os serviços de água e esgoto, de resíduos sólidos e drenagem urbana. </a:t>
            </a:r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18457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1844824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Existem dois conceitos para perdas de água: </a:t>
            </a:r>
          </a:p>
          <a:p>
            <a:endParaRPr lang="pt-BR" sz="2000" dirty="0"/>
          </a:p>
          <a:p>
            <a:r>
              <a:rPr lang="pt-BR" sz="2000" b="1" dirty="0"/>
              <a:t>A “perda de água física” ou “real”</a:t>
            </a:r>
            <a:r>
              <a:rPr lang="pt-BR" sz="2000" dirty="0"/>
              <a:t>, quando o volume inicial de água disponibilizado no sistema de distribuição pelas operadoras de água é desperdiçado durante o processo de distribuição, </a:t>
            </a:r>
            <a:r>
              <a:rPr lang="pt-BR" sz="2000" dirty="0" smtClean="0"/>
              <a:t>e;</a:t>
            </a:r>
          </a:p>
          <a:p>
            <a:endParaRPr lang="pt-BR" sz="2000" dirty="0"/>
          </a:p>
          <a:p>
            <a:r>
              <a:rPr lang="pt-BR" sz="2000" b="1" dirty="0"/>
              <a:t>A “perda de água comercial” ou “aparente</a:t>
            </a:r>
            <a:r>
              <a:rPr lang="pt-BR" sz="2000" b="1" dirty="0" smtClean="0"/>
              <a:t>”</a:t>
            </a:r>
            <a:r>
              <a:rPr lang="pt-BR" sz="2000" dirty="0" smtClean="0"/>
              <a:t>,</a:t>
            </a:r>
            <a:r>
              <a:rPr lang="pt-BR" sz="2000" b="1" dirty="0" smtClean="0"/>
              <a:t> </a:t>
            </a:r>
            <a:r>
              <a:rPr lang="pt-BR" sz="2000" dirty="0" smtClean="0"/>
              <a:t>quando </a:t>
            </a:r>
            <a:r>
              <a:rPr lang="pt-BR" sz="2000" dirty="0"/>
              <a:t>apesar da distribuição de água atingir o consumidor final, o produto não é cobrado </a:t>
            </a:r>
            <a:r>
              <a:rPr lang="pt-BR" sz="2000" dirty="0" smtClean="0"/>
              <a:t>adequadamente, </a:t>
            </a:r>
            <a:r>
              <a:rPr lang="pt-BR" sz="2000" dirty="0"/>
              <a:t>tanto por problemas técnicos na medição dos hidrômetros quanto por fraude do consumidor.</a:t>
            </a:r>
          </a:p>
          <a:p>
            <a:endParaRPr lang="pt-BR" sz="20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4391" y="1556792"/>
            <a:ext cx="8000057" cy="3672408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4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18457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0375" y="1607309"/>
            <a:ext cx="36795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elevado índice de perdas de água reduz o faturamento das empresas e, consequentemente, sua capacidade de investir e obter financiamentos.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Além </a:t>
            </a:r>
            <a:r>
              <a:rPr lang="pt-BR" sz="2000" dirty="0"/>
              <a:t>disso, gera danos ao </a:t>
            </a:r>
            <a:r>
              <a:rPr lang="pt-BR" sz="2000" dirty="0" smtClean="0"/>
              <a:t>meio ambiente </a:t>
            </a:r>
            <a:r>
              <a:rPr lang="pt-BR" sz="2000" dirty="0"/>
              <a:t>na medida em </a:t>
            </a:r>
            <a:r>
              <a:rPr lang="pt-BR" sz="2000" dirty="0" smtClean="0"/>
              <a:t>que obriga </a:t>
            </a:r>
            <a:r>
              <a:rPr lang="pt-BR" sz="2000" dirty="0"/>
              <a:t>as empresas </a:t>
            </a:r>
            <a:r>
              <a:rPr lang="pt-BR" sz="2000" dirty="0" smtClean="0"/>
              <a:t>de saneamento básico a buscarem novos </a:t>
            </a:r>
            <a:r>
              <a:rPr lang="pt-BR" sz="2000" dirty="0"/>
              <a:t>mananciais. </a:t>
            </a:r>
          </a:p>
        </p:txBody>
      </p:sp>
      <p:pic>
        <p:nvPicPr>
          <p:cNvPr id="4098" name="Picture 2" descr="Z:\Documentos\2015\Apresentações\Subcomissão de Saneamento\per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26" y="1616312"/>
            <a:ext cx="4335354" cy="3381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18457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5148064" y="1780361"/>
            <a:ext cx="374441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Uma redução de apenas 10% nas perdas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do país 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agregaria </a:t>
            </a:r>
            <a:r>
              <a:rPr lang="pt-BR" sz="2200" b="1" dirty="0">
                <a:latin typeface="+mj-lt"/>
                <a:ea typeface="Tahoma" pitchFamily="34" charset="0"/>
                <a:cs typeface="Tahoma" pitchFamily="34" charset="0"/>
              </a:rPr>
              <a:t>R$ </a:t>
            </a:r>
            <a:r>
              <a:rPr lang="pt-BR" sz="2200" b="1" dirty="0" smtClean="0">
                <a:latin typeface="+mj-lt"/>
                <a:ea typeface="Tahoma" pitchFamily="34" charset="0"/>
                <a:cs typeface="Tahoma" pitchFamily="34" charset="0"/>
              </a:rPr>
              <a:t>1,3 bilhão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à receita operacional com a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água, equivalente 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pt-BR" sz="2200" b="1" dirty="0">
                <a:latin typeface="+mj-lt"/>
                <a:ea typeface="Tahoma" pitchFamily="34" charset="0"/>
                <a:cs typeface="Tahoma" pitchFamily="34" charset="0"/>
              </a:rPr>
              <a:t>42%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do investimento </a:t>
            </a:r>
            <a:r>
              <a:rPr lang="pt-BR" sz="2200" dirty="0">
                <a:latin typeface="+mj-lt"/>
                <a:ea typeface="Tahoma" pitchFamily="34" charset="0"/>
                <a:cs typeface="Tahoma" pitchFamily="34" charset="0"/>
              </a:rPr>
              <a:t>realizado em abastecimento de água </a:t>
            </a:r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durante o ano de 2010.</a:t>
            </a:r>
            <a:endParaRPr lang="pt-BR" sz="22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24128" y="5147900"/>
            <a:ext cx="273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Fonte: Instituto </a:t>
            </a:r>
            <a:r>
              <a:rPr lang="pt-BR" i="1" dirty="0" smtClean="0"/>
              <a:t>Mackenzie</a:t>
            </a:r>
            <a:endParaRPr lang="pt-BR" i="1" dirty="0"/>
          </a:p>
        </p:txBody>
      </p:sp>
      <p:pic>
        <p:nvPicPr>
          <p:cNvPr id="5122" name="Picture 2" descr="Z:\Documentos\2015\Apresentações\Subcomissão de Saneamento\fundos-de-investime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0132"/>
            <a:ext cx="5724127" cy="38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07704" y="-99392"/>
            <a:ext cx="518457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Z:\Documentos\2015\Apresentações\Subcomissão de Saneamento\met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534"/>
            <a:ext cx="6279625" cy="47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84168" y="2492896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</a:t>
            </a:r>
            <a:r>
              <a:rPr lang="pt-BR" sz="2000" dirty="0" smtClean="0"/>
              <a:t>O Plano separa </a:t>
            </a:r>
            <a:r>
              <a:rPr lang="pt-BR" sz="2000" dirty="0"/>
              <a:t>o</a:t>
            </a:r>
          </a:p>
          <a:p>
            <a:r>
              <a:rPr lang="pt-BR" sz="2000" dirty="0"/>
              <a:t>foco de atuação no </a:t>
            </a:r>
            <a:r>
              <a:rPr lang="pt-BR" sz="2000" dirty="0" smtClean="0"/>
              <a:t>saneamento</a:t>
            </a:r>
            <a:r>
              <a:rPr lang="pt-BR" sz="2000" dirty="0"/>
              <a:t>, </a:t>
            </a:r>
            <a:r>
              <a:rPr lang="pt-BR" sz="2000" dirty="0" smtClean="0"/>
              <a:t>em: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Ações estruturais – </a:t>
            </a:r>
          </a:p>
          <a:p>
            <a:r>
              <a:rPr lang="pt-BR" sz="2000" dirty="0" smtClean="0"/>
              <a:t>foco </a:t>
            </a:r>
            <a:r>
              <a:rPr lang="pt-BR" sz="2000" dirty="0"/>
              <a:t>na ampliação e</a:t>
            </a:r>
          </a:p>
          <a:p>
            <a:r>
              <a:rPr lang="pt-BR" sz="2000" dirty="0"/>
              <a:t>melhoria do </a:t>
            </a:r>
            <a:r>
              <a:rPr lang="pt-BR" sz="2000" dirty="0" smtClean="0"/>
              <a:t>ativo;</a:t>
            </a:r>
          </a:p>
          <a:p>
            <a:r>
              <a:rPr lang="pt-BR" sz="2000" b="1" dirty="0" smtClean="0"/>
              <a:t>Ações estruturantes - </a:t>
            </a:r>
            <a:r>
              <a:rPr lang="pt-BR" sz="2000" dirty="0" smtClean="0"/>
              <a:t>foco </a:t>
            </a:r>
            <a:r>
              <a:rPr lang="pt-BR" sz="2000" dirty="0"/>
              <a:t>é a gestão de </a:t>
            </a:r>
            <a:r>
              <a:rPr lang="pt-BR" sz="2000" dirty="0" smtClean="0"/>
              <a:t>ativos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56520" y="836712"/>
            <a:ext cx="6127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Meta do </a:t>
            </a:r>
            <a:r>
              <a:rPr lang="pt-BR" sz="2000" dirty="0" smtClean="0"/>
              <a:t>Plano Nacional de Saneamento Básico (</a:t>
            </a:r>
            <a:r>
              <a:rPr lang="pt-BR" sz="2000" dirty="0" err="1" smtClean="0"/>
              <a:t>Plansab</a:t>
            </a:r>
            <a:r>
              <a:rPr lang="pt-BR" sz="2000" dirty="0" smtClean="0"/>
              <a:t>):</a:t>
            </a:r>
            <a:endParaRPr lang="pt-BR" sz="2000" dirty="0"/>
          </a:p>
          <a:p>
            <a:r>
              <a:rPr lang="pt-BR" sz="2000" dirty="0" smtClean="0"/>
              <a:t>O </a:t>
            </a:r>
            <a:r>
              <a:rPr lang="pt-BR" sz="2000" dirty="0"/>
              <a:t>índice de perdas em âmbito nacional tem que cair de </a:t>
            </a:r>
            <a:r>
              <a:rPr lang="pt-BR" sz="2000" b="1" dirty="0"/>
              <a:t>39%</a:t>
            </a:r>
            <a:r>
              <a:rPr lang="pt-BR" sz="2000" dirty="0"/>
              <a:t> em 2010 para </a:t>
            </a:r>
            <a:r>
              <a:rPr lang="pt-BR" sz="2000" b="1" dirty="0"/>
              <a:t>31%</a:t>
            </a:r>
            <a:r>
              <a:rPr lang="pt-BR" sz="2000" dirty="0"/>
              <a:t> em </a:t>
            </a:r>
            <a:r>
              <a:rPr lang="pt-BR" sz="2000" dirty="0" smtClean="0"/>
              <a:t>2033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1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Política Tarifária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07704" y="16322"/>
            <a:ext cx="518457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Tarifária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Z:\Documentos\2015\Apresentações\Subcomissão de Saneamento\_MG_38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770977" cy="318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523999" y="4653136"/>
            <a:ext cx="8656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Segundo o </a:t>
            </a:r>
            <a:r>
              <a:rPr lang="pt-BR" sz="2000" b="1" dirty="0" smtClean="0"/>
              <a:t>Artigo </a:t>
            </a:r>
            <a:r>
              <a:rPr lang="pt-BR" sz="2000" b="1" dirty="0"/>
              <a:t>29 da Lei nº 11.445/07</a:t>
            </a:r>
            <a:r>
              <a:rPr lang="pt-BR" sz="2000" dirty="0"/>
              <a:t>, “os serviços públicos de saneamento básico terão a sustentabilidade econômico-financeira assegurada, sempre que possível, mediante remuneração pela cobrança dos </a:t>
            </a:r>
            <a:r>
              <a:rPr lang="pt-BR" sz="2000" dirty="0" smtClean="0"/>
              <a:t>serviços”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27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184576" cy="1036414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Tarifária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404772" y="1772816"/>
            <a:ext cx="8246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pt-BR" sz="2200" dirty="0" smtClean="0">
                <a:latin typeface="+mj-lt"/>
                <a:ea typeface="Tahoma" pitchFamily="34" charset="0"/>
                <a:cs typeface="Tahoma" pitchFamily="34" charset="0"/>
              </a:rPr>
              <a:t>	</a:t>
            </a:r>
            <a:endParaRPr lang="pt-BR" sz="22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6809928"/>
              </p:ext>
            </p:extLst>
          </p:nvPr>
        </p:nvGraphicFramePr>
        <p:xfrm>
          <a:off x="991764" y="1124744"/>
          <a:ext cx="68205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50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Plansab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87381" y="740884"/>
            <a:ext cx="3628628" cy="1080120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Nacional de Saneamento Básico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tângulo de cantos arredondados 2"/>
          <p:cNvSpPr/>
          <p:nvPr/>
        </p:nvSpPr>
        <p:spPr>
          <a:xfrm>
            <a:off x="999828" y="2996952"/>
            <a:ext cx="7100564" cy="2592288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Z:\Documentos\2015\Apresentações\Seminário em Salvador - Pelão\PLANSAB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5705"/>
            <a:ext cx="2611640" cy="18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03648" y="3472262"/>
            <a:ext cx="6284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ea typeface="Tahoma" pitchFamily="34" charset="0"/>
                <a:cs typeface="Tahoma" pitchFamily="34" charset="0"/>
              </a:rPr>
              <a:t>Uma 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das grandes lutas da </a:t>
            </a:r>
            <a:r>
              <a:rPr lang="pt-BR" sz="2400" dirty="0" smtClean="0">
                <a:ea typeface="Tahoma" pitchFamily="34" charset="0"/>
                <a:cs typeface="Tahoma" pitchFamily="34" charset="0"/>
              </a:rPr>
              <a:t>Assemae 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e de seus associados foi a</a:t>
            </a:r>
            <a:r>
              <a:rPr lang="pt-BR" sz="24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favor do Plano Nacional de Saneamento Básico – </a:t>
            </a:r>
            <a:r>
              <a:rPr lang="pt-BR" sz="2400" b="1" dirty="0" err="1">
                <a:ea typeface="Tahoma" pitchFamily="34" charset="0"/>
                <a:cs typeface="Tahoma" pitchFamily="34" charset="0"/>
              </a:rPr>
              <a:t>Plansab</a:t>
            </a:r>
            <a:r>
              <a:rPr lang="pt-BR" sz="2400" dirty="0">
                <a:ea typeface="Tahoma" pitchFamily="34" charset="0"/>
                <a:cs typeface="Tahoma" pitchFamily="34" charset="0"/>
              </a:rPr>
              <a:t>, aprovado durante a 5ª Conferência Nacional das Cidades, em 2013</a:t>
            </a:r>
            <a:r>
              <a:rPr lang="pt-BR" sz="2400" dirty="0" smtClean="0">
                <a:ea typeface="Tahoma" pitchFamily="34" charset="0"/>
                <a:cs typeface="Tahoma" pitchFamily="34" charset="0"/>
              </a:rPr>
              <a:t>.</a:t>
            </a:r>
            <a:endParaRPr lang="pt-BR" sz="2400" dirty="0">
              <a:solidFill>
                <a:schemeClr val="tx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87381" y="740884"/>
            <a:ext cx="3628628" cy="1080120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Nacional de Saneamento Básico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tângulo de cantos arredondados 2"/>
          <p:cNvSpPr/>
          <p:nvPr/>
        </p:nvSpPr>
        <p:spPr>
          <a:xfrm>
            <a:off x="307976" y="2564904"/>
            <a:ext cx="8440488" cy="324036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Z:\Documentos\2015\Apresentações\Seminário em Salvador - Pelão\PLANSAB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5705"/>
            <a:ext cx="2611640" cy="18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2780928"/>
            <a:ext cx="8181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O </a:t>
            </a:r>
            <a:r>
              <a:rPr lang="pt-BR" dirty="0" err="1">
                <a:latin typeface="+mj-lt"/>
                <a:ea typeface="Tahoma" pitchFamily="34" charset="0"/>
                <a:cs typeface="Tahoma" pitchFamily="34" charset="0"/>
              </a:rPr>
              <a:t>Plansab</a:t>
            </a:r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 constitui o eixo central da política federal para o saneamento básico, promovendo a articulação nacional dos entes da federação para a implementação das diretrizes da Lei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11.445/07.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Define </a:t>
            </a:r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as metas e estratégias de governo para o setor no horizonte dos próximos vinte anos, com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previsão de investimentos em torno dos 508 bilhões de reais.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O </a:t>
            </a:r>
            <a:r>
              <a:rPr lang="pt-BR" dirty="0" err="1">
                <a:latin typeface="+mj-lt"/>
                <a:ea typeface="Tahoma" pitchFamily="34" charset="0"/>
                <a:cs typeface="Tahoma" pitchFamily="34" charset="0"/>
              </a:rPr>
              <a:t>Plansab</a:t>
            </a:r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 contempla os componentes </a:t>
            </a:r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de abastecimento de água potável, esgotamento sanitário, limpeza urbana e manejo de resíduos sólidos, a</a:t>
            </a:r>
            <a:r>
              <a:rPr lang="pt-BR" b="1" dirty="0" smtClean="0">
                <a:latin typeface="+mj-lt"/>
                <a:ea typeface="Tahoma" pitchFamily="34" charset="0"/>
                <a:cs typeface="Tahoma" pitchFamily="34" charset="0"/>
              </a:rPr>
              <a:t>lém de drenagem </a:t>
            </a:r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e manejo das águas pluviais urbanas</a:t>
            </a:r>
            <a:r>
              <a:rPr lang="pt-BR" b="1" dirty="0" smtClean="0"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pt-BR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736304" cy="706090"/>
          </a:xfrm>
        </p:spPr>
        <p:txBody>
          <a:bodyPr>
            <a:noAutofit/>
          </a:bodyPr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Assemae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5660" y="5085184"/>
            <a:ext cx="19461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+mj-lt"/>
              </a:rPr>
              <a:t>Sede em Brasília e treze Regionais pelo Brasil</a:t>
            </a:r>
            <a:endParaRPr lang="pt-BR" dirty="0">
              <a:latin typeface="+mj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94" y="0"/>
            <a:ext cx="6149918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tângulo de cantos arredondados 2"/>
          <p:cNvSpPr/>
          <p:nvPr/>
        </p:nvSpPr>
        <p:spPr>
          <a:xfrm>
            <a:off x="323528" y="4941168"/>
            <a:ext cx="2160240" cy="1656184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90827" y="1267013"/>
            <a:ext cx="27249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Participa dos principais fóruns nacionais que debatem o saneamento básico, incluindo o </a:t>
            </a:r>
            <a:r>
              <a:rPr lang="pt-BR" sz="2000" b="1" dirty="0" smtClean="0"/>
              <a:t>Conselho das Cidades</a:t>
            </a:r>
            <a:r>
              <a:rPr lang="pt-BR" sz="2000" dirty="0" smtClean="0"/>
              <a:t>, </a:t>
            </a:r>
            <a:r>
              <a:rPr lang="pt-BR" sz="2000" b="1" dirty="0" smtClean="0"/>
              <a:t>Conselho Nacional de Recursos Hídricos</a:t>
            </a:r>
            <a:r>
              <a:rPr lang="pt-BR" sz="2000" dirty="0" smtClean="0"/>
              <a:t>, conselhos estaduais de saneamento e comitês  de bacias hidrográficas.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389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175412" y="44624"/>
            <a:ext cx="7068996" cy="748382"/>
          </a:xfrm>
        </p:spPr>
        <p:txBody>
          <a:bodyPr>
            <a:normAutofit/>
          </a:bodyPr>
          <a:lstStyle/>
          <a:p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 de 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323850" y="1486693"/>
            <a:ext cx="42481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/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ÁGUA:</a:t>
            </a: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2018: R$ 34.938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2023: R$ 73.457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2033: R$ 122.149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ESGOTOS:</a:t>
            </a: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2018: R$ 52.528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2023: R$ 94.736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2033: R$ 181.893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RESÍDUOS SÓLIDOS:</a:t>
            </a: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2018: R$ 16.602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2023: R$ 18.865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2033: R$ 23.361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4836099" y="1486693"/>
            <a:ext cx="405638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/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DRENAGEM URBANA:</a:t>
            </a: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2018: R$ 21.400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2023: R$ 42.203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2033: R$ 68.705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GESTÃO:</a:t>
            </a: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2018: R$ 10.963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2023: R$ 42.116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2033: R$ 112.345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b="1" dirty="0">
                <a:latin typeface="+mj-lt"/>
                <a:ea typeface="Tahoma" pitchFamily="34" charset="0"/>
                <a:cs typeface="Tahoma" pitchFamily="34" charset="0"/>
              </a:rPr>
              <a:t>TOTAL:</a:t>
            </a: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2018: R$ 136.431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- 2014 a 2023: R$ 271.378 </a:t>
            </a:r>
            <a:r>
              <a:rPr lang="pt-BR" dirty="0" smtClean="0"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algn="just"/>
            <a:r>
              <a:rPr lang="pt-BR" dirty="0"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pt-BR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- 2014 a 2033: R$ 508.453 </a:t>
            </a:r>
            <a:r>
              <a:rPr lang="pt-BR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bilhões</a:t>
            </a:r>
            <a:endParaRPr lang="pt-BR" b="1" dirty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87606" y="718374"/>
            <a:ext cx="224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(data-base: dez/2012)</a:t>
            </a:r>
          </a:p>
        </p:txBody>
      </p:sp>
    </p:spTree>
    <p:extLst>
      <p:ext uri="{BB962C8B-B14F-4D97-AF65-F5344CB8AC3E}">
        <p14:creationId xmlns:p14="http://schemas.microsoft.com/office/powerpoint/2010/main" val="16018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Resíduos Sólidos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63688" y="232346"/>
            <a:ext cx="5006441" cy="1036414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Resíduos Sólidos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395536" y="1707865"/>
            <a:ext cx="45712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 o objetivo de enfrentar as consequências sociais, econômicas e ambientais do manejo de resíduos sólidos sem o prévio planejamento técnico, </a:t>
            </a:r>
            <a:r>
              <a:rPr lang="pt-BR" sz="2000" b="1" dirty="0"/>
              <a:t>a Lei nº 12.305/10</a:t>
            </a:r>
            <a:r>
              <a:rPr lang="pt-BR" sz="2000" dirty="0"/>
              <a:t> instituiu a </a:t>
            </a:r>
            <a:r>
              <a:rPr lang="pt-BR" sz="2000" b="1" dirty="0"/>
              <a:t>Política Nacional de Resíduos Sólidos (PNRS), </a:t>
            </a:r>
            <a:r>
              <a:rPr lang="pt-BR" sz="2000" dirty="0"/>
              <a:t>regulamentada pelo </a:t>
            </a:r>
            <a:r>
              <a:rPr lang="pt-BR" sz="2000" b="1" dirty="0"/>
              <a:t>Decreto nº 7.404/10</a:t>
            </a:r>
            <a:r>
              <a:rPr lang="pt-BR" sz="2000" dirty="0"/>
              <a:t>. Este marco regulatório propõe a prática de hábitos de consumo sustentável e contém instrumentos para propiciar um ambiente mais saudável a todos. </a:t>
            </a:r>
          </a:p>
        </p:txBody>
      </p:sp>
      <p:pic>
        <p:nvPicPr>
          <p:cNvPr id="10242" name="Picture 2" descr="Z:\Documentos\2015\Apresentações\Subcomissão de Saneamento\PN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91" y="1700808"/>
            <a:ext cx="3610746" cy="36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16322"/>
            <a:ext cx="5006441" cy="1036414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Resíduos Sólidos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414102" y="1508591"/>
            <a:ext cx="8334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</a:t>
            </a:r>
            <a:r>
              <a:rPr lang="pt-BR" sz="2000" dirty="0" smtClean="0"/>
              <a:t>Lei Resíduos </a:t>
            </a:r>
            <a:r>
              <a:rPr lang="pt-BR" sz="2000" dirty="0"/>
              <a:t>Sólidos </a:t>
            </a:r>
            <a:r>
              <a:rPr lang="pt-BR" sz="2000" dirty="0" smtClean="0"/>
              <a:t>estabelece </a:t>
            </a:r>
            <a:r>
              <a:rPr lang="pt-BR" sz="2000" dirty="0"/>
              <a:t>que os municípios sejam responsáveis pela coleta seletiva no âmbito da prestação dos serviços públicos de manejo de resíduos sólidos. Entretanto, a mesma lei também atribui o recolhimento da fração seca dos resíduos ao setor privado, ou seja, ao gerador do produto. </a:t>
            </a:r>
          </a:p>
        </p:txBody>
      </p:sp>
      <p:pic>
        <p:nvPicPr>
          <p:cNvPr id="7" name="Picture 2" descr="Z:\Documentos\2015\Apresentações\Subcomissão de Saneamento\coleta-seleti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79" y="3068960"/>
            <a:ext cx="4821177" cy="28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16322"/>
            <a:ext cx="5006441" cy="1036414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Resíduos Sólidos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683568" y="2098591"/>
            <a:ext cx="8072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Os municípios estão preocupados com a proposta de </a:t>
            </a:r>
            <a:r>
              <a:rPr lang="pt-BR" sz="2000" b="1" dirty="0" smtClean="0"/>
              <a:t>acordo setorial para implantação da logística reversa de embalagens em geral</a:t>
            </a:r>
            <a:r>
              <a:rPr lang="pt-BR" sz="2000" dirty="0" smtClean="0"/>
              <a:t>, cujo texto encontra-se no Ministério do Meio Ambiente. </a:t>
            </a:r>
          </a:p>
          <a:p>
            <a:endParaRPr lang="pt-BR" sz="2000" dirty="0"/>
          </a:p>
          <a:p>
            <a:r>
              <a:rPr lang="pt-BR" sz="2000" dirty="0" smtClean="0"/>
              <a:t>A </a:t>
            </a:r>
            <a:r>
              <a:rPr lang="pt-BR" sz="2000" dirty="0"/>
              <a:t>proposta </a:t>
            </a:r>
            <a:r>
              <a:rPr lang="pt-BR" sz="2000" dirty="0" smtClean="0"/>
              <a:t>não </a:t>
            </a:r>
            <a:r>
              <a:rPr lang="pt-BR" sz="2000" dirty="0"/>
              <a:t>define claramente como esse processo deve acontecer e contraria diversos dispositivos legais, dentre eles o item no qual se prevê que as ações dos municípios na logística reversa de embalagens em geral “serão devidamente remuneradas” (art. 33, § 7º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5536" y="1628799"/>
            <a:ext cx="8440489" cy="3456385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 rot="21097610">
            <a:off x="522785" y="819389"/>
            <a:ext cx="3793892" cy="1036414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Resíduos Sólidos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702134" y="2255381"/>
            <a:ext cx="7902314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 Assemae coordena o grupo de trabalho de entidades municipalistas que analisa a proposta do acordo setorial.</a:t>
            </a:r>
          </a:p>
          <a:p>
            <a:r>
              <a:rPr lang="pt-BR" sz="2000" dirty="0" smtClean="0"/>
              <a:t>Participam:</a:t>
            </a:r>
          </a:p>
          <a:p>
            <a:r>
              <a:rPr lang="pt-BR" sz="2000" b="1" dirty="0" smtClean="0"/>
              <a:t>Assemae</a:t>
            </a:r>
          </a:p>
          <a:p>
            <a:r>
              <a:rPr lang="pt-BR" sz="2000" dirty="0"/>
              <a:t>Associação </a:t>
            </a:r>
            <a:r>
              <a:rPr lang="pt-BR" sz="2000" dirty="0" smtClean="0"/>
              <a:t>Nacional </a:t>
            </a:r>
            <a:r>
              <a:rPr lang="pt-BR" sz="2000" dirty="0"/>
              <a:t>dos Órgãos Municipais de Meio </a:t>
            </a:r>
            <a:r>
              <a:rPr lang="pt-BR" sz="2000" dirty="0" smtClean="0"/>
              <a:t>Ambiente - </a:t>
            </a:r>
            <a:r>
              <a:rPr lang="pt-BR" sz="2000" b="1" dirty="0" err="1" smtClean="0"/>
              <a:t>Anamma</a:t>
            </a:r>
            <a:r>
              <a:rPr lang="pt-BR" sz="2000" dirty="0"/>
              <a:t>; </a:t>
            </a:r>
            <a:r>
              <a:rPr lang="pt-BR" sz="2000" dirty="0" smtClean="0"/>
              <a:t>Associação Brasileira </a:t>
            </a:r>
            <a:r>
              <a:rPr lang="pt-BR" sz="2000" dirty="0"/>
              <a:t>de </a:t>
            </a:r>
            <a:r>
              <a:rPr lang="pt-BR" sz="2000" dirty="0" smtClean="0"/>
              <a:t>Municípios  - </a:t>
            </a:r>
            <a:r>
              <a:rPr lang="pt-BR" sz="2000" b="1" dirty="0" smtClean="0"/>
              <a:t>ABM</a:t>
            </a:r>
            <a:r>
              <a:rPr lang="pt-BR" sz="2000" dirty="0" smtClean="0"/>
              <a:t>;</a:t>
            </a:r>
            <a:endParaRPr lang="pt-BR" sz="2000" dirty="0"/>
          </a:p>
          <a:p>
            <a:r>
              <a:rPr lang="pt-BR" sz="2000" dirty="0" smtClean="0"/>
              <a:t>Confederação Nacional </a:t>
            </a:r>
            <a:r>
              <a:rPr lang="pt-BR" sz="2000" dirty="0"/>
              <a:t>de Municípios </a:t>
            </a:r>
            <a:r>
              <a:rPr lang="pt-BR" sz="2000" dirty="0" smtClean="0"/>
              <a:t> - </a:t>
            </a:r>
            <a:r>
              <a:rPr lang="pt-BR" sz="2000" b="1" dirty="0" smtClean="0"/>
              <a:t>CNM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Frente Nacional </a:t>
            </a:r>
            <a:r>
              <a:rPr lang="pt-BR" sz="2000" dirty="0"/>
              <a:t>de Prefeitos </a:t>
            </a:r>
            <a:r>
              <a:rPr lang="pt-BR" sz="2000" dirty="0" smtClean="0"/>
              <a:t> - </a:t>
            </a:r>
            <a:r>
              <a:rPr lang="pt-BR" sz="2000" b="1" dirty="0" smtClean="0"/>
              <a:t>FNP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Associação </a:t>
            </a:r>
            <a:r>
              <a:rPr lang="pt-BR" sz="2000" dirty="0"/>
              <a:t>Brasileira de Engenharia Sanitária </a:t>
            </a:r>
            <a:r>
              <a:rPr lang="pt-BR" sz="2000" dirty="0" smtClean="0"/>
              <a:t>e Ambiental – </a:t>
            </a:r>
            <a:r>
              <a:rPr lang="pt-BR" sz="2000" b="1" dirty="0" smtClean="0"/>
              <a:t>Abes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Associação </a:t>
            </a:r>
            <a:r>
              <a:rPr lang="pt-BR" sz="2000" dirty="0"/>
              <a:t>Brasileira das Empresas </a:t>
            </a:r>
            <a:r>
              <a:rPr lang="pt-BR" sz="2000" dirty="0" smtClean="0"/>
              <a:t>de Limpeza Pública </a:t>
            </a:r>
            <a:r>
              <a:rPr lang="pt-BR" sz="2000" dirty="0"/>
              <a:t>e </a:t>
            </a:r>
            <a:r>
              <a:rPr lang="pt-BR" sz="2000" dirty="0" smtClean="0"/>
              <a:t>Resíduos </a:t>
            </a:r>
            <a:r>
              <a:rPr lang="pt-BR" sz="2000" dirty="0"/>
              <a:t>Especiais - </a:t>
            </a:r>
            <a:r>
              <a:rPr lang="pt-BR" sz="2000" b="1" dirty="0" err="1" smtClean="0"/>
              <a:t>Abrelpe</a:t>
            </a:r>
            <a:r>
              <a:rPr lang="pt-BR" sz="2000" dirty="0"/>
              <a:t>. </a:t>
            </a:r>
          </a:p>
        </p:txBody>
      </p:sp>
      <p:pic>
        <p:nvPicPr>
          <p:cNvPr id="12290" name="Picture 2" descr="Z:\Documentos\2015\Apresentações\Subcomissão de Saneamento\logiscita_rever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50" y="328359"/>
            <a:ext cx="2808350" cy="158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19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umentos\2015\Apresentações\Subcomissão de Saneamento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17" y="160338"/>
            <a:ext cx="3236650" cy="27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899592" y="3034695"/>
            <a:ext cx="763284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As entidades defendem a destinação </a:t>
            </a:r>
            <a:r>
              <a:rPr lang="pt-BR" sz="2000" dirty="0"/>
              <a:t>de 1% do faturamento bruto </a:t>
            </a:r>
            <a:r>
              <a:rPr lang="pt-BR" sz="2000" dirty="0" smtClean="0"/>
              <a:t>das empresas para as ressarcir as despesas dos municípios com os serviços de logística reversa. </a:t>
            </a:r>
          </a:p>
          <a:p>
            <a:endParaRPr lang="pt-BR" sz="2000" dirty="0"/>
          </a:p>
          <a:p>
            <a:r>
              <a:rPr lang="pt-BR" sz="2000" dirty="0" smtClean="0"/>
              <a:t>Ou alternativamente, que as empresas de embalagens sejam obrigadas a </a:t>
            </a:r>
            <a:r>
              <a:rPr lang="pt-BR" sz="2000" dirty="0"/>
              <a:t>recolher e encaminhar para destinação adequada o volume de produtos que comercializou</a:t>
            </a:r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359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748407" y="1332051"/>
            <a:ext cx="7928049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 Assemae defende proposta de escalonamento para a disposição </a:t>
            </a:r>
            <a:r>
              <a:rPr lang="pt-BR" sz="2000" dirty="0"/>
              <a:t>final ambientalmente adequada dos </a:t>
            </a:r>
            <a:r>
              <a:rPr lang="pt-BR" sz="2000" dirty="0" smtClean="0"/>
              <a:t>rejeitos, </a:t>
            </a:r>
            <a:r>
              <a:rPr lang="pt-BR" sz="2000" dirty="0"/>
              <a:t>levando em consideração o número de habitantes dos municípios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 smtClean="0"/>
              <a:t>A Medida </a:t>
            </a:r>
            <a:r>
              <a:rPr lang="pt-BR" sz="2000" dirty="0"/>
              <a:t>Provisória (MP) 658 de </a:t>
            </a:r>
            <a:r>
              <a:rPr lang="pt-BR" sz="2000" dirty="0" smtClean="0"/>
              <a:t>2014, relatada pela Senadora </a:t>
            </a:r>
            <a:r>
              <a:rPr lang="pt-BR" sz="2000" dirty="0" err="1"/>
              <a:t>Gleisi</a:t>
            </a:r>
            <a:r>
              <a:rPr lang="pt-BR" sz="2000" dirty="0"/>
              <a:t> </a:t>
            </a:r>
            <a:r>
              <a:rPr lang="pt-BR" sz="2000" dirty="0" smtClean="0"/>
              <a:t>Hoffmann propõe o fim do prazo para:</a:t>
            </a:r>
          </a:p>
          <a:p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Capitais </a:t>
            </a:r>
            <a:r>
              <a:rPr lang="pt-BR" sz="2000" dirty="0"/>
              <a:t>e cidades de regiões </a:t>
            </a:r>
            <a:r>
              <a:rPr lang="pt-BR" sz="2000" dirty="0" smtClean="0"/>
              <a:t>metropolitanas - até </a:t>
            </a:r>
            <a:r>
              <a:rPr lang="pt-BR" sz="2000" b="1" dirty="0"/>
              <a:t>dezembro de </a:t>
            </a:r>
            <a:r>
              <a:rPr lang="pt-BR" sz="2000" b="1" dirty="0" smtClean="0"/>
              <a:t>2017</a:t>
            </a:r>
            <a:r>
              <a:rPr lang="pt-BR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Municípios </a:t>
            </a:r>
            <a:r>
              <a:rPr lang="pt-BR" sz="2000" dirty="0"/>
              <a:t>com mais de 100 mil habitantes ou situados a menos de 20 km da fronteira </a:t>
            </a:r>
            <a:r>
              <a:rPr lang="pt-BR" sz="2000" dirty="0" smtClean="0"/>
              <a:t>brasileira - até </a:t>
            </a:r>
            <a:r>
              <a:rPr lang="pt-BR" sz="2000" b="1" dirty="0"/>
              <a:t>dezembro de </a:t>
            </a:r>
            <a:r>
              <a:rPr lang="pt-BR" sz="2000" b="1" dirty="0" smtClean="0"/>
              <a:t>2018</a:t>
            </a:r>
            <a:r>
              <a:rPr lang="pt-BR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Municípios com </a:t>
            </a:r>
            <a:r>
              <a:rPr lang="pt-BR" sz="2000" dirty="0"/>
              <a:t>população entre 50 e 100 mil moradores </a:t>
            </a:r>
            <a:r>
              <a:rPr lang="pt-BR" sz="2000" dirty="0" smtClean="0"/>
              <a:t>– até </a:t>
            </a:r>
            <a:r>
              <a:rPr lang="pt-BR" sz="2000" b="1" dirty="0" smtClean="0"/>
              <a:t>dezembro de 2019</a:t>
            </a:r>
            <a:r>
              <a:rPr lang="pt-BR" sz="20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Municípios com menos </a:t>
            </a:r>
            <a:r>
              <a:rPr lang="pt-BR" sz="2000" dirty="0"/>
              <a:t>de 50 mil habitantes </a:t>
            </a:r>
            <a:r>
              <a:rPr lang="pt-BR" sz="2000" dirty="0" smtClean="0"/>
              <a:t> - até </a:t>
            </a:r>
            <a:r>
              <a:rPr lang="pt-BR" sz="2000" b="1" dirty="0" smtClean="0"/>
              <a:t>dezembro </a:t>
            </a:r>
            <a:r>
              <a:rPr lang="pt-BR" sz="2000" b="1" dirty="0"/>
              <a:t>de 2020</a:t>
            </a:r>
            <a:r>
              <a:rPr lang="pt-BR" sz="2000" dirty="0" smtClean="0"/>
              <a:t>.</a:t>
            </a:r>
          </a:p>
          <a:p>
            <a:endParaRPr lang="pt-BR" sz="20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454712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Destinação final adequada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Bandeiras da Assemae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88330"/>
            <a:ext cx="5006441" cy="1036414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307975" y="1490008"/>
            <a:ext cx="8656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/>
              <a:t>O </a:t>
            </a:r>
            <a:r>
              <a:rPr lang="pt-BR" sz="2000" dirty="0"/>
              <a:t>acesso à água de qualidade e ao esgoto tratado deve ser encarado como um direito humano à dignidade, e não um produto a ser mercantilizado para benefício </a:t>
            </a:r>
            <a:r>
              <a:rPr lang="pt-BR" sz="2000" dirty="0" smtClean="0"/>
              <a:t>econômico;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/>
              <a:t>O fortalecimento </a:t>
            </a:r>
            <a:r>
              <a:rPr lang="pt-BR" sz="2000" dirty="0"/>
              <a:t>institucional dos municípios e de seus serviços é a alternativa mais segura para a formatação de políticas de desenvolvimento urbano. </a:t>
            </a:r>
          </a:p>
        </p:txBody>
      </p:sp>
      <p:pic>
        <p:nvPicPr>
          <p:cNvPr id="13315" name="Picture 3" descr="Z:\Documentos\2015\Apresentações\Subcomissão de Saneamento\310511_aguaportugal-co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97" y="4005064"/>
            <a:ext cx="3705511" cy="1556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07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96753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Saneamento Básico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013831" y="88330"/>
            <a:ext cx="5006441" cy="1036414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3923928" y="1423804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/>
              <a:t>A </a:t>
            </a:r>
            <a:r>
              <a:rPr lang="pt-BR" sz="2000" dirty="0"/>
              <a:t>Assemae </a:t>
            </a:r>
            <a:r>
              <a:rPr lang="pt-BR" sz="2000" dirty="0" smtClean="0"/>
              <a:t>é contrária </a:t>
            </a:r>
            <a:r>
              <a:rPr lang="pt-BR" sz="2000" dirty="0"/>
              <a:t>às </a:t>
            </a:r>
            <a:r>
              <a:rPr lang="pt-BR" sz="2000" b="1" dirty="0"/>
              <a:t>Parcerias Público-Privadas (</a:t>
            </a:r>
            <a:r>
              <a:rPr lang="pt-BR" sz="2000" b="1" dirty="0" err="1"/>
              <a:t>PPPs</a:t>
            </a:r>
            <a:r>
              <a:rPr lang="pt-BR" sz="2000" b="1" dirty="0"/>
              <a:t>)</a:t>
            </a:r>
            <a:r>
              <a:rPr lang="pt-BR" sz="2000" dirty="0"/>
              <a:t>, uma forma refinada dos setores privados </a:t>
            </a:r>
            <a:r>
              <a:rPr lang="pt-BR" sz="2000" dirty="0" smtClean="0"/>
              <a:t>se apropriarem do saneamento</a:t>
            </a:r>
            <a:r>
              <a:rPr lang="pt-BR" sz="2000" dirty="0"/>
              <a:t>, sem as responsabilidades intrínsecas à </a:t>
            </a:r>
            <a:r>
              <a:rPr lang="pt-BR" sz="2000" dirty="0" smtClean="0"/>
              <a:t>gestão;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/>
              <a:t>O setor </a:t>
            </a:r>
            <a:r>
              <a:rPr lang="pt-BR" sz="2000" dirty="0"/>
              <a:t>privado não apresenta </a:t>
            </a:r>
            <a:r>
              <a:rPr lang="pt-BR" sz="2000" dirty="0" smtClean="0"/>
              <a:t>soluções </a:t>
            </a:r>
            <a:r>
              <a:rPr lang="pt-BR" sz="2000" dirty="0"/>
              <a:t>para universalizar o saneamento nas regiões pobres do país, além de não garantir a participação da sociedade civil em instrumentos de controle social sobre a prestação dos serviços de saneamento. </a:t>
            </a:r>
          </a:p>
        </p:txBody>
      </p:sp>
      <p:pic>
        <p:nvPicPr>
          <p:cNvPr id="14338" name="Picture 2" descr="Z:\Documentos\2015\Apresentações\Subcomissão de Saneamento\Nao à privatizaçao da ag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9988"/>
            <a:ext cx="2664296" cy="284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698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160338"/>
            <a:ext cx="5006441" cy="1036414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Z:\Documentos\2015\Apresentações\Subcomissão de Saneamento\mã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251"/>
            <a:ext cx="9180512" cy="43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3" y="1556792"/>
            <a:ext cx="7814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</a:t>
            </a:r>
            <a:r>
              <a:rPr lang="pt-BR" sz="2000" dirty="0"/>
              <a:t>Assemae </a:t>
            </a:r>
            <a:r>
              <a:rPr lang="pt-BR" sz="2000" dirty="0" smtClean="0"/>
              <a:t>considera fundamental a </a:t>
            </a:r>
            <a:r>
              <a:rPr lang="pt-BR" sz="2000" b="1" dirty="0"/>
              <a:t>gestão participativa e </a:t>
            </a:r>
            <a:r>
              <a:rPr lang="pt-BR" sz="2000" b="1" dirty="0" smtClean="0"/>
              <a:t>integrada </a:t>
            </a:r>
            <a:r>
              <a:rPr lang="pt-BR" sz="2000" dirty="0" smtClean="0"/>
              <a:t>nas políticas públicas, o que estimula o desenvolvimento </a:t>
            </a:r>
            <a:r>
              <a:rPr lang="pt-BR" sz="2000" dirty="0"/>
              <a:t>do senso crítico e </a:t>
            </a:r>
            <a:r>
              <a:rPr lang="pt-BR" sz="2000" dirty="0" smtClean="0"/>
              <a:t>de </a:t>
            </a:r>
            <a:r>
              <a:rPr lang="pt-BR" sz="2000" dirty="0"/>
              <a:t>responsabilidade </a:t>
            </a:r>
            <a:r>
              <a:rPr lang="pt-BR" sz="2000" dirty="0" smtClean="0"/>
              <a:t>nos cidadãos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00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88330"/>
            <a:ext cx="5006441" cy="1036414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971600" y="1844824"/>
            <a:ext cx="7238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participação e o controle social estão diretamente relacionadas ao planejamento do setor. Assim, destacam-se os </a:t>
            </a:r>
            <a:r>
              <a:rPr lang="pt-BR" sz="2000" b="1" dirty="0"/>
              <a:t>Planos Municipais de Saneamento Básico (PMSB), </a:t>
            </a:r>
            <a:r>
              <a:rPr lang="pt-BR" sz="2000" dirty="0"/>
              <a:t>instrumentos de gestão participativa que contribuem para a melhoria das condições socioambientais. </a:t>
            </a:r>
          </a:p>
        </p:txBody>
      </p:sp>
      <p:pic>
        <p:nvPicPr>
          <p:cNvPr id="16386" name="Picture 2" descr="Z:\Documentos\2015\Apresentações\Subcomissão de Saneamento\plano-de-saneamento-bás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883649"/>
            <a:ext cx="5273952" cy="20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35696" y="16322"/>
            <a:ext cx="5006441" cy="1036414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107504" y="1340768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Os problemas </a:t>
            </a:r>
            <a:r>
              <a:rPr lang="pt-BR" sz="2000" dirty="0"/>
              <a:t>com a crise hídrica podem ser superados a partir da correta gestão dos sistemas de abastecimento de água, controle das perdas e incentivo ao consumo </a:t>
            </a:r>
            <a:r>
              <a:rPr lang="pt-BR" sz="2000" dirty="0" smtClean="0"/>
              <a:t>responsável;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 smtClean="0"/>
              <a:t>É essencial a </a:t>
            </a:r>
            <a:r>
              <a:rPr lang="pt-BR" sz="2000" dirty="0"/>
              <a:t>implementação dos instrumentos de gestão do </a:t>
            </a:r>
            <a:r>
              <a:rPr lang="pt-BR" sz="2000" b="1" dirty="0"/>
              <a:t>Sistema Nacional de Gerenciamento de Recursos </a:t>
            </a:r>
            <a:r>
              <a:rPr lang="pt-BR" sz="2000" b="1" dirty="0" smtClean="0"/>
              <a:t>Hídricos</a:t>
            </a:r>
            <a:endParaRPr lang="pt-BR" sz="2000" b="1" dirty="0"/>
          </a:p>
        </p:txBody>
      </p:sp>
      <p:pic>
        <p:nvPicPr>
          <p:cNvPr id="17410" name="Picture 2" descr="Z:\Documentos\2015\Apresentações\Subcomissão de Saneamento\Gota_de_Agu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04059"/>
            <a:ext cx="3700543" cy="37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5" name="Picture 3" descr="Z:\Documentos\2015\Apresentações\Subcomissão de Saneamento\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12160" y="337880"/>
            <a:ext cx="28083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Criação </a:t>
            </a:r>
            <a:r>
              <a:rPr lang="pt-BR" sz="2000" dirty="0"/>
              <a:t>de </a:t>
            </a:r>
            <a:r>
              <a:rPr lang="pt-BR" sz="2000" dirty="0" smtClean="0"/>
              <a:t>programa </a:t>
            </a:r>
            <a:r>
              <a:rPr lang="pt-BR" sz="2000" dirty="0"/>
              <a:t>nacional de assistência técnica aos </a:t>
            </a:r>
            <a:r>
              <a:rPr lang="pt-BR" sz="2000" dirty="0" smtClean="0"/>
              <a:t>municípios;</a:t>
            </a:r>
          </a:p>
          <a:p>
            <a:endParaRPr lang="pt-BR" sz="2000" dirty="0" smtClean="0"/>
          </a:p>
          <a:p>
            <a:r>
              <a:rPr lang="pt-BR" sz="2000" dirty="0" smtClean="0"/>
              <a:t>Investimento </a:t>
            </a:r>
            <a:r>
              <a:rPr lang="pt-BR" sz="2000" dirty="0"/>
              <a:t>na gestão da </a:t>
            </a:r>
            <a:r>
              <a:rPr lang="pt-BR" sz="2000" dirty="0" smtClean="0"/>
              <a:t>qualidade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564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013831" y="232346"/>
            <a:ext cx="5006441" cy="1036414"/>
          </a:xfrm>
        </p:spPr>
        <p:txBody>
          <a:bodyPr>
            <a:normAutofit fontScale="90000"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 Assemae defende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740023" y="4221088"/>
            <a:ext cx="8008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universalização do acesso ao saneamento básico também precisa ser efetivada nas áreas rurais do </a:t>
            </a:r>
            <a:r>
              <a:rPr lang="pt-BR" sz="2000" dirty="0" smtClean="0"/>
              <a:t>país. </a:t>
            </a:r>
          </a:p>
          <a:p>
            <a:endParaRPr lang="pt-BR" sz="2000" dirty="0" smtClean="0"/>
          </a:p>
          <a:p>
            <a:r>
              <a:rPr lang="pt-BR" sz="2000" dirty="0" smtClean="0"/>
              <a:t>Por isso, a Assemae considera importante a implementação </a:t>
            </a:r>
            <a:r>
              <a:rPr lang="pt-BR" sz="2000" dirty="0"/>
              <a:t>do </a:t>
            </a:r>
            <a:r>
              <a:rPr lang="pt-BR" sz="2000" b="1" dirty="0"/>
              <a:t>Programa Nacional de Saneamento </a:t>
            </a:r>
            <a:r>
              <a:rPr lang="pt-BR" sz="2000" b="1" dirty="0" smtClean="0"/>
              <a:t>Rural</a:t>
            </a:r>
            <a:endParaRPr lang="pt-BR" sz="2000" b="1" dirty="0"/>
          </a:p>
        </p:txBody>
      </p:sp>
      <p:pic>
        <p:nvPicPr>
          <p:cNvPr id="19458" name="Picture 2" descr="Z:\Documentos\2015\Apresentações\Subcomissão de Saneamento\area-r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9775"/>
            <a:ext cx="6724053" cy="216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256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Z:\Documentos\2015\Apresentações\Subcomissão de Saneamento\beber-agua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4" y="7937"/>
            <a:ext cx="809062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88024" y="3990543"/>
            <a:ext cx="4183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 busca pela </a:t>
            </a:r>
            <a:r>
              <a:rPr lang="pt-BR" sz="2000" b="1" dirty="0" smtClean="0"/>
              <a:t>ampliação </a:t>
            </a:r>
            <a:r>
              <a:rPr lang="pt-BR" sz="2000" b="1" dirty="0"/>
              <a:t>e excelência dos serviços de </a:t>
            </a:r>
            <a:r>
              <a:rPr lang="pt-BR" sz="2000" b="1" dirty="0" smtClean="0"/>
              <a:t>saneamento básico </a:t>
            </a:r>
            <a:r>
              <a:rPr lang="pt-BR" sz="2000" b="1" dirty="0"/>
              <a:t>reflete o compromisso com a saúde pública, a inclusão social e a preservação ambiental, e por isso, deve ser prioridade de todos os setores que formam a </a:t>
            </a:r>
            <a:r>
              <a:rPr lang="pt-BR" sz="2000" b="1" dirty="0" smtClean="0"/>
              <a:t>sociedade</a:t>
            </a:r>
            <a:endParaRPr lang="pt-BR" sz="2000" b="1" dirty="0"/>
          </a:p>
        </p:txBody>
      </p:sp>
      <p:sp>
        <p:nvSpPr>
          <p:cNvPr id="10" name="Título 5"/>
          <p:cNvSpPr>
            <a:spLocks noGrp="1"/>
          </p:cNvSpPr>
          <p:nvPr>
            <p:ph type="title"/>
          </p:nvPr>
        </p:nvSpPr>
        <p:spPr>
          <a:xfrm>
            <a:off x="155575" y="448370"/>
            <a:ext cx="3528392" cy="1036414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refletir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7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WFRUXFxcWFRcWGBQVHRUWFxgXHBwXGBgbHCggGB0lHBYUITEhJSktLi4uFx8zODMtNygtLisBCgoKDg0OGxAQGy8mHyQ3LTE0LzQ0LDQvLDAyNCwsLCwsLCwsLCwsLCwsLCwsLCwsLCwsLCwsLCwsLCwsLCwsLP/AABEIAL8BCAMBIgACEQEDEQH/xAAcAAACAgMBAQAAAAAAAAAAAAAABwUGAQMECAL/xABDEAACAQIDBQYDBAgEBQUAAAABAgMAEQQSIQUGMUFRBxMiYXGBMpGhFEJSsWJygpKiwcLRIzND8CRzsuHxFSVTY7P/xAAaAQEAAwEBAQAAAAAAAAAAAAAAAwQFAgEG/8QALREAAgICAQQBAgUEAwAAAAAAAAECAwQREgUhMUETUXEUIjJhkaHB0eEjM4H/2gAMAwEAAhEDEQA/AHjRRRQBRRRQBRRRQBRRVe2/vVHhnWLK0kjDNlW2gOgJJ62NhXcK5TfGK2ziyyNceUnpFhoqM2JtiPEpnjuLGzK3FT0P96kq5lFxen5PYyUlyj4A1W9pb4wxStFZ3K6OUAIQ9Dc6kXHCpja20Y8PG0srZVX3ueQA5k0i9p7TZ8RPJGjBJHLgMRcFtSDY243PvV3BxVdJ809f3KWdkyqiuDWx9YPErIiuhurAEHqDW+qN2b7wI8KYZgUlQMbEgh7sWJU9Rc6dKvAqrdU65uLRaptVkFJGDS03j3qnGJlRJDGsTZQoCnMQAbtcc7n2t61aN/NtPhcNmj/zHcRobXy3BJa3kFPvak3iIzI7O7uzN8RJuTw5n0FaXTMTnuySTXgzup5HHVabT8jz3Z2i2Iw0UrCzMDe3AkEi48ja/vUtSn7ONtyRTJhmctE4KqG1yMASMp5AgEW9Ka96pZdDptcWXcS9XVqSA1R95d8JIp3ihCf4ds5cMbsQDYAEW0Iqw7z7aGEgMhF2vlRfxOeHtoSfIUk9pYiaeR5XkGZ7X8IA0sNAPIAVa6difK3OS3H+5U6jk8FwhLUh3bs7XGKw6ygZScysONmU2NjzGlS1Kvs53laJosHLYoxIjcCxDm7Wbrc3143PyaYqpk0umxxa19PsXMa5W1pp7CsXoJpP7z7edsRNmkZSjsqBXKhApty4k2vfzr3GxpXycU9aOcrKWPFNrexwis1B7mY2SbBQSS/GyXueLC5yt7rY+9TlV5R4tosRlySYUUVi9eHRmiiigCiiigCiiigCiiigCsGs1z46UpG7AXKqzAdSATb6UDN96L0lMFvbPIe9M7hjqAD4R5ZeFqbew8cZsPFKRYugJ9fLyq1kYc6IqUn2ZTx8yN0nFJpo72akjv5thJcb3mGzOMojY6WJUmzJrqLG3tpTO3+nZNnYpk4iM/ukgN/CWpIbNxGdbj0q50qpSm5b00Vup2tRUdbRddwt51wzSLOjASMtnFiFABGq8eZ11prwTB1DKQVIuCNQQeYrz6TTZ7MsRmwdvwSOvsbN/VUvVcRQXyp935IumZTb+Jrt6IntolZcPhrHQ4gA+pR7X+tL29NjtP2G+LwLLH8cTLMo/FkDXX1Ks1vO1KESgjMDpa9/KpukWL43H6EfVa3zUvqdmBxBjljdTYq6kH0Ip/LXn7Y+G+0SxRowHeEBWN7ai969ARiwFV+sOLnHX0J+kqSjLZS+1cf8NEekw/6JKV16dW+mBWXBzBvuI0i20s6KSPbkfImkrCAVcn7qZh65kH5Man6Vco0yT9Mg6nS5XJr2S+6B/wCOw3/MH5GneKUnZjgkkxTM4uYlDprwYki566Gm2KpdWsUrtL0i50uDjTv6sX/a0/gw4/Sc/ID+9LoGmn2oYBXwvekkNERltwOcqCD9KUJxP+J3dvuFr+hAtWl0u2Kx0v3M/qNUne3+2yZ3bF8fgh/94+iO39NPilH2X7NWbFNK3HDAFR+nKrC/sub94dKblZfVLFO969Gn02DjQt+xedou8kiP9miJXwgyMDYnNeyg8tNSfOltJg0YEWIv0Jqy7/yE4+a/LIB6ZF/vVfvW3g01xoj28mLmXTldLv4LZ2bbwNFiUwjMWjkBCAknIygnw9AQDp6e7bvSH7OI+82ynSNJH+SZb/NxTv2hjFhjeR9FRSx9uQ86wc9Rd7UUbmE2qU5M5N4trDDQmS2Y3CqOF2N+J6aE+1VHZG/chxEcUwQrKwRSgIKs3C9yb62FV3ereyXGL3aqkceYMAQWa44Etew9hzqu7HxTw4uOaRBIsbZgl+J5NfqOIvpcCrtXT+NL5w3J+CjZm871wnqKPQwrNcuzsYk0aSRm6OAVPkf5103rE1rszaT2tmaKxes0PQooooArF6yapG/O+D4aRYIbByodmYXygkgADqbHU/8AiSqqVs1CPkiutjVDlLwXa9QG+m3fsmHLrYyMckYPDMQdT5AAn2qJ3T3reWURSlWLC6Ooy6gXsR6X+VQ/bhmWHDSD4RIyn1Zbg/wEe9Txx3XeoWkH4lW0udQuYsCS7MX+IliAFGrHWwtYanlVk2JvLPhSoWRmjW143OYFegvqunC1VnZWLzg+Vq7WNfTKmmdetbR89K22E977j22vhhiMLLGNe9hdRf8ATQgfmK867JgkheWGZSkiEZ0PFT/sjUcb16D3SxGfBYdjxMS3v5C1/pSa7WMOYtq96AQsqxtcaBioyMPP4VPuK+ewrPiv0b2XD5adnC0ova+pBNvIf+abvZhhQuDzhr947MR+HKclv4L+9JqSNjLGVUt8SnKCeIFuHmKbvZ6JI8MEkGXxMQDxsddemt6v9Ut5V8d+yj06rVilr0W/GTqqm/Q15wwmCaFWgf4kLJ69CPIgg+9eizHm5VyybEjY3KLfrYX+dZWLkuht63s1cjH+aKW9CZ3KwM6S4Y90142W9wQBl53PlTugxDEa/SviHZSryr7nxUURAc2J14E6e1cX5DuabXjse00Krevfc49rYVpUZcxAYFT6EWP0NLp+z2TgZdPJbXt118qake0ITwdfc2/Ouhcp4WPpY1zXdOtNRfk6nTCbTkvBQ91d02w7s5kJJAFgLaXv1q5pcDnXWFFZtXNlkrJcpPudQrjBcY+Co737NkxEDRo1rlTrwOU3/lS2k3MxKuXsrHKFABPAEm+o8/pT1aMHlWs4VelTVZVla1Hx5IrcaFj3Lz4KH2ebImwolaRQDKyki4JAVbAaH9Y+4q9ifTWvoYcVrlg6VDZNzk5PyyWEFCKivQrO1DFK2LQD7sQv6ln/AJAfOqJhcUe5DtqbMelxc2+lqbm8m6KYhi5urWy3U2uNeXDmaqWI7OZivdxuoTQXa9wv9R+VbGNnVwrUd60n/JlZGFOU3LW9tE/2KYBDhpMXkHeyyuubiRGhFlHQXvw46X4Cp/tJny4Fxzd0X+IE/RTW/dLZf2SBIFHhS/qSSSSfMkk1o7RihwMhYXIZMvkxcC/yJrOqlyyIyf1L90eOO0voKMGuHamKyAed63pMCxXmLX96idqxtLPHDEM0jWVFFrlmOg10HLWvp8i5QrbPnMelys0PHsldjs2Jm5vKV/VzsPzBqQ3x262GRQls7kgE8FAGptzOoriWQ7M2VEtgZI40S3Ed4x1PmLlj7Utdt7WxOKI7yW+W5C2VQL8bWHpWDi4sr7HY1uO/5NjLyVTX8Sepa/gtWwd95hio4pn71JXCA5VUqzGykZQNLkcaZ4rzzuhiO4x0U+IAdFNuJ8F9O88youbfztXoVTUfUK1GxcY6RL0+TdenLbPqiiiqBfMGk72zhTiIe6B75U/xDcWKEkqCPxXzG/Q+lnAWpFb+43/3HEg8mUe3dpb/AH51e6fBTt7vWijnzca+y2R+xMbiImSVTlZeFwG4i2gPlervipZtr7NxEFlOIjeN0+6HGa/PQEgSDpwqiYecMNOVXDs0xeXFsn/yRsPdPEPpmrYzqIul2LvJezJw7pK5QfZP0LDYs4SVkY2PiUg6WKnh9DU3JJ4gvUH6W/vXJv7sd8PjsQTGwRpWkVreEiQ5uI0GrEW8qkdlbMfFFDHYAasxvaxHAW5/2qPGylGp8n4JsjGcrFpeR2brY3vMHhzz7tQfIqLH6g18bW3ehxAKzIHB5H/ehrl3YwJhhSIXIW+p4m5ufzqzQpWBNrm3HwbcE+CUivYDdSGL/LQL15k+pOpqaw+BC12UVy233Z0kktIwBWaKwa8PTVi8QI1LNwH18qpuIlLsWbifp0Fdu3cYZHyq1lX0IY9f5VEzQs1gSNGBPHW3EEcwR59DyoDaNayBWkxnMDbQcMttQRbxEnrfTyFce1NpxRtEsrhM7HRuYCtxtfTNl+VASGFx0o1zSAnkMxCjoPxeoveu+HbMtgQ+YHUXANwfOopGRlLRnNxNkc6nys1gTVX2bvuJJREuHa18tkuSo4agCwA+lqAY8e35OaqfS4/nWyPeYZspjOg1IINr8BrbUjX/AMioOVwoLHgASfQC5rnWI8SpGazEKxFmsBrqL6ADTTThzoC3x7eiPHMPUX/KuiPakR/1F99PzqlxMRfOQLnwgkXy2GhPM3v9K20Bd1kRuBU+hBoMIqhSS5XhA4vPEvtnBb+BWpgigOaSO3Cqhvxg3ngKIbHMGseBtfTyq8EVzT4MNXUJuElJeUczgpxcX4Z54kwskLSd6uUk3ANtVAAB09DW7sl2e0u0o5cpKxZ3ZuQbKVAv1u3Dyp2Y7d2GQWkjVx0YXrZgtkxxW7tQoHIaAelXLs12QUWirVhqubkmVrtXxVooI/xOzH9kW/NqW+ar72tYsBYE5jO5PkAB/f5Ut8XPaJm/R/OtnpslHG39zH6hFyyH/wCHJPtIa0/8HtiODCYdsQ+UmKPQ3JJyC+g1Nea9nxB5Y1b4S6h/1LjMf3b0xN6d5kkxDvGTkUKqXFsoC8LeuaqtkHlTSl2S33J4z/CwfDvJ+hubJ25BiL9zIGI4rqpHnlIBt50Uo+y+eSbaCmO+VFcynllIIAPq2Ww/RPSs1lZdUKrOMHtGpi2zsr5TWmG9u8byYyVXYhI5GRUuQAFNr26m17+dVveZVkXvFBz3HmSvDU87AD2FTXavs8naMhjst0jLW+81viPnaw9qiNk4QggsdR9fWt3GXOlR467eTEyNQtc+XvwRGwp/GQeY/L/Zq9bgYoJj4geeZNeRZCQR8re9LfEhoZ2ym2VjYW5HgPlVu3fV2xULR34o5I4KEYHU8rg2rnmnROEvWyR1/wDNGcR4z7NRviAPrWcNsqNRZUVR0UAD6VrweKzVKx184fQHzFABW2iigCisXrNAFRO3MdlXIvxNx8l/ualqS3aHtubDbRlCOyhhGwU6gjIAbA6cQeFAWjG42OJc0jhR58/IDnWrZ+1oZ7904YjUjUEDrY0t9rbWnx6pAojL5rqbZbWBvrfha/LlUju7tCHA3R4SZ18Ekgctcg62DWsL/wAqAYOInVFLOwVRqSdAKo2L3XGOd8QMaCuYlbJfKBoFa7i1h5Vp3p2/9tjXD4ZH7x3Ghy6gAniDwFr+1fe7m5keQrNiG75Se8SJkAj10vmQk6W1040BCHYONUm2HklXXJJErSLIvJlK30I1161IbW2O2yxFIhkjeYHvCWI1AByngOLNp5U6NzQgwUARs6qmQNa2YISt7e1SUndyXQ5X0uVNm09KAR+7G08TjZWjMx7pVvLotyraBRppfXXkAavi3OqsD62P1Fv51wb47tRzFlgywMpIDKos3C4cCxI6a6VD7ubDOBzPiMSpDDKB8C3438R8R9BzNAWNImBci12sQNeIFtTxtoNLcj1rEClQRZtST92wv+EA6Dn719YXGRyC8bq4HHKQbevSt9AcOFTvsbGttIUMhv8AjkuifQSfOmHAtlAqn7iYfP32IP8AqynL/wAuPwL9Qx/aq6UAUUUUBgiuDFm1SFa5YgaAUXaTg5JW7xQSAoQjoMxJb0sTelvvBLfKgJta5A+lej8ZslW4iqdi+y7Cu5fxm/3S5AHkLW0rQqzeNXxyKVmJys5xFdurAFhle2ruiA87ICza+ZeP5V34zDo4swFWHe7ZkWFkigiUKqx5io/E7HUnmSFHyFVQs8kjLGLheJ4Ae9bOK4qhNryYuSpO99/Bb+yhBFjQqaB43DDrazAn0sfmaKx2YQMu0F7wqLRyZdR4mOUZR1Nsx9jRWJ1JJXdlrsjY6e91d3s3drH+HjVbk8SkeqswP9NU6LHC4F6Y3bhssvBBOOMcmRj+jLYD+JV/eqgbPaOO3huOfC59yK1enXSlUkvRnZ9UYWN/U7MLuY+PLyRyBCpCsCua5te/Ef7FX/dLco4VLO4dzxIGUWHAcTXB2bY5BiJEGneJmA80Olh6M3ypkKwrN6hKcbpR32Zf6eozpjLXdGrCYTLXaKwtfVZxohWDWajdu4vJGbcW8I9+J+VAV/amK7yVjyGi+g/vx9651c9T8zWsV9CgN64lx99v3m/vUDvxtUJhj3gEha6oJAHANib+K/AfnUxVN3t3qjimWF4UlVSrPnsbE8MoIsCAeNAMTYu5uAUx4iLDqHKhlOaQgZl4hS1hoTyqD3m7NYJJJMSJnjue8dLKym2psdCoNup41H7B3zRsTh44lYd46oS1gADpYAceVMLeSBnwmIRBmZoZFUDmxQ2HuaAoX2TBYWQPlihksQDwNjxsL1JYaOPxSIF/xDmZlt4z1LDjVHxO4jTLG6YoglVzZ0z3uB8NmBFuFjerbsHZQw0KxBi9iSWOlyeNhyHlQEkDpbl0/wC1deyZ1jkzte2Qrp5kH+n61x1y7UwplhkjU5S6MoboSND6UByzQYvvJXSeNgzu6RuhsFLEqM4NxpblVC2ztt9ookcUI74G6kPaw0z8bC1gOvAWqCjx+IjL4U94JAxXugWOY6/Co+IHlYa00odzsJswpO0j5nvGO8ZSqllueAH4bXNAVbc+eHCFvtBkE+quNGRdb2GXibZeNWLHb0wmNxCxaQqRGuVhdzoutuprh27unHiry4SRBIzXYs5KN14Xynhw+Vcm725uIhxMck7wlIznsjO+Zh8I1UWF7H2oBw7vbPEEEcQ4Iqr62A19zrUnUNsvbANlksDwB5H16GpmgCiiigCiiigNctcbzgV2TDSoDacRsaAVG+u1M+NxDk2VPCPRfD+at86hNl7Q7uPoSc9/M8NethXXvvhQuI7vUd8ysfyNvfWtW0sJG+ighR8NyCbDqQK+mxpOUFw9I+byYxUmp+2fexse8mKgEZJkaVMp53zDW/zrFTnZXsFftyycRErP+0fCP+o/KiszPukrNSS2aOFTF17j4Gb2gQiTZ+KQjMe6ZgP0k8YI8wVB9q87yNJ9y7A8DXpvGYUsDXnyXDfZ8RPh3/03YD0vp81KmnTmm3Dej3PWkp62du53epPHICM4PBmVbgixAJI1tTm2fimbjSQ78Uz+y/HCWF42PiiYW/Ufh9Q49qn6ljpQU0/BX6de+bg/ZfMOdK21rXQUJKDwIPob1imztGylZ2wbRmifDmN2RSJAbG1yCpH0Jpp1H7V2RFiABLGj5Tdc6q1j5XFD0QewMfiMTOIlxLIbFrlidBbQLfU61b978dLh8MHjkAZSoOYLmcGwJUcARxOnC9Se/u7ATCu0EQDIVcd2oBsDrbKL8CT7Ut9iYSTFTxxhGluyhwbkBL+LMTwFr0Bvwe+uJHFw36yr/K1Smyd1xtZ5cRMStyI1EegDKq+LW/UaeRpgRdm+DZbPCg/Vuh+akVN7B3fgwETiLMVu0hzHMR4RcC/Lw86Ape7HZUYJ45ZsTnETB0REylipuucknTyHHrV2xO3QrEKtwCQTe2oNjb3FZbeFOSN75R/M1TcBsru5p5e8du+kd8hNlTO5awHM62vQFIxG98uFkmgBjYLK5VjdrBjmyg3HC/TjesDezGOjSLcRr8TrGMoubfERY6kVdju/hS+c4eIt1KKeZPA6czUg0EbDJIivGbBkIFiL8LUAqpN6sQ3Gd/Y5fytXM205ZPvyP6Fmp4rg8BCoMOGgLcgI4wR6nLcVK7JxqOSoQIQL2FrEeWnpQED2WYY/YImdCr5pfiUhrd6/XUCo3eYxbUhhKu6RA94CuXM1xa2oIUjXrTCkXQ20NjXn3Ze1p8AzwSKCUOV0JNgwHFT0IsfPSgGBsvZseHjEcQst76kksTzJPE8PlXXSflnxmNllmgjd1D5fC62Q2FlAZgeFuApj7rJOuHUYr/M10JDELyDEaE8edATFSezdsGOyv4l+q/3HlUVeora234YNHa7fgXU+/Ie9AM6CZXAKkEHmK2Ur+zneOXFY10ACQrEzFRrdsyBSx62LcPrTQoAooooDBqD2ztvDwnLLIA34QCxHqANKlsVMEVmJAABJJNgLdTXn7FbeZnZs3iYtmPM3OvtV3CxY3t8npIo5uTOlJQXdlz7Qtq4RsKskZR3MgRTbxJoWOhF1+G3vSzXaN6+9qYkNGR8vWoIE8uP51pxX4b8kHtGe95H55ruPrsgwn/DyTkf5j5VP6Mdx/wBRf5UVat1NmfZsHh4eaRqGtzci7H94misO+x2WOT9mzRWq4KKJY0lu2fZHdYmPErwmXK/68YAB90sP2KdVUrta2b32z5CBdoSsy/s6N/AzV1jz42Jnl8OUGhAy4omrt2O7VybQyE6TRsn7S+NforfOqBM4B+tdu7G0O5xcEpuFjkDG3Gw429q0bW5pxKFUVFqQ1O0PeJ2xL4cMVjiyggG2dioYluoGYC3lVf2fvA0Dq0ZylRrYmzW/EPOoferbH2mdp41AzBQwF/ugKCb87AD2FRmAglmdUCnxEAAcSTyFXKnCFSg4/cpXRc7HZyPT2BxHeRo40zKrW6ZgD/OuilxsHeKTByJhsXIkiWADqSxi5BWNuGnPhfpTFVr8KwrqZVPv4fg28e+Nse3lGSKwEA4CvqsVCTma5NrNaCW3Hu3t65TXSzVqnUOpHG9DzYlNr7+osamFfG3xZxonlYfF/v237nb3vipGidVuFLZluLAEaEa9ePlW/DbrQ4eWbC4lIpS572IsLlofhA1GjKQb2639JnZuzIcOpWCNYwTc5RxPmeJ96Hp3PIALkgDqSBWQ19Rw60tu0LZ2LMplVTJD4QuTxFL2FsnE3YnUA1s3A2qkKS/aJDHqAsbK/IXLWtoTe1vKgJLtFnxMIinhd1jW6yZSRlJIsxA4g6jy061IdkW1JcRjHaR2fLAePAXdPYXsflXFtbfOLKyRp3mYEHOLKQeq8WHlpTK3FwcSYOF4oo4+8jR2EahQWZQTw9aAsVVbezcbD44hnzRygW7xLXI6MDow6cxerTRQCP3hlOzcUkMJuiQxghho+rakDnx1Fdse+sPd5mVg/wCAa3Pk3C3r8qYW9e6cONW0gs4+CRdGX+RHkaW57KcV3uXvI+6495re3TJ197edAQG197ppbhT3SHSyE3Pq3H5WrdsLcjE4mzMO5Q/ecHMfMJofnamhu7uHBhrELmcf6j2ZvbkvsKtUWGC0BXtzN04sEGMYJdgAzsblgOXQDyFWi9L/AHr31aOVoYWC5Dld7Zjm5gDhpwqP2Jv9KsqrOwkiJyl8oVlvoG00I6i1Xl0+51/Jr9yi+oVKz4/6jRr5JoU1Fb17T+zYOeYcUjYr+uRZf4iKopbei63pbKTvxvFFLI2HbOYk0fu2UFnHW41Cnl1B6ClftbZgzkxOSvK4sbeY5GvuPaCnW5vz9aMVjrLpxPCvpqqaYV6Pm52WysciNtkuGsxOhvrb/vW/c3Z/e4+BOKiTOw4+GPxWPlcAe9a9m4Nppo4l+KR1Qc7ZjqfYXPsaam43Z9JhJZJXdXuuRLAggE3Ynj0X61n5VkYrRo40JN7GPg8XmGtZrVhsKRRWSahIObCobafiBB4cx1FTRFc8mEBoDzVvvsL7JiCqj/DYZoyfw31X9k6elqi8Ds+V1aRI2MaglntoAPPn7V6X2luxh58vexq5U3UsAcp6i9a5N30KNHYZWVkOnJgR/OrccprXYqyxk9nm0G3CpnZe0SOBKta11NrjyI4Vw7X2XJhpXhmUq6G2v3hyZeoPG9citY3Fa9dmu/oyrK99mWCSS1zy4nhw/nzpt9le3PtOEKkktA3d3PEpYFT8jb9mkHicSTTG7BtoAT4mEn441kA/UbKf/wBFqv1CxWQ+xNgVuuf3HZWDWA1VzffeD7LD4P8ANe4TyA+Jz5AfUiseuDnJRj5ZrWTUIuTF3vNvRJPO/iIiR2VEvYEKbXNuJNj6XrVsLel8POpBPdlgHQsWGUkAkeY4g1S8ZiGV2OpBJN+OpNzetUM7OwtcAEX5V9JxrVfxcf2/2fPNTc/l2M/tZwcqvDi4yR3d1YjitzdW9L3B9R1qjvvdij/qW9FQfyq37G3wNu6xg76FhlYtqyg6ftjyOtWjDdnWAIDxxh1YBlJd2BB1BGuotWDkY06JakbmPkwuW4iq2Rj5p8VAru7kuNCSdOZtwGl6sO9W5uLkmVoY865AL5lFiCeNyOopp7J3aw+H/wAqJE6lVAJ9TxNS4QCq5YE9sLsslcg4qQIv4Y/ExHmxFh7A0wdpbXg2dDFEATZQkaA3OVRa5J5edS209pRQIXlcKo68z0A4k+VJHffb64jGGRbhMiqua3AX5X6kmrmHjfLPcv0lPMyPjjqH6hhYftCTMBNEUVuDKwewPMjp9fKrtFIGAIIIIuCNQQedebJMYLU2ezneqJ4IcM5KyBcq5rWcAmwU9QLaeVWs7DhBKVS+/wDkq4WXNvja/sX2isCs1kmsYqu7zb1x4UWtnltcICBbzY8h9a7t59qfZcLNPociEgHmx0UfMikU+NaRjIxLFySWPM860MDEjfLcvCM/OypUrUfLI7a21GaeR3Fu8d5NOAzm5Avy1rUMbnIUHjp6edSO2cQkkaCT4kGVTzZBwU+l9D006VAJIF+AAVrNyh+X0ZkUprlruemNhbXjngSSI3FgpB4qwGobzqmdtG0rYARj/UlRT5Bbvr7qKoO4e8U0OLiUHMkrCJ16hjYEeYJv8+tWPtix9sPHDf8AzJLnzEY/uy1izpVdyS8GvC3nT38ioVq6Q17XrgViPOuw8h1q9CXYpzj3Gf2LbBWSSXFOL90RHF0zsLs3qAVA/WNORVqqdmmyzh8BErCzteRxzDPrY+YXKParYKyr585tmnRDjBIzRRRURKFFFFAFYNZrBoBO9uOAtJh5wOKtEx818S/Qv8qVyte/ka9F777GjxkBie4IIZWHFGF9R10JFvOkft7dPEYQs8gBjuBnUnjrYkWuvTX61pY1y4qPsz8ip8nIr2INqY/YhMofE+Ed5ZLNzyEm6jyuFPypbzrrTT7Jd3ZIXaeUFS6ZFTopZWuw6+EacvfRktcWmMZd00N7DyUg+0LeCSfHTgHKkbGJB5IbH5tmPuKfUK1577RMN3e0sUvIuHHo6K35sahwv+wlzP0IgvtDdfnrXVhMeBoyjj8Qvp7f74VwUVrRm09mW4JrRPST+EuLED630pxdk2KMmzYrm5VpU9lkaw9lIpAGQhSOVPDsRB/9NuRoZpSvmPCCfmGHtVTqNvOCLPT6+EmMGsGs1g1kGsJ3tI2gz454yxyxIiovmwDMfe4/dFUnaiKyi5AI4a1N9p+JKbSxAXmI/lkWqYTfjX0NNkVRGGjAurbvlLZ9xxC/ie4qdwuKsLxnxLZlI4qym4PsRVerKsRw0rqFnFNaOZ18u+z1LsnGCaGKUcHRX/eANdlVXsxmL7MwxbiFdfZZHUfQCrOz2r56a1Jo34PcUyj9s+Iy7MdfxyRL8nDf00j8DjSBY69KfPaRhI5sBiBJoERpVI4q8YLA+9rehNeeIK0MGbiuxQzYbfc6pZCxua+KKwDV1vZTS0WzsvwPe7Rh6Rh5T+yth/Ey0w9/91Vxire6ul8jDle1wRzBsK2dlm7EeHgTEm5mnjUkn7iNZgijz8JJ5kVd3wwNZORbys2vRq0Var0/Z5e2tu/PhnyyIbE2VlBIb5cD5GmPuNuWECzYhP8AF4op/wBMaWuOGbn5etNcbPTmoJ8xWfsK8hXksiTjo9jRFS2cuzripQGtMcFq31XJwooooAooooArBrNFAcOJgvUfiNmZwVYAgixBAIIPIjnU7ai1AUTB9mmFSbvlU5vuqdVQ9VHL+VWjDbNCVKUV65OXk8UUuyNKralt2tbsRyRyY1SwljRQy6FZEDAXPMEBibjpTOYVX969mtLhpo1Fy0bqB1JU2+tq7qk4yTRxZFSi0zzdevmNwQCOBrbPAyHLIrI3AhgVN/eufCQsqKGFuY9CTY1scu6Rk8fytmZzZSegr0tuvh0hwsEUfwLGgB63AOY+ZJJ96844LAGeaOIffax8l4k/K9ejtjucqg8gAPQVRzZd0i7hx7Nk4rUF6+Ur4la1US6IjtbjttKQ/ijib+HL+amqbTU7XsBGyDEAESpljuCLMhY8RbkWNrdaVda+NLlWjJyI6sYUVgnxMOQy290Un6k1Y9wMDHNjFWZBIgR2KtexIsBe3HU1I7Eo8jhQfLiOns7jy7Nwg6xBv3yW/qqwPXNgnGUBQAAAAALAAcgOQrrYViye3s2IrS0VbfbDGXCTxKfE8bKvqRpfy5V5zjUqxUixvYg8iOI9a9SY3B5gaWe+HZxLLL32HCgnSQMbA8s3rVjGtUXpkGRXyW0KrFGyN6W+ddWz8C8rpFEpZmsoCgm19LnoB1pn7A7OkiObEN3psRltZBfjx1b6elXPZOx44QBFGqD9EAfPrVieWk3xIIYra7k3srC93Gi8lVVHooAH5VIVqgGlbazmX12CiiigCiiigCiiigCiiigCiiigCiiigCiiigCtcy6VsrBFAV3HbNV9GUMOjAMPrUDtbcvDYixeOxAsGQlCB000PuKvjQisLhxXSk14Zy4p+UUbdrs6hw8hlDOxIsA2U5RztYDjYVc4MEFrrArNJScntiMVFaR8hK1TQ3rfRXJ0UTfvd+SfDSLGuZrAqLgXKkG2vpSnTczGn/QI/WaMf1V6QdL1Hz4IVPVkSrWkQWURm9sSGL7PsVmBTuzdVzXYjUC3ToBVn7Ptxp4J2lmaO2UqApZibkEkkqLfD9aYYwld+GhtR5E3HieqiHLkZw+HCit9qzRUBMFfJWvqigOd8KDQmGtXRRQGFFZ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9180512" cy="9087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tângulo 10"/>
          <p:cNvSpPr/>
          <p:nvPr/>
        </p:nvSpPr>
        <p:spPr>
          <a:xfrm>
            <a:off x="3131840" y="811275"/>
            <a:ext cx="302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Obrigado.</a:t>
            </a:r>
            <a:endParaRPr lang="pt-BR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1457489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>
              <a:latin typeface="Constantia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95736" y="1744833"/>
            <a:ext cx="463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Aparecido </a:t>
            </a:r>
            <a:r>
              <a:rPr lang="pt-BR" sz="2400" b="1" dirty="0" err="1" smtClean="0">
                <a:latin typeface="+mj-lt"/>
              </a:rPr>
              <a:t>Hojaij</a:t>
            </a:r>
            <a:endParaRPr lang="pt-BR" sz="2400" b="1" dirty="0">
              <a:latin typeface="+mj-lt"/>
            </a:endParaRPr>
          </a:p>
          <a:p>
            <a:pPr algn="ctr"/>
            <a:r>
              <a:rPr lang="pt-BR" sz="2400" dirty="0" smtClean="0">
                <a:latin typeface="+mj-lt"/>
              </a:rPr>
              <a:t>Presidente Nacional da Assemae</a:t>
            </a:r>
          </a:p>
          <a:p>
            <a:pPr algn="ctr"/>
            <a:r>
              <a:rPr lang="pt-BR" sz="2400" dirty="0" smtClean="0">
                <a:latin typeface="+mj-lt"/>
              </a:rPr>
              <a:t>presidencia@assemae.org.br</a:t>
            </a:r>
          </a:p>
          <a:p>
            <a:pPr algn="ctr"/>
            <a:r>
              <a:rPr lang="pt-BR" sz="2400" dirty="0" smtClean="0">
                <a:latin typeface="+mj-lt"/>
              </a:rPr>
              <a:t>(61) 3322-5911</a:t>
            </a:r>
            <a:endParaRPr lang="pt-BR" sz="2400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199595" y="3501008"/>
            <a:ext cx="290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www.assemae.org.br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480683" y="4797152"/>
            <a:ext cx="301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+mj-lt"/>
              </a:rPr>
              <a:t>www.facebook.com/assemae</a:t>
            </a:r>
            <a:endParaRPr lang="pt-BR" b="1" dirty="0"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831968" y="486916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+mj-lt"/>
              </a:rPr>
              <a:t>@Assemae</a:t>
            </a:r>
            <a:endParaRPr lang="pt-BR" b="1" dirty="0">
              <a:latin typeface="+mj-lt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" y="4664736"/>
            <a:ext cx="618947" cy="61894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18" y="4653136"/>
            <a:ext cx="749438" cy="7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umentos\2015\Apresentações\Seminário em Salvador - Pelão\logotip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052"/>
            <a:ext cx="2767968" cy="27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5"/>
          <p:cNvSpPr txBox="1">
            <a:spLocks/>
          </p:cNvSpPr>
          <p:nvPr/>
        </p:nvSpPr>
        <p:spPr>
          <a:xfrm>
            <a:off x="899592" y="908720"/>
            <a:ext cx="396044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Saneamento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Básico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13120" y="5429894"/>
            <a:ext cx="1794338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t">
              <a:lnSpc>
                <a:spcPct val="115000"/>
              </a:lnSpc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Fonte: SNIS 2013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2974300"/>
            <a:ext cx="8246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/>
              <a:t>Acesso </a:t>
            </a:r>
            <a:r>
              <a:rPr lang="pt-BR" sz="2400" dirty="0"/>
              <a:t>à água </a:t>
            </a:r>
            <a:r>
              <a:rPr lang="pt-BR" sz="2400" dirty="0" smtClean="0"/>
              <a:t>potável: média </a:t>
            </a:r>
            <a:r>
              <a:rPr lang="pt-BR" sz="2400" dirty="0"/>
              <a:t>nacional de </a:t>
            </a:r>
            <a:r>
              <a:rPr lang="pt-BR" sz="2400" b="1" dirty="0" smtClean="0"/>
              <a:t>82,5%</a:t>
            </a:r>
            <a:r>
              <a:rPr lang="pt-BR" sz="2400" dirty="0" smtClean="0"/>
              <a:t> </a:t>
            </a:r>
            <a:r>
              <a:rPr lang="pt-BR" sz="2400" dirty="0"/>
              <a:t>da </a:t>
            </a:r>
            <a:r>
              <a:rPr lang="pt-BR" sz="2400" dirty="0" smtClean="0"/>
              <a:t>população;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/>
              <a:t>Atendimento </a:t>
            </a:r>
            <a:r>
              <a:rPr lang="pt-BR" sz="2400" dirty="0"/>
              <a:t>da população com coleta de </a:t>
            </a:r>
            <a:r>
              <a:rPr lang="pt-BR" sz="2400" dirty="0" smtClean="0"/>
              <a:t>esgotos: </a:t>
            </a:r>
            <a:r>
              <a:rPr lang="pt-BR" sz="2400" b="1" dirty="0" smtClean="0"/>
              <a:t>48,6%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/>
              <a:t>Tratamento de esgotos gerados: </a:t>
            </a:r>
            <a:r>
              <a:rPr lang="pt-BR" sz="2400" b="1" dirty="0"/>
              <a:t>39%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/>
              <a:t>Tratamento de esgotos coletados: </a:t>
            </a:r>
            <a:r>
              <a:rPr lang="pt-BR" sz="2400" b="1" dirty="0"/>
              <a:t>69,4%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21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5"/>
          <p:cNvSpPr txBox="1">
            <a:spLocks/>
          </p:cNvSpPr>
          <p:nvPr/>
        </p:nvSpPr>
        <p:spPr>
          <a:xfrm>
            <a:off x="558800" y="-99392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Saneamento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Básico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50294">
            <a:off x="7704185" y="269614"/>
            <a:ext cx="1259960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t">
              <a:lnSpc>
                <a:spcPct val="115000"/>
              </a:lnSpc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Fonte: SNIS 2013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56503"/>
              </p:ext>
            </p:extLst>
          </p:nvPr>
        </p:nvGraphicFramePr>
        <p:xfrm>
          <a:off x="755576" y="1076874"/>
          <a:ext cx="7560842" cy="4656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/>
                <a:gridCol w="766304"/>
                <a:gridCol w="974020"/>
                <a:gridCol w="1373046"/>
                <a:gridCol w="919077"/>
                <a:gridCol w="1449469"/>
                <a:gridCol w="998805"/>
              </a:tblGrid>
              <a:tr h="10243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Região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Índice </a:t>
                      </a:r>
                      <a:r>
                        <a:rPr lang="pt-BR" sz="1600" b="1" dirty="0">
                          <a:effectLst/>
                        </a:rPr>
                        <a:t>de atendimento com rede (%)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Índice de tratamento dos esgotos (%)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713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Água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Coleta de esgotos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Esgotos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gerados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Esgotos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coletados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3815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Total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Urbano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Total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Urbano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Total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Total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381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Norte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52,4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62,4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6,5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8,2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14,7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85,3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381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Nordeste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72,1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89,8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22,1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29,3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28,8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78,1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381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Sudeste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91,7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96,8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77,3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82,2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43,9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64,3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381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Sul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87,4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97,4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38,0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44,2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35,1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78,9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671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Centro Oeste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88,2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96,3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42,2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48,6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45,9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91,6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381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Brasil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82,5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93,0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48,6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56,3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39,0</a:t>
                      </a:r>
                      <a:endParaRPr lang="pt-B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69,4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  <p:sp>
        <p:nvSpPr>
          <p:cNvPr id="9" name="Texto explicativo em elipse 8"/>
          <p:cNvSpPr/>
          <p:nvPr/>
        </p:nvSpPr>
        <p:spPr>
          <a:xfrm>
            <a:off x="7668343" y="63470"/>
            <a:ext cx="1331640" cy="716987"/>
          </a:xfrm>
          <a:prstGeom prst="wedgeEllipseCallout">
            <a:avLst>
              <a:gd name="adj1" fmla="val -31624"/>
              <a:gd name="adj2" fmla="val 75253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7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5"/>
          <p:cNvSpPr txBox="1">
            <a:spLocks/>
          </p:cNvSpPr>
          <p:nvPr/>
        </p:nvSpPr>
        <p:spPr>
          <a:xfrm>
            <a:off x="558800" y="44624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Saneamento Básico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18577" y="1484784"/>
            <a:ext cx="77138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H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á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cerca de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3 milhões de pessoas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sem serviço de coleta regular de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resíduos; </a:t>
            </a:r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R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eaproveitamento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dos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resíduos recicláveis secos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(papel, plástico, metais e vidro)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é menor que 2 %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- frente a um potencial de 25 a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30%; e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menor a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0,3 % dos recicláveis orgânicos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- frente a um potencial de cerca de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50%;</a:t>
            </a:r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M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aioria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dos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municípios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não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têm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qualquer forma de cobrança pelos serviços (no Brasil, apenas 47 % tem alguma forma de cobrança, e na região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Nordeste, </a:t>
            </a:r>
            <a:r>
              <a:rPr lang="pt-BR" sz="2000" dirty="0">
                <a:latin typeface="+mj-lt"/>
                <a:ea typeface="Tahoma" pitchFamily="34" charset="0"/>
                <a:cs typeface="Tahoma" pitchFamily="34" charset="0"/>
              </a:rPr>
              <a:t>por exemplo, este índice de cobrança é de apenas 8,5 %) </a:t>
            </a:r>
            <a:r>
              <a:rPr lang="pt-BR" sz="2000" dirty="0" smtClean="0"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pt-BR" sz="20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71600" y="5445224"/>
            <a:ext cx="1972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j-lt"/>
                <a:ea typeface="Tahoma" pitchFamily="34" charset="0"/>
                <a:cs typeface="Tahoma" pitchFamily="34" charset="0"/>
              </a:rPr>
              <a:t>Fonte: SNIS </a:t>
            </a:r>
            <a:r>
              <a:rPr lang="pt-BR" sz="2000" b="1" dirty="0">
                <a:latin typeface="+mj-lt"/>
                <a:ea typeface="Tahoma" pitchFamily="34" charset="0"/>
                <a:cs typeface="Tahoma" pitchFamily="34" charset="0"/>
              </a:rPr>
              <a:t>2011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558800" y="1412776"/>
            <a:ext cx="8229600" cy="3816424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6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52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9" y="6191644"/>
            <a:ext cx="864097" cy="5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5"/>
          <p:cNvSpPr txBox="1">
            <a:spLocks/>
          </p:cNvSpPr>
          <p:nvPr/>
        </p:nvSpPr>
        <p:spPr>
          <a:xfrm>
            <a:off x="558800" y="-99392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Saneamento Básico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00" y="1030022"/>
            <a:ext cx="4692080" cy="452816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31167" y="1556792"/>
            <a:ext cx="3394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  <a:ea typeface="Tahoma" pitchFamily="34" charset="0"/>
                <a:cs typeface="Tahoma" pitchFamily="34" charset="0"/>
              </a:rPr>
              <a:t>Tipos de unidades utilizadas pelos municípios para manejo ou destinação de seus resíduos domiciliares:</a:t>
            </a:r>
            <a:endParaRPr lang="pt-B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5279" y="4086364"/>
            <a:ext cx="504801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74096" y="4005064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Aterro Controlado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1992" y="4526796"/>
            <a:ext cx="504801" cy="2880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068255" y="4486146"/>
            <a:ext cx="17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Aterro Sanitário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59166" y="508518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Lixão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25279" y="5070976"/>
            <a:ext cx="504801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8642337" y="5214992"/>
            <a:ext cx="250143" cy="3431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:\Documentos\2015\Apresentações\Subcomissão de Saneamento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16016" y="4970533"/>
            <a:ext cx="4284984" cy="1266779"/>
          </a:xfrm>
        </p:spPr>
        <p:txBody>
          <a:bodyPr>
            <a:noAutofit/>
          </a:bodyPr>
          <a:lstStyle/>
          <a:p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Organização do Setor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1913</Words>
  <Application>Microsoft Office PowerPoint</Application>
  <PresentationFormat>Apresentação na tela (4:3)</PresentationFormat>
  <Paragraphs>266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Apresentação do PowerPoint</vt:lpstr>
      <vt:lpstr>Sobre a  Assemae</vt:lpstr>
      <vt:lpstr>Assemae </vt:lpstr>
      <vt:lpstr>Saneamento Básico</vt:lpstr>
      <vt:lpstr>Apresentação do PowerPoint</vt:lpstr>
      <vt:lpstr>Apresentação do PowerPoint</vt:lpstr>
      <vt:lpstr>Apresentação do PowerPoint</vt:lpstr>
      <vt:lpstr>Apresentação do PowerPoint</vt:lpstr>
      <vt:lpstr>Organização do Setor</vt:lpstr>
      <vt:lpstr>Apresentação do PowerPoint</vt:lpstr>
      <vt:lpstr>Apresentação do PowerPoint</vt:lpstr>
      <vt:lpstr>Investimentos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Perdas de Água</vt:lpstr>
      <vt:lpstr>Perdas</vt:lpstr>
      <vt:lpstr>Perdas</vt:lpstr>
      <vt:lpstr>Perdas</vt:lpstr>
      <vt:lpstr>Perdas</vt:lpstr>
      <vt:lpstr>Perdas</vt:lpstr>
      <vt:lpstr>Política Tarifária</vt:lpstr>
      <vt:lpstr>Política Tarifária</vt:lpstr>
      <vt:lpstr>Política Tarifária</vt:lpstr>
      <vt:lpstr>Plansab</vt:lpstr>
      <vt:lpstr>Plano Nacional de Saneamento Básico</vt:lpstr>
      <vt:lpstr>Plano Nacional de Saneamento Básico</vt:lpstr>
      <vt:lpstr>Necessidade de investimentos</vt:lpstr>
      <vt:lpstr>Resíduos Sólidos</vt:lpstr>
      <vt:lpstr>Resíduos Sólidos</vt:lpstr>
      <vt:lpstr>Resíduos Sólidos</vt:lpstr>
      <vt:lpstr>Resíduos Sólidos</vt:lpstr>
      <vt:lpstr>Resíduos Sólidos</vt:lpstr>
      <vt:lpstr>Apresentação do PowerPoint</vt:lpstr>
      <vt:lpstr>Destinação final adequada</vt:lpstr>
      <vt:lpstr>Bandeiras da Assemae</vt:lpstr>
      <vt:lpstr>O que a Assemae defende</vt:lpstr>
      <vt:lpstr>O que a Assemae defende</vt:lpstr>
      <vt:lpstr>O que a Assemae defende</vt:lpstr>
      <vt:lpstr>O que a Assemae defende</vt:lpstr>
      <vt:lpstr>O que a Assemae defende</vt:lpstr>
      <vt:lpstr>Apresentação do PowerPoint</vt:lpstr>
      <vt:lpstr>O que a Assemae defende</vt:lpstr>
      <vt:lpstr>Para refletir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Vinícius Lára de Queiroz</cp:lastModifiedBy>
  <cp:revision>183</cp:revision>
  <dcterms:created xsi:type="dcterms:W3CDTF">2015-06-15T14:22:02Z</dcterms:created>
  <dcterms:modified xsi:type="dcterms:W3CDTF">2015-06-24T13:36:51Z</dcterms:modified>
</cp:coreProperties>
</file>