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9" r:id="rId1"/>
  </p:sldMasterIdLst>
  <p:notesMasterIdLst>
    <p:notesMasterId r:id="rId15"/>
  </p:notesMasterIdLst>
  <p:sldIdLst>
    <p:sldId id="271" r:id="rId2"/>
    <p:sldId id="272" r:id="rId3"/>
    <p:sldId id="349" r:id="rId4"/>
    <p:sldId id="336" r:id="rId5"/>
    <p:sldId id="347" r:id="rId6"/>
    <p:sldId id="325" r:id="rId7"/>
    <p:sldId id="341" r:id="rId8"/>
    <p:sldId id="343" r:id="rId9"/>
    <p:sldId id="328" r:id="rId10"/>
    <p:sldId id="329" r:id="rId11"/>
    <p:sldId id="330" r:id="rId12"/>
    <p:sldId id="331" r:id="rId13"/>
    <p:sldId id="344" r:id="rId1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ＭＳ Ｐゴシック" charset="0"/>
        <a:cs typeface="Lucida Sans Unicode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ＭＳ Ｐゴシック" charset="0"/>
        <a:cs typeface="Lucida Sans Unicode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ＭＳ Ｐゴシック" charset="0"/>
        <a:cs typeface="Lucida Sans Unicode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ＭＳ Ｐゴシック" charset="0"/>
        <a:cs typeface="Lucida Sans Unicode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Calibri" charset="0"/>
        <a:ea typeface="ＭＳ Ｐゴシック" charset="0"/>
        <a:cs typeface="Lucida Sans Unicode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Calibri" charset="0"/>
        <a:ea typeface="ＭＳ Ｐゴシック" charset="0"/>
        <a:cs typeface="Lucida Sans Unicode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Calibri" charset="0"/>
        <a:ea typeface="ＭＳ Ｐゴシック" charset="0"/>
        <a:cs typeface="Lucida Sans Unicode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Calibri" charset="0"/>
        <a:ea typeface="ＭＳ Ｐゴシック" charset="0"/>
        <a:cs typeface="Lucida Sans Unicode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Calibri" charset="0"/>
        <a:ea typeface="ＭＳ Ｐゴシック" charset="0"/>
        <a:cs typeface="Lucida Sans Unicode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69696"/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pt-BR">
              <a:latin typeface="Calibri" pitchFamily="32" charset="0"/>
              <a:ea typeface="+mn-ea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pt-BR">
              <a:latin typeface="Calibri" pitchFamily="32" charset="0"/>
              <a:ea typeface="+mn-ea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pt-BR">
              <a:latin typeface="Calibri" pitchFamily="32" charset="0"/>
              <a:ea typeface="+mn-ea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pt-BR">
              <a:latin typeface="Calibri" pitchFamily="32" charset="0"/>
              <a:ea typeface="+mn-ea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2" charset="0"/>
                <a:ea typeface="+mn-ea"/>
                <a:cs typeface="Lucida Sans Unicode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5" name="Rectangle 6"/>
          <p:cNvSpPr>
            <a:spLocks noGrp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pt-BR">
              <a:latin typeface="Calibri" pitchFamily="32" charset="0"/>
              <a:ea typeface="+mn-ea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F22FEB7B-F148-6248-97A9-850D0114C8BA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223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/>
            <a:fld id="{C8AFB262-BB27-6347-8A41-069D0A4C2B29}" type="slidenum">
              <a:rPr lang="pt-BR">
                <a:solidFill>
                  <a:srgbClr val="000000"/>
                </a:solidFill>
              </a:rPr>
              <a:pPr eaLnBrk="1" hangingPunct="1"/>
              <a:t>6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199DB0E-AE76-A141-90F2-9DE185E9D504}" type="slidenum">
              <a:rPr lang="pt-BR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6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843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18437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F101F3C9-15A8-3A49-AA0F-2BF160307E5C}" type="slidenum">
              <a:rPr lang="pt-BR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>
                <a:buFont typeface="Times New Roman" charset="0"/>
                <a:buNone/>
              </a:pPr>
              <a:t>7</a:t>
            </a:fld>
            <a:endParaRPr lang="pt-BR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19460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C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buFont typeface="Times New Roman" charset="0"/>
              <a:buNone/>
            </a:pPr>
            <a:fld id="{1AC28D72-CAFD-0E41-A04A-26D6902C8964}" type="slidenum">
              <a:rPr lang="pt-BR">
                <a:solidFill>
                  <a:srgbClr val="000000"/>
                </a:solidFill>
                <a:latin typeface="Arial" charset="0"/>
                <a:cs typeface="Arial" charset="0"/>
              </a:rPr>
              <a:pPr eaLnBrk="1" hangingPunct="1">
                <a:buFont typeface="Times New Roman" charset="0"/>
                <a:buNone/>
              </a:pPr>
              <a:t>8</a:t>
            </a:fld>
            <a:endParaRPr lang="pt-BR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20484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205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s-EC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622300" y="685800"/>
            <a:ext cx="5613400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585" tIns="43292" rIns="86585" bIns="43292" anchor="ctr"/>
          <a:lstStyle/>
          <a:p>
            <a:endParaRPr lang="es-EC"/>
          </a:p>
        </p:txBody>
      </p:sp>
      <p:sp>
        <p:nvSpPr>
          <p:cNvPr id="2150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1813"/>
            <a:ext cx="5451475" cy="4086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s-EC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D5E5-9B9A-3E46-89BD-6295D568A79B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D5E5-9B9A-3E46-89BD-6295D568A79B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D5E5-9B9A-3E46-89BD-6295D568A79B}" type="slidenum">
              <a:rPr lang="pt-BR" smtClean="0"/>
              <a:pPr/>
              <a:t>‹#›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D5E5-9B9A-3E46-89BD-6295D568A79B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D5E5-9B9A-3E46-89BD-6295D568A79B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D5E5-9B9A-3E46-89BD-6295D568A79B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D5E5-9B9A-3E46-89BD-6295D568A79B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D5E5-9B9A-3E46-89BD-6295D568A79B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D5E5-9B9A-3E46-89BD-6295D568A79B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D5E5-9B9A-3E46-89BD-6295D568A79B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9D5E5-9B9A-3E46-89BD-6295D568A79B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739D5E5-9B9A-3E46-89BD-6295D568A79B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D:Downloads:Meus%20Documentos:2014_SEM_1:TDR_SIGEOR:linha_tempo_pnrh_31012014.pdf" TargetMode="External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ctrTitle"/>
          </p:nvPr>
        </p:nvSpPr>
        <p:spPr>
          <a:xfrm>
            <a:off x="684213" y="664964"/>
            <a:ext cx="7772400" cy="3340100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Calibri" charset="0"/>
                <a:cs typeface="Lucida Sans Unicode" charset="0"/>
              </a:rPr>
              <a:t>MINISTÉRIO DO MEIO AMBIENTE - MMA</a:t>
            </a:r>
            <a:br>
              <a:rPr lang="pt-BR" sz="2000" dirty="0">
                <a:latin typeface="Calibri" charset="0"/>
                <a:cs typeface="Lucida Sans Unicode" charset="0"/>
              </a:rPr>
            </a:br>
            <a:r>
              <a:rPr lang="pt-BR" sz="2000" dirty="0">
                <a:latin typeface="Calibri" charset="0"/>
                <a:cs typeface="Lucida Sans Unicode" charset="0"/>
              </a:rPr>
              <a:t>SECRETARIA DE RECURSOS HÍDRICOS E AMBIENTE URBANO </a:t>
            </a:r>
            <a:r>
              <a:rPr lang="pt-BR" sz="2000" dirty="0" smtClean="0">
                <a:latin typeface="Calibri" charset="0"/>
                <a:cs typeface="Lucida Sans Unicode" charset="0"/>
              </a:rPr>
              <a:t>– </a:t>
            </a:r>
            <a:r>
              <a:rPr lang="pt-BR" sz="2000" dirty="0">
                <a:latin typeface="Calibri" charset="0"/>
                <a:cs typeface="Lucida Sans Unicode" charset="0"/>
              </a:rPr>
              <a:t>SRHU</a:t>
            </a:r>
            <a:br>
              <a:rPr lang="pt-BR" sz="2000" dirty="0">
                <a:latin typeface="Calibri" charset="0"/>
                <a:cs typeface="Lucida Sans Unicode" charset="0"/>
              </a:rPr>
            </a:br>
            <a:r>
              <a:rPr lang="pt-BR" sz="2000" dirty="0" smtClean="0">
                <a:latin typeface="Calibri" charset="0"/>
                <a:cs typeface="Lucida Sans Unicode" charset="0"/>
              </a:rPr>
              <a:t/>
            </a:r>
            <a:br>
              <a:rPr lang="pt-BR" sz="2000" dirty="0" smtClean="0">
                <a:latin typeface="Calibri" charset="0"/>
                <a:cs typeface="Lucida Sans Unicode" charset="0"/>
              </a:rPr>
            </a:br>
            <a:r>
              <a:rPr lang="pt-BR" sz="2000" dirty="0">
                <a:latin typeface="Calibri" charset="0"/>
                <a:cs typeface="Lucida Sans Unicode" charset="0"/>
              </a:rPr>
              <a:t/>
            </a:r>
            <a:br>
              <a:rPr lang="pt-BR" sz="2000" dirty="0">
                <a:latin typeface="Calibri" charset="0"/>
                <a:cs typeface="Lucida Sans Unicode" charset="0"/>
              </a:rPr>
            </a:br>
            <a:r>
              <a:rPr lang="pt-BR" sz="2000" dirty="0" smtClean="0">
                <a:latin typeface="Calibri" charset="0"/>
                <a:cs typeface="Lucida Sans Unicode" charset="0"/>
              </a:rPr>
              <a:t/>
            </a:r>
            <a:br>
              <a:rPr lang="pt-BR" sz="2000" dirty="0" smtClean="0">
                <a:latin typeface="Calibri" charset="0"/>
                <a:cs typeface="Lucida Sans Unicode" charset="0"/>
              </a:rPr>
            </a:br>
            <a:r>
              <a:rPr lang="pt-BR" sz="2000" dirty="0">
                <a:latin typeface="Calibri" charset="0"/>
                <a:cs typeface="Lucida Sans Unicode" charset="0"/>
              </a:rPr>
              <a:t/>
            </a:r>
            <a:br>
              <a:rPr lang="pt-BR" sz="2000" dirty="0">
                <a:latin typeface="Calibri" charset="0"/>
                <a:cs typeface="Lucida Sans Unicode" charset="0"/>
              </a:rPr>
            </a:br>
            <a:r>
              <a:rPr lang="pt-BR" sz="3600" dirty="0" smtClean="0">
                <a:solidFill>
                  <a:srgbClr val="0070C0"/>
                </a:solidFill>
                <a:latin typeface="Calibri" charset="0"/>
                <a:cs typeface="Lucida Sans Unicode" charset="0"/>
              </a:rPr>
              <a:t>Plano </a:t>
            </a:r>
            <a:r>
              <a:rPr lang="pt-BR" sz="3600" dirty="0">
                <a:solidFill>
                  <a:srgbClr val="0070C0"/>
                </a:solidFill>
                <a:latin typeface="Calibri" charset="0"/>
                <a:cs typeface="Lucida Sans Unicode" charset="0"/>
              </a:rPr>
              <a:t>Nacional de Recursos </a:t>
            </a:r>
            <a:r>
              <a:rPr lang="pt-BR" sz="3600" dirty="0" smtClean="0">
                <a:solidFill>
                  <a:srgbClr val="0070C0"/>
                </a:solidFill>
                <a:latin typeface="Calibri" charset="0"/>
                <a:cs typeface="Lucida Sans Unicode" charset="0"/>
              </a:rPr>
              <a:t>Hídricos</a:t>
            </a:r>
            <a:endParaRPr lang="pt-BR" sz="3600" dirty="0">
              <a:solidFill>
                <a:schemeClr val="tx1"/>
              </a:solidFill>
              <a:latin typeface="Calibri" charset="0"/>
              <a:cs typeface="Lucida Sans Unicode" charset="0"/>
            </a:endParaRPr>
          </a:p>
        </p:txBody>
      </p:sp>
      <p:sp>
        <p:nvSpPr>
          <p:cNvPr id="5123" name="Subtítulo 4"/>
          <p:cNvSpPr>
            <a:spLocks noGrp="1"/>
          </p:cNvSpPr>
          <p:nvPr>
            <p:ph type="subTitle" idx="1"/>
          </p:nvPr>
        </p:nvSpPr>
        <p:spPr>
          <a:xfrm>
            <a:off x="1476375" y="4221163"/>
            <a:ext cx="6400800" cy="1752600"/>
          </a:xfrm>
        </p:spPr>
        <p:txBody>
          <a:bodyPr/>
          <a:lstStyle/>
          <a:p>
            <a:endParaRPr lang="pt-BR" sz="2000">
              <a:solidFill>
                <a:schemeClr val="tx1"/>
              </a:solidFill>
              <a:latin typeface="Calibri" charset="0"/>
              <a:cs typeface="Lucida Sans Unicode" charset="0"/>
            </a:endParaRPr>
          </a:p>
          <a:p>
            <a:endParaRPr lang="pt-BR" sz="2000">
              <a:solidFill>
                <a:schemeClr val="tx1"/>
              </a:solidFill>
              <a:latin typeface="Calibri" charset="0"/>
              <a:cs typeface="Lucida Sans Unicode" charset="0"/>
            </a:endParaRPr>
          </a:p>
          <a:p>
            <a:r>
              <a:rPr lang="pt-BR" sz="2000">
                <a:solidFill>
                  <a:schemeClr val="tx1"/>
                </a:solidFill>
                <a:latin typeface="Calibri" charset="0"/>
                <a:cs typeface="Lucida Sans Unicode" charset="0"/>
              </a:rPr>
              <a:t>Brasília, 10 de junho de 2015.</a:t>
            </a:r>
          </a:p>
          <a:p>
            <a:endParaRPr lang="pt-BR" sz="2000">
              <a:solidFill>
                <a:schemeClr val="tx1"/>
              </a:solidFill>
              <a:latin typeface="Calibri" charset="0"/>
              <a:cs typeface="Lucida Sans Unicod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242336"/>
              </p:ext>
            </p:extLst>
          </p:nvPr>
        </p:nvGraphicFramePr>
        <p:xfrm>
          <a:off x="1187624" y="668607"/>
          <a:ext cx="6480719" cy="6000753"/>
        </p:xfrm>
        <a:graphic>
          <a:graphicData uri="http://schemas.openxmlformats.org/drawingml/2006/table">
            <a:tbl>
              <a:tblPr/>
              <a:tblGrid>
                <a:gridCol w="6480719"/>
              </a:tblGrid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PRIORIDADE PNRH 2012-2015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alibri" charset="0"/>
                        <a:buAutoNum type="arabicPeriod" startAt="6"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Desenvolvimento do SNIRH e implantação dos Sistemas Estaduais de Informação de Recursos Hídricos, integrados ao SNIRH.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7.    Apoio ao enquadramento dos corpos d'água.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alibri" charset="0"/>
                        <a:buAutoNum type="arabicPeriod" startAt="6"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8.  Definição de critérios de outorga para diferentes situações.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6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9.  Implantação da cobrança pelo uso dos recursos hídricos nas bacias onde o instrumento por aprovado pelo Comitê de Bacia.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10.  Fiscalização do uso dos recursos hídricos nas bacias hidrográficas.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57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11. Implementação dos Fundos de Recursos Hídricos e identificação de mecanismos que permitam a maior efetividade na aplicação dos recursos financeiros disponíveis no Singreh.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12.  Desenvolvimento de processos de suporte à decisão visando à resolução de conflitos pelo uso da água.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1963"/>
              </p:ext>
            </p:extLst>
          </p:nvPr>
        </p:nvGraphicFramePr>
        <p:xfrm>
          <a:off x="971798" y="1700808"/>
          <a:ext cx="7560642" cy="3398260"/>
        </p:xfrm>
        <a:graphic>
          <a:graphicData uri="http://schemas.openxmlformats.org/drawingml/2006/table">
            <a:tbl>
              <a:tblPr/>
              <a:tblGrid>
                <a:gridCol w="7560642"/>
              </a:tblGrid>
              <a:tr h="256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PRIORIDADE PNRH 2012-2015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26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AutoNum type="arabicPeriod" startAt="12"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Definição de diretrizes para a introdução do tema das mudanças climáticas nos Planos de Recursos Hídricos.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26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13. Apoio ao desenvolvimento e difusão de tecnologia, incluindo a tecnologia social, para a gestão de recursos hídricos.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26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14. Desenvolvimento de um plano de comunicação social e de difusão de informações para o Singreh.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05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15. Desenvolvimento de processos formativos continuados para os atores do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Singreh</a:t>
                      </a: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 e para a sociedade.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29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16.  Desenvolvimento da gestão compartilhada de rios fronteiriços e </a:t>
                      </a:r>
                      <a:r>
                        <a:rPr kumimoji="0" lang="pt-BR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transfronteiriços</a:t>
                      </a: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.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Lucida Sans Unicode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9705015"/>
              </p:ext>
            </p:extLst>
          </p:nvPr>
        </p:nvGraphicFramePr>
        <p:xfrm>
          <a:off x="1044377" y="1323703"/>
          <a:ext cx="7272039" cy="4211888"/>
        </p:xfrm>
        <a:graphic>
          <a:graphicData uri="http://schemas.openxmlformats.org/drawingml/2006/table">
            <a:tbl>
              <a:tblPr/>
              <a:tblGrid>
                <a:gridCol w="7272039"/>
              </a:tblGrid>
              <a:tr h="275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PRIORIDADE PNRH 2012-2015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43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AutoNum type="arabicPeriod" startAt="16"/>
                        <a:tabLst/>
                      </a:pP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Lucida Sans Unicode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17.Avaliação e mapeamento de áreas vulneráveis a eventos extremos.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33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18. Desenvolvimento dos mecanismos de Pagamento por Serviços Ambientais (PSA), com foco na conservação de águas de bacias hidrográficas.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80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19. Recuperação e conservação de bacias hidrográficas em áreas urbanas e rurais.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1567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charset="0"/>
                        <a:buAutoNum type="arabicPeriod" startAt="20"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Avaliação integrada das demandas de recursos hídricos,  considerando os planos e programas governamentais e os projetos dos setores público e privado.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719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21. Articulação da Política Nacional de Recursos Hídricos, com as políticas, planos e programas governamentais que orientam os setores usuários de recursos hídricos.  </a:t>
                      </a:r>
                      <a:endParaRPr kumimoji="0" 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273">
                <a:tc>
                  <a:txBody>
                    <a:bodyPr/>
                    <a:lstStyle/>
                    <a:p>
                      <a:pPr marL="457200" marR="0" lvl="0" indent="-4572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Times New Roman" charset="0"/>
                        </a:rPr>
                        <a:t>22. Implantação do Sistema de Gerenciamento do PNRH (SIGEOR/PNRH).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1"/>
          <p:cNvSpPr>
            <a:spLocks noChangeArrowheads="1"/>
          </p:cNvSpPr>
          <p:nvPr/>
        </p:nvSpPr>
        <p:spPr bwMode="auto">
          <a:xfrm>
            <a:off x="3240088" y="1800225"/>
            <a:ext cx="2879725" cy="2339975"/>
          </a:xfrm>
          <a:prstGeom prst="ellipse">
            <a:avLst/>
          </a:prstGeom>
          <a:noFill/>
          <a:ln w="31680">
            <a:solidFill>
              <a:srgbClr val="0033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4339" name="Oval 2"/>
          <p:cNvSpPr>
            <a:spLocks noChangeArrowheads="1"/>
          </p:cNvSpPr>
          <p:nvPr/>
        </p:nvSpPr>
        <p:spPr bwMode="auto">
          <a:xfrm>
            <a:off x="4319588" y="3290888"/>
            <a:ext cx="2879725" cy="2289175"/>
          </a:xfrm>
          <a:prstGeom prst="ellipse">
            <a:avLst/>
          </a:prstGeom>
          <a:noFill/>
          <a:ln w="31680">
            <a:solidFill>
              <a:srgbClr val="0033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4340" name="Oval 3"/>
          <p:cNvSpPr>
            <a:spLocks noChangeArrowheads="1"/>
          </p:cNvSpPr>
          <p:nvPr/>
        </p:nvSpPr>
        <p:spPr bwMode="auto">
          <a:xfrm>
            <a:off x="2160588" y="3240088"/>
            <a:ext cx="3059112" cy="2520950"/>
          </a:xfrm>
          <a:prstGeom prst="ellipse">
            <a:avLst/>
          </a:prstGeom>
          <a:noFill/>
          <a:ln w="31680">
            <a:solidFill>
              <a:srgbClr val="003366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14342" name="AutoShape 5"/>
          <p:cNvSpPr>
            <a:spLocks noChangeArrowheads="1"/>
          </p:cNvSpPr>
          <p:nvPr/>
        </p:nvSpPr>
        <p:spPr bwMode="auto">
          <a:xfrm>
            <a:off x="3779838" y="2519363"/>
            <a:ext cx="1800225" cy="720725"/>
          </a:xfrm>
          <a:prstGeom prst="roundRect">
            <a:avLst>
              <a:gd name="adj" fmla="val 218"/>
            </a:avLst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>
              <a:lnSpc>
                <a:spcPct val="3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000080"/>
                </a:solidFill>
                <a:latin typeface="Verdana" charset="0"/>
              </a:rPr>
              <a:t>PNRH</a:t>
            </a:r>
          </a:p>
        </p:txBody>
      </p:sp>
      <p:sp>
        <p:nvSpPr>
          <p:cNvPr id="14343" name="AutoShape 6"/>
          <p:cNvSpPr>
            <a:spLocks noChangeArrowheads="1"/>
          </p:cNvSpPr>
          <p:nvPr/>
        </p:nvSpPr>
        <p:spPr bwMode="auto">
          <a:xfrm>
            <a:off x="5472113" y="4032250"/>
            <a:ext cx="1258887" cy="576263"/>
          </a:xfrm>
          <a:prstGeom prst="flowChartProcess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3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000080"/>
                </a:solidFill>
                <a:latin typeface="Verdana" charset="0"/>
              </a:rPr>
              <a:t>PERHs</a:t>
            </a:r>
          </a:p>
        </p:txBody>
      </p:sp>
      <p:sp>
        <p:nvSpPr>
          <p:cNvPr id="14344" name="AutoShape 7"/>
          <p:cNvSpPr>
            <a:spLocks noChangeArrowheads="1"/>
          </p:cNvSpPr>
          <p:nvPr/>
        </p:nvSpPr>
        <p:spPr bwMode="auto">
          <a:xfrm>
            <a:off x="2844800" y="4211638"/>
            <a:ext cx="1187450" cy="431800"/>
          </a:xfrm>
          <a:prstGeom prst="flowChartProcess">
            <a:avLst/>
          </a:prstGeom>
          <a:solidFill>
            <a:srgbClr val="FFFF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3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000080"/>
                </a:solidFill>
                <a:latin typeface="Verdana" charset="0"/>
              </a:rPr>
              <a:t>PBHs</a:t>
            </a:r>
            <a:r>
              <a:rPr lang="en-GB" sz="4400">
                <a:solidFill>
                  <a:srgbClr val="FFFFFF"/>
                </a:solidFill>
                <a:latin typeface="Verdana" charset="0"/>
              </a:rPr>
              <a:t> </a:t>
            </a:r>
          </a:p>
        </p:txBody>
      </p:sp>
      <p:sp>
        <p:nvSpPr>
          <p:cNvPr id="14345" name="AutoShape 8"/>
          <p:cNvSpPr>
            <a:spLocks noChangeArrowheads="1"/>
          </p:cNvSpPr>
          <p:nvPr/>
        </p:nvSpPr>
        <p:spPr bwMode="auto">
          <a:xfrm>
            <a:off x="395536" y="539750"/>
            <a:ext cx="8424936" cy="900113"/>
          </a:xfrm>
          <a:prstGeom prst="flowChartProcess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13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 dirty="0">
                <a:solidFill>
                  <a:srgbClr val="000080"/>
                </a:solidFill>
                <a:latin typeface="Shruti" charset="0"/>
              </a:rPr>
              <a:t>ARTICULAÇÃO ENTRE OS NÍVEIS DE </a:t>
            </a:r>
            <a:r>
              <a:rPr lang="en-GB" sz="2600" b="1" dirty="0" smtClean="0">
                <a:solidFill>
                  <a:srgbClr val="000080"/>
                </a:solidFill>
                <a:latin typeface="Shruti" charset="0"/>
              </a:rPr>
              <a:t>PLANEJAMENTO</a:t>
            </a:r>
            <a:endParaRPr lang="en-GB" sz="2600" b="1" dirty="0">
              <a:solidFill>
                <a:srgbClr val="000080"/>
              </a:solidFill>
              <a:latin typeface="Shruti" charset="0"/>
            </a:endParaRPr>
          </a:p>
        </p:txBody>
      </p:sp>
      <p:sp>
        <p:nvSpPr>
          <p:cNvPr id="14346" name="AutoShape 9"/>
          <p:cNvSpPr>
            <a:spLocks noChangeArrowheads="1"/>
          </p:cNvSpPr>
          <p:nvPr/>
        </p:nvSpPr>
        <p:spPr bwMode="auto">
          <a:xfrm>
            <a:off x="5761038" y="2339975"/>
            <a:ext cx="3240087" cy="1081088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Programas Estratégicos 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e Programas Regionais</a:t>
            </a:r>
          </a:p>
        </p:txBody>
      </p:sp>
      <p:sp>
        <p:nvSpPr>
          <p:cNvPr id="14347" name="AutoShape 10"/>
          <p:cNvSpPr>
            <a:spLocks noChangeArrowheads="1"/>
          </p:cNvSpPr>
          <p:nvPr/>
        </p:nvSpPr>
        <p:spPr bwMode="auto">
          <a:xfrm>
            <a:off x="6659563" y="4679950"/>
            <a:ext cx="2160587" cy="900113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Programas e 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ações estaduais</a:t>
            </a:r>
          </a:p>
          <a:p>
            <a:pPr algn="ctr">
              <a:lnSpc>
                <a:spcPct val="3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>
              <a:solidFill>
                <a:srgbClr val="FFFFFF"/>
              </a:solidFill>
            </a:endParaRPr>
          </a:p>
        </p:txBody>
      </p:sp>
      <p:sp>
        <p:nvSpPr>
          <p:cNvPr id="14348" name="AutoShape 11"/>
          <p:cNvSpPr>
            <a:spLocks noChangeArrowheads="1"/>
          </p:cNvSpPr>
          <p:nvPr/>
        </p:nvSpPr>
        <p:spPr bwMode="auto">
          <a:xfrm>
            <a:off x="1117600" y="5026025"/>
            <a:ext cx="1966913" cy="1081088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Programas e 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ações locais</a:t>
            </a:r>
          </a:p>
        </p:txBody>
      </p:sp>
      <p:sp>
        <p:nvSpPr>
          <p:cNvPr id="14349" name="AutoShape 12"/>
          <p:cNvSpPr>
            <a:spLocks noChangeArrowheads="1"/>
          </p:cNvSpPr>
          <p:nvPr/>
        </p:nvSpPr>
        <p:spPr bwMode="auto">
          <a:xfrm>
            <a:off x="5040313" y="1619250"/>
            <a:ext cx="1979612" cy="900113"/>
          </a:xfrm>
          <a:prstGeom prst="flowChartProcess">
            <a:avLst/>
          </a:prstGeom>
          <a:solidFill>
            <a:srgbClr val="944794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3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FFFFFF"/>
                </a:solidFill>
                <a:latin typeface="Verdana" charset="0"/>
              </a:rPr>
              <a:t>CNRH</a:t>
            </a:r>
          </a:p>
          <a:p>
            <a:pPr algn="ctr">
              <a:lnSpc>
                <a:spcPct val="3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>
              <a:solidFill>
                <a:srgbClr val="FFFFFF"/>
              </a:solidFill>
              <a:latin typeface="Verdana" charset="0"/>
            </a:endParaRPr>
          </a:p>
          <a:p>
            <a:pPr algn="ctr">
              <a:lnSpc>
                <a:spcPct val="37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FFFFFF"/>
                </a:solidFill>
                <a:latin typeface="Verdana" charset="0"/>
              </a:rPr>
              <a:t>SRHU ANA</a:t>
            </a:r>
          </a:p>
        </p:txBody>
      </p:sp>
      <p:sp>
        <p:nvSpPr>
          <p:cNvPr id="14350" name="AutoShape 13"/>
          <p:cNvSpPr>
            <a:spLocks noChangeArrowheads="1"/>
          </p:cNvSpPr>
          <p:nvPr/>
        </p:nvSpPr>
        <p:spPr bwMode="auto">
          <a:xfrm>
            <a:off x="5472113" y="5400675"/>
            <a:ext cx="1368425" cy="1260475"/>
          </a:xfrm>
          <a:prstGeom prst="flowChartProcess">
            <a:avLst/>
          </a:prstGeom>
          <a:solidFill>
            <a:srgbClr val="944794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FFFF"/>
                </a:solidFill>
              </a:rPr>
              <a:t>CERHs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b="1">
              <a:solidFill>
                <a:srgbClr val="FFFFFF"/>
              </a:solidFill>
            </a:endParaRP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FFFF"/>
                </a:solidFill>
              </a:rPr>
              <a:t>Órgãos 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FFFF"/>
                </a:solidFill>
              </a:rPr>
              <a:t>gestores 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FFFF"/>
                </a:solidFill>
              </a:rPr>
              <a:t>estaduais</a:t>
            </a:r>
          </a:p>
        </p:txBody>
      </p:sp>
      <p:sp>
        <p:nvSpPr>
          <p:cNvPr id="14351" name="AutoShape 14"/>
          <p:cNvSpPr>
            <a:spLocks noChangeArrowheads="1"/>
          </p:cNvSpPr>
          <p:nvPr/>
        </p:nvSpPr>
        <p:spPr bwMode="auto">
          <a:xfrm>
            <a:off x="2879725" y="5580063"/>
            <a:ext cx="1439863" cy="1081087"/>
          </a:xfrm>
          <a:prstGeom prst="flowChartProcess">
            <a:avLst/>
          </a:prstGeom>
          <a:solidFill>
            <a:srgbClr val="944794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FFFF"/>
                </a:solidFill>
              </a:rPr>
              <a:t>CBHs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600" b="1">
              <a:solidFill>
                <a:srgbClr val="FFFFFF"/>
              </a:solidFill>
            </a:endParaRP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FFFF"/>
                </a:solidFill>
              </a:rPr>
              <a:t>Agências 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>
                <a:solidFill>
                  <a:srgbClr val="FFFFFF"/>
                </a:solidFill>
              </a:rPr>
              <a:t>de Bacia</a:t>
            </a:r>
          </a:p>
        </p:txBody>
      </p:sp>
      <p:sp>
        <p:nvSpPr>
          <p:cNvPr id="14352" name="AutoShape 15"/>
          <p:cNvSpPr>
            <a:spLocks noChangeArrowheads="1"/>
          </p:cNvSpPr>
          <p:nvPr/>
        </p:nvSpPr>
        <p:spPr bwMode="auto">
          <a:xfrm>
            <a:off x="2051050" y="2519363"/>
            <a:ext cx="1081088" cy="539750"/>
          </a:xfrm>
          <a:prstGeom prst="leftRightArrow">
            <a:avLst>
              <a:gd name="adj1" fmla="val 50000"/>
              <a:gd name="adj2" fmla="val 44862"/>
            </a:avLst>
          </a:prstGeom>
          <a:solidFill>
            <a:srgbClr val="666666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14353" name="AutoShape 16"/>
          <p:cNvSpPr>
            <a:spLocks noChangeArrowheads="1"/>
          </p:cNvSpPr>
          <p:nvPr/>
        </p:nvSpPr>
        <p:spPr bwMode="auto">
          <a:xfrm>
            <a:off x="360363" y="1979613"/>
            <a:ext cx="1619250" cy="1620837"/>
          </a:xfrm>
          <a:prstGeom prst="flowChartProcess">
            <a:avLst/>
          </a:prstGeom>
          <a:solidFill>
            <a:srgbClr val="FFCC99"/>
          </a:solidFill>
          <a:ln w="9360">
            <a:solidFill>
              <a:srgbClr val="FFFFF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Planos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 e Políticas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FFFFFF"/>
                </a:solidFill>
              </a:rPr>
              <a:t>Setoriais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2447925"/>
          </a:xfrm>
        </p:spPr>
        <p:txBody>
          <a:bodyPr/>
          <a:lstStyle/>
          <a:p>
            <a:pPr algn="just" eaLnBrk="1" hangingPunct="1">
              <a:buFont typeface="Wingdings" charset="0"/>
              <a:buChar char="Ø"/>
            </a:pPr>
            <a:r>
              <a:rPr lang="pt-BR" sz="2000">
                <a:latin typeface="Calibri" charset="0"/>
                <a:cs typeface="Lucida Sans Unicode" charset="0"/>
              </a:rPr>
              <a:t>Estabelecer um </a:t>
            </a:r>
            <a:r>
              <a:rPr lang="pt-BR" sz="2000">
                <a:solidFill>
                  <a:srgbClr val="0070C0"/>
                </a:solidFill>
                <a:latin typeface="Calibri" charset="0"/>
                <a:cs typeface="Lucida Sans Unicode" charset="0"/>
              </a:rPr>
              <a:t>PACTO NACIONAL</a:t>
            </a:r>
            <a:r>
              <a:rPr lang="pt-BR" sz="2000">
                <a:latin typeface="Calibri" charset="0"/>
                <a:cs typeface="Lucida Sans Unicode" charset="0"/>
              </a:rPr>
              <a:t> para a definição de diretrizes e políticas públicas voltadas para a </a:t>
            </a:r>
            <a:r>
              <a:rPr lang="pt-BR" sz="2000">
                <a:solidFill>
                  <a:srgbClr val="0070C0"/>
                </a:solidFill>
                <a:latin typeface="Calibri" charset="0"/>
                <a:cs typeface="Lucida Sans Unicode" charset="0"/>
              </a:rPr>
              <a:t>MELHORIA DA OFERTA DE ÁGUA</a:t>
            </a:r>
            <a:r>
              <a:rPr lang="pt-BR" sz="2000">
                <a:latin typeface="Calibri" charset="0"/>
                <a:cs typeface="Lucida Sans Unicode" charset="0"/>
              </a:rPr>
              <a:t>, em qualidade e quantidade, gerenciando as demandas e considerando a </a:t>
            </a:r>
            <a:r>
              <a:rPr lang="pt-BR" sz="2000">
                <a:solidFill>
                  <a:srgbClr val="0070C0"/>
                </a:solidFill>
                <a:latin typeface="Calibri" charset="0"/>
                <a:cs typeface="Lucida Sans Unicode" charset="0"/>
              </a:rPr>
              <a:t>ÁGUA COMO ELEMENTO ESTRUTURANTE </a:t>
            </a:r>
            <a:r>
              <a:rPr lang="pt-BR" sz="2000">
                <a:latin typeface="Calibri" charset="0"/>
                <a:cs typeface="Lucida Sans Unicode" charset="0"/>
              </a:rPr>
              <a:t>para implementação </a:t>
            </a:r>
            <a:r>
              <a:rPr lang="pt-BR" sz="2000">
                <a:solidFill>
                  <a:srgbClr val="0070C0"/>
                </a:solidFill>
                <a:latin typeface="Calibri" charset="0"/>
                <a:cs typeface="Lucida Sans Unicode" charset="0"/>
              </a:rPr>
              <a:t>DAS POLÍTICAS SETORIAIS</a:t>
            </a:r>
            <a:r>
              <a:rPr lang="pt-BR" sz="2000">
                <a:latin typeface="Calibri" charset="0"/>
                <a:cs typeface="Lucida Sans Unicode" charset="0"/>
              </a:rPr>
              <a:t>, sob a ótica do desenvolvimento sustentável.</a:t>
            </a:r>
          </a:p>
          <a:p>
            <a:pPr eaLnBrk="1" hangingPunct="1">
              <a:buFont typeface="Times New Roman" charset="0"/>
              <a:buNone/>
            </a:pPr>
            <a:endParaRPr lang="pt-BR">
              <a:latin typeface="Calibri" charset="0"/>
              <a:cs typeface="Lucida Sans Unicode" charset="0"/>
            </a:endParaRPr>
          </a:p>
        </p:txBody>
      </p:sp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771525"/>
          </a:xfrm>
        </p:spPr>
        <p:txBody>
          <a:bodyPr/>
          <a:lstStyle/>
          <a:p>
            <a:pPr algn="l" eaLnBrk="1" hangingPunct="1">
              <a:buFont typeface="Times New Roman" pitchFamily="16" charset="0"/>
              <a:buNone/>
              <a:defRPr/>
            </a:pPr>
            <a:r>
              <a:rPr lang="pt-BR" sz="2400" b="1" dirty="0" smtClean="0">
                <a:latin typeface="+mn-lt"/>
                <a:ea typeface="+mn-ea"/>
                <a:cs typeface="+mn-cs"/>
              </a:rPr>
              <a:t>Objetivo Geral do PNRH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95288" y="3500438"/>
            <a:ext cx="7056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BR" sz="2400" b="1">
                <a:solidFill>
                  <a:srgbClr val="000000"/>
                </a:solidFill>
              </a:rPr>
              <a:t>Objetivos específicos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84213" y="4076700"/>
            <a:ext cx="7559675" cy="19081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Lucida Sans Unicode" charset="0"/>
              </a:defRPr>
            </a:lvl1pPr>
            <a:lvl2pPr eaLnBrk="0" hangingPunct="0"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2pPr>
            <a:lvl3pPr eaLnBrk="0" hangingPunct="0"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3pPr>
            <a:lvl4pPr eaLnBrk="0" hangingPunct="0"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4pPr>
            <a:lvl5pPr eaLnBrk="0" hangingPunct="0"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9pPr>
          </a:lstStyle>
          <a:p>
            <a:pPr algn="just" eaLnBrk="1" hangingPunct="1">
              <a:spcAft>
                <a:spcPts val="600"/>
              </a:spcAft>
              <a:buFont typeface="Calibri" charset="0"/>
              <a:buAutoNum type="arabicPeriod"/>
            </a:pPr>
            <a:r>
              <a:rPr lang="pt-BR">
                <a:solidFill>
                  <a:srgbClr val="0070C0"/>
                </a:solidFill>
              </a:rPr>
              <a:t>MELHORIA DAS DISPONIBILIDADES HÍDRICAS</a:t>
            </a:r>
            <a:r>
              <a:rPr lang="pt-BR">
                <a:solidFill>
                  <a:schemeClr val="tx1"/>
                </a:solidFill>
              </a:rPr>
              <a:t>, superficiais e subterrâneas, em qualidade e em quantidade.</a:t>
            </a:r>
          </a:p>
          <a:p>
            <a:pPr algn="just" eaLnBrk="1" hangingPunct="1">
              <a:spcAft>
                <a:spcPts val="600"/>
              </a:spcAft>
              <a:buFont typeface="Calibri" charset="0"/>
              <a:buAutoNum type="arabicPeriod"/>
            </a:pPr>
            <a:r>
              <a:rPr lang="pt-BR">
                <a:solidFill>
                  <a:srgbClr val="0070C0"/>
                </a:solidFill>
              </a:rPr>
              <a:t>REDUÇÃO DOS CONFLITOS </a:t>
            </a:r>
            <a:r>
              <a:rPr lang="pt-BR">
                <a:solidFill>
                  <a:schemeClr val="tx1"/>
                </a:solidFill>
              </a:rPr>
              <a:t>reais e potenciais de uso da água, </a:t>
            </a:r>
            <a:r>
              <a:rPr lang="pt-BR">
                <a:solidFill>
                  <a:srgbClr val="0070C0"/>
                </a:solidFill>
              </a:rPr>
              <a:t>BEM COMO DOS EFEITOS DE EVENTOS HIDROLÓGICOS CRÍTICOS.</a:t>
            </a:r>
          </a:p>
          <a:p>
            <a:pPr algn="just" eaLnBrk="1" hangingPunct="1">
              <a:spcAft>
                <a:spcPts val="600"/>
              </a:spcAft>
              <a:buFont typeface="Calibri" charset="0"/>
              <a:buAutoNum type="arabicPeriod"/>
            </a:pPr>
            <a:r>
              <a:rPr lang="pt-BR">
                <a:solidFill>
                  <a:schemeClr val="tx1"/>
                </a:solidFill>
              </a:rPr>
              <a:t>Percepção da </a:t>
            </a:r>
            <a:r>
              <a:rPr lang="pt-BR">
                <a:solidFill>
                  <a:srgbClr val="0070C0"/>
                </a:solidFill>
              </a:rPr>
              <a:t>CONSERVAÇÃO DA ÁGUA COMO VALOR SOCIOAMBIENTAL </a:t>
            </a:r>
            <a:r>
              <a:rPr lang="pt-BR">
                <a:solidFill>
                  <a:schemeClr val="tx1"/>
                </a:solidFill>
              </a:rPr>
              <a:t>relevante.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611188" y="804863"/>
          <a:ext cx="8294687" cy="586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11344046" imgH="8019898" progId="AcroExch.Document.11">
                  <p:link updateAutomatic="1"/>
                </p:oleObj>
              </mc:Choice>
              <mc:Fallback>
                <p:oleObj name="Acrobat Document" r:id="rId3" imgW="11344046" imgH="8019898" progId="AcroExch.Document.11">
                  <p:link updateAutomatic="1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804863"/>
                        <a:ext cx="8294687" cy="586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224838" cy="1433512"/>
          </a:xfrm>
        </p:spPr>
        <p:txBody>
          <a:bodyPr/>
          <a:lstStyle/>
          <a:p>
            <a:pPr>
              <a:spcBef>
                <a:spcPts val="800"/>
              </a:spcBef>
              <a:buClrTx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t-BR" sz="3200" b="1" kern="1200" dirty="0" smtClean="0">
                <a:solidFill>
                  <a:srgbClr val="0070C0"/>
                </a:solidFill>
                <a:ea typeface="+mn-ea"/>
              </a:rPr>
              <a:t>Linha do Tempo do PNRH</a:t>
            </a:r>
            <a:endParaRPr lang="pt-BR" sz="3200" b="1" kern="1200" dirty="0">
              <a:solidFill>
                <a:srgbClr val="0070C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>
            <a:normAutofit fontScale="90000"/>
          </a:bodyPr>
          <a:lstStyle/>
          <a:p>
            <a:r>
              <a:rPr lang="en-GB" sz="2400">
                <a:solidFill>
                  <a:srgbClr val="0070C0"/>
                </a:solidFill>
                <a:latin typeface="Verdana" charset="0"/>
                <a:cs typeface="Lucida Sans Unicode" charset="0"/>
              </a:rPr>
              <a:t>Construção do PNRH: </a:t>
            </a:r>
            <a:br>
              <a:rPr lang="en-GB" sz="2400">
                <a:solidFill>
                  <a:srgbClr val="0070C0"/>
                </a:solidFill>
                <a:latin typeface="Verdana" charset="0"/>
                <a:cs typeface="Lucida Sans Unicode" charset="0"/>
              </a:rPr>
            </a:br>
            <a:r>
              <a:rPr lang="en-GB" sz="2400">
                <a:solidFill>
                  <a:srgbClr val="0070C0"/>
                </a:solidFill>
                <a:latin typeface="Verdana" charset="0"/>
                <a:cs typeface="Lucida Sans Unicode" charset="0"/>
              </a:rPr>
              <a:t>Processo Participativo Vertente Regional</a:t>
            </a:r>
            <a:r>
              <a:rPr lang="en-GB" b="1">
                <a:solidFill>
                  <a:srgbClr val="006666"/>
                </a:solidFill>
                <a:latin typeface="Verdana" charset="0"/>
                <a:cs typeface="Lucida Sans Unicode" charset="0"/>
              </a:rPr>
              <a:t/>
            </a:r>
            <a:br>
              <a:rPr lang="en-GB" b="1">
                <a:solidFill>
                  <a:srgbClr val="006666"/>
                </a:solidFill>
                <a:latin typeface="Verdana" charset="0"/>
                <a:cs typeface="Lucida Sans Unicode" charset="0"/>
              </a:rPr>
            </a:br>
            <a:endParaRPr lang="pt-BR">
              <a:latin typeface="Calibri" charset="0"/>
              <a:cs typeface="Lucida Sans Unicode" charset="0"/>
            </a:endParaRPr>
          </a:p>
        </p:txBody>
      </p:sp>
      <p:sp>
        <p:nvSpPr>
          <p:cNvPr id="7171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23850" y="1341438"/>
            <a:ext cx="2160588" cy="3951287"/>
          </a:xfrm>
        </p:spPr>
        <p:txBody>
          <a:bodyPr/>
          <a:lstStyle/>
          <a:p>
            <a:pPr>
              <a:spcBef>
                <a:spcPts val="1125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latin typeface="Verdana" charset="0"/>
                <a:cs typeface="Lucida Sans Unicode" charset="0"/>
              </a:rPr>
              <a:t>Nas Doze Regiões Hidrográficas</a:t>
            </a:r>
          </a:p>
          <a:p>
            <a:pPr>
              <a:spcBef>
                <a:spcPts val="1125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latin typeface="Verdana" charset="0"/>
                <a:cs typeface="Lucida Sans Unicode" charset="0"/>
              </a:rPr>
              <a:t>12 Comissões Executivas Regionais – CERs</a:t>
            </a:r>
          </a:p>
          <a:p>
            <a:pPr>
              <a:spcBef>
                <a:spcPts val="1125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latin typeface="Verdana" charset="0"/>
                <a:cs typeface="Lucida Sans Unicode" charset="0"/>
              </a:rPr>
              <a:t>36 reuniões e seminários regionais</a:t>
            </a:r>
          </a:p>
          <a:p>
            <a:pPr>
              <a:spcBef>
                <a:spcPts val="1125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latin typeface="Verdana" charset="0"/>
                <a:cs typeface="Lucida Sans Unicode" charset="0"/>
              </a:rPr>
              <a:t>No âmbito dos Estados</a:t>
            </a:r>
          </a:p>
          <a:p>
            <a:pPr>
              <a:spcBef>
                <a:spcPts val="1125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b="1">
                <a:latin typeface="Verdana" charset="0"/>
                <a:cs typeface="Lucida Sans Unicode" charset="0"/>
              </a:rPr>
              <a:t>27 Encontros Públicos Estaduais</a:t>
            </a:r>
          </a:p>
          <a:p>
            <a:pPr algn="ctr">
              <a:spcBef>
                <a:spcPts val="1125"/>
              </a:spcBef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>
              <a:latin typeface="Verdana" charset="0"/>
              <a:cs typeface="Lucida Sans Unicode" charset="0"/>
            </a:endParaRPr>
          </a:p>
          <a:p>
            <a:pPr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latin typeface="Calibri" charset="0"/>
              <a:cs typeface="Lucida Sans Unicode" charset="0"/>
            </a:endParaRPr>
          </a:p>
        </p:txBody>
      </p:sp>
      <p:sp>
        <p:nvSpPr>
          <p:cNvPr id="7172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7092950" y="1484313"/>
            <a:ext cx="1800225" cy="395128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GB" sz="1600">
                <a:latin typeface="Verdana" charset="0"/>
                <a:cs typeface="Lucida Sans Unicode" charset="0"/>
              </a:rPr>
              <a:t>12 Cadernos Regionais de Recursos Hídricos</a:t>
            </a:r>
          </a:p>
          <a:p>
            <a:pPr>
              <a:buFont typeface="Arial" charset="0"/>
              <a:buChar char="•"/>
            </a:pPr>
            <a:endParaRPr lang="en-GB" sz="1600">
              <a:latin typeface="Verdana" charset="0"/>
              <a:cs typeface="Lucida Sans Unicode" charset="0"/>
            </a:endParaRPr>
          </a:p>
          <a:p>
            <a:pPr>
              <a:buFont typeface="Arial" charset="0"/>
              <a:buChar char="•"/>
            </a:pPr>
            <a:endParaRPr lang="en-GB" sz="1600">
              <a:latin typeface="Verdana" charset="0"/>
              <a:cs typeface="Lucida Sans Unicode" charset="0"/>
            </a:endParaRPr>
          </a:p>
          <a:p>
            <a:pPr>
              <a:buFont typeface="Arial" charset="0"/>
              <a:buChar char="•"/>
            </a:pPr>
            <a:r>
              <a:rPr lang="en-GB" sz="1600">
                <a:latin typeface="Verdana" charset="0"/>
                <a:cs typeface="Lucida Sans Unicode" charset="0"/>
              </a:rPr>
              <a:t>Relatórios de proposições dos Encontros Públicos</a:t>
            </a:r>
          </a:p>
          <a:p>
            <a:pPr algn="ctr">
              <a:buFont typeface="Arial" charset="0"/>
              <a:buNone/>
            </a:pPr>
            <a:endParaRPr lang="pt-BR" sz="1400">
              <a:latin typeface="Calibri" charset="0"/>
              <a:cs typeface="Lucida Sans Unicode" charset="0"/>
            </a:endParaRPr>
          </a:p>
        </p:txBody>
      </p:sp>
      <p:pic>
        <p:nvPicPr>
          <p:cNvPr id="71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484313"/>
            <a:ext cx="3967162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4" name="AutoShape 5"/>
          <p:cNvSpPr>
            <a:spLocks noChangeArrowheads="1"/>
          </p:cNvSpPr>
          <p:nvPr/>
        </p:nvSpPr>
        <p:spPr bwMode="auto">
          <a:xfrm rot="5400000">
            <a:off x="2185195" y="2815431"/>
            <a:ext cx="728662" cy="384175"/>
          </a:xfrm>
          <a:prstGeom prst="upArrow">
            <a:avLst>
              <a:gd name="adj1" fmla="val 50000"/>
              <a:gd name="adj2" fmla="val 25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7175" name="AutoShape 5"/>
          <p:cNvSpPr>
            <a:spLocks noChangeArrowheads="1"/>
          </p:cNvSpPr>
          <p:nvPr/>
        </p:nvSpPr>
        <p:spPr bwMode="auto">
          <a:xfrm rot="5400000">
            <a:off x="6757194" y="2886869"/>
            <a:ext cx="728663" cy="384175"/>
          </a:xfrm>
          <a:prstGeom prst="upArrow">
            <a:avLst>
              <a:gd name="adj1" fmla="val 50000"/>
              <a:gd name="adj2" fmla="val 25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796925"/>
          </a:xfrm>
        </p:spPr>
        <p:txBody>
          <a:bodyPr>
            <a:normAutofit fontScale="90000"/>
          </a:bodyPr>
          <a:lstStyle/>
          <a:p>
            <a:r>
              <a:rPr lang="en-GB" sz="2400">
                <a:solidFill>
                  <a:srgbClr val="0070C0"/>
                </a:solidFill>
                <a:latin typeface="Arial" charset="0"/>
                <a:cs typeface="Arial" charset="0"/>
              </a:rPr>
              <a:t>Construção do PNRH:</a:t>
            </a:r>
            <a:br>
              <a:rPr lang="en-GB" sz="240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GB" sz="2400">
                <a:solidFill>
                  <a:srgbClr val="0070C0"/>
                </a:solidFill>
                <a:latin typeface="Arial" charset="0"/>
                <a:cs typeface="Arial" charset="0"/>
              </a:rPr>
              <a:t>Processo de Participativo Vertente Nacional</a:t>
            </a:r>
            <a:r>
              <a:rPr lang="en-GB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GB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pt-BR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8195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23850" y="1700213"/>
            <a:ext cx="2170113" cy="3990975"/>
          </a:xfrm>
        </p:spPr>
        <p:txBody>
          <a:bodyPr/>
          <a:lstStyle/>
          <a:p>
            <a:pPr>
              <a:spcBef>
                <a:spcPts val="1000"/>
              </a:spcBef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latin typeface="Verdana" charset="0"/>
                <a:cs typeface="Lucida Sans Unicode" charset="0"/>
              </a:rPr>
              <a:t>Oficinas:</a:t>
            </a:r>
          </a:p>
          <a:p>
            <a:pPr>
              <a:spcBef>
                <a:spcPts val="1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latin typeface="Verdana" charset="0"/>
                <a:cs typeface="Lucida Sans Unicode" charset="0"/>
              </a:rPr>
              <a:t>MMA e IBAMA</a:t>
            </a:r>
          </a:p>
          <a:p>
            <a:pPr>
              <a:spcBef>
                <a:spcPts val="1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latin typeface="Verdana" charset="0"/>
                <a:cs typeface="Lucida Sans Unicode" charset="0"/>
              </a:rPr>
              <a:t>Setor Usuários</a:t>
            </a:r>
          </a:p>
          <a:p>
            <a:pPr>
              <a:spcBef>
                <a:spcPts val="1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latin typeface="Verdana" charset="0"/>
                <a:cs typeface="Lucida Sans Unicode" charset="0"/>
              </a:rPr>
              <a:t>Sociedade Civil</a:t>
            </a:r>
          </a:p>
          <a:p>
            <a:pPr>
              <a:spcBef>
                <a:spcPts val="1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latin typeface="Verdana" charset="0"/>
                <a:cs typeface="Lucida Sans Unicode" charset="0"/>
              </a:rPr>
              <a:t>Água de Chuva</a:t>
            </a:r>
          </a:p>
          <a:p>
            <a:pPr>
              <a:spcBef>
                <a:spcPts val="1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latin typeface="Verdana" charset="0"/>
                <a:cs typeface="Lucida Sans Unicode" charset="0"/>
              </a:rPr>
              <a:t>Gênero e Água</a:t>
            </a:r>
          </a:p>
          <a:p>
            <a:pPr>
              <a:spcBef>
                <a:spcPts val="1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latin typeface="Verdana" charset="0"/>
                <a:cs typeface="Lucida Sans Unicode" charset="0"/>
              </a:rPr>
              <a:t>Gestão Transfronteiriça</a:t>
            </a:r>
          </a:p>
          <a:p>
            <a:pPr>
              <a:spcBef>
                <a:spcPts val="1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latin typeface="Verdana" charset="0"/>
                <a:cs typeface="Lucida Sans Unicode" charset="0"/>
              </a:rPr>
              <a:t>Aspectos Sócio-Culturais</a:t>
            </a:r>
          </a:p>
          <a:p>
            <a:pPr>
              <a:spcBef>
                <a:spcPts val="1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latin typeface="Verdana" charset="0"/>
                <a:cs typeface="Lucida Sans Unicode" charset="0"/>
              </a:rPr>
              <a:t>Cenários</a:t>
            </a:r>
          </a:p>
          <a:p>
            <a:pPr>
              <a:spcBef>
                <a:spcPts val="1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 b="1">
                <a:latin typeface="Verdana" charset="0"/>
                <a:cs typeface="Lucida Sans Unicode" charset="0"/>
              </a:rPr>
              <a:t>Seminário Nacional de Diretrizes e Programas</a:t>
            </a:r>
          </a:p>
          <a:p>
            <a:pPr>
              <a:spcBef>
                <a:spcPts val="1000"/>
              </a:spcBef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1200" b="1">
              <a:latin typeface="Verdana" charset="0"/>
              <a:cs typeface="Lucida Sans Unicode" charset="0"/>
            </a:endParaRPr>
          </a:p>
          <a:p>
            <a:pPr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1200">
              <a:latin typeface="Calibri" charset="0"/>
              <a:cs typeface="Lucida Sans Unicode" charset="0"/>
            </a:endParaRPr>
          </a:p>
        </p:txBody>
      </p:sp>
      <p:sp>
        <p:nvSpPr>
          <p:cNvPr id="819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659563" y="1628775"/>
            <a:ext cx="2027237" cy="4537075"/>
          </a:xfrm>
        </p:spPr>
        <p:txBody>
          <a:bodyPr/>
          <a:lstStyle/>
          <a:p>
            <a:pPr>
              <a:buFont typeface="Times New Roman" charset="0"/>
              <a:buNone/>
            </a:pPr>
            <a:endParaRPr lang="en-GB" b="1">
              <a:latin typeface="Verdana" charset="0"/>
              <a:cs typeface="Lucida Sans Unicode" charset="0"/>
            </a:endParaRPr>
          </a:p>
          <a:p>
            <a:pPr>
              <a:buFont typeface="Arial" charset="0"/>
              <a:buChar char="•"/>
            </a:pPr>
            <a:r>
              <a:rPr lang="en-GB" sz="1600" b="1">
                <a:latin typeface="Verdana" charset="0"/>
                <a:cs typeface="Lucida Sans Unicode" charset="0"/>
              </a:rPr>
              <a:t>5 Cadernos Setoriais de Recursos Hídricos</a:t>
            </a:r>
          </a:p>
          <a:p>
            <a:pPr>
              <a:buFont typeface="Arial" charset="0"/>
              <a:buChar char="•"/>
            </a:pPr>
            <a:endParaRPr lang="en-GB" sz="1600" b="1">
              <a:latin typeface="Verdana" charset="0"/>
              <a:cs typeface="Lucida Sans Unicode" charset="0"/>
            </a:endParaRPr>
          </a:p>
          <a:p>
            <a:pPr>
              <a:buFont typeface="Arial" charset="0"/>
              <a:buChar char="•"/>
            </a:pPr>
            <a:endParaRPr lang="en-GB" sz="1600" b="1">
              <a:latin typeface="Verdana" charset="0"/>
              <a:cs typeface="Lucida Sans Unicode" charset="0"/>
            </a:endParaRPr>
          </a:p>
          <a:p>
            <a:pPr>
              <a:buFont typeface="Arial" charset="0"/>
              <a:buChar char="•"/>
            </a:pPr>
            <a:r>
              <a:rPr lang="en-GB" sz="1600" b="1">
                <a:latin typeface="Verdana" charset="0"/>
                <a:cs typeface="Lucida Sans Unicode" charset="0"/>
              </a:rPr>
              <a:t>Relatórios das Oficinas Nacionais e Proposições do Seminário Nacional</a:t>
            </a:r>
          </a:p>
          <a:p>
            <a:pPr>
              <a:buFont typeface="Times New Roman" charset="0"/>
              <a:buNone/>
            </a:pPr>
            <a:endParaRPr lang="pt-BR">
              <a:latin typeface="Calibri" charset="0"/>
              <a:cs typeface="Lucida Sans Unicode" charset="0"/>
            </a:endParaRPr>
          </a:p>
        </p:txBody>
      </p:sp>
      <p:pic>
        <p:nvPicPr>
          <p:cNvPr id="81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133600"/>
            <a:ext cx="3735388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8" name="AutoShape 5"/>
          <p:cNvSpPr>
            <a:spLocks noChangeArrowheads="1"/>
          </p:cNvSpPr>
          <p:nvPr/>
        </p:nvSpPr>
        <p:spPr bwMode="auto">
          <a:xfrm rot="5400000">
            <a:off x="2229645" y="3520281"/>
            <a:ext cx="728662" cy="384175"/>
          </a:xfrm>
          <a:prstGeom prst="upArrow">
            <a:avLst>
              <a:gd name="adj1" fmla="val 50000"/>
              <a:gd name="adj2" fmla="val 25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  <p:sp>
        <p:nvSpPr>
          <p:cNvPr id="8199" name="AutoShape 5"/>
          <p:cNvSpPr>
            <a:spLocks noChangeArrowheads="1"/>
          </p:cNvSpPr>
          <p:nvPr/>
        </p:nvSpPr>
        <p:spPr bwMode="auto">
          <a:xfrm rot="5400000">
            <a:off x="6199981" y="3385344"/>
            <a:ext cx="728663" cy="384175"/>
          </a:xfrm>
          <a:prstGeom prst="upArrow">
            <a:avLst>
              <a:gd name="adj1" fmla="val 50000"/>
              <a:gd name="adj2" fmla="val 25000"/>
            </a:avLst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EC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28625" y="785813"/>
            <a:ext cx="82280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ＭＳ Ｐゴシック" charset="0"/>
                <a:cs typeface="Lucida Sans Unicode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charset="0"/>
                <a:ea typeface="Lucida Sans Unicode" charset="0"/>
                <a:cs typeface="Lucida Sans Unicode" charset="0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pt-BR" sz="3200" b="1">
                <a:solidFill>
                  <a:srgbClr val="0070C0"/>
                </a:solidFill>
              </a:rPr>
              <a:t>Volumes do PNRH</a:t>
            </a:r>
          </a:p>
        </p:txBody>
      </p:sp>
      <p:sp>
        <p:nvSpPr>
          <p:cNvPr id="9219" name="CaixaDeTexto 4"/>
          <p:cNvSpPr txBox="1">
            <a:spLocks noChangeArrowheads="1"/>
          </p:cNvSpPr>
          <p:nvPr/>
        </p:nvSpPr>
        <p:spPr bwMode="auto">
          <a:xfrm>
            <a:off x="506413" y="5143500"/>
            <a:ext cx="81375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b="1" i="1">
                <a:solidFill>
                  <a:srgbClr val="0070C0"/>
                </a:solidFill>
              </a:rPr>
              <a:t>Os 4 volumes que compõem o PNRH são dedicados, respectivamente, ao diagnóstico dos recursos hídricos no Brasil (volume I); aos cenários de referência para o planejamento prospectivo (volume II); às diretrizes (volume III) e aos programas e metas (volume IV).  </a:t>
            </a:r>
          </a:p>
          <a:p>
            <a:endParaRPr lang="pt-BR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/>
          <a:srcRect b="-267"/>
          <a:stretch>
            <a:fillRect/>
          </a:stretch>
        </p:blipFill>
        <p:spPr bwMode="auto">
          <a:xfrm>
            <a:off x="1404193" y="1649413"/>
            <a:ext cx="6480175" cy="3419475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395288" y="836613"/>
          <a:ext cx="8137525" cy="493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4" imgW="12269160" imgH="7443360" progId="">
                  <p:embed/>
                </p:oleObj>
              </mc:Choice>
              <mc:Fallback>
                <p:oleObj r:id="rId4" imgW="12269160" imgH="744336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836613"/>
                        <a:ext cx="8137525" cy="49387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ítulo 2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442912"/>
          </a:xfrm>
        </p:spPr>
        <p:txBody>
          <a:bodyPr>
            <a:normAutofit fontScale="90000"/>
          </a:bodyPr>
          <a:lstStyle/>
          <a:p>
            <a:r>
              <a:rPr lang="pt-BR" sz="3200">
                <a:solidFill>
                  <a:srgbClr val="0070C0"/>
                </a:solidFill>
                <a:latin typeface="Calibri" charset="0"/>
                <a:cs typeface="Lucida Sans Unicode" charset="0"/>
              </a:rPr>
              <a:t>Componentes e Programas do PNRH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1285875" y="787400"/>
          <a:ext cx="7031038" cy="584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4" imgW="8548920" imgH="7106760" progId="">
                  <p:embed/>
                </p:oleObj>
              </mc:Choice>
              <mc:Fallback>
                <p:oleObj r:id="rId4" imgW="8548920" imgH="710676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787400"/>
                        <a:ext cx="7031038" cy="5845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ítulo 2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657225"/>
          </a:xfrm>
        </p:spPr>
        <p:txBody>
          <a:bodyPr/>
          <a:lstStyle/>
          <a:p>
            <a:r>
              <a:rPr lang="pt-BR" sz="3200">
                <a:solidFill>
                  <a:srgbClr val="0070C0"/>
                </a:solidFill>
                <a:latin typeface="Calibri" charset="0"/>
                <a:cs typeface="Lucida Sans Unicode" charset="0"/>
              </a:rPr>
              <a:t>Programas e Subprogramas do PNRH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146822"/>
              </p:ext>
            </p:extLst>
          </p:nvPr>
        </p:nvGraphicFramePr>
        <p:xfrm>
          <a:off x="2616800" y="2435730"/>
          <a:ext cx="4259456" cy="3873590"/>
        </p:xfrm>
        <a:graphic>
          <a:graphicData uri="http://schemas.openxmlformats.org/drawingml/2006/table">
            <a:tbl>
              <a:tblPr/>
              <a:tblGrid>
                <a:gridCol w="4259456"/>
              </a:tblGrid>
              <a:tr h="250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PRIORIDADE PNRH 2012-2015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2752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1.    Apoio à criação de novos Comitês de Bacia e ao fortalecimento dos Comitês já existentes.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084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2.     Ampliação do Cadastro de Usos e Usuários de Recursos Hídricos.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02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3.    Estruturação, ampliação e manutenção da rede hidrometeorológica e da rede hidrogeológica nacional.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047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Lucida Sans Unicode" charset="0"/>
                      </a:endParaRP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Lucida Sans Unicode" charset="0"/>
                        </a:rPr>
                        <a:t>4.    Elaboração de Planos de Recursos Hídricos.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2" name="Título 4"/>
          <p:cNvSpPr>
            <a:spLocks noGrp="1"/>
          </p:cNvSpPr>
          <p:nvPr>
            <p:ph type="title"/>
          </p:nvPr>
        </p:nvSpPr>
        <p:spPr>
          <a:xfrm>
            <a:off x="468313" y="575593"/>
            <a:ext cx="8229600" cy="765175"/>
          </a:xfrm>
        </p:spPr>
        <p:txBody>
          <a:bodyPr>
            <a:normAutofit/>
          </a:bodyPr>
          <a:lstStyle/>
          <a:p>
            <a:pPr lvl="0"/>
            <a:r>
              <a:rPr lang="pt-BR" sz="2800" dirty="0">
                <a:solidFill>
                  <a:srgbClr val="0070C0"/>
                </a:solidFill>
                <a:latin typeface="Calibri" charset="0"/>
                <a:cs typeface="Lucida Sans Unicode" charset="0"/>
              </a:rPr>
              <a:t>Prioridades </a:t>
            </a:r>
            <a:r>
              <a:rPr lang="pt-BR" sz="2800" dirty="0" smtClean="0">
                <a:solidFill>
                  <a:srgbClr val="0070C0"/>
                </a:solidFill>
                <a:latin typeface="Calibri" charset="0"/>
                <a:cs typeface="Lucida Sans Unicode" charset="0"/>
              </a:rPr>
              <a:t>PNRH </a:t>
            </a:r>
            <a:r>
              <a:rPr lang="pt-BR" sz="2800" b="1" dirty="0">
                <a:solidFill>
                  <a:srgbClr val="0070C0"/>
                </a:solidFill>
                <a:latin typeface="Calibri" charset="0"/>
                <a:ea typeface="ＭＳ Ｐゴシック" charset="0"/>
                <a:cs typeface="Lucida Sans Unicode" charset="0"/>
              </a:rPr>
              <a:t>2012-</a:t>
            </a:r>
            <a:r>
              <a:rPr lang="pt-BR" sz="2800" b="1" dirty="0" smtClean="0">
                <a:solidFill>
                  <a:srgbClr val="0070C0"/>
                </a:solidFill>
                <a:latin typeface="Calibri" charset="0"/>
                <a:ea typeface="ＭＳ Ｐゴシック" charset="0"/>
                <a:cs typeface="Lucida Sans Unicode" charset="0"/>
              </a:rPr>
              <a:t>2015</a:t>
            </a:r>
            <a:endParaRPr lang="pt-BR" sz="2800" dirty="0">
              <a:solidFill>
                <a:srgbClr val="0070C0"/>
              </a:solidFill>
              <a:latin typeface="Calibri" charset="0"/>
              <a:cs typeface="Lucida Sans Unicode" charset="0"/>
            </a:endParaRPr>
          </a:p>
        </p:txBody>
      </p:sp>
      <p:sp>
        <p:nvSpPr>
          <p:cNvPr id="10275" name="CaixaDeTexto 6"/>
          <p:cNvSpPr txBox="1">
            <a:spLocks noChangeArrowheads="1"/>
          </p:cNvSpPr>
          <p:nvPr/>
        </p:nvSpPr>
        <p:spPr bwMode="auto">
          <a:xfrm>
            <a:off x="323850" y="6237288"/>
            <a:ext cx="8424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chemeClr val="accent1"/>
                </a:solidFill>
              </a:rPr>
              <a:t>*</a:t>
            </a:r>
            <a:r>
              <a:rPr lang="pt-BR" sz="1200"/>
              <a:t>O informe sobre a execução das prioridades do PNRH pela ANA e SRHU foi apresentado à CTPNRH ao final de 2013.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820</TotalTime>
  <Words>735</Words>
  <Application>Microsoft Macintosh PowerPoint</Application>
  <PresentationFormat>On-screen Show (4:3)</PresentationFormat>
  <Paragraphs>100</Paragraphs>
  <Slides>13</Slides>
  <Notes>4</Notes>
  <HiddenSlides>0</HiddenSlides>
  <MMClips>0</MMClips>
  <ScaleCrop>false</ScaleCrop>
  <HeadingPairs>
    <vt:vector size="10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</vt:lpstr>
      <vt:lpstr>Lucida Sans Unicode</vt:lpstr>
      <vt:lpstr>Times New Roman</vt:lpstr>
      <vt:lpstr>Arial</vt:lpstr>
      <vt:lpstr>Wingdings</vt:lpstr>
      <vt:lpstr>Verdana</vt:lpstr>
      <vt:lpstr>+mj-lt</vt:lpstr>
      <vt:lpstr>Shruti</vt:lpstr>
      <vt:lpstr>Waveform</vt:lpstr>
      <vt:lpstr>D:Downloads:Meus Documentos:2014_SEM_1:TDR_SIGEOR:linha_tempo_pnrh_31012014.pdf</vt:lpstr>
      <vt:lpstr>MINISTÉRIO DO MEIO AMBIENTE - MMA SECRETARIA DE RECURSOS HÍDRICOS E AMBIENTE URBANO – SRHU     Plano Nacional de Recursos Hídricos</vt:lpstr>
      <vt:lpstr>Objetivo Geral do PNRH</vt:lpstr>
      <vt:lpstr>Linha do Tempo do PNRH</vt:lpstr>
      <vt:lpstr>Construção do PNRH:  Processo Participativo Vertente Regional </vt:lpstr>
      <vt:lpstr>Construção do PNRH: Processo de Participativo Vertente Nacional </vt:lpstr>
      <vt:lpstr>PowerPoint Presentation</vt:lpstr>
      <vt:lpstr>Componentes e Programas do PNRH</vt:lpstr>
      <vt:lpstr>Programas e Subprogramas do PNRH</vt:lpstr>
      <vt:lpstr>Prioridades PNRH 2012-2015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Ascom</dc:creator>
  <cp:lastModifiedBy>Marcelo Medeiros</cp:lastModifiedBy>
  <cp:revision>23</cp:revision>
  <cp:lastPrinted>1601-01-01T00:00:00Z</cp:lastPrinted>
  <dcterms:created xsi:type="dcterms:W3CDTF">2012-01-20T16:16:52Z</dcterms:created>
  <dcterms:modified xsi:type="dcterms:W3CDTF">2015-06-10T13:10:08Z</dcterms:modified>
</cp:coreProperties>
</file>