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42" r:id="rId5"/>
    <p:sldId id="425" r:id="rId6"/>
    <p:sldId id="441" r:id="rId7"/>
    <p:sldId id="443" r:id="rId8"/>
    <p:sldId id="444" r:id="rId9"/>
    <p:sldId id="400" r:id="rId10"/>
    <p:sldId id="439" r:id="rId11"/>
    <p:sldId id="436" r:id="rId12"/>
    <p:sldId id="437" r:id="rId13"/>
    <p:sldId id="438" r:id="rId14"/>
    <p:sldId id="445" r:id="rId15"/>
    <p:sldId id="446" r:id="rId16"/>
    <p:sldId id="440" r:id="rId17"/>
    <p:sldId id="452" r:id="rId18"/>
  </p:sldIdLst>
  <p:sldSz cx="6094413" cy="4572000"/>
  <p:notesSz cx="6858000" cy="9144000"/>
  <p:defaultTextStyle>
    <a:defPPr>
      <a:defRPr lang="pt-BR"/>
    </a:defPPr>
    <a:lvl1pPr marL="0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24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48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71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95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619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43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67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90" algn="l" defTabSz="609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  <p15:guide id="3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42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255" autoAdjust="0"/>
  </p:normalViewPr>
  <p:slideViewPr>
    <p:cSldViewPr>
      <p:cViewPr>
        <p:scale>
          <a:sx n="176" d="100"/>
          <a:sy n="176" d="100"/>
        </p:scale>
        <p:origin x="-1686" y="-48"/>
      </p:cViewPr>
      <p:guideLst>
        <p:guide orient="horz" pos="1440"/>
        <p:guide pos="1920"/>
        <p:guide pos="377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6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5D1CC-844C-4FB1-BDEA-A8F967093660}" type="datetimeFigureOut">
              <a:rPr lang="pt-BR" smtClean="0"/>
              <a:pPr/>
              <a:t>9/6/2015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1A8B-3D73-417F-A7BE-F82214F52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D5BB-07A6-418F-91C8-1ACFD3C05DA5}" type="datetimeFigureOut">
              <a:rPr lang="pt-BR" smtClean="0"/>
              <a:pPr/>
              <a:t>9/6/2015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E6580-5908-4797-822A-64B112DA2B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9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24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448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171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8895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619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343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067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790" algn="l" defTabSz="60944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DA637-F7D8-472E-A22E-3485D486E5C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91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6580-5908-4797-822A-64B112DA2B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10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ECOPORTO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6"/>
            <a:ext cx="6094412" cy="4570809"/>
          </a:xfrm>
          <a:prstGeom prst="rect">
            <a:avLst/>
          </a:prstGeom>
        </p:spPr>
      </p:pic>
      <p:sp>
        <p:nvSpPr>
          <p:cNvPr id="6" name="TextBox 4"/>
          <p:cNvSpPr txBox="1"/>
          <p:nvPr userDrawn="1"/>
        </p:nvSpPr>
        <p:spPr>
          <a:xfrm>
            <a:off x="3335238" y="1133872"/>
            <a:ext cx="2448272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448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171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8895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619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343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067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7790" algn="l" defTabSz="60944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6" b="1" dirty="0" smtClean="0">
                <a:solidFill>
                  <a:schemeClr val="bg1"/>
                </a:solidFill>
                <a:latin typeface="+mj-lt"/>
                <a:cs typeface="Helvetica"/>
              </a:rPr>
              <a:t>TÍTULO DA APRESENTAÇÃO </a:t>
            </a:r>
          </a:p>
          <a:p>
            <a:r>
              <a:rPr lang="en-US" sz="1866" dirty="0" smtClean="0">
                <a:solidFill>
                  <a:schemeClr val="bg1"/>
                </a:solidFill>
                <a:latin typeface="Helvetica"/>
                <a:cs typeface="Helvetica"/>
              </a:rPr>
              <a:t>Data</a:t>
            </a:r>
            <a:endParaRPr lang="en-US" sz="1866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16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401396" y="620217"/>
            <a:ext cx="2256828" cy="30570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401396" y="957342"/>
            <a:ext cx="2256828" cy="256691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6"/>
          </p:nvPr>
        </p:nvSpPr>
        <p:spPr>
          <a:xfrm>
            <a:off x="2734431" y="619114"/>
            <a:ext cx="2904389" cy="2905145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pPr lvl="0"/>
            <a:endParaRPr lang="pt-BR" noProof="0" dirty="0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3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14"/>
          <p:cNvSpPr>
            <a:spLocks noGrp="1"/>
          </p:cNvSpPr>
          <p:nvPr>
            <p:ph type="chart" sz="quarter" idx="16"/>
          </p:nvPr>
        </p:nvSpPr>
        <p:spPr>
          <a:xfrm>
            <a:off x="447109" y="619113"/>
            <a:ext cx="2736137" cy="3286148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3326084" y="620217"/>
            <a:ext cx="2256828" cy="305705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3326084" y="953594"/>
            <a:ext cx="2256828" cy="29516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9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SmartArt 5"/>
          <p:cNvSpPr>
            <a:spLocks noGrp="1"/>
          </p:cNvSpPr>
          <p:nvPr>
            <p:ph type="dgm" sz="quarter" idx="11"/>
          </p:nvPr>
        </p:nvSpPr>
        <p:spPr>
          <a:xfrm>
            <a:off x="383036" y="689576"/>
            <a:ext cx="2970363" cy="3276611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2" hasCustomPrompt="1"/>
          </p:nvPr>
        </p:nvSpPr>
        <p:spPr>
          <a:xfrm>
            <a:off x="3496238" y="996536"/>
            <a:ext cx="2142582" cy="23597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3496238" y="1245247"/>
            <a:ext cx="2142582" cy="53759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496238" y="1943754"/>
            <a:ext cx="2142582" cy="23597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3496238" y="2192464"/>
            <a:ext cx="2142582" cy="53759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8" hasCustomPrompt="1"/>
          </p:nvPr>
        </p:nvSpPr>
        <p:spPr>
          <a:xfrm>
            <a:off x="3496238" y="2903664"/>
            <a:ext cx="2142582" cy="23597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9"/>
          </p:nvPr>
        </p:nvSpPr>
        <p:spPr>
          <a:xfrm>
            <a:off x="3496238" y="3152375"/>
            <a:ext cx="2142582" cy="53759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2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SmartArt 5"/>
          <p:cNvSpPr>
            <a:spLocks noGrp="1"/>
          </p:cNvSpPr>
          <p:nvPr>
            <p:ph type="dgm" sz="quarter" idx="11"/>
          </p:nvPr>
        </p:nvSpPr>
        <p:spPr>
          <a:xfrm>
            <a:off x="354164" y="761989"/>
            <a:ext cx="3039224" cy="3095647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/>
            </a:lvl1pPr>
          </a:lstStyle>
          <a:p>
            <a:endParaRPr lang="pt-BR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2" hasCustomPrompt="1"/>
          </p:nvPr>
        </p:nvSpPr>
        <p:spPr>
          <a:xfrm>
            <a:off x="3544230" y="940900"/>
            <a:ext cx="2142582" cy="23597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3544230" y="1189611"/>
            <a:ext cx="2142582" cy="10223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8" hasCustomPrompt="1"/>
          </p:nvPr>
        </p:nvSpPr>
        <p:spPr>
          <a:xfrm>
            <a:off x="3544230" y="2348452"/>
            <a:ext cx="2142582" cy="235974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9"/>
          </p:nvPr>
        </p:nvSpPr>
        <p:spPr>
          <a:xfrm>
            <a:off x="3544230" y="2597163"/>
            <a:ext cx="2142582" cy="102234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1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SmartArt 5"/>
          <p:cNvSpPr>
            <a:spLocks noGrp="1"/>
          </p:cNvSpPr>
          <p:nvPr>
            <p:ph type="dgm" sz="quarter" idx="11"/>
          </p:nvPr>
        </p:nvSpPr>
        <p:spPr>
          <a:xfrm>
            <a:off x="473325" y="2258241"/>
            <a:ext cx="5213462" cy="1467919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2" hasCustomPrompt="1"/>
          </p:nvPr>
        </p:nvSpPr>
        <p:spPr>
          <a:xfrm>
            <a:off x="473719" y="781857"/>
            <a:ext cx="5213094" cy="237023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473719" y="1018879"/>
            <a:ext cx="5213094" cy="114300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7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abela 8"/>
          <p:cNvSpPr>
            <a:spLocks noGrp="1"/>
          </p:cNvSpPr>
          <p:nvPr>
            <p:ph type="tbl" sz="quarter" idx="17"/>
          </p:nvPr>
        </p:nvSpPr>
        <p:spPr>
          <a:xfrm>
            <a:off x="472879" y="669652"/>
            <a:ext cx="5142197" cy="3238523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4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abela 8"/>
          <p:cNvSpPr>
            <a:spLocks noGrp="1"/>
          </p:cNvSpPr>
          <p:nvPr>
            <p:ph type="tbl" sz="quarter" idx="17"/>
          </p:nvPr>
        </p:nvSpPr>
        <p:spPr>
          <a:xfrm>
            <a:off x="425141" y="700198"/>
            <a:ext cx="5237423" cy="158580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1" name="Espaço Reservado para Tabela 8"/>
          <p:cNvSpPr>
            <a:spLocks noGrp="1"/>
          </p:cNvSpPr>
          <p:nvPr>
            <p:ph type="tbl" sz="quarter" idx="18"/>
          </p:nvPr>
        </p:nvSpPr>
        <p:spPr>
          <a:xfrm>
            <a:off x="425141" y="2367085"/>
            <a:ext cx="5237423" cy="158580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6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1420284"/>
            <a:ext cx="5180251" cy="980017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2590800"/>
            <a:ext cx="4266089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721" y="4237567"/>
            <a:ext cx="1422030" cy="243417"/>
          </a:xfrm>
          <a:prstGeom prst="rect">
            <a:avLst/>
          </a:prstGeom>
        </p:spPr>
        <p:txBody>
          <a:bodyPr/>
          <a:lstStyle/>
          <a:p>
            <a:fld id="{ABEBF1B3-8774-FB46-B64E-BDBA05BB28CF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258" y="4237567"/>
            <a:ext cx="1929897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7663" y="4237567"/>
            <a:ext cx="1422030" cy="243417"/>
          </a:xfrm>
          <a:prstGeom prst="rect">
            <a:avLst/>
          </a:prstGeom>
        </p:spPr>
        <p:txBody>
          <a:bodyPr/>
          <a:lstStyle/>
          <a:p>
            <a:fld id="{2424E5F4-CC0A-1645-80B4-CF60E10032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" y="1416"/>
            <a:ext cx="609549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3"/>
          <a:stretch/>
        </p:blipFill>
        <p:spPr>
          <a:xfrm>
            <a:off x="1" y="595"/>
            <a:ext cx="4775398" cy="4570810"/>
          </a:xfrm>
          <a:prstGeom prst="rect">
            <a:avLst/>
          </a:prstGeom>
        </p:spPr>
      </p:pic>
      <p:sp>
        <p:nvSpPr>
          <p:cNvPr id="15" name="Espaço Reservado para Texto 2"/>
          <p:cNvSpPr>
            <a:spLocks noGrp="1"/>
          </p:cNvSpPr>
          <p:nvPr>
            <p:ph type="body" idx="17" hasCustomPrompt="1"/>
          </p:nvPr>
        </p:nvSpPr>
        <p:spPr>
          <a:xfrm>
            <a:off x="3928663" y="496431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idx="18" hasCustomPrompt="1"/>
          </p:nvPr>
        </p:nvSpPr>
        <p:spPr>
          <a:xfrm>
            <a:off x="3623121" y="461797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3928663" y="850470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20" hasCustomPrompt="1"/>
          </p:nvPr>
        </p:nvSpPr>
        <p:spPr>
          <a:xfrm>
            <a:off x="3623121" y="815837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21" hasCustomPrompt="1"/>
          </p:nvPr>
        </p:nvSpPr>
        <p:spPr>
          <a:xfrm>
            <a:off x="3928663" y="1204510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22" hasCustomPrompt="1"/>
          </p:nvPr>
        </p:nvSpPr>
        <p:spPr>
          <a:xfrm>
            <a:off x="3623121" y="1169876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idx="23" hasCustomPrompt="1"/>
          </p:nvPr>
        </p:nvSpPr>
        <p:spPr>
          <a:xfrm>
            <a:off x="3928663" y="1558549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24" hasCustomPrompt="1"/>
          </p:nvPr>
        </p:nvSpPr>
        <p:spPr>
          <a:xfrm>
            <a:off x="3623121" y="1523915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5" hasCustomPrompt="1"/>
          </p:nvPr>
        </p:nvSpPr>
        <p:spPr>
          <a:xfrm>
            <a:off x="3928663" y="1912588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24" name="Espaço Reservado para Texto 2"/>
          <p:cNvSpPr>
            <a:spLocks noGrp="1"/>
          </p:cNvSpPr>
          <p:nvPr>
            <p:ph type="body" idx="26" hasCustomPrompt="1"/>
          </p:nvPr>
        </p:nvSpPr>
        <p:spPr>
          <a:xfrm>
            <a:off x="3623121" y="1877955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27" hasCustomPrompt="1"/>
          </p:nvPr>
        </p:nvSpPr>
        <p:spPr>
          <a:xfrm>
            <a:off x="3928663" y="2266628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26" name="Espaço Reservado para Texto 2"/>
          <p:cNvSpPr>
            <a:spLocks noGrp="1"/>
          </p:cNvSpPr>
          <p:nvPr>
            <p:ph type="body" idx="28" hasCustomPrompt="1"/>
          </p:nvPr>
        </p:nvSpPr>
        <p:spPr>
          <a:xfrm>
            <a:off x="3623121" y="2231994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27" name="Espaço Reservado para Texto 2"/>
          <p:cNvSpPr>
            <a:spLocks noGrp="1"/>
          </p:cNvSpPr>
          <p:nvPr>
            <p:ph type="body" idx="29" hasCustomPrompt="1"/>
          </p:nvPr>
        </p:nvSpPr>
        <p:spPr>
          <a:xfrm>
            <a:off x="226321" y="3789782"/>
            <a:ext cx="1565176" cy="41853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399" b="1">
                <a:solidFill>
                  <a:schemeClr val="tx2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ÍNDICE</a:t>
            </a:r>
          </a:p>
        </p:txBody>
      </p:sp>
      <p:sp>
        <p:nvSpPr>
          <p:cNvPr id="38" name="Espaço Reservado para Texto 2"/>
          <p:cNvSpPr>
            <a:spLocks noGrp="1"/>
          </p:cNvSpPr>
          <p:nvPr>
            <p:ph type="body" idx="30" hasCustomPrompt="1"/>
          </p:nvPr>
        </p:nvSpPr>
        <p:spPr>
          <a:xfrm>
            <a:off x="3928663" y="2620667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39" name="Espaço Reservado para Texto 2"/>
          <p:cNvSpPr>
            <a:spLocks noGrp="1"/>
          </p:cNvSpPr>
          <p:nvPr>
            <p:ph type="body" idx="31" hasCustomPrompt="1"/>
          </p:nvPr>
        </p:nvSpPr>
        <p:spPr>
          <a:xfrm>
            <a:off x="3623121" y="2586033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40" name="Espaço Reservado para Texto 2"/>
          <p:cNvSpPr>
            <a:spLocks noGrp="1"/>
          </p:cNvSpPr>
          <p:nvPr>
            <p:ph type="body" idx="32" hasCustomPrompt="1"/>
          </p:nvPr>
        </p:nvSpPr>
        <p:spPr>
          <a:xfrm>
            <a:off x="3928663" y="2974706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41" name="Espaço Reservado para Texto 2"/>
          <p:cNvSpPr>
            <a:spLocks noGrp="1"/>
          </p:cNvSpPr>
          <p:nvPr>
            <p:ph type="body" idx="33" hasCustomPrompt="1"/>
          </p:nvPr>
        </p:nvSpPr>
        <p:spPr>
          <a:xfrm>
            <a:off x="3623121" y="2940073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  <p:sp>
        <p:nvSpPr>
          <p:cNvPr id="30" name="Espaço Reservado para Texto 2"/>
          <p:cNvSpPr>
            <a:spLocks noGrp="1"/>
          </p:cNvSpPr>
          <p:nvPr>
            <p:ph type="body" idx="36" hasCustomPrompt="1"/>
          </p:nvPr>
        </p:nvSpPr>
        <p:spPr>
          <a:xfrm>
            <a:off x="3934394" y="3328746"/>
            <a:ext cx="1755948" cy="21873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90000"/>
              </a:lnSpc>
              <a:buNone/>
              <a:defRPr sz="1066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TÍTULO DO SLIDE</a:t>
            </a:r>
          </a:p>
        </p:txBody>
      </p:sp>
      <p:sp>
        <p:nvSpPr>
          <p:cNvPr id="31" name="Espaço Reservado para Texto 2"/>
          <p:cNvSpPr>
            <a:spLocks noGrp="1"/>
          </p:cNvSpPr>
          <p:nvPr>
            <p:ph type="body" idx="37" hasCustomPrompt="1"/>
          </p:nvPr>
        </p:nvSpPr>
        <p:spPr>
          <a:xfrm>
            <a:off x="3628851" y="3294112"/>
            <a:ext cx="287925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21958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92988" y="684552"/>
            <a:ext cx="2856776" cy="3332741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 dirty="0"/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514698" y="677170"/>
            <a:ext cx="2268100" cy="23707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17" hasCustomPrompt="1"/>
          </p:nvPr>
        </p:nvSpPr>
        <p:spPr>
          <a:xfrm>
            <a:off x="3514698" y="926958"/>
            <a:ext cx="2268100" cy="1960033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adicionar texto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7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44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ns na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9263" y="619114"/>
            <a:ext cx="2047356" cy="1615021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2699458" y="619114"/>
            <a:ext cx="2851796" cy="28474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2699458" y="857240"/>
            <a:ext cx="2851796" cy="75634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6"/>
          </p:nvPr>
        </p:nvSpPr>
        <p:spPr>
          <a:xfrm>
            <a:off x="509263" y="2329440"/>
            <a:ext cx="2047356" cy="1615021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7" hasCustomPrompt="1"/>
          </p:nvPr>
        </p:nvSpPr>
        <p:spPr>
          <a:xfrm>
            <a:off x="2699458" y="2347970"/>
            <a:ext cx="2851796" cy="28474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idx="18"/>
          </p:nvPr>
        </p:nvSpPr>
        <p:spPr>
          <a:xfrm>
            <a:off x="2699458" y="2586096"/>
            <a:ext cx="2851796" cy="80807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9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ns na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23182" y="714364"/>
            <a:ext cx="2237808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2" name="Espaço Reservado para Imagem 2"/>
          <p:cNvSpPr>
            <a:spLocks noGrp="1"/>
          </p:cNvSpPr>
          <p:nvPr>
            <p:ph type="pic" idx="14"/>
          </p:nvPr>
        </p:nvSpPr>
        <p:spPr>
          <a:xfrm>
            <a:off x="3284732" y="714364"/>
            <a:ext cx="2277887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495672" y="2308588"/>
            <a:ext cx="2265318" cy="215536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495672" y="2571752"/>
            <a:ext cx="2265318" cy="116804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293563" y="2308588"/>
            <a:ext cx="2276590" cy="215536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3293563" y="2571752"/>
            <a:ext cx="2276590" cy="116804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2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ns na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23182" y="714364"/>
            <a:ext cx="2237808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1" name="Espaço Reservado para Imagem 2"/>
          <p:cNvSpPr>
            <a:spLocks noGrp="1"/>
          </p:cNvSpPr>
          <p:nvPr>
            <p:ph type="pic" idx="14"/>
          </p:nvPr>
        </p:nvSpPr>
        <p:spPr>
          <a:xfrm>
            <a:off x="3284732" y="714364"/>
            <a:ext cx="2277887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495672" y="2308588"/>
            <a:ext cx="2265318" cy="215536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495672" y="2571752"/>
            <a:ext cx="2265318" cy="116804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293563" y="2308588"/>
            <a:ext cx="2276590" cy="215536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3293563" y="2571752"/>
            <a:ext cx="2276590" cy="1168046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s na horizon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82163" y="656455"/>
            <a:ext cx="1683882" cy="101384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6"/>
          </p:nvPr>
        </p:nvSpPr>
        <p:spPr>
          <a:xfrm>
            <a:off x="582163" y="1788607"/>
            <a:ext cx="1683882" cy="100945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9"/>
          </p:nvPr>
        </p:nvSpPr>
        <p:spPr>
          <a:xfrm>
            <a:off x="582163" y="2928669"/>
            <a:ext cx="1683882" cy="1003251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2391455" y="659567"/>
            <a:ext cx="3142454" cy="23986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2391455" y="906521"/>
            <a:ext cx="3142454" cy="75634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20" hasCustomPrompt="1"/>
          </p:nvPr>
        </p:nvSpPr>
        <p:spPr>
          <a:xfrm>
            <a:off x="2391455" y="1787642"/>
            <a:ext cx="3142454" cy="23986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idx="21"/>
          </p:nvPr>
        </p:nvSpPr>
        <p:spPr>
          <a:xfrm>
            <a:off x="2391455" y="2034596"/>
            <a:ext cx="3142454" cy="75634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22" hasCustomPrompt="1"/>
          </p:nvPr>
        </p:nvSpPr>
        <p:spPr>
          <a:xfrm>
            <a:off x="2391455" y="2930650"/>
            <a:ext cx="3142454" cy="23986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23"/>
          </p:nvPr>
        </p:nvSpPr>
        <p:spPr>
          <a:xfrm>
            <a:off x="2391455" y="3177604"/>
            <a:ext cx="3142454" cy="75634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  <a:latin typeface="+mj-lt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1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s na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2"/>
          <p:cNvSpPr>
            <a:spLocks noGrp="1"/>
          </p:cNvSpPr>
          <p:nvPr>
            <p:ph type="body" idx="11" hasCustomPrompt="1"/>
          </p:nvPr>
        </p:nvSpPr>
        <p:spPr>
          <a:xfrm>
            <a:off x="365988" y="2360945"/>
            <a:ext cx="1556887" cy="24467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365988" y="2610018"/>
            <a:ext cx="1556887" cy="110474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6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2208552" y="2360945"/>
            <a:ext cx="1618840" cy="24467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2208552" y="2610018"/>
            <a:ext cx="1618840" cy="110474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1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4113070" y="2360945"/>
            <a:ext cx="1618840" cy="24467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pt-BR" sz="1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ahoma" pitchFamily="34" charset="0"/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título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20"/>
          </p:nvPr>
        </p:nvSpPr>
        <p:spPr>
          <a:xfrm>
            <a:off x="4113070" y="2610018"/>
            <a:ext cx="1618840" cy="110474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9608" y="761989"/>
            <a:ext cx="1566704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4"/>
          </p:nvPr>
        </p:nvSpPr>
        <p:spPr>
          <a:xfrm>
            <a:off x="2206655" y="761989"/>
            <a:ext cx="1627208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20" name="Espaço Reservado para Imagem 2"/>
          <p:cNvSpPr>
            <a:spLocks noGrp="1"/>
          </p:cNvSpPr>
          <p:nvPr>
            <p:ph type="pic" idx="18"/>
          </p:nvPr>
        </p:nvSpPr>
        <p:spPr>
          <a:xfrm>
            <a:off x="4114206" y="761989"/>
            <a:ext cx="1627208" cy="1552567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50196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lang="pt-BR" sz="12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marL="0" lvl="0" indent="0" algn="ctr" defTabSz="60944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noProof="0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5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726" y="893845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15" name="Espaço Reservado para Imagem 2"/>
          <p:cNvSpPr>
            <a:spLocks noGrp="1"/>
          </p:cNvSpPr>
          <p:nvPr>
            <p:ph type="pic" idx="14"/>
          </p:nvPr>
        </p:nvSpPr>
        <p:spPr>
          <a:xfrm>
            <a:off x="2333843" y="893845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16" name="Espaço Reservado para Imagem 2"/>
          <p:cNvSpPr>
            <a:spLocks noGrp="1"/>
          </p:cNvSpPr>
          <p:nvPr>
            <p:ph type="pic" idx="18"/>
          </p:nvPr>
        </p:nvSpPr>
        <p:spPr>
          <a:xfrm>
            <a:off x="4162961" y="893845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9"/>
          </p:nvPr>
        </p:nvSpPr>
        <p:spPr>
          <a:xfrm>
            <a:off x="504726" y="2545054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20" name="Espaço Reservado para Imagem 2"/>
          <p:cNvSpPr>
            <a:spLocks noGrp="1"/>
          </p:cNvSpPr>
          <p:nvPr>
            <p:ph type="pic" idx="20"/>
          </p:nvPr>
        </p:nvSpPr>
        <p:spPr>
          <a:xfrm>
            <a:off x="2333843" y="2545054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21" name="Espaço Reservado para Imagem 2"/>
          <p:cNvSpPr>
            <a:spLocks noGrp="1"/>
          </p:cNvSpPr>
          <p:nvPr>
            <p:ph type="pic" idx="21"/>
          </p:nvPr>
        </p:nvSpPr>
        <p:spPr>
          <a:xfrm>
            <a:off x="4162961" y="2545054"/>
            <a:ext cx="1427866" cy="1354459"/>
          </a:xfrm>
          <a:prstGeom prst="rect">
            <a:avLst/>
          </a:prstGeom>
          <a:solidFill>
            <a:schemeClr val="bg2">
              <a:alpha val="50000"/>
            </a:schemeClr>
          </a:solidFill>
          <a:ln w="28575" cap="sq">
            <a:solidFill>
              <a:schemeClr val="accent1">
                <a:alpha val="49804"/>
              </a:schemeClr>
            </a:solidFill>
          </a:ln>
        </p:spPr>
        <p:txBody>
          <a:bodyPr anchor="ctr" anchorCtr="0"/>
          <a:lstStyle>
            <a:lvl1pPr marL="0" indent="0" algn="ctr">
              <a:buNone/>
              <a:defRPr sz="1200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pPr lvl="0"/>
            <a:endParaRPr lang="pt-BR" noProof="0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1031508" y="96944"/>
            <a:ext cx="4967700" cy="31684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r" defTabSz="6094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="1" cap="all" baseline="0">
                <a:solidFill>
                  <a:schemeClr val="tx2">
                    <a:lumMod val="50000"/>
                  </a:schemeClr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" y="1136"/>
            <a:ext cx="6091443" cy="4571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8" r:id="rId2"/>
    <p:sldLayoutId id="2147483679" r:id="rId3"/>
    <p:sldLayoutId id="2147483680" r:id="rId4"/>
    <p:sldLayoutId id="214748369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9" r:id="rId17"/>
    <p:sldLayoutId id="214748370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9448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60944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176" indent="-190452" algn="l" defTabSz="609448" rtl="0" eaLnBrk="1" latinLnBrk="0" hangingPunct="1">
        <a:spcBef>
          <a:spcPct val="20000"/>
        </a:spcBef>
        <a:buFont typeface="Arial" pitchFamily="34" charset="0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761810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533" indent="-152362" algn="l" defTabSz="60944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indent="-152362" algn="l" defTabSz="60944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981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705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429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152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24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48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71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895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19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343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067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79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corodoviasSemAcidentes" TargetMode="External"/><Relationship Id="rId2" Type="http://schemas.openxmlformats.org/officeDocument/2006/relationships/hyperlink" Target="http://www.ecoponte.com.b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300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Ampliação da praça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4" y="1421904"/>
            <a:ext cx="5059565" cy="23166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651162" y="676852"/>
            <a:ext cx="792088" cy="276999"/>
          </a:xfrm>
          <a:prstGeom prst="rect">
            <a:avLst/>
          </a:prstGeom>
          <a:solidFill>
            <a:schemeClr val="accent1"/>
          </a:solidFill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Niterói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17136" y="4133238"/>
            <a:ext cx="1260140" cy="276999"/>
          </a:xfrm>
          <a:prstGeom prst="rect">
            <a:avLst/>
          </a:prstGeom>
          <a:solidFill>
            <a:schemeClr val="accent1"/>
          </a:solidFill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Rio de Janeiro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0" name="Conexão reta unidirecional 5"/>
          <p:cNvCxnSpPr/>
          <p:nvPr/>
        </p:nvCxnSpPr>
        <p:spPr>
          <a:xfrm flipH="1" flipV="1">
            <a:off x="3028201" y="987837"/>
            <a:ext cx="2604" cy="450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5"/>
          <p:cNvCxnSpPr/>
          <p:nvPr/>
        </p:nvCxnSpPr>
        <p:spPr>
          <a:xfrm flipH="1" flipV="1">
            <a:off x="3025597" y="3683066"/>
            <a:ext cx="2604" cy="450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991422" y="1709936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Relatórios iniciais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Relatório </a:t>
            </a:r>
            <a:r>
              <a:rPr lang="pt-BR" dirty="0">
                <a:solidFill>
                  <a:schemeClr val="tx1"/>
                </a:solidFill>
              </a:rPr>
              <a:t>de Riscos Iminentes e Tráfego do Sistema Rodoviário;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Cadastro </a:t>
            </a:r>
            <a:r>
              <a:rPr lang="pt-BR" dirty="0">
                <a:solidFill>
                  <a:schemeClr val="tx1"/>
                </a:solidFill>
              </a:rPr>
              <a:t>Inicial do Sistema Rodoviário;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Plano </a:t>
            </a:r>
            <a:r>
              <a:rPr lang="pt-BR" dirty="0">
                <a:solidFill>
                  <a:schemeClr val="tx1"/>
                </a:solidFill>
              </a:rPr>
              <a:t>de Ação do 1º ano de Concessão;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Manual </a:t>
            </a:r>
            <a:r>
              <a:rPr lang="pt-BR" dirty="0">
                <a:solidFill>
                  <a:schemeClr val="tx1"/>
                </a:solidFill>
              </a:rPr>
              <a:t>Técnico de Monitoração, Manutenção Periódica e Conservação; e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Relatório </a:t>
            </a:r>
            <a:r>
              <a:rPr lang="pt-BR" dirty="0">
                <a:solidFill>
                  <a:schemeClr val="tx1"/>
                </a:solidFill>
              </a:rPr>
              <a:t>de Operações.</a:t>
            </a:r>
          </a:p>
        </p:txBody>
      </p:sp>
      <p:sp>
        <p:nvSpPr>
          <p:cNvPr id="3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Inspeções e manutenção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7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Relatórios de </a:t>
            </a:r>
            <a:r>
              <a:rPr lang="pt-BR" dirty="0" smtClean="0">
                <a:solidFill>
                  <a:schemeClr val="tx1"/>
                </a:solidFill>
              </a:rPr>
              <a:t>Monitoração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Elementos da Rodovia</a:t>
            </a:r>
            <a:endParaRPr lang="pt-BR" dirty="0">
              <a:solidFill>
                <a:schemeClr val="tx1"/>
              </a:solidFill>
            </a:endParaRP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Acidentes</a:t>
            </a:r>
            <a:endParaRPr lang="pt-BR" dirty="0">
              <a:solidFill>
                <a:schemeClr val="tx1"/>
              </a:solidFill>
            </a:endParaRP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Sistema de Gerenciamento Operacional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Inspeções e manutenção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13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com usuários 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991422" y="1709936"/>
            <a:ext cx="7200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54918" y="917848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dirty="0" err="1" smtClean="0"/>
              <a:t>Twitter</a:t>
            </a:r>
            <a:r>
              <a:rPr lang="pt-BR" dirty="0" smtClean="0"/>
              <a:t>: @_Ecoponte (Mais de 3.500 usuários em uma semana)</a:t>
            </a:r>
          </a:p>
          <a:p>
            <a:r>
              <a:rPr lang="pt-BR" dirty="0" smtClean="0"/>
              <a:t>- Site: </a:t>
            </a:r>
            <a:r>
              <a:rPr lang="pt-BR" dirty="0" smtClean="0">
                <a:hlinkClick r:id="rId2"/>
              </a:rPr>
              <a:t>www.ecoponte.com.br</a:t>
            </a:r>
            <a:r>
              <a:rPr lang="pt-BR" dirty="0" smtClean="0"/>
              <a:t> (Com câmeras)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Facebook</a:t>
            </a:r>
            <a:r>
              <a:rPr lang="pt-BR" dirty="0" smtClean="0"/>
              <a:t>: </a:t>
            </a:r>
            <a:r>
              <a:rPr lang="pt-BR" dirty="0" smtClean="0">
                <a:hlinkClick r:id="rId3"/>
              </a:rPr>
              <a:t>www.facebook.com/EcorodoviasSemAcidentes</a:t>
            </a:r>
            <a:endParaRPr lang="pt-BR" dirty="0" smtClean="0"/>
          </a:p>
          <a:p>
            <a:r>
              <a:rPr lang="pt-BR" dirty="0" smtClean="0"/>
              <a:t>- Telefones 0800 77 PONTE (76683) e 0800 77 7684 para deficientes auditivos</a:t>
            </a:r>
          </a:p>
          <a:p>
            <a:r>
              <a:rPr lang="pt-BR" dirty="0" smtClean="0"/>
              <a:t>- Assessoria de imprensa, boletins diários</a:t>
            </a:r>
          </a:p>
          <a:p>
            <a:r>
              <a:rPr lang="pt-BR" dirty="0" smtClean="0"/>
              <a:t>- Painéis de LED</a:t>
            </a:r>
            <a:endParaRPr lang="pt-BR" dirty="0"/>
          </a:p>
        </p:txBody>
      </p:sp>
      <p:sp>
        <p:nvSpPr>
          <p:cNvPr id="5" name="Espaço Reservado para Texto 5"/>
          <p:cNvSpPr>
            <a:spLocks noGrp="1"/>
          </p:cNvSpPr>
          <p:nvPr>
            <p:ph type="body" idx="16"/>
          </p:nvPr>
        </p:nvSpPr>
        <p:spPr>
          <a:xfrm>
            <a:off x="454918" y="677170"/>
            <a:ext cx="5327880" cy="237077"/>
          </a:xfrm>
        </p:spPr>
        <p:txBody>
          <a:bodyPr/>
          <a:lstStyle/>
          <a:p>
            <a:r>
              <a:rPr lang="pt-BR" dirty="0" smtClean="0"/>
              <a:t>CANAIS DE COMUNICAÇÃO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1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1º DIA COM A ECOPONTE</a:t>
            </a:r>
            <a:endParaRPr lang="pt-BR" dirty="0"/>
          </a:p>
        </p:txBody>
      </p:sp>
      <p:sp>
        <p:nvSpPr>
          <p:cNvPr id="7" name="Espaço Reservado para Imagem 6"/>
          <p:cNvSpPr>
            <a:spLocks noGrp="1"/>
          </p:cNvSpPr>
          <p:nvPr>
            <p:ph type="pic" idx="14"/>
          </p:nvPr>
        </p:nvSpPr>
        <p:spPr>
          <a:xfrm>
            <a:off x="481201" y="434822"/>
            <a:ext cx="5014277" cy="3744986"/>
          </a:xfrm>
        </p:spPr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1" y="453294"/>
            <a:ext cx="4968552" cy="37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6"/>
            <a:ext cx="6094412" cy="457080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4878" y="26977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PONTE RIO-NITERÓI AGORA É ECOPONTE</a:t>
            </a:r>
          </a:p>
        </p:txBody>
      </p:sp>
    </p:spTree>
    <p:extLst>
      <p:ext uri="{BB962C8B-B14F-4D97-AF65-F5344CB8AC3E}">
        <p14:creationId xmlns:p14="http://schemas.microsoft.com/office/powerpoint/2010/main" val="3113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21731"/>
              </p:ext>
            </p:extLst>
          </p:nvPr>
        </p:nvGraphicFramePr>
        <p:xfrm>
          <a:off x="166886" y="1133872"/>
          <a:ext cx="5815096" cy="1422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2840"/>
                <a:gridCol w="2162256"/>
              </a:tblGrid>
              <a:tr h="2031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 do projeto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Ponte Rio-Niterói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de Concessão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anos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Praças de pedágio: 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1– cobrança unidirecional (</a:t>
                      </a:r>
                      <a:r>
                        <a:rPr lang="pt-BR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Niterói)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Tarifa Básica Pedágio(base janeiro/14): 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R$ 5,18620 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Tarifa Pedágio praticada anteriormente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pela CCR Ponte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R$ 5,20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Tarifa Ecoponte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R$ 3,70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20314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Extensão total da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ponte, exceto acessos</a:t>
                      </a:r>
                      <a:endParaRPr lang="pt-BR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13,2 km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ítulo 20"/>
          <p:cNvSpPr>
            <a:spLocks noGrp="1"/>
          </p:cNvSpPr>
          <p:nvPr>
            <p:ph type="title"/>
          </p:nvPr>
        </p:nvSpPr>
        <p:spPr>
          <a:xfrm>
            <a:off x="1031508" y="96944"/>
            <a:ext cx="4967700" cy="316848"/>
          </a:xfrm>
        </p:spPr>
        <p:txBody>
          <a:bodyPr/>
          <a:lstStyle/>
          <a:p>
            <a:r>
              <a:rPr lang="pt-BR" dirty="0" smtClean="0"/>
              <a:t>Informações básicas do contrato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6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-518" r="2295" b="518"/>
          <a:stretch/>
        </p:blipFill>
        <p:spPr>
          <a:xfrm>
            <a:off x="592988" y="684552"/>
            <a:ext cx="2886266" cy="3332741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Atendimento pré-hospitalar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Socorro mecânico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Painéis de mensagens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Sistemas de informações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Sistema de reclamações e sugestões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Rede </a:t>
            </a:r>
            <a:r>
              <a:rPr lang="pt-BR" dirty="0" err="1" smtClean="0">
                <a:solidFill>
                  <a:schemeClr val="tx1"/>
                </a:solidFill>
              </a:rPr>
              <a:t>wi-fi</a:t>
            </a:r>
            <a:endParaRPr lang="pt-BR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Novos postos da PRF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Compromissos na operação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0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452"/>
          <a:stretch>
            <a:fillRect/>
          </a:stretch>
        </p:blipFill>
        <p:spPr/>
      </p:pic>
      <p:sp>
        <p:nvSpPr>
          <p:cNvPr id="6" name="Espaço Reservado para Texto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Pavimento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Sinalização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Obras de Arte Especiais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Drenagem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Terraplenos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Faixa de Domínio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Edificações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Sistemas Elétricos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Compromissos de conservação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6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Compromissos de ampliação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95453"/>
              </p:ext>
            </p:extLst>
          </p:nvPr>
        </p:nvGraphicFramePr>
        <p:xfrm>
          <a:off x="80326" y="1061861"/>
          <a:ext cx="5914624" cy="2448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360"/>
                <a:gridCol w="2199264"/>
              </a:tblGrid>
              <a:tr h="222191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Principais obras de melhorias nos 5 anos: 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finalização</a:t>
                      </a:r>
                    </a:p>
                  </a:txBody>
                  <a:tcPr marL="60944" marR="60944" marT="30472" marB="30472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Reforço em </a:t>
                      </a:r>
                      <a:r>
                        <a:rPr lang="pt-BR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protensão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adicional das aduelas</a:t>
                      </a:r>
                    </a:p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Momento positivo – 7 </a:t>
                      </a:r>
                      <a:r>
                        <a:rPr lang="pt-BR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semi-vãos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Mergulhão lado Niterói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60944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Alargamento da rampa N4 no Sentido Rio-Niterói entre a Praça de Pedágio e o Acesso à Avenida Feliciano Sodré</a:t>
                      </a: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Alargamento do Viaduto da Rampa N12 e Implantação de Passeios nas Rampas N11 e N12</a:t>
                      </a: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Alça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Ligação Ponte-Linha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Vermelha</a:t>
                      </a:r>
                    </a:p>
                    <a:p>
                      <a:pPr marL="360000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(aprox. 2,5 km)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Reforço em </a:t>
                      </a:r>
                      <a:r>
                        <a:rPr lang="pt-BR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protensão</a:t>
                      </a: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adicional das 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aduelas</a:t>
                      </a:r>
                    </a:p>
                    <a:p>
                      <a:pPr marL="360000" algn="l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Momento negativo – 50 aduelas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>
                        <a:spcAft>
                          <a:spcPts val="0"/>
                        </a:spcAft>
                      </a:pP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  <a:tr h="318012">
                <a:tc>
                  <a:txBody>
                    <a:bodyPr/>
                    <a:lstStyle/>
                    <a:p>
                      <a:pPr marL="36000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Ligação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entre a Ponte e a Av. Brasil (Avenida Portuária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(aprox. 3,1 km)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>
                        <a:spcAft>
                          <a:spcPts val="0"/>
                        </a:spcAft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8" marR="6348" marT="6348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de obras</a:t>
            </a:r>
            <a:endParaRPr lang="pt-BR" dirty="0"/>
          </a:p>
        </p:txBody>
      </p:sp>
      <p:pic>
        <p:nvPicPr>
          <p:cNvPr id="137" name="Imagem 136"/>
          <p:cNvPicPr>
            <a:picLocks noChangeAspect="1"/>
          </p:cNvPicPr>
          <p:nvPr/>
        </p:nvPicPr>
        <p:blipFill rotWithShape="1">
          <a:blip r:embed="rId3"/>
          <a:srcRect b="9243"/>
          <a:stretch/>
        </p:blipFill>
        <p:spPr>
          <a:xfrm>
            <a:off x="125249" y="1061864"/>
            <a:ext cx="59485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8" y="845840"/>
            <a:ext cx="5832648" cy="2555974"/>
          </a:xfrm>
          <a:prstGeom prst="rect">
            <a:avLst/>
          </a:prstGeom>
        </p:spPr>
      </p:pic>
      <p:sp>
        <p:nvSpPr>
          <p:cNvPr id="6" name="Texto Explicativo 2 (Borda e Ênfase) 5"/>
          <p:cNvSpPr/>
          <p:nvPr/>
        </p:nvSpPr>
        <p:spPr>
          <a:xfrm>
            <a:off x="2448334" y="1061864"/>
            <a:ext cx="1224136" cy="2160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718"/>
              <a:gd name="adj6" fmla="val -407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Linha Vermelha</a:t>
            </a:r>
            <a:endParaRPr lang="pt-BR" sz="1100" dirty="0"/>
          </a:p>
        </p:txBody>
      </p:sp>
      <p:sp>
        <p:nvSpPr>
          <p:cNvPr id="5" name="Texto Explicativo 2 (Borda e Ênfase) 4"/>
          <p:cNvSpPr/>
          <p:nvPr/>
        </p:nvSpPr>
        <p:spPr>
          <a:xfrm>
            <a:off x="1967086" y="3185790"/>
            <a:ext cx="1224136" cy="2160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7465"/>
              <a:gd name="adj6" fmla="val -7240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 smtClean="0"/>
              <a:t>Av</a:t>
            </a:r>
            <a:r>
              <a:rPr lang="pt-BR" sz="1100" dirty="0" smtClean="0"/>
              <a:t> Brasil</a:t>
            </a:r>
            <a:endParaRPr lang="pt-BR" sz="11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>
          <a:xfrm>
            <a:off x="180234" y="3459499"/>
            <a:ext cx="4944491" cy="1112501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Alça de ligação da Ponte com a Linha Vermelha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Extensão de 2,4km, 2 faixas sentido Linha Vermelha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Alça de ligação da </a:t>
            </a:r>
            <a:r>
              <a:rPr lang="pt-BR" dirty="0" err="1" smtClean="0">
                <a:solidFill>
                  <a:schemeClr val="tx1"/>
                </a:solidFill>
              </a:rPr>
              <a:t>Av</a:t>
            </a:r>
            <a:r>
              <a:rPr lang="pt-BR" dirty="0" smtClean="0">
                <a:solidFill>
                  <a:schemeClr val="tx1"/>
                </a:solidFill>
              </a:rPr>
              <a:t> Brasil com a </a:t>
            </a:r>
            <a:r>
              <a:rPr lang="pt-BR" dirty="0" err="1" smtClean="0">
                <a:solidFill>
                  <a:schemeClr val="tx1"/>
                </a:solidFill>
              </a:rPr>
              <a:t>Av</a:t>
            </a:r>
            <a:r>
              <a:rPr lang="pt-BR" dirty="0" smtClean="0">
                <a:solidFill>
                  <a:schemeClr val="tx1"/>
                </a:solidFill>
              </a:rPr>
              <a:t> Portuária</a:t>
            </a:r>
          </a:p>
          <a:p>
            <a:pPr marL="476174" lvl="1" indent="-1714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Extensão de </a:t>
            </a:r>
            <a:r>
              <a:rPr lang="pt-BR" dirty="0" smtClean="0">
                <a:solidFill>
                  <a:schemeClr val="tx1"/>
                </a:solidFill>
              </a:rPr>
              <a:t>aproximadamente 3,0km, 1 faixa por sentido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-1879" r="4031"/>
          <a:stretch/>
        </p:blipFill>
        <p:spPr>
          <a:xfrm>
            <a:off x="165434" y="845840"/>
            <a:ext cx="5833774" cy="2592288"/>
          </a:xfrm>
          <a:prstGeom prst="rect">
            <a:avLst/>
          </a:prstGeom>
        </p:spPr>
      </p:pic>
      <p:sp>
        <p:nvSpPr>
          <p:cNvPr id="6" name="Texto Explicativo 2 (Borda e Ênfase) 5"/>
          <p:cNvSpPr/>
          <p:nvPr/>
        </p:nvSpPr>
        <p:spPr>
          <a:xfrm>
            <a:off x="4343350" y="989856"/>
            <a:ext cx="1440160" cy="3538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725"/>
              <a:gd name="adj6" fmla="val -460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Mergulhão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7"/>
          </p:nvPr>
        </p:nvSpPr>
        <p:spPr>
          <a:xfrm>
            <a:off x="180234" y="3459499"/>
            <a:ext cx="5796492" cy="1112501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Mergulhão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Aproximadamente </a:t>
            </a:r>
            <a:r>
              <a:rPr lang="pt-BR" dirty="0">
                <a:solidFill>
                  <a:schemeClr val="tx1"/>
                </a:solidFill>
              </a:rPr>
              <a:t>300m </a:t>
            </a:r>
            <a:r>
              <a:rPr lang="pt-BR" dirty="0" smtClean="0">
                <a:solidFill>
                  <a:schemeClr val="tx1"/>
                </a:solidFill>
              </a:rPr>
              <a:t>de </a:t>
            </a:r>
            <a:r>
              <a:rPr lang="pt-BR" dirty="0">
                <a:solidFill>
                  <a:schemeClr val="tx1"/>
                </a:solidFill>
              </a:rPr>
              <a:t>extensão, </a:t>
            </a:r>
            <a:r>
              <a:rPr lang="pt-BR" dirty="0" smtClean="0">
                <a:solidFill>
                  <a:schemeClr val="tx1"/>
                </a:solidFill>
              </a:rPr>
              <a:t>sendo 175 m enterrado, </a:t>
            </a:r>
            <a:r>
              <a:rPr lang="pt-BR" dirty="0">
                <a:solidFill>
                  <a:schemeClr val="tx1"/>
                </a:solidFill>
              </a:rPr>
              <a:t>3 faixas de tráfego dentro da Passagem </a:t>
            </a:r>
            <a:r>
              <a:rPr lang="pt-BR" dirty="0" smtClean="0">
                <a:solidFill>
                  <a:schemeClr val="tx1"/>
                </a:solidFill>
              </a:rPr>
              <a:t>Inferior, sentido BR-101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CO RODOVIAS GRUPO">
      <a:dk1>
        <a:sysClr val="windowText" lastClr="000000"/>
      </a:dk1>
      <a:lt1>
        <a:sysClr val="window" lastClr="FFFFFF"/>
      </a:lt1>
      <a:dk2>
        <a:srgbClr val="007355"/>
      </a:dk2>
      <a:lt2>
        <a:srgbClr val="FFFFFF"/>
      </a:lt2>
      <a:accent1>
        <a:srgbClr val="4CB847"/>
      </a:accent1>
      <a:accent2>
        <a:srgbClr val="7C7D7F"/>
      </a:accent2>
      <a:accent3>
        <a:srgbClr val="01866E"/>
      </a:accent3>
      <a:accent4>
        <a:srgbClr val="8AC978"/>
      </a:accent4>
      <a:accent5>
        <a:srgbClr val="6E6E70"/>
      </a:accent5>
      <a:accent6>
        <a:srgbClr val="67BE56"/>
      </a:accent6>
      <a:hlink>
        <a:srgbClr val="007B61"/>
      </a:hlink>
      <a:folHlink>
        <a:srgbClr val="3F3F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terial Institucional" ma:contentTypeID="0x0101000709930D86219743A412424B5A6851D700D37D7153A90FD6469497F487DBE119DC" ma:contentTypeVersion="2" ma:contentTypeDescription="" ma:contentTypeScope="" ma:versionID="7ad94062261c6bee237fe1a4aea91a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6173d00ab22f3b0afcb5827f5ea17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1:Seo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ção" ma:internalName="RoutingRuleDescription" ma:readOnly="false">
      <xsd:simpleType>
        <xsd:restriction base="dms:Text">
          <xsd:maxLength value="255"/>
        </xsd:restriction>
      </xsd:simpleType>
    </xsd:element>
    <xsd:element name="SeoKeywords" ma:index="9" nillable="true" ma:displayName="Meta Palavras-chave" ma:description="Meta Palavras-chave" ma:hidden="true" ma:internalName="SeoKeyword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oKeywords xmlns="http://schemas.microsoft.com/sharepoint/v3" xsi:nil="true"/>
    <RoutingRul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AD6F24-FDFD-4627-AAE8-E1A0020B4F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8CB19-BF24-418D-82CC-612853117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683C58-D5F7-4F33-AA0C-87BD0DCE7DF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425</Words>
  <Application>Microsoft Office PowerPoint</Application>
  <PresentationFormat>Personalizar</PresentationFormat>
  <Paragraphs>95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Informações básicas do contrato</vt:lpstr>
      <vt:lpstr>Compromissos na operação</vt:lpstr>
      <vt:lpstr>Compromissos de conservação</vt:lpstr>
      <vt:lpstr>Compromissos de ampliação</vt:lpstr>
      <vt:lpstr>Cronograma de obras</vt:lpstr>
      <vt:lpstr>LOCALIZAÇÃO</vt:lpstr>
      <vt:lpstr>LOCALIZAÇÃO</vt:lpstr>
      <vt:lpstr>Ampliação da praça</vt:lpstr>
      <vt:lpstr>Inspeções e manutenção</vt:lpstr>
      <vt:lpstr>Inspeções e manutenção</vt:lpstr>
      <vt:lpstr>Comunicação com usuários </vt:lpstr>
      <vt:lpstr>1º DIA COM A ECOPONTE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Ecoporto Santos</dc:title>
  <dc:creator>m.cabrera</dc:creator>
  <cp:lastModifiedBy>Patricia Maria Campos de Miranda</cp:lastModifiedBy>
  <cp:revision>339</cp:revision>
  <dcterms:created xsi:type="dcterms:W3CDTF">2013-09-10T19:22:12Z</dcterms:created>
  <dcterms:modified xsi:type="dcterms:W3CDTF">2015-06-09T12:05:44Z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0x0101000709930D86219743A412424B5A6851D700D37D7153A90FD6469497F487DBE119DC</vt:lpwstr>
  </property>
</Properties>
</file>