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77" r:id="rId2"/>
    <p:sldMasterId id="2147483681" r:id="rId3"/>
    <p:sldMasterId id="2147483687" r:id="rId4"/>
  </p:sldMasterIdLst>
  <p:notesMasterIdLst>
    <p:notesMasterId r:id="rId24"/>
  </p:notesMasterIdLst>
  <p:handoutMasterIdLst>
    <p:handoutMasterId r:id="rId25"/>
  </p:handoutMasterIdLst>
  <p:sldIdLst>
    <p:sldId id="748" r:id="rId5"/>
    <p:sldId id="738" r:id="rId6"/>
    <p:sldId id="589" r:id="rId7"/>
    <p:sldId id="739" r:id="rId8"/>
    <p:sldId id="740" r:id="rId9"/>
    <p:sldId id="745" r:id="rId10"/>
    <p:sldId id="746" r:id="rId11"/>
    <p:sldId id="749" r:id="rId12"/>
    <p:sldId id="750" r:id="rId13"/>
    <p:sldId id="751" r:id="rId14"/>
    <p:sldId id="752" r:id="rId15"/>
    <p:sldId id="753" r:id="rId16"/>
    <p:sldId id="754" r:id="rId17"/>
    <p:sldId id="755" r:id="rId18"/>
    <p:sldId id="756" r:id="rId19"/>
    <p:sldId id="759" r:id="rId20"/>
    <p:sldId id="757" r:id="rId21"/>
    <p:sldId id="758" r:id="rId22"/>
    <p:sldId id="741" r:id="rId23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gor Moreira Mota" initials="IM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0099"/>
    <a:srgbClr val="00CCFF"/>
    <a:srgbClr val="FFFFFF"/>
    <a:srgbClr val="FFFF99"/>
    <a:srgbClr val="CC0099"/>
    <a:srgbClr val="FF99CC"/>
    <a:srgbClr val="385D8A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3" autoAdjust="0"/>
    <p:restoredTop sz="94671" autoAdjust="0"/>
  </p:normalViewPr>
  <p:slideViewPr>
    <p:cSldViewPr>
      <p:cViewPr varScale="1">
        <p:scale>
          <a:sx n="92" d="100"/>
          <a:sy n="92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264D5B2-33B3-4C77-930F-748ECEFA1AAB}" type="datetimeFigureOut">
              <a:rPr lang="pt-BR" smtClean="0"/>
              <a:pPr/>
              <a:t>09/06/2015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9399090E-A4D3-4FF4-B568-AD37110BDCD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579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BE0B750A-410C-4757-9941-DD7D6E084CA8}" type="datetimeFigureOut">
              <a:rPr lang="pt-BR" smtClean="0"/>
              <a:pPr/>
              <a:t>09/06/2015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D43072F8-EBD4-414F-8DBD-0FAB67BD9C9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984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T_Governo_Feder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73666" y="6153150"/>
            <a:ext cx="3663653" cy="599369"/>
          </a:xfrm>
          <a:prstGeom prst="rect">
            <a:avLst/>
          </a:prstGeom>
        </p:spPr>
      </p:pic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547664" y="3645024"/>
            <a:ext cx="7524328" cy="1368152"/>
          </a:xfrm>
        </p:spPr>
        <p:txBody>
          <a:bodyPr>
            <a:noAutofit/>
          </a:bodyPr>
          <a:lstStyle>
            <a:lvl1pPr algn="r">
              <a:defRPr sz="44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576064"/>
          </a:xfrm>
        </p:spPr>
        <p:txBody>
          <a:bodyPr>
            <a:noAutofit/>
          </a:bodyPr>
          <a:lstStyle>
            <a:lvl1pPr algn="l">
              <a:defRPr sz="3200" b="1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grpSp>
        <p:nvGrpSpPr>
          <p:cNvPr id="3" name="Grupo 10"/>
          <p:cNvGrpSpPr/>
          <p:nvPr userDrawn="1"/>
        </p:nvGrpSpPr>
        <p:grpSpPr>
          <a:xfrm>
            <a:off x="0" y="3573016"/>
            <a:ext cx="9144000" cy="3284984"/>
            <a:chOff x="0" y="3573016"/>
            <a:chExt cx="9144000" cy="3284984"/>
          </a:xfrm>
        </p:grpSpPr>
        <p:pic>
          <p:nvPicPr>
            <p:cNvPr id="6" name="Imagem 5" descr="CCR Ponte 3.jpg"/>
            <p:cNvPicPr>
              <a:picLocks noChangeAspect="1"/>
            </p:cNvPicPr>
            <p:nvPr userDrawn="1"/>
          </p:nvPicPr>
          <p:blipFill>
            <a:blip r:embed="rId2" cstate="print"/>
            <a:srcRect t="36119" b="36513"/>
            <a:stretch>
              <a:fillRect/>
            </a:stretch>
          </p:blipFill>
          <p:spPr>
            <a:xfrm>
              <a:off x="0" y="5275684"/>
              <a:ext cx="9144000" cy="1582316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 userDrawn="1"/>
          </p:nvSpPr>
          <p:spPr>
            <a:xfrm>
              <a:off x="0" y="5203676"/>
              <a:ext cx="9144000" cy="1654324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0" y="3573016"/>
              <a:ext cx="9144000" cy="2664296"/>
            </a:xfrm>
            <a:prstGeom prst="rect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8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pic>
        <p:nvPicPr>
          <p:cNvPr id="14" name="Imagem 13" descr="Imagem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3564455"/>
            <a:ext cx="9144000" cy="3293545"/>
          </a:xfrm>
          <a:prstGeom prst="rect">
            <a:avLst/>
          </a:prstGeom>
        </p:spPr>
      </p:pic>
      <p:sp>
        <p:nvSpPr>
          <p:cNvPr id="13" name="Espaço Reservado para Número de Slide 43"/>
          <p:cNvSpPr txBox="1">
            <a:spLocks/>
          </p:cNvSpPr>
          <p:nvPr userDrawn="1"/>
        </p:nvSpPr>
        <p:spPr>
          <a:xfrm>
            <a:off x="8710183" y="6532617"/>
            <a:ext cx="496184" cy="342071"/>
          </a:xfrm>
          <a:prstGeom prst="rect">
            <a:avLst/>
          </a:prstGeom>
        </p:spPr>
        <p:txBody>
          <a:bodyPr anchor="ctr"/>
          <a:lstStyle/>
          <a:p>
            <a:pPr algn="ctr" defTabSz="865963">
              <a:defRPr/>
            </a:pPr>
            <a:fld id="{C41AA9D2-CC86-47FA-A7CC-E6ABE51B5155}" type="slidenum">
              <a:rPr lang="pt-BR" sz="1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 defTabSz="865963">
                <a:defRPr/>
              </a:pPr>
              <a:t>‹nº›</a:t>
            </a:fld>
            <a:endParaRPr lang="pt-BR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Imagem2.png"/>
          <p:cNvPicPr>
            <a:picLocks noChangeAspect="1"/>
          </p:cNvPicPr>
          <p:nvPr userDrawn="1"/>
        </p:nvPicPr>
        <p:blipFill>
          <a:blip r:embed="rId2" cstate="print"/>
          <a:srcRect l="527" t="549" r="528" b="54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tângulo 6"/>
          <p:cNvSpPr/>
          <p:nvPr userDrawn="1"/>
        </p:nvSpPr>
        <p:spPr>
          <a:xfrm>
            <a:off x="0" y="6165304"/>
            <a:ext cx="9144000" cy="502196"/>
          </a:xfrm>
          <a:prstGeom prst="rect">
            <a:avLst/>
          </a:prstGeom>
          <a:solidFill>
            <a:schemeClr val="tx2">
              <a:lumMod val="20000"/>
              <a:lumOff val="80000"/>
              <a:alpha val="7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" name="Grupo 8"/>
          <p:cNvGrpSpPr/>
          <p:nvPr userDrawn="1"/>
        </p:nvGrpSpPr>
        <p:grpSpPr>
          <a:xfrm>
            <a:off x="6443776" y="6198548"/>
            <a:ext cx="2509506" cy="468952"/>
            <a:chOff x="6027784" y="5900273"/>
            <a:chExt cx="2509506" cy="468952"/>
          </a:xfrm>
        </p:grpSpPr>
        <p:pic>
          <p:nvPicPr>
            <p:cNvPr id="10" name="Imagem 9" descr="logo secretaria de portos e governo federal (4)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3548" y="5900273"/>
              <a:ext cx="1363742" cy="468952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6027784" y="5903259"/>
              <a:ext cx="1080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2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Ministério dos</a:t>
              </a:r>
            </a:p>
            <a:p>
              <a:pPr algn="ctr"/>
              <a:r>
                <a:rPr lang="pt-BR" sz="12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Transportes</a:t>
              </a:r>
              <a:endParaRPr lang="pt-BR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4427984" cy="136815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pt-BR" sz="8000" b="1" i="1" kern="120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0"/>
          <p:cNvGrpSpPr/>
          <p:nvPr userDrawn="1"/>
        </p:nvGrpSpPr>
        <p:grpSpPr>
          <a:xfrm>
            <a:off x="0" y="3573016"/>
            <a:ext cx="9144000" cy="3284984"/>
            <a:chOff x="0" y="3573016"/>
            <a:chExt cx="9144000" cy="3284984"/>
          </a:xfrm>
        </p:grpSpPr>
        <p:pic>
          <p:nvPicPr>
            <p:cNvPr id="6" name="Imagem 5" descr="CCR Ponte 3.jpg"/>
            <p:cNvPicPr>
              <a:picLocks noChangeAspect="1"/>
            </p:cNvPicPr>
            <p:nvPr userDrawn="1"/>
          </p:nvPicPr>
          <p:blipFill>
            <a:blip r:embed="rId2" cstate="print"/>
            <a:srcRect t="36119" b="36513"/>
            <a:stretch>
              <a:fillRect/>
            </a:stretch>
          </p:blipFill>
          <p:spPr>
            <a:xfrm>
              <a:off x="0" y="5275684"/>
              <a:ext cx="9144000" cy="1582316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 userDrawn="1"/>
          </p:nvSpPr>
          <p:spPr>
            <a:xfrm>
              <a:off x="0" y="5203676"/>
              <a:ext cx="9144000" cy="1654324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0" y="3573016"/>
              <a:ext cx="9144000" cy="2664296"/>
            </a:xfrm>
            <a:prstGeom prst="rect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8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pic>
        <p:nvPicPr>
          <p:cNvPr id="14" name="Imagem 13" descr="Imagem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708920"/>
            <a:ext cx="9144000" cy="3293545"/>
          </a:xfrm>
          <a:prstGeom prst="rect">
            <a:avLst/>
          </a:prstGeom>
        </p:spPr>
      </p:pic>
      <p:sp>
        <p:nvSpPr>
          <p:cNvPr id="10" name="Retângulo 9"/>
          <p:cNvSpPr/>
          <p:nvPr userDrawn="1"/>
        </p:nvSpPr>
        <p:spPr>
          <a:xfrm>
            <a:off x="0" y="-891480"/>
            <a:ext cx="9144000" cy="6858000"/>
          </a:xfrm>
          <a:prstGeom prst="rect">
            <a:avLst/>
          </a:prstGeom>
          <a:solidFill>
            <a:srgbClr val="00206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576064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3" name="Espaço Reservado para Número de Slide 43"/>
          <p:cNvSpPr txBox="1">
            <a:spLocks/>
          </p:cNvSpPr>
          <p:nvPr userDrawn="1"/>
        </p:nvSpPr>
        <p:spPr>
          <a:xfrm>
            <a:off x="8710183" y="6532617"/>
            <a:ext cx="496184" cy="342071"/>
          </a:xfrm>
          <a:prstGeom prst="rect">
            <a:avLst/>
          </a:prstGeom>
        </p:spPr>
        <p:txBody>
          <a:bodyPr anchor="ctr"/>
          <a:lstStyle/>
          <a:p>
            <a:pPr algn="ctr" defTabSz="865963">
              <a:defRPr/>
            </a:pPr>
            <a:fld id="{C41AA9D2-CC86-47FA-A7CC-E6ABE51B5155}" type="slidenum">
              <a:rPr lang="pt-BR" sz="14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 defTabSz="865963">
                <a:defRPr/>
              </a:pPr>
              <a:t>‹nº›</a:t>
            </a:fld>
            <a:endParaRPr lang="pt-BR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 userDrawn="1"/>
        </p:nvGrpSpPr>
        <p:grpSpPr>
          <a:xfrm>
            <a:off x="0" y="4216835"/>
            <a:ext cx="9144000" cy="2641165"/>
            <a:chOff x="0" y="908720"/>
            <a:chExt cx="9144000" cy="2641165"/>
          </a:xfrm>
        </p:grpSpPr>
        <p:sp>
          <p:nvSpPr>
            <p:cNvPr id="6" name="Retângulo 5"/>
            <p:cNvSpPr/>
            <p:nvPr userDrawn="1"/>
          </p:nvSpPr>
          <p:spPr>
            <a:xfrm>
              <a:off x="0" y="908720"/>
              <a:ext cx="9144000" cy="2636912"/>
            </a:xfrm>
            <a:prstGeom prst="rect">
              <a:avLst/>
            </a:prstGeom>
            <a:solidFill>
              <a:srgbClr val="00A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livre 8"/>
            <p:cNvSpPr/>
            <p:nvPr userDrawn="1"/>
          </p:nvSpPr>
          <p:spPr>
            <a:xfrm>
              <a:off x="3477418" y="908720"/>
              <a:ext cx="5666582" cy="2641165"/>
            </a:xfrm>
            <a:custGeom>
              <a:avLst/>
              <a:gdLst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36476 w 5663409"/>
                <a:gd name="connsiteY2" fmla="*/ 2652889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21506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21506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143060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143060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215068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4501"/>
                <a:gd name="connsiteY0" fmla="*/ 0 h 2652889"/>
                <a:gd name="connsiteX1" fmla="*/ 0 w 5654501"/>
                <a:gd name="connsiteY1" fmla="*/ 2635956 h 2652889"/>
                <a:gd name="connsiteX2" fmla="*/ 1800200 w 5654501"/>
                <a:gd name="connsiteY2" fmla="*/ 2635956 h 2652889"/>
                <a:gd name="connsiteX3" fmla="*/ 5654501 w 5654501"/>
                <a:gd name="connsiteY3" fmla="*/ 97544 h 2652889"/>
                <a:gd name="connsiteX4" fmla="*/ 5652120 w 5654501"/>
                <a:gd name="connsiteY4" fmla="*/ 215068 h 2652889"/>
                <a:gd name="connsiteX5" fmla="*/ 2242876 w 5654501"/>
                <a:gd name="connsiteY5" fmla="*/ 2652889 h 2652889"/>
                <a:gd name="connsiteX6" fmla="*/ 3168564 w 5654501"/>
                <a:gd name="connsiteY6" fmla="*/ 2641600 h 2652889"/>
                <a:gd name="connsiteX7" fmla="*/ 5652120 w 5654501"/>
                <a:gd name="connsiteY7" fmla="*/ 304800 h 2652889"/>
                <a:gd name="connsiteX8" fmla="*/ 5652120 w 5654501"/>
                <a:gd name="connsiteY8" fmla="*/ 0 h 2652889"/>
                <a:gd name="connsiteX0" fmla="*/ 5652120 w 5657677"/>
                <a:gd name="connsiteY0" fmla="*/ 0 h 2652889"/>
                <a:gd name="connsiteX1" fmla="*/ 0 w 5657677"/>
                <a:gd name="connsiteY1" fmla="*/ 2635956 h 2652889"/>
                <a:gd name="connsiteX2" fmla="*/ 1800200 w 5657677"/>
                <a:gd name="connsiteY2" fmla="*/ 2635956 h 2652889"/>
                <a:gd name="connsiteX3" fmla="*/ 5654501 w 5657677"/>
                <a:gd name="connsiteY3" fmla="*/ 97544 h 2652889"/>
                <a:gd name="connsiteX4" fmla="*/ 5656883 w 5657677"/>
                <a:gd name="connsiteY4" fmla="*/ 138025 h 2652889"/>
                <a:gd name="connsiteX5" fmla="*/ 2242876 w 5657677"/>
                <a:gd name="connsiteY5" fmla="*/ 2652889 h 2652889"/>
                <a:gd name="connsiteX6" fmla="*/ 3168564 w 5657677"/>
                <a:gd name="connsiteY6" fmla="*/ 2641600 h 2652889"/>
                <a:gd name="connsiteX7" fmla="*/ 5652120 w 5657677"/>
                <a:gd name="connsiteY7" fmla="*/ 304800 h 2652889"/>
                <a:gd name="connsiteX8" fmla="*/ 5652120 w 5657677"/>
                <a:gd name="connsiteY8" fmla="*/ 0 h 2652889"/>
                <a:gd name="connsiteX0" fmla="*/ 5652120 w 5657677"/>
                <a:gd name="connsiteY0" fmla="*/ 0 h 2641600"/>
                <a:gd name="connsiteX1" fmla="*/ 0 w 5657677"/>
                <a:gd name="connsiteY1" fmla="*/ 2635956 h 2641600"/>
                <a:gd name="connsiteX2" fmla="*/ 1800200 w 5657677"/>
                <a:gd name="connsiteY2" fmla="*/ 2635956 h 2641600"/>
                <a:gd name="connsiteX3" fmla="*/ 5654501 w 5657677"/>
                <a:gd name="connsiteY3" fmla="*/ 97544 h 2641600"/>
                <a:gd name="connsiteX4" fmla="*/ 5656883 w 5657677"/>
                <a:gd name="connsiteY4" fmla="*/ 138025 h 2641600"/>
                <a:gd name="connsiteX5" fmla="*/ 2255973 w 5657677"/>
                <a:gd name="connsiteY5" fmla="*/ 2639048 h 2641600"/>
                <a:gd name="connsiteX6" fmla="*/ 3168564 w 5657677"/>
                <a:gd name="connsiteY6" fmla="*/ 2641600 h 2641600"/>
                <a:gd name="connsiteX7" fmla="*/ 5652120 w 5657677"/>
                <a:gd name="connsiteY7" fmla="*/ 304800 h 2641600"/>
                <a:gd name="connsiteX8" fmla="*/ 5652120 w 5657677"/>
                <a:gd name="connsiteY8" fmla="*/ 0 h 2641600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800200 w 5657677"/>
                <a:gd name="connsiteY2" fmla="*/ 2635956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87614 w 5657677"/>
                <a:gd name="connsiteY6" fmla="*/ 2628900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800200 w 5657677"/>
                <a:gd name="connsiteY2" fmla="*/ 2635956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65389 w 5657677"/>
                <a:gd name="connsiteY6" fmla="*/ 2638425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797670 w 5657677"/>
                <a:gd name="connsiteY2" fmla="*/ 2637990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65389 w 5657677"/>
                <a:gd name="connsiteY6" fmla="*/ 2638425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61025 w 5666582"/>
                <a:gd name="connsiteY0" fmla="*/ 0 h 2641165"/>
                <a:gd name="connsiteX1" fmla="*/ 0 w 5666582"/>
                <a:gd name="connsiteY1" fmla="*/ 2641165 h 2641165"/>
                <a:gd name="connsiteX2" fmla="*/ 1806575 w 5666582"/>
                <a:gd name="connsiteY2" fmla="*/ 2637990 h 2641165"/>
                <a:gd name="connsiteX3" fmla="*/ 5663406 w 5666582"/>
                <a:gd name="connsiteY3" fmla="*/ 97544 h 2641165"/>
                <a:gd name="connsiteX4" fmla="*/ 5665788 w 5666582"/>
                <a:gd name="connsiteY4" fmla="*/ 138025 h 2641165"/>
                <a:gd name="connsiteX5" fmla="*/ 2264878 w 5666582"/>
                <a:gd name="connsiteY5" fmla="*/ 2639048 h 2641165"/>
                <a:gd name="connsiteX6" fmla="*/ 3174294 w 5666582"/>
                <a:gd name="connsiteY6" fmla="*/ 2638425 h 2641165"/>
                <a:gd name="connsiteX7" fmla="*/ 5661025 w 5666582"/>
                <a:gd name="connsiteY7" fmla="*/ 304800 h 2641165"/>
                <a:gd name="connsiteX8" fmla="*/ 5661025 w 5666582"/>
                <a:gd name="connsiteY8" fmla="*/ 0 h 264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6582" h="2641165">
                  <a:moveTo>
                    <a:pt x="5661025" y="0"/>
                  </a:moveTo>
                  <a:cubicBezTo>
                    <a:pt x="3721335" y="794404"/>
                    <a:pt x="2079068" y="1637559"/>
                    <a:pt x="0" y="2641165"/>
                  </a:cubicBezTo>
                  <a:lnTo>
                    <a:pt x="1806575" y="2637990"/>
                  </a:lnTo>
                  <a:cubicBezTo>
                    <a:pt x="3071987" y="1550417"/>
                    <a:pt x="4352602" y="814337"/>
                    <a:pt x="5663406" y="97544"/>
                  </a:cubicBezTo>
                  <a:cubicBezTo>
                    <a:pt x="5662612" y="136719"/>
                    <a:pt x="5666582" y="98850"/>
                    <a:pt x="5665788" y="138025"/>
                  </a:cubicBezTo>
                  <a:cubicBezTo>
                    <a:pt x="4455984" y="837087"/>
                    <a:pt x="3336000" y="1731156"/>
                    <a:pt x="2264878" y="2639048"/>
                  </a:cubicBezTo>
                  <a:lnTo>
                    <a:pt x="3174294" y="2638425"/>
                  </a:lnTo>
                  <a:cubicBezTo>
                    <a:pt x="3890426" y="1639946"/>
                    <a:pt x="4854307" y="875225"/>
                    <a:pt x="5661025" y="304800"/>
                  </a:cubicBezTo>
                  <a:lnTo>
                    <a:pt x="56610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 descr="MT_Governo_Feder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24550" y="332656"/>
            <a:ext cx="3010445" cy="492505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07504" y="4518248"/>
            <a:ext cx="6984776" cy="1143000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8"/>
          <p:cNvGrpSpPr/>
          <p:nvPr userDrawn="1"/>
        </p:nvGrpSpPr>
        <p:grpSpPr>
          <a:xfrm>
            <a:off x="0" y="4216835"/>
            <a:ext cx="9144000" cy="2641165"/>
            <a:chOff x="0" y="908720"/>
            <a:chExt cx="9144000" cy="2641165"/>
          </a:xfrm>
        </p:grpSpPr>
        <p:sp>
          <p:nvSpPr>
            <p:cNvPr id="5" name="Retângulo 4"/>
            <p:cNvSpPr/>
            <p:nvPr userDrawn="1"/>
          </p:nvSpPr>
          <p:spPr>
            <a:xfrm>
              <a:off x="0" y="908720"/>
              <a:ext cx="9144000" cy="2636912"/>
            </a:xfrm>
            <a:prstGeom prst="rect">
              <a:avLst/>
            </a:pr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3477418" y="908720"/>
              <a:ext cx="5666582" cy="2641165"/>
            </a:xfrm>
            <a:custGeom>
              <a:avLst/>
              <a:gdLst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36476 w 5663409"/>
                <a:gd name="connsiteY2" fmla="*/ 2652889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21506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21506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143060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143060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215068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4501"/>
                <a:gd name="connsiteY0" fmla="*/ 0 h 2652889"/>
                <a:gd name="connsiteX1" fmla="*/ 0 w 5654501"/>
                <a:gd name="connsiteY1" fmla="*/ 2635956 h 2652889"/>
                <a:gd name="connsiteX2" fmla="*/ 1800200 w 5654501"/>
                <a:gd name="connsiteY2" fmla="*/ 2635956 h 2652889"/>
                <a:gd name="connsiteX3" fmla="*/ 5654501 w 5654501"/>
                <a:gd name="connsiteY3" fmla="*/ 97544 h 2652889"/>
                <a:gd name="connsiteX4" fmla="*/ 5652120 w 5654501"/>
                <a:gd name="connsiteY4" fmla="*/ 215068 h 2652889"/>
                <a:gd name="connsiteX5" fmla="*/ 2242876 w 5654501"/>
                <a:gd name="connsiteY5" fmla="*/ 2652889 h 2652889"/>
                <a:gd name="connsiteX6" fmla="*/ 3168564 w 5654501"/>
                <a:gd name="connsiteY6" fmla="*/ 2641600 h 2652889"/>
                <a:gd name="connsiteX7" fmla="*/ 5652120 w 5654501"/>
                <a:gd name="connsiteY7" fmla="*/ 304800 h 2652889"/>
                <a:gd name="connsiteX8" fmla="*/ 5652120 w 5654501"/>
                <a:gd name="connsiteY8" fmla="*/ 0 h 2652889"/>
                <a:gd name="connsiteX0" fmla="*/ 5652120 w 5657677"/>
                <a:gd name="connsiteY0" fmla="*/ 0 h 2652889"/>
                <a:gd name="connsiteX1" fmla="*/ 0 w 5657677"/>
                <a:gd name="connsiteY1" fmla="*/ 2635956 h 2652889"/>
                <a:gd name="connsiteX2" fmla="*/ 1800200 w 5657677"/>
                <a:gd name="connsiteY2" fmla="*/ 2635956 h 2652889"/>
                <a:gd name="connsiteX3" fmla="*/ 5654501 w 5657677"/>
                <a:gd name="connsiteY3" fmla="*/ 97544 h 2652889"/>
                <a:gd name="connsiteX4" fmla="*/ 5656883 w 5657677"/>
                <a:gd name="connsiteY4" fmla="*/ 138025 h 2652889"/>
                <a:gd name="connsiteX5" fmla="*/ 2242876 w 5657677"/>
                <a:gd name="connsiteY5" fmla="*/ 2652889 h 2652889"/>
                <a:gd name="connsiteX6" fmla="*/ 3168564 w 5657677"/>
                <a:gd name="connsiteY6" fmla="*/ 2641600 h 2652889"/>
                <a:gd name="connsiteX7" fmla="*/ 5652120 w 5657677"/>
                <a:gd name="connsiteY7" fmla="*/ 304800 h 2652889"/>
                <a:gd name="connsiteX8" fmla="*/ 5652120 w 5657677"/>
                <a:gd name="connsiteY8" fmla="*/ 0 h 2652889"/>
                <a:gd name="connsiteX0" fmla="*/ 5652120 w 5657677"/>
                <a:gd name="connsiteY0" fmla="*/ 0 h 2641600"/>
                <a:gd name="connsiteX1" fmla="*/ 0 w 5657677"/>
                <a:gd name="connsiteY1" fmla="*/ 2635956 h 2641600"/>
                <a:gd name="connsiteX2" fmla="*/ 1800200 w 5657677"/>
                <a:gd name="connsiteY2" fmla="*/ 2635956 h 2641600"/>
                <a:gd name="connsiteX3" fmla="*/ 5654501 w 5657677"/>
                <a:gd name="connsiteY3" fmla="*/ 97544 h 2641600"/>
                <a:gd name="connsiteX4" fmla="*/ 5656883 w 5657677"/>
                <a:gd name="connsiteY4" fmla="*/ 138025 h 2641600"/>
                <a:gd name="connsiteX5" fmla="*/ 2255973 w 5657677"/>
                <a:gd name="connsiteY5" fmla="*/ 2639048 h 2641600"/>
                <a:gd name="connsiteX6" fmla="*/ 3168564 w 5657677"/>
                <a:gd name="connsiteY6" fmla="*/ 2641600 h 2641600"/>
                <a:gd name="connsiteX7" fmla="*/ 5652120 w 5657677"/>
                <a:gd name="connsiteY7" fmla="*/ 304800 h 2641600"/>
                <a:gd name="connsiteX8" fmla="*/ 5652120 w 5657677"/>
                <a:gd name="connsiteY8" fmla="*/ 0 h 2641600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800200 w 5657677"/>
                <a:gd name="connsiteY2" fmla="*/ 2635956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87614 w 5657677"/>
                <a:gd name="connsiteY6" fmla="*/ 2628900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800200 w 5657677"/>
                <a:gd name="connsiteY2" fmla="*/ 2635956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65389 w 5657677"/>
                <a:gd name="connsiteY6" fmla="*/ 2638425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797670 w 5657677"/>
                <a:gd name="connsiteY2" fmla="*/ 2637990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65389 w 5657677"/>
                <a:gd name="connsiteY6" fmla="*/ 2638425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61025 w 5666582"/>
                <a:gd name="connsiteY0" fmla="*/ 0 h 2641165"/>
                <a:gd name="connsiteX1" fmla="*/ 0 w 5666582"/>
                <a:gd name="connsiteY1" fmla="*/ 2641165 h 2641165"/>
                <a:gd name="connsiteX2" fmla="*/ 1806575 w 5666582"/>
                <a:gd name="connsiteY2" fmla="*/ 2637990 h 2641165"/>
                <a:gd name="connsiteX3" fmla="*/ 5663406 w 5666582"/>
                <a:gd name="connsiteY3" fmla="*/ 97544 h 2641165"/>
                <a:gd name="connsiteX4" fmla="*/ 5665788 w 5666582"/>
                <a:gd name="connsiteY4" fmla="*/ 138025 h 2641165"/>
                <a:gd name="connsiteX5" fmla="*/ 2264878 w 5666582"/>
                <a:gd name="connsiteY5" fmla="*/ 2639048 h 2641165"/>
                <a:gd name="connsiteX6" fmla="*/ 3174294 w 5666582"/>
                <a:gd name="connsiteY6" fmla="*/ 2638425 h 2641165"/>
                <a:gd name="connsiteX7" fmla="*/ 5661025 w 5666582"/>
                <a:gd name="connsiteY7" fmla="*/ 304800 h 2641165"/>
                <a:gd name="connsiteX8" fmla="*/ 5661025 w 5666582"/>
                <a:gd name="connsiteY8" fmla="*/ 0 h 264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6582" h="2641165">
                  <a:moveTo>
                    <a:pt x="5661025" y="0"/>
                  </a:moveTo>
                  <a:cubicBezTo>
                    <a:pt x="3721335" y="794404"/>
                    <a:pt x="2079068" y="1637559"/>
                    <a:pt x="0" y="2641165"/>
                  </a:cubicBezTo>
                  <a:lnTo>
                    <a:pt x="1806575" y="2637990"/>
                  </a:lnTo>
                  <a:cubicBezTo>
                    <a:pt x="3071987" y="1550417"/>
                    <a:pt x="4352602" y="814337"/>
                    <a:pt x="5663406" y="97544"/>
                  </a:cubicBezTo>
                  <a:cubicBezTo>
                    <a:pt x="5662612" y="136719"/>
                    <a:pt x="5666582" y="98850"/>
                    <a:pt x="5665788" y="138025"/>
                  </a:cubicBezTo>
                  <a:cubicBezTo>
                    <a:pt x="4455984" y="837087"/>
                    <a:pt x="3336000" y="1731156"/>
                    <a:pt x="2264878" y="2639048"/>
                  </a:cubicBezTo>
                  <a:lnTo>
                    <a:pt x="3174294" y="2638425"/>
                  </a:lnTo>
                  <a:cubicBezTo>
                    <a:pt x="3890426" y="1639946"/>
                    <a:pt x="4854307" y="875225"/>
                    <a:pt x="5661025" y="304800"/>
                  </a:cubicBezTo>
                  <a:lnTo>
                    <a:pt x="5661025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 descr="MT_Governo_Feder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24550" y="332656"/>
            <a:ext cx="3010445" cy="4925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000" y="4518000"/>
            <a:ext cx="6984000" cy="1143000"/>
          </a:xfrm>
        </p:spPr>
        <p:txBody>
          <a:bodyPr/>
          <a:lstStyle>
            <a:lvl1pPr algn="l">
              <a:defRPr b="1" i="1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4"/>
          <p:cNvGrpSpPr/>
          <p:nvPr userDrawn="1"/>
        </p:nvGrpSpPr>
        <p:grpSpPr>
          <a:xfrm>
            <a:off x="0" y="4216835"/>
            <a:ext cx="9144000" cy="2641165"/>
            <a:chOff x="0" y="908720"/>
            <a:chExt cx="9144000" cy="2641165"/>
          </a:xfrm>
        </p:grpSpPr>
        <p:sp>
          <p:nvSpPr>
            <p:cNvPr id="6" name="Retângulo 5"/>
            <p:cNvSpPr/>
            <p:nvPr userDrawn="1"/>
          </p:nvSpPr>
          <p:spPr>
            <a:xfrm>
              <a:off x="0" y="908720"/>
              <a:ext cx="9144000" cy="26369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Forma livre 8"/>
            <p:cNvSpPr/>
            <p:nvPr userDrawn="1"/>
          </p:nvSpPr>
          <p:spPr>
            <a:xfrm>
              <a:off x="3477418" y="908720"/>
              <a:ext cx="5666582" cy="2641165"/>
            </a:xfrm>
            <a:custGeom>
              <a:avLst/>
              <a:gdLst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36476 w 5663409"/>
                <a:gd name="connsiteY2" fmla="*/ 2652889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21506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21506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143060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143060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215068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4501"/>
                <a:gd name="connsiteY0" fmla="*/ 0 h 2652889"/>
                <a:gd name="connsiteX1" fmla="*/ 0 w 5654501"/>
                <a:gd name="connsiteY1" fmla="*/ 2635956 h 2652889"/>
                <a:gd name="connsiteX2" fmla="*/ 1800200 w 5654501"/>
                <a:gd name="connsiteY2" fmla="*/ 2635956 h 2652889"/>
                <a:gd name="connsiteX3" fmla="*/ 5654501 w 5654501"/>
                <a:gd name="connsiteY3" fmla="*/ 97544 h 2652889"/>
                <a:gd name="connsiteX4" fmla="*/ 5652120 w 5654501"/>
                <a:gd name="connsiteY4" fmla="*/ 215068 h 2652889"/>
                <a:gd name="connsiteX5" fmla="*/ 2242876 w 5654501"/>
                <a:gd name="connsiteY5" fmla="*/ 2652889 h 2652889"/>
                <a:gd name="connsiteX6" fmla="*/ 3168564 w 5654501"/>
                <a:gd name="connsiteY6" fmla="*/ 2641600 h 2652889"/>
                <a:gd name="connsiteX7" fmla="*/ 5652120 w 5654501"/>
                <a:gd name="connsiteY7" fmla="*/ 304800 h 2652889"/>
                <a:gd name="connsiteX8" fmla="*/ 5652120 w 5654501"/>
                <a:gd name="connsiteY8" fmla="*/ 0 h 2652889"/>
                <a:gd name="connsiteX0" fmla="*/ 5652120 w 5657677"/>
                <a:gd name="connsiteY0" fmla="*/ 0 h 2652889"/>
                <a:gd name="connsiteX1" fmla="*/ 0 w 5657677"/>
                <a:gd name="connsiteY1" fmla="*/ 2635956 h 2652889"/>
                <a:gd name="connsiteX2" fmla="*/ 1800200 w 5657677"/>
                <a:gd name="connsiteY2" fmla="*/ 2635956 h 2652889"/>
                <a:gd name="connsiteX3" fmla="*/ 5654501 w 5657677"/>
                <a:gd name="connsiteY3" fmla="*/ 97544 h 2652889"/>
                <a:gd name="connsiteX4" fmla="*/ 5656883 w 5657677"/>
                <a:gd name="connsiteY4" fmla="*/ 138025 h 2652889"/>
                <a:gd name="connsiteX5" fmla="*/ 2242876 w 5657677"/>
                <a:gd name="connsiteY5" fmla="*/ 2652889 h 2652889"/>
                <a:gd name="connsiteX6" fmla="*/ 3168564 w 5657677"/>
                <a:gd name="connsiteY6" fmla="*/ 2641600 h 2652889"/>
                <a:gd name="connsiteX7" fmla="*/ 5652120 w 5657677"/>
                <a:gd name="connsiteY7" fmla="*/ 304800 h 2652889"/>
                <a:gd name="connsiteX8" fmla="*/ 5652120 w 5657677"/>
                <a:gd name="connsiteY8" fmla="*/ 0 h 2652889"/>
                <a:gd name="connsiteX0" fmla="*/ 5652120 w 5657677"/>
                <a:gd name="connsiteY0" fmla="*/ 0 h 2641600"/>
                <a:gd name="connsiteX1" fmla="*/ 0 w 5657677"/>
                <a:gd name="connsiteY1" fmla="*/ 2635956 h 2641600"/>
                <a:gd name="connsiteX2" fmla="*/ 1800200 w 5657677"/>
                <a:gd name="connsiteY2" fmla="*/ 2635956 h 2641600"/>
                <a:gd name="connsiteX3" fmla="*/ 5654501 w 5657677"/>
                <a:gd name="connsiteY3" fmla="*/ 97544 h 2641600"/>
                <a:gd name="connsiteX4" fmla="*/ 5656883 w 5657677"/>
                <a:gd name="connsiteY4" fmla="*/ 138025 h 2641600"/>
                <a:gd name="connsiteX5" fmla="*/ 2255973 w 5657677"/>
                <a:gd name="connsiteY5" fmla="*/ 2639048 h 2641600"/>
                <a:gd name="connsiteX6" fmla="*/ 3168564 w 5657677"/>
                <a:gd name="connsiteY6" fmla="*/ 2641600 h 2641600"/>
                <a:gd name="connsiteX7" fmla="*/ 5652120 w 5657677"/>
                <a:gd name="connsiteY7" fmla="*/ 304800 h 2641600"/>
                <a:gd name="connsiteX8" fmla="*/ 5652120 w 5657677"/>
                <a:gd name="connsiteY8" fmla="*/ 0 h 2641600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800200 w 5657677"/>
                <a:gd name="connsiteY2" fmla="*/ 2635956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87614 w 5657677"/>
                <a:gd name="connsiteY6" fmla="*/ 2628900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800200 w 5657677"/>
                <a:gd name="connsiteY2" fmla="*/ 2635956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65389 w 5657677"/>
                <a:gd name="connsiteY6" fmla="*/ 2638425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797670 w 5657677"/>
                <a:gd name="connsiteY2" fmla="*/ 2637990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65389 w 5657677"/>
                <a:gd name="connsiteY6" fmla="*/ 2638425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61025 w 5666582"/>
                <a:gd name="connsiteY0" fmla="*/ 0 h 2641165"/>
                <a:gd name="connsiteX1" fmla="*/ 0 w 5666582"/>
                <a:gd name="connsiteY1" fmla="*/ 2641165 h 2641165"/>
                <a:gd name="connsiteX2" fmla="*/ 1806575 w 5666582"/>
                <a:gd name="connsiteY2" fmla="*/ 2637990 h 2641165"/>
                <a:gd name="connsiteX3" fmla="*/ 5663406 w 5666582"/>
                <a:gd name="connsiteY3" fmla="*/ 97544 h 2641165"/>
                <a:gd name="connsiteX4" fmla="*/ 5665788 w 5666582"/>
                <a:gd name="connsiteY4" fmla="*/ 138025 h 2641165"/>
                <a:gd name="connsiteX5" fmla="*/ 2264878 w 5666582"/>
                <a:gd name="connsiteY5" fmla="*/ 2639048 h 2641165"/>
                <a:gd name="connsiteX6" fmla="*/ 3174294 w 5666582"/>
                <a:gd name="connsiteY6" fmla="*/ 2638425 h 2641165"/>
                <a:gd name="connsiteX7" fmla="*/ 5661025 w 5666582"/>
                <a:gd name="connsiteY7" fmla="*/ 304800 h 2641165"/>
                <a:gd name="connsiteX8" fmla="*/ 5661025 w 5666582"/>
                <a:gd name="connsiteY8" fmla="*/ 0 h 264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6582" h="2641165">
                  <a:moveTo>
                    <a:pt x="5661025" y="0"/>
                  </a:moveTo>
                  <a:cubicBezTo>
                    <a:pt x="3721335" y="794404"/>
                    <a:pt x="2079068" y="1637559"/>
                    <a:pt x="0" y="2641165"/>
                  </a:cubicBezTo>
                  <a:lnTo>
                    <a:pt x="1806575" y="2637990"/>
                  </a:lnTo>
                  <a:cubicBezTo>
                    <a:pt x="3071987" y="1550417"/>
                    <a:pt x="4352602" y="814337"/>
                    <a:pt x="5663406" y="97544"/>
                  </a:cubicBezTo>
                  <a:cubicBezTo>
                    <a:pt x="5662612" y="136719"/>
                    <a:pt x="5666582" y="98850"/>
                    <a:pt x="5665788" y="138025"/>
                  </a:cubicBezTo>
                  <a:cubicBezTo>
                    <a:pt x="4455984" y="837087"/>
                    <a:pt x="3336000" y="1731156"/>
                    <a:pt x="2264878" y="2639048"/>
                  </a:cubicBezTo>
                  <a:lnTo>
                    <a:pt x="3174294" y="2638425"/>
                  </a:lnTo>
                  <a:cubicBezTo>
                    <a:pt x="3890426" y="1639946"/>
                    <a:pt x="4854307" y="875225"/>
                    <a:pt x="5661025" y="304800"/>
                  </a:cubicBezTo>
                  <a:lnTo>
                    <a:pt x="56610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 descr="MT_Governo_Feder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24550" y="332656"/>
            <a:ext cx="3010445" cy="4925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4518248"/>
            <a:ext cx="6984776" cy="1143000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 userDrawn="1">
            <p:ph type="title"/>
          </p:nvPr>
        </p:nvSpPr>
        <p:spPr>
          <a:xfrm>
            <a:off x="164998" y="260648"/>
            <a:ext cx="8799490" cy="418058"/>
          </a:xfrm>
        </p:spPr>
        <p:txBody>
          <a:bodyPr>
            <a:noAutofit/>
          </a:bodyPr>
          <a:lstStyle>
            <a:lvl1pPr algn="l">
              <a:defRPr sz="2400"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3" name="Retângulo 12"/>
          <p:cNvSpPr/>
          <p:nvPr userDrawn="1"/>
        </p:nvSpPr>
        <p:spPr>
          <a:xfrm flipV="1">
            <a:off x="0" y="6381556"/>
            <a:ext cx="81724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Retângulo 17"/>
          <p:cNvSpPr/>
          <p:nvPr userDrawn="1"/>
        </p:nvSpPr>
        <p:spPr>
          <a:xfrm flipV="1">
            <a:off x="0" y="6822349"/>
            <a:ext cx="7164288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 userDrawn="1"/>
        </p:nvSpPr>
        <p:spPr>
          <a:xfrm flipV="1">
            <a:off x="0" y="6337652"/>
            <a:ext cx="8172400" cy="45719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pt-BR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Retângulo 24"/>
          <p:cNvSpPr/>
          <p:nvPr userDrawn="1"/>
        </p:nvSpPr>
        <p:spPr>
          <a:xfrm flipV="1">
            <a:off x="0" y="6784249"/>
            <a:ext cx="7164288" cy="45719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MT_Governo_Feder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8517" y="6466066"/>
            <a:ext cx="1530054" cy="250314"/>
          </a:xfrm>
          <a:prstGeom prst="rect">
            <a:avLst/>
          </a:prstGeom>
        </p:spPr>
      </p:pic>
      <p:sp>
        <p:nvSpPr>
          <p:cNvPr id="8" name="Espaço Reservado para Conteúdo 2"/>
          <p:cNvSpPr>
            <a:spLocks noGrp="1"/>
          </p:cNvSpPr>
          <p:nvPr userDrawn="1">
            <p:ph idx="1"/>
          </p:nvPr>
        </p:nvSpPr>
        <p:spPr>
          <a:xfrm>
            <a:off x="323528" y="1052736"/>
            <a:ext cx="8352928" cy="5112568"/>
          </a:xfrm>
        </p:spPr>
        <p:txBody>
          <a:bodyPr/>
          <a:lstStyle>
            <a:lvl1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1pPr>
            <a:lvl2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2pPr>
            <a:lvl3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3pPr>
            <a:lvl4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4pPr>
            <a:lvl5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grpSp>
        <p:nvGrpSpPr>
          <p:cNvPr id="2" name="Grupo 14"/>
          <p:cNvGrpSpPr/>
          <p:nvPr userDrawn="1"/>
        </p:nvGrpSpPr>
        <p:grpSpPr>
          <a:xfrm flipH="1" flipV="1">
            <a:off x="6372200" y="5085183"/>
            <a:ext cx="2771800" cy="1772815"/>
            <a:chOff x="-1" y="-1"/>
            <a:chExt cx="7956378" cy="51571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Forma livre 15"/>
            <p:cNvSpPr/>
            <p:nvPr userDrawn="1"/>
          </p:nvSpPr>
          <p:spPr>
            <a:xfrm>
              <a:off x="1" y="0"/>
              <a:ext cx="7956376" cy="5157192"/>
            </a:xfrm>
            <a:custGeom>
              <a:avLst/>
              <a:gdLst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11289 w 7936089"/>
                <a:gd name="connsiteY0" fmla="*/ 5157192 h 5157192"/>
                <a:gd name="connsiteX1" fmla="*/ 0 w 7936089"/>
                <a:gd name="connsiteY1" fmla="*/ 4402667 h 5157192"/>
                <a:gd name="connsiteX2" fmla="*/ 5610578 w 7936089"/>
                <a:gd name="connsiteY2" fmla="*/ 0 h 5157192"/>
                <a:gd name="connsiteX3" fmla="*/ 7936089 w 7936089"/>
                <a:gd name="connsiteY3" fmla="*/ 0 h 5157192"/>
                <a:gd name="connsiteX4" fmla="*/ 11289 w 7936089"/>
                <a:gd name="connsiteY4" fmla="*/ 5157192 h 5157192"/>
                <a:gd name="connsiteX0" fmla="*/ 0 w 7924800"/>
                <a:gd name="connsiteY0" fmla="*/ 5157192 h 5157192"/>
                <a:gd name="connsiteX1" fmla="*/ 0 w 7924800"/>
                <a:gd name="connsiteY1" fmla="*/ 4365104 h 5157192"/>
                <a:gd name="connsiteX2" fmla="*/ 5599289 w 7924800"/>
                <a:gd name="connsiteY2" fmla="*/ 0 h 5157192"/>
                <a:gd name="connsiteX3" fmla="*/ 7924800 w 7924800"/>
                <a:gd name="connsiteY3" fmla="*/ 0 h 5157192"/>
                <a:gd name="connsiteX4" fmla="*/ 0 w 7924800"/>
                <a:gd name="connsiteY4" fmla="*/ 5157192 h 5157192"/>
                <a:gd name="connsiteX0" fmla="*/ 0 w 7924800"/>
                <a:gd name="connsiteY0" fmla="*/ 5157192 h 5157192"/>
                <a:gd name="connsiteX1" fmla="*/ 0 w 7924800"/>
                <a:gd name="connsiteY1" fmla="*/ 4365104 h 5157192"/>
                <a:gd name="connsiteX2" fmla="*/ 5652119 w 7924800"/>
                <a:gd name="connsiteY2" fmla="*/ 44624 h 5157192"/>
                <a:gd name="connsiteX3" fmla="*/ 7924800 w 7924800"/>
                <a:gd name="connsiteY3" fmla="*/ 0 h 5157192"/>
                <a:gd name="connsiteX4" fmla="*/ 0 w 7924800"/>
                <a:gd name="connsiteY4" fmla="*/ 5157192 h 5157192"/>
                <a:gd name="connsiteX0" fmla="*/ 0 w 7924800"/>
                <a:gd name="connsiteY0" fmla="*/ 5157192 h 5157192"/>
                <a:gd name="connsiteX1" fmla="*/ 0 w 7924800"/>
                <a:gd name="connsiteY1" fmla="*/ 4365104 h 5157192"/>
                <a:gd name="connsiteX2" fmla="*/ 5580111 w 7924800"/>
                <a:gd name="connsiteY2" fmla="*/ 0 h 5157192"/>
                <a:gd name="connsiteX3" fmla="*/ 7924800 w 7924800"/>
                <a:gd name="connsiteY3" fmla="*/ 0 h 5157192"/>
                <a:gd name="connsiteX4" fmla="*/ 0 w 7924800"/>
                <a:gd name="connsiteY4" fmla="*/ 5157192 h 5157192"/>
                <a:gd name="connsiteX0" fmla="*/ 0 w 7812359"/>
                <a:gd name="connsiteY0" fmla="*/ 5157192 h 5157192"/>
                <a:gd name="connsiteX1" fmla="*/ 0 w 7812359"/>
                <a:gd name="connsiteY1" fmla="*/ 4365104 h 5157192"/>
                <a:gd name="connsiteX2" fmla="*/ 5580111 w 7812359"/>
                <a:gd name="connsiteY2" fmla="*/ 0 h 5157192"/>
                <a:gd name="connsiteX3" fmla="*/ 7812359 w 7812359"/>
                <a:gd name="connsiteY3" fmla="*/ 116632 h 5157192"/>
                <a:gd name="connsiteX4" fmla="*/ 0 w 7812359"/>
                <a:gd name="connsiteY4" fmla="*/ 5157192 h 5157192"/>
                <a:gd name="connsiteX0" fmla="*/ 0 w 7956376"/>
                <a:gd name="connsiteY0" fmla="*/ 5157192 h 5157192"/>
                <a:gd name="connsiteX1" fmla="*/ 0 w 7956376"/>
                <a:gd name="connsiteY1" fmla="*/ 4365104 h 5157192"/>
                <a:gd name="connsiteX2" fmla="*/ 5580111 w 7956376"/>
                <a:gd name="connsiteY2" fmla="*/ 0 h 5157192"/>
                <a:gd name="connsiteX3" fmla="*/ 7956376 w 7956376"/>
                <a:gd name="connsiteY3" fmla="*/ 0 h 5157192"/>
                <a:gd name="connsiteX4" fmla="*/ 0 w 7956376"/>
                <a:gd name="connsiteY4" fmla="*/ 5157192 h 515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6376" h="5157192">
                  <a:moveTo>
                    <a:pt x="0" y="5157192"/>
                  </a:moveTo>
                  <a:lnTo>
                    <a:pt x="0" y="4365104"/>
                  </a:lnTo>
                  <a:cubicBezTo>
                    <a:pt x="629540" y="1476948"/>
                    <a:pt x="4150351" y="447482"/>
                    <a:pt x="5580111" y="0"/>
                  </a:cubicBezTo>
                  <a:lnTo>
                    <a:pt x="7956376" y="0"/>
                  </a:lnTo>
                  <a:cubicBezTo>
                    <a:pt x="5769630" y="228207"/>
                    <a:pt x="487752" y="1668346"/>
                    <a:pt x="0" y="5157192"/>
                  </a:cubicBezTo>
                  <a:close/>
                </a:path>
              </a:pathLst>
            </a:custGeom>
            <a:solidFill>
              <a:srgbClr val="00A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Forma livre 19"/>
            <p:cNvSpPr/>
            <p:nvPr userDrawn="1"/>
          </p:nvSpPr>
          <p:spPr>
            <a:xfrm>
              <a:off x="1" y="0"/>
              <a:ext cx="4139952" cy="3285067"/>
            </a:xfrm>
            <a:custGeom>
              <a:avLst/>
              <a:gdLst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71800 w 4131733"/>
                <a:gd name="connsiteY2" fmla="*/ 11289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9952"/>
                <a:gd name="connsiteY0" fmla="*/ 3285067 h 3285067"/>
                <a:gd name="connsiteX1" fmla="*/ 0 w 4139952"/>
                <a:gd name="connsiteY1" fmla="*/ 1749778 h 3285067"/>
                <a:gd name="connsiteX2" fmla="*/ 2771800 w 4139952"/>
                <a:gd name="connsiteY2" fmla="*/ 0 h 3285067"/>
                <a:gd name="connsiteX3" fmla="*/ 4139952 w 4139952"/>
                <a:gd name="connsiteY3" fmla="*/ 0 h 3285067"/>
                <a:gd name="connsiteX4" fmla="*/ 0 w 4139952"/>
                <a:gd name="connsiteY4" fmla="*/ 3285067 h 328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9952" h="3285067">
                  <a:moveTo>
                    <a:pt x="0" y="3285067"/>
                  </a:moveTo>
                  <a:lnTo>
                    <a:pt x="0" y="1749778"/>
                  </a:lnTo>
                  <a:cubicBezTo>
                    <a:pt x="910393" y="783079"/>
                    <a:pt x="1835452" y="410875"/>
                    <a:pt x="2771800" y="0"/>
                  </a:cubicBezTo>
                  <a:lnTo>
                    <a:pt x="4139952" y="0"/>
                  </a:lnTo>
                  <a:cubicBezTo>
                    <a:pt x="2867197" y="294224"/>
                    <a:pt x="569498" y="1439582"/>
                    <a:pt x="0" y="3285067"/>
                  </a:cubicBezTo>
                  <a:close/>
                </a:path>
              </a:pathLst>
            </a:cu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Forma livre 20"/>
            <p:cNvSpPr/>
            <p:nvPr userDrawn="1"/>
          </p:nvSpPr>
          <p:spPr>
            <a:xfrm>
              <a:off x="-1" y="-1"/>
              <a:ext cx="1907705" cy="1268761"/>
            </a:xfrm>
            <a:custGeom>
              <a:avLst/>
              <a:gdLst>
                <a:gd name="connsiteX0" fmla="*/ 0 w 1896533"/>
                <a:gd name="connsiteY0" fmla="*/ 1219200 h 1219200"/>
                <a:gd name="connsiteX1" fmla="*/ 22578 w 1896533"/>
                <a:gd name="connsiteY1" fmla="*/ 0 h 1219200"/>
                <a:gd name="connsiteX2" fmla="*/ 1896533 w 1896533"/>
                <a:gd name="connsiteY2" fmla="*/ 0 h 1219200"/>
                <a:gd name="connsiteX3" fmla="*/ 0 w 1896533"/>
                <a:gd name="connsiteY3" fmla="*/ 1219200 h 1219200"/>
                <a:gd name="connsiteX0" fmla="*/ 0 w 1918993"/>
                <a:gd name="connsiteY0" fmla="*/ 1230489 h 1230489"/>
                <a:gd name="connsiteX1" fmla="*/ 22578 w 1918993"/>
                <a:gd name="connsiteY1" fmla="*/ 11289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0 w 1918993"/>
                <a:gd name="connsiteY0" fmla="*/ 1230489 h 1230489"/>
                <a:gd name="connsiteX1" fmla="*/ 22578 w 1918993"/>
                <a:gd name="connsiteY1" fmla="*/ 11289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0 w 1918993"/>
                <a:gd name="connsiteY0" fmla="*/ 1230489 h 1230489"/>
                <a:gd name="connsiteX1" fmla="*/ 22578 w 1918993"/>
                <a:gd name="connsiteY1" fmla="*/ 11289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0 w 1918993"/>
                <a:gd name="connsiteY0" fmla="*/ 1230489 h 1230489"/>
                <a:gd name="connsiteX1" fmla="*/ 11289 w 1918993"/>
                <a:gd name="connsiteY1" fmla="*/ 1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0 w 1774977"/>
                <a:gd name="connsiteY0" fmla="*/ 1230488 h 1230488"/>
                <a:gd name="connsiteX1" fmla="*/ 11289 w 1774977"/>
                <a:gd name="connsiteY1" fmla="*/ 0 h 1230488"/>
                <a:gd name="connsiteX2" fmla="*/ 1774977 w 1774977"/>
                <a:gd name="connsiteY2" fmla="*/ 116632 h 1230488"/>
                <a:gd name="connsiteX3" fmla="*/ 0 w 1774977"/>
                <a:gd name="connsiteY3" fmla="*/ 1230488 h 1230488"/>
                <a:gd name="connsiteX0" fmla="*/ 0 w 1918993"/>
                <a:gd name="connsiteY0" fmla="*/ 1230489 h 1230489"/>
                <a:gd name="connsiteX1" fmla="*/ 11289 w 1918993"/>
                <a:gd name="connsiteY1" fmla="*/ 1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179512 w 1907704"/>
                <a:gd name="connsiteY0" fmla="*/ 1268761 h 1268761"/>
                <a:gd name="connsiteX1" fmla="*/ 0 w 1907704"/>
                <a:gd name="connsiteY1" fmla="*/ 1 h 1268761"/>
                <a:gd name="connsiteX2" fmla="*/ 1907704 w 1907704"/>
                <a:gd name="connsiteY2" fmla="*/ 0 h 1268761"/>
                <a:gd name="connsiteX3" fmla="*/ 179512 w 1907704"/>
                <a:gd name="connsiteY3" fmla="*/ 1268761 h 1268761"/>
                <a:gd name="connsiteX0" fmla="*/ 0 w 1907705"/>
                <a:gd name="connsiteY0" fmla="*/ 1268761 h 1268761"/>
                <a:gd name="connsiteX1" fmla="*/ 1 w 1907705"/>
                <a:gd name="connsiteY1" fmla="*/ 1 h 1268761"/>
                <a:gd name="connsiteX2" fmla="*/ 1907705 w 1907705"/>
                <a:gd name="connsiteY2" fmla="*/ 0 h 1268761"/>
                <a:gd name="connsiteX3" fmla="*/ 0 w 1907705"/>
                <a:gd name="connsiteY3" fmla="*/ 1268761 h 1268761"/>
                <a:gd name="connsiteX0" fmla="*/ 0 w 1907705"/>
                <a:gd name="connsiteY0" fmla="*/ 1268761 h 1268761"/>
                <a:gd name="connsiteX1" fmla="*/ 179513 w 1907705"/>
                <a:gd name="connsiteY1" fmla="*/ 188641 h 1268761"/>
                <a:gd name="connsiteX2" fmla="*/ 1907705 w 1907705"/>
                <a:gd name="connsiteY2" fmla="*/ 0 h 1268761"/>
                <a:gd name="connsiteX3" fmla="*/ 0 w 1907705"/>
                <a:gd name="connsiteY3" fmla="*/ 1268761 h 1268761"/>
                <a:gd name="connsiteX0" fmla="*/ 0 w 1907705"/>
                <a:gd name="connsiteY0" fmla="*/ 1268761 h 1268761"/>
                <a:gd name="connsiteX1" fmla="*/ 1 w 1907705"/>
                <a:gd name="connsiteY1" fmla="*/ 1 h 1268761"/>
                <a:gd name="connsiteX2" fmla="*/ 1907705 w 1907705"/>
                <a:gd name="connsiteY2" fmla="*/ 0 h 1268761"/>
                <a:gd name="connsiteX3" fmla="*/ 0 w 1907705"/>
                <a:gd name="connsiteY3" fmla="*/ 1268761 h 126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7705" h="1268761">
                  <a:moveTo>
                    <a:pt x="0" y="1268761"/>
                  </a:moveTo>
                  <a:cubicBezTo>
                    <a:pt x="0" y="845841"/>
                    <a:pt x="1" y="422921"/>
                    <a:pt x="1" y="1"/>
                  </a:cubicBezTo>
                  <a:lnTo>
                    <a:pt x="1907705" y="0"/>
                  </a:lnTo>
                  <a:cubicBezTo>
                    <a:pt x="1069565" y="299010"/>
                    <a:pt x="490948" y="789530"/>
                    <a:pt x="0" y="126876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Espaço Reservado para Número de Slide 43"/>
          <p:cNvSpPr txBox="1">
            <a:spLocks/>
          </p:cNvSpPr>
          <p:nvPr userDrawn="1"/>
        </p:nvSpPr>
        <p:spPr>
          <a:xfrm>
            <a:off x="8722883" y="6570717"/>
            <a:ext cx="496184" cy="342071"/>
          </a:xfrm>
          <a:prstGeom prst="rect">
            <a:avLst/>
          </a:prstGeom>
        </p:spPr>
        <p:txBody>
          <a:bodyPr anchor="ctr"/>
          <a:lstStyle/>
          <a:p>
            <a:pPr algn="ctr" defTabSz="865963">
              <a:defRPr/>
            </a:pPr>
            <a:fld id="{C41AA9D2-CC86-47FA-A7CC-E6ABE51B5155}" type="slidenum">
              <a:rPr lang="pt-BR" sz="1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 defTabSz="865963">
                <a:defRPr/>
              </a:pPr>
              <a:t>‹nº›</a:t>
            </a:fld>
            <a:endParaRPr lang="pt-BR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576064"/>
          </a:xfrm>
        </p:spPr>
        <p:txBody>
          <a:bodyPr>
            <a:noAutofit/>
          </a:bodyPr>
          <a:lstStyle>
            <a:lvl1pPr algn="l">
              <a:defRPr sz="3200" b="1"/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grpSp>
        <p:nvGrpSpPr>
          <p:cNvPr id="3" name="Grupo 10"/>
          <p:cNvGrpSpPr/>
          <p:nvPr userDrawn="1"/>
        </p:nvGrpSpPr>
        <p:grpSpPr>
          <a:xfrm>
            <a:off x="0" y="3573016"/>
            <a:ext cx="9144000" cy="3284984"/>
            <a:chOff x="0" y="3573016"/>
            <a:chExt cx="9144000" cy="3284984"/>
          </a:xfrm>
        </p:grpSpPr>
        <p:pic>
          <p:nvPicPr>
            <p:cNvPr id="6" name="Imagem 5" descr="CCR Ponte 3.jpg"/>
            <p:cNvPicPr>
              <a:picLocks noChangeAspect="1"/>
            </p:cNvPicPr>
            <p:nvPr userDrawn="1"/>
          </p:nvPicPr>
          <p:blipFill>
            <a:blip r:embed="rId2" cstate="print"/>
            <a:srcRect t="36119" b="36513"/>
            <a:stretch>
              <a:fillRect/>
            </a:stretch>
          </p:blipFill>
          <p:spPr>
            <a:xfrm>
              <a:off x="0" y="5275684"/>
              <a:ext cx="9144000" cy="1582316"/>
            </a:xfrm>
            <a:prstGeom prst="rect">
              <a:avLst/>
            </a:prstGeom>
          </p:spPr>
        </p:pic>
        <p:sp>
          <p:nvSpPr>
            <p:cNvPr id="9" name="Retângulo 8"/>
            <p:cNvSpPr/>
            <p:nvPr userDrawn="1"/>
          </p:nvSpPr>
          <p:spPr>
            <a:xfrm>
              <a:off x="0" y="5203676"/>
              <a:ext cx="9144000" cy="1654324"/>
            </a:xfrm>
            <a:prstGeom prst="rect">
              <a:avLst/>
            </a:prstGeom>
            <a:solidFill>
              <a:srgbClr val="007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0" y="3573016"/>
              <a:ext cx="9144000" cy="2664296"/>
            </a:xfrm>
            <a:prstGeom prst="rect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0"/>
                  </a:schemeClr>
                </a:gs>
                <a:gs pos="8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" name="Imagem 13" descr="Imagem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3564455"/>
            <a:ext cx="9144000" cy="3293545"/>
          </a:xfrm>
          <a:prstGeom prst="rect">
            <a:avLst/>
          </a:prstGeom>
        </p:spPr>
      </p:pic>
      <p:sp>
        <p:nvSpPr>
          <p:cNvPr id="13" name="Espaço Reservado para Número de Slide 43"/>
          <p:cNvSpPr txBox="1">
            <a:spLocks/>
          </p:cNvSpPr>
          <p:nvPr userDrawn="1"/>
        </p:nvSpPr>
        <p:spPr>
          <a:xfrm>
            <a:off x="8710183" y="6532617"/>
            <a:ext cx="496184" cy="342071"/>
          </a:xfrm>
          <a:prstGeom prst="rect">
            <a:avLst/>
          </a:prstGeom>
        </p:spPr>
        <p:txBody>
          <a:bodyPr anchor="ctr"/>
          <a:lstStyle/>
          <a:p>
            <a:pPr algn="ctr" defTabSz="865963">
              <a:defRPr/>
            </a:pPr>
            <a:fld id="{C41AA9D2-CC86-47FA-A7CC-E6ABE51B5155}" type="slidenum">
              <a:rPr lang="pt-BR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 defTabSz="865963">
                <a:defRPr/>
              </a:pPr>
              <a:t>‹nº›</a:t>
            </a:fld>
            <a:endParaRPr lang="pt-B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CCR Ponte 2.jpg"/>
          <p:cNvPicPr>
            <a:picLocks noChangeAspect="1"/>
          </p:cNvPicPr>
          <p:nvPr userDrawn="1"/>
        </p:nvPicPr>
        <p:blipFill>
          <a:blip r:embed="rId2" cstate="print"/>
          <a:srcRect t="2662" b="2233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ângulo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 userDrawn="1"/>
        </p:nvSpPr>
        <p:spPr>
          <a:xfrm>
            <a:off x="0" y="5661248"/>
            <a:ext cx="9144000" cy="64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2" name="Grupo 8"/>
          <p:cNvGrpSpPr/>
          <p:nvPr userDrawn="1"/>
        </p:nvGrpSpPr>
        <p:grpSpPr>
          <a:xfrm>
            <a:off x="6084168" y="5711682"/>
            <a:ext cx="3028528" cy="578588"/>
            <a:chOff x="5668176" y="5845455"/>
            <a:chExt cx="3028528" cy="578588"/>
          </a:xfrm>
        </p:grpSpPr>
        <p:pic>
          <p:nvPicPr>
            <p:cNvPr id="10" name="Imagem 9" descr="logo secretaria de portos e governo federal (4)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14134" y="5845455"/>
              <a:ext cx="1682570" cy="578588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5668176" y="5865159"/>
              <a:ext cx="1232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Ministério dos</a:t>
              </a:r>
            </a:p>
            <a:p>
              <a:pPr algn="ctr"/>
              <a:r>
                <a:rPr lang="pt-BR" sz="14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Transportes</a:t>
              </a:r>
              <a:endParaRPr lang="pt-BR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4427984" cy="136815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pt-BR" sz="8000" b="1" i="1" kern="120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ítulo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4"/>
          <p:cNvGrpSpPr/>
          <p:nvPr userDrawn="1"/>
        </p:nvGrpSpPr>
        <p:grpSpPr>
          <a:xfrm>
            <a:off x="0" y="4216835"/>
            <a:ext cx="9144000" cy="2641165"/>
            <a:chOff x="0" y="908720"/>
            <a:chExt cx="9144000" cy="2641165"/>
          </a:xfrm>
        </p:grpSpPr>
        <p:sp>
          <p:nvSpPr>
            <p:cNvPr id="6" name="Retângulo 5"/>
            <p:cNvSpPr/>
            <p:nvPr userDrawn="1"/>
          </p:nvSpPr>
          <p:spPr>
            <a:xfrm>
              <a:off x="0" y="908720"/>
              <a:ext cx="9144000" cy="26369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9" name="Forma livre 8"/>
            <p:cNvSpPr/>
            <p:nvPr userDrawn="1"/>
          </p:nvSpPr>
          <p:spPr>
            <a:xfrm>
              <a:off x="3477418" y="908720"/>
              <a:ext cx="5666582" cy="2641165"/>
            </a:xfrm>
            <a:custGeom>
              <a:avLst/>
              <a:gdLst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5733 w 5667022"/>
                <a:gd name="connsiteY0" fmla="*/ 0 h 2652889"/>
                <a:gd name="connsiteX1" fmla="*/ 0 w 5667022"/>
                <a:gd name="connsiteY1" fmla="*/ 2652889 h 2652889"/>
                <a:gd name="connsiteX2" fmla="*/ 1840089 w 5667022"/>
                <a:gd name="connsiteY2" fmla="*/ 2652889 h 2652889"/>
                <a:gd name="connsiteX3" fmla="*/ 5667022 w 5667022"/>
                <a:gd name="connsiteY3" fmla="*/ 101600 h 2652889"/>
                <a:gd name="connsiteX4" fmla="*/ 5667022 w 5667022"/>
                <a:gd name="connsiteY4" fmla="*/ 124178 h 2652889"/>
                <a:gd name="connsiteX5" fmla="*/ 2246489 w 5667022"/>
                <a:gd name="connsiteY5" fmla="*/ 2652889 h 2652889"/>
                <a:gd name="connsiteX6" fmla="*/ 3172177 w 5667022"/>
                <a:gd name="connsiteY6" fmla="*/ 2641600 h 2652889"/>
                <a:gd name="connsiteX7" fmla="*/ 5655733 w 5667022"/>
                <a:gd name="connsiteY7" fmla="*/ 304800 h 2652889"/>
                <a:gd name="connsiteX8" fmla="*/ 5655733 w 5667022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36476 w 5663409"/>
                <a:gd name="connsiteY2" fmla="*/ 2652889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63409 w 5663409"/>
                <a:gd name="connsiteY4" fmla="*/ 12417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21506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215068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63409"/>
                <a:gd name="connsiteY0" fmla="*/ 0 h 2652889"/>
                <a:gd name="connsiteX1" fmla="*/ 0 w 5663409"/>
                <a:gd name="connsiteY1" fmla="*/ 2635956 h 2652889"/>
                <a:gd name="connsiteX2" fmla="*/ 1800200 w 5663409"/>
                <a:gd name="connsiteY2" fmla="*/ 2635956 h 2652889"/>
                <a:gd name="connsiteX3" fmla="*/ 5663409 w 5663409"/>
                <a:gd name="connsiteY3" fmla="*/ 101600 h 2652889"/>
                <a:gd name="connsiteX4" fmla="*/ 5652120 w 5663409"/>
                <a:gd name="connsiteY4" fmla="*/ 143060 h 2652889"/>
                <a:gd name="connsiteX5" fmla="*/ 2242876 w 5663409"/>
                <a:gd name="connsiteY5" fmla="*/ 2652889 h 2652889"/>
                <a:gd name="connsiteX6" fmla="*/ 3168564 w 5663409"/>
                <a:gd name="connsiteY6" fmla="*/ 2641600 h 2652889"/>
                <a:gd name="connsiteX7" fmla="*/ 5652120 w 5663409"/>
                <a:gd name="connsiteY7" fmla="*/ 304800 h 2652889"/>
                <a:gd name="connsiteX8" fmla="*/ 5652120 w 5663409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143060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143060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2120"/>
                <a:gd name="connsiteY0" fmla="*/ 0 h 2652889"/>
                <a:gd name="connsiteX1" fmla="*/ 0 w 5652120"/>
                <a:gd name="connsiteY1" fmla="*/ 2635956 h 2652889"/>
                <a:gd name="connsiteX2" fmla="*/ 1800200 w 5652120"/>
                <a:gd name="connsiteY2" fmla="*/ 2635956 h 2652889"/>
                <a:gd name="connsiteX3" fmla="*/ 5652120 w 5652120"/>
                <a:gd name="connsiteY3" fmla="*/ 143060 h 2652889"/>
                <a:gd name="connsiteX4" fmla="*/ 5652120 w 5652120"/>
                <a:gd name="connsiteY4" fmla="*/ 215068 h 2652889"/>
                <a:gd name="connsiteX5" fmla="*/ 2242876 w 5652120"/>
                <a:gd name="connsiteY5" fmla="*/ 2652889 h 2652889"/>
                <a:gd name="connsiteX6" fmla="*/ 3168564 w 5652120"/>
                <a:gd name="connsiteY6" fmla="*/ 2641600 h 2652889"/>
                <a:gd name="connsiteX7" fmla="*/ 5652120 w 5652120"/>
                <a:gd name="connsiteY7" fmla="*/ 304800 h 2652889"/>
                <a:gd name="connsiteX8" fmla="*/ 5652120 w 5652120"/>
                <a:gd name="connsiteY8" fmla="*/ 0 h 2652889"/>
                <a:gd name="connsiteX0" fmla="*/ 5652120 w 5654501"/>
                <a:gd name="connsiteY0" fmla="*/ 0 h 2652889"/>
                <a:gd name="connsiteX1" fmla="*/ 0 w 5654501"/>
                <a:gd name="connsiteY1" fmla="*/ 2635956 h 2652889"/>
                <a:gd name="connsiteX2" fmla="*/ 1800200 w 5654501"/>
                <a:gd name="connsiteY2" fmla="*/ 2635956 h 2652889"/>
                <a:gd name="connsiteX3" fmla="*/ 5654501 w 5654501"/>
                <a:gd name="connsiteY3" fmla="*/ 97544 h 2652889"/>
                <a:gd name="connsiteX4" fmla="*/ 5652120 w 5654501"/>
                <a:gd name="connsiteY4" fmla="*/ 215068 h 2652889"/>
                <a:gd name="connsiteX5" fmla="*/ 2242876 w 5654501"/>
                <a:gd name="connsiteY5" fmla="*/ 2652889 h 2652889"/>
                <a:gd name="connsiteX6" fmla="*/ 3168564 w 5654501"/>
                <a:gd name="connsiteY6" fmla="*/ 2641600 h 2652889"/>
                <a:gd name="connsiteX7" fmla="*/ 5652120 w 5654501"/>
                <a:gd name="connsiteY7" fmla="*/ 304800 h 2652889"/>
                <a:gd name="connsiteX8" fmla="*/ 5652120 w 5654501"/>
                <a:gd name="connsiteY8" fmla="*/ 0 h 2652889"/>
                <a:gd name="connsiteX0" fmla="*/ 5652120 w 5657677"/>
                <a:gd name="connsiteY0" fmla="*/ 0 h 2652889"/>
                <a:gd name="connsiteX1" fmla="*/ 0 w 5657677"/>
                <a:gd name="connsiteY1" fmla="*/ 2635956 h 2652889"/>
                <a:gd name="connsiteX2" fmla="*/ 1800200 w 5657677"/>
                <a:gd name="connsiteY2" fmla="*/ 2635956 h 2652889"/>
                <a:gd name="connsiteX3" fmla="*/ 5654501 w 5657677"/>
                <a:gd name="connsiteY3" fmla="*/ 97544 h 2652889"/>
                <a:gd name="connsiteX4" fmla="*/ 5656883 w 5657677"/>
                <a:gd name="connsiteY4" fmla="*/ 138025 h 2652889"/>
                <a:gd name="connsiteX5" fmla="*/ 2242876 w 5657677"/>
                <a:gd name="connsiteY5" fmla="*/ 2652889 h 2652889"/>
                <a:gd name="connsiteX6" fmla="*/ 3168564 w 5657677"/>
                <a:gd name="connsiteY6" fmla="*/ 2641600 h 2652889"/>
                <a:gd name="connsiteX7" fmla="*/ 5652120 w 5657677"/>
                <a:gd name="connsiteY7" fmla="*/ 304800 h 2652889"/>
                <a:gd name="connsiteX8" fmla="*/ 5652120 w 5657677"/>
                <a:gd name="connsiteY8" fmla="*/ 0 h 2652889"/>
                <a:gd name="connsiteX0" fmla="*/ 5652120 w 5657677"/>
                <a:gd name="connsiteY0" fmla="*/ 0 h 2641600"/>
                <a:gd name="connsiteX1" fmla="*/ 0 w 5657677"/>
                <a:gd name="connsiteY1" fmla="*/ 2635956 h 2641600"/>
                <a:gd name="connsiteX2" fmla="*/ 1800200 w 5657677"/>
                <a:gd name="connsiteY2" fmla="*/ 2635956 h 2641600"/>
                <a:gd name="connsiteX3" fmla="*/ 5654501 w 5657677"/>
                <a:gd name="connsiteY3" fmla="*/ 97544 h 2641600"/>
                <a:gd name="connsiteX4" fmla="*/ 5656883 w 5657677"/>
                <a:gd name="connsiteY4" fmla="*/ 138025 h 2641600"/>
                <a:gd name="connsiteX5" fmla="*/ 2255973 w 5657677"/>
                <a:gd name="connsiteY5" fmla="*/ 2639048 h 2641600"/>
                <a:gd name="connsiteX6" fmla="*/ 3168564 w 5657677"/>
                <a:gd name="connsiteY6" fmla="*/ 2641600 h 2641600"/>
                <a:gd name="connsiteX7" fmla="*/ 5652120 w 5657677"/>
                <a:gd name="connsiteY7" fmla="*/ 304800 h 2641600"/>
                <a:gd name="connsiteX8" fmla="*/ 5652120 w 5657677"/>
                <a:gd name="connsiteY8" fmla="*/ 0 h 2641600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800200 w 5657677"/>
                <a:gd name="connsiteY2" fmla="*/ 2635956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87614 w 5657677"/>
                <a:gd name="connsiteY6" fmla="*/ 2628900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800200 w 5657677"/>
                <a:gd name="connsiteY2" fmla="*/ 2635956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65389 w 5657677"/>
                <a:gd name="connsiteY6" fmla="*/ 2638425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52120 w 5657677"/>
                <a:gd name="connsiteY0" fmla="*/ 0 h 2639048"/>
                <a:gd name="connsiteX1" fmla="*/ 0 w 5657677"/>
                <a:gd name="connsiteY1" fmla="*/ 2635956 h 2639048"/>
                <a:gd name="connsiteX2" fmla="*/ 1797670 w 5657677"/>
                <a:gd name="connsiteY2" fmla="*/ 2637990 h 2639048"/>
                <a:gd name="connsiteX3" fmla="*/ 5654501 w 5657677"/>
                <a:gd name="connsiteY3" fmla="*/ 97544 h 2639048"/>
                <a:gd name="connsiteX4" fmla="*/ 5656883 w 5657677"/>
                <a:gd name="connsiteY4" fmla="*/ 138025 h 2639048"/>
                <a:gd name="connsiteX5" fmla="*/ 2255973 w 5657677"/>
                <a:gd name="connsiteY5" fmla="*/ 2639048 h 2639048"/>
                <a:gd name="connsiteX6" fmla="*/ 3165389 w 5657677"/>
                <a:gd name="connsiteY6" fmla="*/ 2638425 h 2639048"/>
                <a:gd name="connsiteX7" fmla="*/ 5652120 w 5657677"/>
                <a:gd name="connsiteY7" fmla="*/ 304800 h 2639048"/>
                <a:gd name="connsiteX8" fmla="*/ 5652120 w 5657677"/>
                <a:gd name="connsiteY8" fmla="*/ 0 h 2639048"/>
                <a:gd name="connsiteX0" fmla="*/ 5661025 w 5666582"/>
                <a:gd name="connsiteY0" fmla="*/ 0 h 2641165"/>
                <a:gd name="connsiteX1" fmla="*/ 0 w 5666582"/>
                <a:gd name="connsiteY1" fmla="*/ 2641165 h 2641165"/>
                <a:gd name="connsiteX2" fmla="*/ 1806575 w 5666582"/>
                <a:gd name="connsiteY2" fmla="*/ 2637990 h 2641165"/>
                <a:gd name="connsiteX3" fmla="*/ 5663406 w 5666582"/>
                <a:gd name="connsiteY3" fmla="*/ 97544 h 2641165"/>
                <a:gd name="connsiteX4" fmla="*/ 5665788 w 5666582"/>
                <a:gd name="connsiteY4" fmla="*/ 138025 h 2641165"/>
                <a:gd name="connsiteX5" fmla="*/ 2264878 w 5666582"/>
                <a:gd name="connsiteY5" fmla="*/ 2639048 h 2641165"/>
                <a:gd name="connsiteX6" fmla="*/ 3174294 w 5666582"/>
                <a:gd name="connsiteY6" fmla="*/ 2638425 h 2641165"/>
                <a:gd name="connsiteX7" fmla="*/ 5661025 w 5666582"/>
                <a:gd name="connsiteY7" fmla="*/ 304800 h 2641165"/>
                <a:gd name="connsiteX8" fmla="*/ 5661025 w 5666582"/>
                <a:gd name="connsiteY8" fmla="*/ 0 h 264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6582" h="2641165">
                  <a:moveTo>
                    <a:pt x="5661025" y="0"/>
                  </a:moveTo>
                  <a:cubicBezTo>
                    <a:pt x="3721335" y="794404"/>
                    <a:pt x="2079068" y="1637559"/>
                    <a:pt x="0" y="2641165"/>
                  </a:cubicBezTo>
                  <a:lnTo>
                    <a:pt x="1806575" y="2637990"/>
                  </a:lnTo>
                  <a:cubicBezTo>
                    <a:pt x="3071987" y="1550417"/>
                    <a:pt x="4352602" y="814337"/>
                    <a:pt x="5663406" y="97544"/>
                  </a:cubicBezTo>
                  <a:cubicBezTo>
                    <a:pt x="5662612" y="136719"/>
                    <a:pt x="5666582" y="98850"/>
                    <a:pt x="5665788" y="138025"/>
                  </a:cubicBezTo>
                  <a:cubicBezTo>
                    <a:pt x="4455984" y="837087"/>
                    <a:pt x="3336000" y="1731156"/>
                    <a:pt x="2264878" y="2639048"/>
                  </a:cubicBezTo>
                  <a:lnTo>
                    <a:pt x="3174294" y="2638425"/>
                  </a:lnTo>
                  <a:cubicBezTo>
                    <a:pt x="3890426" y="1639946"/>
                    <a:pt x="4854307" y="875225"/>
                    <a:pt x="5661025" y="304800"/>
                  </a:cubicBezTo>
                  <a:lnTo>
                    <a:pt x="56610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pic>
        <p:nvPicPr>
          <p:cNvPr id="8" name="Imagem 7" descr="MT_Governo_Feder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24550" y="332656"/>
            <a:ext cx="3010445" cy="49250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4518248"/>
            <a:ext cx="6984776" cy="1143000"/>
          </a:xfrm>
        </p:spPr>
        <p:txBody>
          <a:bodyPr/>
          <a:lstStyle>
            <a:lvl1pPr algn="l">
              <a:defRPr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1" name="Fluxograma: Disco magnético 10"/>
          <p:cNvSpPr/>
          <p:nvPr userDrawn="1"/>
        </p:nvSpPr>
        <p:spPr>
          <a:xfrm>
            <a:off x="5652120" y="5805264"/>
            <a:ext cx="144016" cy="216024"/>
          </a:xfrm>
          <a:prstGeom prst="flowChartMagneticDisk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2" name="Fluxograma: Disco magnético 11"/>
          <p:cNvSpPr/>
          <p:nvPr userDrawn="1"/>
        </p:nvSpPr>
        <p:spPr>
          <a:xfrm>
            <a:off x="5928742" y="5878959"/>
            <a:ext cx="144016" cy="216024"/>
          </a:xfrm>
          <a:prstGeom prst="flowChartMagneticDisk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Fluxograma: Disco magnético 12"/>
          <p:cNvSpPr/>
          <p:nvPr userDrawn="1"/>
        </p:nvSpPr>
        <p:spPr>
          <a:xfrm>
            <a:off x="6633592" y="6075809"/>
            <a:ext cx="127761" cy="191641"/>
          </a:xfrm>
          <a:prstGeom prst="flowChartMagneticDisk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4" name="Fluxograma: Disco magnético 13"/>
          <p:cNvSpPr/>
          <p:nvPr userDrawn="1"/>
        </p:nvSpPr>
        <p:spPr>
          <a:xfrm>
            <a:off x="6836792" y="6148834"/>
            <a:ext cx="125644" cy="188466"/>
          </a:xfrm>
          <a:prstGeom prst="flowChartMagneticDisk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0" name="Forma livre 9"/>
          <p:cNvSpPr/>
          <p:nvPr userDrawn="1"/>
        </p:nvSpPr>
        <p:spPr>
          <a:xfrm>
            <a:off x="5220072" y="5589240"/>
            <a:ext cx="2308303" cy="802888"/>
          </a:xfrm>
          <a:custGeom>
            <a:avLst/>
            <a:gdLst>
              <a:gd name="connsiteX0" fmla="*/ 0 w 2308303"/>
              <a:gd name="connsiteY0" fmla="*/ 245327 h 802888"/>
              <a:gd name="connsiteX1" fmla="*/ 2174488 w 2308303"/>
              <a:gd name="connsiteY1" fmla="*/ 802888 h 802888"/>
              <a:gd name="connsiteX2" fmla="*/ 2308303 w 2308303"/>
              <a:gd name="connsiteY2" fmla="*/ 535258 h 802888"/>
              <a:gd name="connsiteX3" fmla="*/ 278781 w 2308303"/>
              <a:gd name="connsiteY3" fmla="*/ 0 h 802888"/>
              <a:gd name="connsiteX4" fmla="*/ 55756 w 2308303"/>
              <a:gd name="connsiteY4" fmla="*/ 211873 h 802888"/>
              <a:gd name="connsiteX5" fmla="*/ 0 w 2308303"/>
              <a:gd name="connsiteY5" fmla="*/ 245327 h 802888"/>
              <a:gd name="connsiteX0" fmla="*/ 0 w 2308303"/>
              <a:gd name="connsiteY0" fmla="*/ 245327 h 802888"/>
              <a:gd name="connsiteX1" fmla="*/ 2174488 w 2308303"/>
              <a:gd name="connsiteY1" fmla="*/ 802888 h 802888"/>
              <a:gd name="connsiteX2" fmla="*/ 2308303 w 2308303"/>
              <a:gd name="connsiteY2" fmla="*/ 535258 h 802888"/>
              <a:gd name="connsiteX3" fmla="*/ 278781 w 2308303"/>
              <a:gd name="connsiteY3" fmla="*/ 0 h 802888"/>
              <a:gd name="connsiteX4" fmla="*/ 0 w 2308303"/>
              <a:gd name="connsiteY4" fmla="*/ 245327 h 802888"/>
              <a:gd name="connsiteX0" fmla="*/ 0 w 2308303"/>
              <a:gd name="connsiteY0" fmla="*/ 245327 h 802888"/>
              <a:gd name="connsiteX1" fmla="*/ 2174488 w 2308303"/>
              <a:gd name="connsiteY1" fmla="*/ 802888 h 802888"/>
              <a:gd name="connsiteX2" fmla="*/ 2308303 w 2308303"/>
              <a:gd name="connsiteY2" fmla="*/ 535258 h 802888"/>
              <a:gd name="connsiteX3" fmla="*/ 278781 w 2308303"/>
              <a:gd name="connsiteY3" fmla="*/ 0 h 802888"/>
              <a:gd name="connsiteX4" fmla="*/ 0 w 2308303"/>
              <a:gd name="connsiteY4" fmla="*/ 245327 h 802888"/>
              <a:gd name="connsiteX0" fmla="*/ 0 w 2308303"/>
              <a:gd name="connsiteY0" fmla="*/ 245327 h 802888"/>
              <a:gd name="connsiteX1" fmla="*/ 2174488 w 2308303"/>
              <a:gd name="connsiteY1" fmla="*/ 802888 h 802888"/>
              <a:gd name="connsiteX2" fmla="*/ 2308303 w 2308303"/>
              <a:gd name="connsiteY2" fmla="*/ 535258 h 802888"/>
              <a:gd name="connsiteX3" fmla="*/ 278781 w 2308303"/>
              <a:gd name="connsiteY3" fmla="*/ 0 h 802888"/>
              <a:gd name="connsiteX4" fmla="*/ 0 w 2308303"/>
              <a:gd name="connsiteY4" fmla="*/ 245327 h 802888"/>
              <a:gd name="connsiteX0" fmla="*/ 0 w 2308303"/>
              <a:gd name="connsiteY0" fmla="*/ 245327 h 802888"/>
              <a:gd name="connsiteX1" fmla="*/ 2174488 w 2308303"/>
              <a:gd name="connsiteY1" fmla="*/ 802888 h 802888"/>
              <a:gd name="connsiteX2" fmla="*/ 2308303 w 2308303"/>
              <a:gd name="connsiteY2" fmla="*/ 535258 h 802888"/>
              <a:gd name="connsiteX3" fmla="*/ 278781 w 2308303"/>
              <a:gd name="connsiteY3" fmla="*/ 0 h 802888"/>
              <a:gd name="connsiteX4" fmla="*/ 0 w 2308303"/>
              <a:gd name="connsiteY4" fmla="*/ 245327 h 802888"/>
              <a:gd name="connsiteX0" fmla="*/ 0 w 2308303"/>
              <a:gd name="connsiteY0" fmla="*/ 245327 h 802888"/>
              <a:gd name="connsiteX1" fmla="*/ 2174488 w 2308303"/>
              <a:gd name="connsiteY1" fmla="*/ 802888 h 802888"/>
              <a:gd name="connsiteX2" fmla="*/ 2308303 w 2308303"/>
              <a:gd name="connsiteY2" fmla="*/ 535258 h 802888"/>
              <a:gd name="connsiteX3" fmla="*/ 278781 w 2308303"/>
              <a:gd name="connsiteY3" fmla="*/ 0 h 802888"/>
              <a:gd name="connsiteX4" fmla="*/ 0 w 2308303"/>
              <a:gd name="connsiteY4" fmla="*/ 245327 h 802888"/>
              <a:gd name="connsiteX0" fmla="*/ 0 w 2308303"/>
              <a:gd name="connsiteY0" fmla="*/ 245327 h 802888"/>
              <a:gd name="connsiteX1" fmla="*/ 2174488 w 2308303"/>
              <a:gd name="connsiteY1" fmla="*/ 802888 h 802888"/>
              <a:gd name="connsiteX2" fmla="*/ 2308303 w 2308303"/>
              <a:gd name="connsiteY2" fmla="*/ 535258 h 802888"/>
              <a:gd name="connsiteX3" fmla="*/ 278781 w 2308303"/>
              <a:gd name="connsiteY3" fmla="*/ 0 h 802888"/>
              <a:gd name="connsiteX4" fmla="*/ 0 w 2308303"/>
              <a:gd name="connsiteY4" fmla="*/ 245327 h 80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8303" h="802888">
                <a:moveTo>
                  <a:pt x="0" y="245327"/>
                </a:moveTo>
                <a:cubicBezTo>
                  <a:pt x="315976" y="215382"/>
                  <a:pt x="1854065" y="615288"/>
                  <a:pt x="2174488" y="802888"/>
                </a:cubicBezTo>
                <a:lnTo>
                  <a:pt x="2308303" y="535258"/>
                </a:lnTo>
                <a:cubicBezTo>
                  <a:pt x="1992352" y="401443"/>
                  <a:pt x="663498" y="48322"/>
                  <a:pt x="278781" y="0"/>
                </a:cubicBezTo>
                <a:lnTo>
                  <a:pt x="0" y="2453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 userDrawn="1">
            <p:ph type="title"/>
          </p:nvPr>
        </p:nvSpPr>
        <p:spPr>
          <a:xfrm>
            <a:off x="164998" y="260648"/>
            <a:ext cx="8799490" cy="418058"/>
          </a:xfrm>
        </p:spPr>
        <p:txBody>
          <a:bodyPr>
            <a:noAutofit/>
          </a:bodyPr>
          <a:lstStyle>
            <a:lvl1pPr algn="l">
              <a:defRPr sz="2400">
                <a:latin typeface="+mj-lt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13" name="Retângulo 12"/>
          <p:cNvSpPr/>
          <p:nvPr userDrawn="1"/>
        </p:nvSpPr>
        <p:spPr>
          <a:xfrm flipV="1">
            <a:off x="0" y="6381556"/>
            <a:ext cx="81724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8" name="Retângulo 17"/>
          <p:cNvSpPr/>
          <p:nvPr userDrawn="1"/>
        </p:nvSpPr>
        <p:spPr>
          <a:xfrm flipV="1">
            <a:off x="0" y="6822349"/>
            <a:ext cx="7164288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 userDrawn="1"/>
        </p:nvSpPr>
        <p:spPr>
          <a:xfrm flipV="1">
            <a:off x="0" y="6337652"/>
            <a:ext cx="8172400" cy="45719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5" name="Retângulo 24"/>
          <p:cNvSpPr/>
          <p:nvPr userDrawn="1"/>
        </p:nvSpPr>
        <p:spPr>
          <a:xfrm flipV="1">
            <a:off x="0" y="6784249"/>
            <a:ext cx="7164288" cy="45719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14" name="Imagem 13" descr="MT_Governo_Federa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8517" y="6466066"/>
            <a:ext cx="1530054" cy="250314"/>
          </a:xfrm>
          <a:prstGeom prst="rect">
            <a:avLst/>
          </a:prstGeom>
        </p:spPr>
      </p:pic>
      <p:sp>
        <p:nvSpPr>
          <p:cNvPr id="8" name="Espaço Reservado para Conteúdo 2"/>
          <p:cNvSpPr>
            <a:spLocks noGrp="1"/>
          </p:cNvSpPr>
          <p:nvPr userDrawn="1">
            <p:ph idx="1"/>
          </p:nvPr>
        </p:nvSpPr>
        <p:spPr>
          <a:xfrm>
            <a:off x="323528" y="1052736"/>
            <a:ext cx="8352928" cy="5112568"/>
          </a:xfrm>
        </p:spPr>
        <p:txBody>
          <a:bodyPr/>
          <a:lstStyle>
            <a:lvl1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1pPr>
            <a:lvl2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2pPr>
            <a:lvl3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3pPr>
            <a:lvl4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4pPr>
            <a:lvl5pPr>
              <a:buClr>
                <a:srgbClr val="396822"/>
              </a:buClr>
              <a:buSzPct val="85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grpSp>
        <p:nvGrpSpPr>
          <p:cNvPr id="2" name="Grupo 14"/>
          <p:cNvGrpSpPr/>
          <p:nvPr userDrawn="1"/>
        </p:nvGrpSpPr>
        <p:grpSpPr>
          <a:xfrm flipH="1" flipV="1">
            <a:off x="6372200" y="5085183"/>
            <a:ext cx="2771800" cy="1772815"/>
            <a:chOff x="-1" y="-1"/>
            <a:chExt cx="7956378" cy="51571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Forma livre 15"/>
            <p:cNvSpPr/>
            <p:nvPr userDrawn="1"/>
          </p:nvSpPr>
          <p:spPr>
            <a:xfrm>
              <a:off x="1" y="0"/>
              <a:ext cx="7956376" cy="5157192"/>
            </a:xfrm>
            <a:custGeom>
              <a:avLst/>
              <a:gdLst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0 w 7936089"/>
                <a:gd name="connsiteY0" fmla="*/ 5170311 h 5170311"/>
                <a:gd name="connsiteX1" fmla="*/ 0 w 7936089"/>
                <a:gd name="connsiteY1" fmla="*/ 4402667 h 5170311"/>
                <a:gd name="connsiteX2" fmla="*/ 5610578 w 7936089"/>
                <a:gd name="connsiteY2" fmla="*/ 0 h 5170311"/>
                <a:gd name="connsiteX3" fmla="*/ 7936089 w 7936089"/>
                <a:gd name="connsiteY3" fmla="*/ 0 h 5170311"/>
                <a:gd name="connsiteX4" fmla="*/ 0 w 7936089"/>
                <a:gd name="connsiteY4" fmla="*/ 5170311 h 5170311"/>
                <a:gd name="connsiteX0" fmla="*/ 11289 w 7936089"/>
                <a:gd name="connsiteY0" fmla="*/ 5157192 h 5157192"/>
                <a:gd name="connsiteX1" fmla="*/ 0 w 7936089"/>
                <a:gd name="connsiteY1" fmla="*/ 4402667 h 5157192"/>
                <a:gd name="connsiteX2" fmla="*/ 5610578 w 7936089"/>
                <a:gd name="connsiteY2" fmla="*/ 0 h 5157192"/>
                <a:gd name="connsiteX3" fmla="*/ 7936089 w 7936089"/>
                <a:gd name="connsiteY3" fmla="*/ 0 h 5157192"/>
                <a:gd name="connsiteX4" fmla="*/ 11289 w 7936089"/>
                <a:gd name="connsiteY4" fmla="*/ 5157192 h 5157192"/>
                <a:gd name="connsiteX0" fmla="*/ 0 w 7924800"/>
                <a:gd name="connsiteY0" fmla="*/ 5157192 h 5157192"/>
                <a:gd name="connsiteX1" fmla="*/ 0 w 7924800"/>
                <a:gd name="connsiteY1" fmla="*/ 4365104 h 5157192"/>
                <a:gd name="connsiteX2" fmla="*/ 5599289 w 7924800"/>
                <a:gd name="connsiteY2" fmla="*/ 0 h 5157192"/>
                <a:gd name="connsiteX3" fmla="*/ 7924800 w 7924800"/>
                <a:gd name="connsiteY3" fmla="*/ 0 h 5157192"/>
                <a:gd name="connsiteX4" fmla="*/ 0 w 7924800"/>
                <a:gd name="connsiteY4" fmla="*/ 5157192 h 5157192"/>
                <a:gd name="connsiteX0" fmla="*/ 0 w 7924800"/>
                <a:gd name="connsiteY0" fmla="*/ 5157192 h 5157192"/>
                <a:gd name="connsiteX1" fmla="*/ 0 w 7924800"/>
                <a:gd name="connsiteY1" fmla="*/ 4365104 h 5157192"/>
                <a:gd name="connsiteX2" fmla="*/ 5652119 w 7924800"/>
                <a:gd name="connsiteY2" fmla="*/ 44624 h 5157192"/>
                <a:gd name="connsiteX3" fmla="*/ 7924800 w 7924800"/>
                <a:gd name="connsiteY3" fmla="*/ 0 h 5157192"/>
                <a:gd name="connsiteX4" fmla="*/ 0 w 7924800"/>
                <a:gd name="connsiteY4" fmla="*/ 5157192 h 5157192"/>
                <a:gd name="connsiteX0" fmla="*/ 0 w 7924800"/>
                <a:gd name="connsiteY0" fmla="*/ 5157192 h 5157192"/>
                <a:gd name="connsiteX1" fmla="*/ 0 w 7924800"/>
                <a:gd name="connsiteY1" fmla="*/ 4365104 h 5157192"/>
                <a:gd name="connsiteX2" fmla="*/ 5580111 w 7924800"/>
                <a:gd name="connsiteY2" fmla="*/ 0 h 5157192"/>
                <a:gd name="connsiteX3" fmla="*/ 7924800 w 7924800"/>
                <a:gd name="connsiteY3" fmla="*/ 0 h 5157192"/>
                <a:gd name="connsiteX4" fmla="*/ 0 w 7924800"/>
                <a:gd name="connsiteY4" fmla="*/ 5157192 h 5157192"/>
                <a:gd name="connsiteX0" fmla="*/ 0 w 7812359"/>
                <a:gd name="connsiteY0" fmla="*/ 5157192 h 5157192"/>
                <a:gd name="connsiteX1" fmla="*/ 0 w 7812359"/>
                <a:gd name="connsiteY1" fmla="*/ 4365104 h 5157192"/>
                <a:gd name="connsiteX2" fmla="*/ 5580111 w 7812359"/>
                <a:gd name="connsiteY2" fmla="*/ 0 h 5157192"/>
                <a:gd name="connsiteX3" fmla="*/ 7812359 w 7812359"/>
                <a:gd name="connsiteY3" fmla="*/ 116632 h 5157192"/>
                <a:gd name="connsiteX4" fmla="*/ 0 w 7812359"/>
                <a:gd name="connsiteY4" fmla="*/ 5157192 h 5157192"/>
                <a:gd name="connsiteX0" fmla="*/ 0 w 7956376"/>
                <a:gd name="connsiteY0" fmla="*/ 5157192 h 5157192"/>
                <a:gd name="connsiteX1" fmla="*/ 0 w 7956376"/>
                <a:gd name="connsiteY1" fmla="*/ 4365104 h 5157192"/>
                <a:gd name="connsiteX2" fmla="*/ 5580111 w 7956376"/>
                <a:gd name="connsiteY2" fmla="*/ 0 h 5157192"/>
                <a:gd name="connsiteX3" fmla="*/ 7956376 w 7956376"/>
                <a:gd name="connsiteY3" fmla="*/ 0 h 5157192"/>
                <a:gd name="connsiteX4" fmla="*/ 0 w 7956376"/>
                <a:gd name="connsiteY4" fmla="*/ 5157192 h 515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56376" h="5157192">
                  <a:moveTo>
                    <a:pt x="0" y="5157192"/>
                  </a:moveTo>
                  <a:lnTo>
                    <a:pt x="0" y="4365104"/>
                  </a:lnTo>
                  <a:cubicBezTo>
                    <a:pt x="629540" y="1476948"/>
                    <a:pt x="4150351" y="447482"/>
                    <a:pt x="5580111" y="0"/>
                  </a:cubicBezTo>
                  <a:lnTo>
                    <a:pt x="7956376" y="0"/>
                  </a:lnTo>
                  <a:cubicBezTo>
                    <a:pt x="5769630" y="228207"/>
                    <a:pt x="487752" y="1668346"/>
                    <a:pt x="0" y="5157192"/>
                  </a:cubicBezTo>
                  <a:close/>
                </a:path>
              </a:pathLst>
            </a:custGeom>
            <a:solidFill>
              <a:srgbClr val="00A8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0" name="Forma livre 19"/>
            <p:cNvSpPr/>
            <p:nvPr userDrawn="1"/>
          </p:nvSpPr>
          <p:spPr>
            <a:xfrm>
              <a:off x="1" y="0"/>
              <a:ext cx="4139952" cy="3285067"/>
            </a:xfrm>
            <a:custGeom>
              <a:avLst/>
              <a:gdLst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54489 w 4131733"/>
                <a:gd name="connsiteY2" fmla="*/ 0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1733"/>
                <a:gd name="connsiteY0" fmla="*/ 3296356 h 3296356"/>
                <a:gd name="connsiteX1" fmla="*/ 0 w 4131733"/>
                <a:gd name="connsiteY1" fmla="*/ 1761067 h 3296356"/>
                <a:gd name="connsiteX2" fmla="*/ 2771800 w 4131733"/>
                <a:gd name="connsiteY2" fmla="*/ 11289 h 3296356"/>
                <a:gd name="connsiteX3" fmla="*/ 4131733 w 4131733"/>
                <a:gd name="connsiteY3" fmla="*/ 0 h 3296356"/>
                <a:gd name="connsiteX4" fmla="*/ 0 w 4131733"/>
                <a:gd name="connsiteY4" fmla="*/ 3296356 h 3296356"/>
                <a:gd name="connsiteX0" fmla="*/ 0 w 4139952"/>
                <a:gd name="connsiteY0" fmla="*/ 3285067 h 3285067"/>
                <a:gd name="connsiteX1" fmla="*/ 0 w 4139952"/>
                <a:gd name="connsiteY1" fmla="*/ 1749778 h 3285067"/>
                <a:gd name="connsiteX2" fmla="*/ 2771800 w 4139952"/>
                <a:gd name="connsiteY2" fmla="*/ 0 h 3285067"/>
                <a:gd name="connsiteX3" fmla="*/ 4139952 w 4139952"/>
                <a:gd name="connsiteY3" fmla="*/ 0 h 3285067"/>
                <a:gd name="connsiteX4" fmla="*/ 0 w 4139952"/>
                <a:gd name="connsiteY4" fmla="*/ 3285067 h 3285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39952" h="3285067">
                  <a:moveTo>
                    <a:pt x="0" y="3285067"/>
                  </a:moveTo>
                  <a:lnTo>
                    <a:pt x="0" y="1749778"/>
                  </a:lnTo>
                  <a:cubicBezTo>
                    <a:pt x="910393" y="783079"/>
                    <a:pt x="1835452" y="410875"/>
                    <a:pt x="2771800" y="0"/>
                  </a:cubicBezTo>
                  <a:lnTo>
                    <a:pt x="4139952" y="0"/>
                  </a:lnTo>
                  <a:cubicBezTo>
                    <a:pt x="2867197" y="294224"/>
                    <a:pt x="569498" y="1439582"/>
                    <a:pt x="0" y="3285067"/>
                  </a:cubicBezTo>
                  <a:close/>
                </a:path>
              </a:pathLst>
            </a:custGeom>
            <a:solidFill>
              <a:srgbClr val="FFC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21" name="Forma livre 20"/>
            <p:cNvSpPr/>
            <p:nvPr userDrawn="1"/>
          </p:nvSpPr>
          <p:spPr>
            <a:xfrm>
              <a:off x="-1" y="-1"/>
              <a:ext cx="1907705" cy="1268761"/>
            </a:xfrm>
            <a:custGeom>
              <a:avLst/>
              <a:gdLst>
                <a:gd name="connsiteX0" fmla="*/ 0 w 1896533"/>
                <a:gd name="connsiteY0" fmla="*/ 1219200 h 1219200"/>
                <a:gd name="connsiteX1" fmla="*/ 22578 w 1896533"/>
                <a:gd name="connsiteY1" fmla="*/ 0 h 1219200"/>
                <a:gd name="connsiteX2" fmla="*/ 1896533 w 1896533"/>
                <a:gd name="connsiteY2" fmla="*/ 0 h 1219200"/>
                <a:gd name="connsiteX3" fmla="*/ 0 w 1896533"/>
                <a:gd name="connsiteY3" fmla="*/ 1219200 h 1219200"/>
                <a:gd name="connsiteX0" fmla="*/ 0 w 1918993"/>
                <a:gd name="connsiteY0" fmla="*/ 1230489 h 1230489"/>
                <a:gd name="connsiteX1" fmla="*/ 22578 w 1918993"/>
                <a:gd name="connsiteY1" fmla="*/ 11289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0 w 1918993"/>
                <a:gd name="connsiteY0" fmla="*/ 1230489 h 1230489"/>
                <a:gd name="connsiteX1" fmla="*/ 22578 w 1918993"/>
                <a:gd name="connsiteY1" fmla="*/ 11289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0 w 1918993"/>
                <a:gd name="connsiteY0" fmla="*/ 1230489 h 1230489"/>
                <a:gd name="connsiteX1" fmla="*/ 22578 w 1918993"/>
                <a:gd name="connsiteY1" fmla="*/ 11289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0 w 1918993"/>
                <a:gd name="connsiteY0" fmla="*/ 1230489 h 1230489"/>
                <a:gd name="connsiteX1" fmla="*/ 11289 w 1918993"/>
                <a:gd name="connsiteY1" fmla="*/ 1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0 w 1774977"/>
                <a:gd name="connsiteY0" fmla="*/ 1230488 h 1230488"/>
                <a:gd name="connsiteX1" fmla="*/ 11289 w 1774977"/>
                <a:gd name="connsiteY1" fmla="*/ 0 h 1230488"/>
                <a:gd name="connsiteX2" fmla="*/ 1774977 w 1774977"/>
                <a:gd name="connsiteY2" fmla="*/ 116632 h 1230488"/>
                <a:gd name="connsiteX3" fmla="*/ 0 w 1774977"/>
                <a:gd name="connsiteY3" fmla="*/ 1230488 h 1230488"/>
                <a:gd name="connsiteX0" fmla="*/ 0 w 1918993"/>
                <a:gd name="connsiteY0" fmla="*/ 1230489 h 1230489"/>
                <a:gd name="connsiteX1" fmla="*/ 11289 w 1918993"/>
                <a:gd name="connsiteY1" fmla="*/ 1 h 1230489"/>
                <a:gd name="connsiteX2" fmla="*/ 1918993 w 1918993"/>
                <a:gd name="connsiteY2" fmla="*/ 0 h 1230489"/>
                <a:gd name="connsiteX3" fmla="*/ 0 w 1918993"/>
                <a:gd name="connsiteY3" fmla="*/ 1230489 h 1230489"/>
                <a:gd name="connsiteX0" fmla="*/ 179512 w 1907704"/>
                <a:gd name="connsiteY0" fmla="*/ 1268761 h 1268761"/>
                <a:gd name="connsiteX1" fmla="*/ 0 w 1907704"/>
                <a:gd name="connsiteY1" fmla="*/ 1 h 1268761"/>
                <a:gd name="connsiteX2" fmla="*/ 1907704 w 1907704"/>
                <a:gd name="connsiteY2" fmla="*/ 0 h 1268761"/>
                <a:gd name="connsiteX3" fmla="*/ 179512 w 1907704"/>
                <a:gd name="connsiteY3" fmla="*/ 1268761 h 1268761"/>
                <a:gd name="connsiteX0" fmla="*/ 0 w 1907705"/>
                <a:gd name="connsiteY0" fmla="*/ 1268761 h 1268761"/>
                <a:gd name="connsiteX1" fmla="*/ 1 w 1907705"/>
                <a:gd name="connsiteY1" fmla="*/ 1 h 1268761"/>
                <a:gd name="connsiteX2" fmla="*/ 1907705 w 1907705"/>
                <a:gd name="connsiteY2" fmla="*/ 0 h 1268761"/>
                <a:gd name="connsiteX3" fmla="*/ 0 w 1907705"/>
                <a:gd name="connsiteY3" fmla="*/ 1268761 h 1268761"/>
                <a:gd name="connsiteX0" fmla="*/ 0 w 1907705"/>
                <a:gd name="connsiteY0" fmla="*/ 1268761 h 1268761"/>
                <a:gd name="connsiteX1" fmla="*/ 179513 w 1907705"/>
                <a:gd name="connsiteY1" fmla="*/ 188641 h 1268761"/>
                <a:gd name="connsiteX2" fmla="*/ 1907705 w 1907705"/>
                <a:gd name="connsiteY2" fmla="*/ 0 h 1268761"/>
                <a:gd name="connsiteX3" fmla="*/ 0 w 1907705"/>
                <a:gd name="connsiteY3" fmla="*/ 1268761 h 1268761"/>
                <a:gd name="connsiteX0" fmla="*/ 0 w 1907705"/>
                <a:gd name="connsiteY0" fmla="*/ 1268761 h 1268761"/>
                <a:gd name="connsiteX1" fmla="*/ 1 w 1907705"/>
                <a:gd name="connsiteY1" fmla="*/ 1 h 1268761"/>
                <a:gd name="connsiteX2" fmla="*/ 1907705 w 1907705"/>
                <a:gd name="connsiteY2" fmla="*/ 0 h 1268761"/>
                <a:gd name="connsiteX3" fmla="*/ 0 w 1907705"/>
                <a:gd name="connsiteY3" fmla="*/ 1268761 h 1268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7705" h="1268761">
                  <a:moveTo>
                    <a:pt x="0" y="1268761"/>
                  </a:moveTo>
                  <a:cubicBezTo>
                    <a:pt x="0" y="845841"/>
                    <a:pt x="1" y="422921"/>
                    <a:pt x="1" y="1"/>
                  </a:cubicBezTo>
                  <a:lnTo>
                    <a:pt x="1907705" y="0"/>
                  </a:lnTo>
                  <a:cubicBezTo>
                    <a:pt x="1069565" y="299010"/>
                    <a:pt x="490948" y="789530"/>
                    <a:pt x="0" y="1268761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22" name="Espaço Reservado para Número de Slide 43"/>
          <p:cNvSpPr txBox="1">
            <a:spLocks/>
          </p:cNvSpPr>
          <p:nvPr userDrawn="1"/>
        </p:nvSpPr>
        <p:spPr>
          <a:xfrm>
            <a:off x="8722883" y="6570717"/>
            <a:ext cx="496184" cy="342071"/>
          </a:xfrm>
          <a:prstGeom prst="rect">
            <a:avLst/>
          </a:prstGeom>
        </p:spPr>
        <p:txBody>
          <a:bodyPr anchor="ctr"/>
          <a:lstStyle/>
          <a:p>
            <a:pPr algn="ctr" defTabSz="865963">
              <a:defRPr/>
            </a:pPr>
            <a:fld id="{C41AA9D2-CC86-47FA-A7CC-E6ABE51B5155}" type="slidenum">
              <a:rPr lang="pt-BR" sz="1200" b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algn="ctr" defTabSz="865963">
                <a:defRPr/>
              </a:pPr>
              <a:t>‹nº›</a:t>
            </a:fld>
            <a:endParaRPr lang="pt-BR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0179F-BE88-4D93-BF34-0774605B5FD0}" type="datetimeFigureOut">
              <a:rPr lang="pt-BR" smtClean="0"/>
              <a:pPr/>
              <a:t>09/06/2015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3F07-8D9C-403D-B934-9A1484720F9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86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0179F-BE88-4D93-BF34-0774605B5FD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09/06/2015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3F07-8D9C-403D-B934-9A1484720F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0179F-BE88-4D93-BF34-0774605B5FD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09/06/2015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3F07-8D9C-403D-B934-9A1484720F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0179F-BE88-4D93-BF34-0774605B5FD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09/06/2015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73F07-8D9C-403D-B934-9A1484720F95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1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179077" y="0"/>
            <a:ext cx="4572000" cy="1368152"/>
          </a:xfrm>
        </p:spPr>
        <p:txBody>
          <a:bodyPr/>
          <a:lstStyle/>
          <a:p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Concessão</a:t>
            </a: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1702" y="6224612"/>
            <a:ext cx="281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</a:rPr>
              <a:t>Brasília, 18 de maio de 2015</a:t>
            </a: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79077" y="1098029"/>
            <a:ext cx="511300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Ponte </a:t>
            </a:r>
            <a:r>
              <a:rPr lang="pt-BR" sz="54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Rio-Niterói</a:t>
            </a:r>
            <a:endParaRPr lang="pt-BR" sz="54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r>
              <a:rPr lang="pt-BR" sz="4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BR-101/RJ</a:t>
            </a:r>
            <a:endParaRPr lang="pt-BR" sz="5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" name="Imagem 4" descr="nad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6133157"/>
            <a:ext cx="2174529" cy="724843"/>
          </a:xfrm>
          <a:prstGeom prst="rect">
            <a:avLst/>
          </a:prstGeom>
        </p:spPr>
      </p:pic>
      <p:pic>
        <p:nvPicPr>
          <p:cNvPr id="1026" name="Imagem 5" descr="logo ver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10734" y="6193783"/>
            <a:ext cx="830436" cy="44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 DE CONCESSÃO – LINHAS GERAIS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705329"/>
            <a:ext cx="7920880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Revisão Ordinária: </a:t>
            </a:r>
            <a:r>
              <a:rPr lang="pt-BR" dirty="0"/>
              <a:t>É a revisão anual da Tarifa Básica de Pedágio, realizada pela ANTT previamente ao reajuste, com o objetivo de incluir os efeitos de ajustes previstos no Contrato, mediante aplicação dos Fatores </a:t>
            </a:r>
            <a:r>
              <a:rPr lang="pt-BR" b="1" dirty="0"/>
              <a:t>C</a:t>
            </a:r>
            <a:r>
              <a:rPr lang="pt-BR" dirty="0"/>
              <a:t>, </a:t>
            </a:r>
            <a:r>
              <a:rPr lang="pt-BR" b="1" dirty="0"/>
              <a:t>D</a:t>
            </a:r>
            <a:r>
              <a:rPr lang="pt-BR" dirty="0"/>
              <a:t>, </a:t>
            </a:r>
            <a:r>
              <a:rPr lang="pt-BR" b="1" dirty="0"/>
              <a:t>Q </a:t>
            </a:r>
            <a:r>
              <a:rPr lang="pt-BR" dirty="0"/>
              <a:t>e </a:t>
            </a:r>
            <a:r>
              <a:rPr lang="pt-BR" b="1" dirty="0" smtClean="0"/>
              <a:t>X;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Fator </a:t>
            </a:r>
            <a:r>
              <a:rPr lang="pt-BR" b="1" dirty="0"/>
              <a:t>C: </a:t>
            </a:r>
            <a:r>
              <a:rPr lang="pt-BR" dirty="0"/>
              <a:t>aplicável para reequilibrar o Contrato quando ocorrerem eventos que tragam impacto nas receitas da Concessionária, dentre eles</a:t>
            </a:r>
            <a:r>
              <a:rPr lang="pt-BR" dirty="0" smtClean="0"/>
              <a:t>:</a:t>
            </a:r>
          </a:p>
          <a:p>
            <a:endParaRPr lang="pt-BR" dirty="0"/>
          </a:p>
          <a:p>
            <a:pPr lvl="1">
              <a:spcBef>
                <a:spcPts val="600"/>
              </a:spcBef>
            </a:pPr>
            <a:r>
              <a:rPr lang="pt-BR" dirty="0"/>
              <a:t>-</a:t>
            </a:r>
            <a:r>
              <a:rPr lang="pt-BR" sz="1600" dirty="0"/>
              <a:t>Não utilização da totalidade das verbas como RDT, conforme previsto no </a:t>
            </a:r>
            <a:r>
              <a:rPr lang="pt-BR" sz="1600" dirty="0" smtClean="0"/>
              <a:t>Contrato;</a:t>
            </a:r>
          </a:p>
          <a:p>
            <a:pPr lvl="1">
              <a:spcBef>
                <a:spcPts val="600"/>
              </a:spcBef>
            </a:pPr>
            <a:r>
              <a:rPr lang="pt-BR" sz="1600" dirty="0" smtClean="0"/>
              <a:t> -</a:t>
            </a:r>
            <a:r>
              <a:rPr lang="pt-BR" sz="1600" dirty="0"/>
              <a:t>Alteração de receitas com o arredondamento da Tarifa de Pedágio na forma prevista no </a:t>
            </a:r>
            <a:r>
              <a:rPr lang="pt-BR" sz="1600" dirty="0" smtClean="0"/>
              <a:t>Contrato;</a:t>
            </a:r>
            <a:endParaRPr lang="pt-BR" sz="1600" dirty="0"/>
          </a:p>
          <a:p>
            <a:pPr lvl="1">
              <a:spcBef>
                <a:spcPts val="600"/>
              </a:spcBef>
            </a:pPr>
            <a:r>
              <a:rPr lang="pt-BR" sz="1600" dirty="0"/>
              <a:t>-Alteração de receitas decorrente da redução ou aumento da alíquota do Imposto sobre Serviços de Qualquer Natureza – ISSQN e da alíquota do PIS e COFINS </a:t>
            </a:r>
            <a:r>
              <a:rPr lang="pt-BR" sz="1600" dirty="0" smtClean="0"/>
              <a:t>;</a:t>
            </a:r>
            <a:endParaRPr lang="pt-BR" sz="1600" dirty="0"/>
          </a:p>
          <a:p>
            <a:pPr lvl="1">
              <a:spcBef>
                <a:spcPts val="600"/>
              </a:spcBef>
            </a:pPr>
            <a:r>
              <a:rPr lang="pt-BR" sz="1600" dirty="0"/>
              <a:t>-Alteração de receitas decorrente de decisão judicial que impossibilite a cobrança parcial ou total da Tarifa de </a:t>
            </a:r>
            <a:r>
              <a:rPr lang="pt-BR" sz="1600" dirty="0" smtClean="0"/>
              <a:t>Pedágio;</a:t>
            </a:r>
            <a:endParaRPr lang="pt-BR" sz="1600" dirty="0"/>
          </a:p>
          <a:p>
            <a:pPr lvl="1">
              <a:spcBef>
                <a:spcPts val="600"/>
              </a:spcBef>
            </a:pPr>
            <a:r>
              <a:rPr lang="pt-BR" sz="1600" dirty="0"/>
              <a:t>-Demais casos indicados no Anexo – Fator C </a:t>
            </a:r>
          </a:p>
        </p:txBody>
      </p:sp>
    </p:spTree>
    <p:extLst>
      <p:ext uri="{BB962C8B-B14F-4D97-AF65-F5344CB8AC3E}">
        <p14:creationId xmlns:p14="http://schemas.microsoft.com/office/powerpoint/2010/main" val="323469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 DE CONCESSÃO – LINHAS GERAIS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705329"/>
            <a:ext cx="792088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Fator </a:t>
            </a:r>
            <a:r>
              <a:rPr lang="pt-BR" b="1" dirty="0"/>
              <a:t>D: </a:t>
            </a:r>
            <a:r>
              <a:rPr lang="pt-BR" dirty="0"/>
              <a:t>mecanismo de aplicação do </a:t>
            </a:r>
            <a:r>
              <a:rPr lang="pt-BR" b="1" dirty="0"/>
              <a:t>Desconto de Reequilíbrio </a:t>
            </a:r>
            <a:r>
              <a:rPr lang="pt-BR" dirty="0"/>
              <a:t>e do </a:t>
            </a:r>
            <a:r>
              <a:rPr lang="pt-BR" b="1" dirty="0"/>
              <a:t>Acréscimo de </a:t>
            </a:r>
            <a:r>
              <a:rPr lang="pt-BR" b="1" dirty="0" smtClean="0"/>
              <a:t>Reequilíbrio.</a:t>
            </a:r>
          </a:p>
          <a:p>
            <a:endParaRPr lang="pt-BR" b="1" dirty="0"/>
          </a:p>
          <a:p>
            <a:r>
              <a:rPr lang="pt-BR" b="1" u="sng" dirty="0" smtClean="0"/>
              <a:t>Desconto </a:t>
            </a:r>
            <a:r>
              <a:rPr lang="pt-BR" b="1" u="sng" dirty="0"/>
              <a:t>de Reequilíbrio:</a:t>
            </a:r>
            <a:r>
              <a:rPr lang="pt-BR" b="1" dirty="0"/>
              <a:t> </a:t>
            </a:r>
            <a:r>
              <a:rPr lang="pt-BR" dirty="0"/>
              <a:t>avaliação anual do atendimento: </a:t>
            </a:r>
            <a:endParaRPr lang="pt-BR" dirty="0" smtClean="0"/>
          </a:p>
          <a:p>
            <a:endParaRPr lang="pt-BR" dirty="0"/>
          </a:p>
          <a:p>
            <a:r>
              <a:rPr lang="pt-BR" dirty="0"/>
              <a:t>(i)dos Parâmetros de Desempenho da Frente de Manutenção </a:t>
            </a:r>
          </a:p>
          <a:p>
            <a:r>
              <a:rPr lang="pt-BR" dirty="0"/>
              <a:t>(</a:t>
            </a:r>
            <a:r>
              <a:rPr lang="pt-BR" dirty="0" err="1"/>
              <a:t>ii</a:t>
            </a:r>
            <a:r>
              <a:rPr lang="pt-BR" dirty="0"/>
              <a:t>)da execução das obras e serviços da Frente de Melhorias </a:t>
            </a:r>
            <a:endParaRPr lang="pt-BR" dirty="0" smtClean="0"/>
          </a:p>
          <a:p>
            <a:endParaRPr lang="pt-BR" b="1" dirty="0"/>
          </a:p>
          <a:p>
            <a:r>
              <a:rPr lang="pt-BR" b="1" u="sng" dirty="0" smtClean="0"/>
              <a:t>Características</a:t>
            </a:r>
            <a:r>
              <a:rPr lang="pt-BR" b="1" dirty="0"/>
              <a:t>: </a:t>
            </a:r>
            <a:endParaRPr lang="pt-BR" b="1" dirty="0" smtClean="0"/>
          </a:p>
          <a:p>
            <a:endParaRPr lang="pt-BR" dirty="0"/>
          </a:p>
          <a:p>
            <a:r>
              <a:rPr lang="pt-BR" sz="1600" dirty="0"/>
              <a:t>-Instrumento para a manutenção do equilíbrio entre os serviços e obras executados pela Concessionária (qualitativa e quantitativamente) e sua remuneração pelo Usuário </a:t>
            </a:r>
          </a:p>
          <a:p>
            <a:r>
              <a:rPr lang="pt-BR" sz="1600" dirty="0"/>
              <a:t>-Mecanismo previamente definido entre Poder Concedente e Concessionária com vistas a desonerar o Usuário </a:t>
            </a:r>
          </a:p>
          <a:p>
            <a:r>
              <a:rPr lang="pt-BR" sz="1600" dirty="0"/>
              <a:t>-Consiste em mecanismo de compensação, que não tem caráter sancionatório </a:t>
            </a:r>
            <a:endParaRPr lang="pt-BR" sz="1600" dirty="0" smtClean="0"/>
          </a:p>
          <a:p>
            <a:endParaRPr lang="pt-BR" sz="1600" b="1" dirty="0"/>
          </a:p>
          <a:p>
            <a:r>
              <a:rPr lang="pt-BR" b="1" u="sng" dirty="0" smtClean="0"/>
              <a:t>Acréscimo </a:t>
            </a:r>
            <a:r>
              <a:rPr lang="pt-BR" b="1" u="sng" dirty="0"/>
              <a:t>de Reequilíbrio</a:t>
            </a:r>
            <a:r>
              <a:rPr lang="pt-BR" b="1" dirty="0"/>
              <a:t>: </a:t>
            </a:r>
            <a:r>
              <a:rPr lang="pt-BR" dirty="0"/>
              <a:t>mecanismo similar, que consiste em acréscimo percentual ao valor da Tarifa Básica de Pedágio pré-fixado no Edital decorrente da antecipação do prazo de entrega das Obras de </a:t>
            </a:r>
            <a:r>
              <a:rPr lang="pt-BR" dirty="0" smtClean="0"/>
              <a:t>Melhorias.</a:t>
            </a:r>
            <a:endParaRPr lang="pt-BR" dirty="0"/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35590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 DE CONCESSÃO – LINHAS GERAIS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705329"/>
            <a:ext cx="792088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b="1" dirty="0" smtClean="0"/>
          </a:p>
          <a:p>
            <a:r>
              <a:rPr lang="pt-BR" b="1" dirty="0" smtClean="0"/>
              <a:t>Fator </a:t>
            </a:r>
            <a:r>
              <a:rPr lang="pt-BR" b="1" dirty="0"/>
              <a:t>Q: </a:t>
            </a:r>
            <a:r>
              <a:rPr lang="pt-BR" dirty="0"/>
              <a:t>metodologia de aferição e cálculo dos Indicadores de Qualidade pela prestação dos serviços públicos objeto da Concessão, que </a:t>
            </a:r>
            <a:r>
              <a:rPr lang="pt-BR" dirty="0" smtClean="0"/>
              <a:t>são: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i="1" u="sng" dirty="0" smtClean="0"/>
              <a:t>Indicador </a:t>
            </a:r>
            <a:r>
              <a:rPr lang="pt-BR" i="1" u="sng" dirty="0"/>
              <a:t>de Disponibilidade</a:t>
            </a:r>
            <a:r>
              <a:rPr lang="pt-BR" i="1" dirty="0"/>
              <a:t>: tem por objeto aferir o nível de disponibilidade das faixas de rolamento da Rodovia, de forma a reduzir a Tarifa Básica de Pedágio de acordo com a ausência de aproveitamento e fruição da Rodovia pelos </a:t>
            </a:r>
            <a:r>
              <a:rPr lang="pt-BR" i="1" dirty="0" smtClean="0"/>
              <a:t>Usuários;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i="1" u="sng" dirty="0" smtClean="0"/>
              <a:t>Indicador </a:t>
            </a:r>
            <a:r>
              <a:rPr lang="pt-BR" i="1" u="sng" dirty="0"/>
              <a:t>do Nível de Acidentes com vítimas</a:t>
            </a:r>
            <a:r>
              <a:rPr lang="pt-BR" i="1" dirty="0"/>
              <a:t>: tem por objeto aferir a variação no nível de acidentes da Rodovia em comparação a outras rodovias concedidas, incrementando a Tarifa Básica de Pedágio de acordo com a melhora propiciada nas condições de segurança dos </a:t>
            </a:r>
            <a:r>
              <a:rPr lang="pt-BR" i="1" dirty="0" smtClean="0"/>
              <a:t>Usuários;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  <a:p>
            <a:r>
              <a:rPr lang="pt-BR" dirty="0"/>
              <a:t>•</a:t>
            </a:r>
            <a:r>
              <a:rPr lang="pt-BR" b="1" dirty="0"/>
              <a:t>Fator X: </a:t>
            </a:r>
            <a:r>
              <a:rPr lang="pt-BR" dirty="0"/>
              <a:t>mecanismo redutor do reajuste da Tarifa de Pedágio que permite o compartilhamento dos ganhos de produtividade da Concessionária com o </a:t>
            </a:r>
            <a:r>
              <a:rPr lang="pt-BR" dirty="0" smtClean="0"/>
              <a:t>Usuário.</a:t>
            </a:r>
          </a:p>
          <a:p>
            <a:r>
              <a:rPr lang="pt-BR" dirty="0" smtClean="0"/>
              <a:t> </a:t>
            </a:r>
            <a:endParaRPr lang="pt-BR" dirty="0"/>
          </a:p>
          <a:p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3775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DE EXPLORAÇÃO DA RODOVIA– PER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705329"/>
            <a:ext cx="79208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b="1" dirty="0" smtClean="0"/>
          </a:p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/>
              <a:t>Investimentos: </a:t>
            </a:r>
            <a:r>
              <a:rPr lang="pt-BR" sz="2000" dirty="0"/>
              <a:t>descritos no PER, divididos em quatro Frentes</a:t>
            </a:r>
            <a:r>
              <a:rPr lang="pt-BR" sz="2000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smtClean="0"/>
              <a:t>Frente </a:t>
            </a:r>
            <a:r>
              <a:rPr lang="pt-BR" sz="2000" dirty="0"/>
              <a:t>de </a:t>
            </a:r>
            <a:r>
              <a:rPr lang="pt-BR" sz="2000" dirty="0" smtClean="0"/>
              <a:t>Manutenção; </a:t>
            </a: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smtClean="0"/>
              <a:t>Frente </a:t>
            </a:r>
            <a:r>
              <a:rPr lang="pt-BR" sz="2000" dirty="0"/>
              <a:t>de </a:t>
            </a:r>
            <a:r>
              <a:rPr lang="pt-BR" sz="2000" dirty="0" smtClean="0"/>
              <a:t>Melhorias;</a:t>
            </a: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smtClean="0"/>
              <a:t>Frente </a:t>
            </a:r>
            <a:r>
              <a:rPr lang="pt-BR" sz="2000" dirty="0"/>
              <a:t>de </a:t>
            </a:r>
            <a:r>
              <a:rPr lang="pt-BR" sz="2000" dirty="0" smtClean="0"/>
              <a:t>Conservação;</a:t>
            </a:r>
            <a:endParaRPr lang="pt-BR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t-BR" sz="2000" dirty="0" smtClean="0"/>
              <a:t>Frente </a:t>
            </a:r>
            <a:r>
              <a:rPr lang="pt-BR" sz="2000" dirty="0"/>
              <a:t>de Serviços </a:t>
            </a:r>
            <a:r>
              <a:rPr lang="pt-BR" sz="2000" dirty="0" smtClean="0"/>
              <a:t>Operacionais. </a:t>
            </a:r>
          </a:p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smtClean="0"/>
              <a:t>Parâmetros </a:t>
            </a:r>
            <a:r>
              <a:rPr lang="pt-BR" sz="2000" b="1" dirty="0"/>
              <a:t>Técnicos e de </a:t>
            </a:r>
            <a:r>
              <a:rPr lang="pt-BR" sz="2000" b="1" dirty="0" smtClean="0"/>
              <a:t>Desempenho</a:t>
            </a:r>
            <a:r>
              <a:rPr lang="pt-BR" sz="2000" b="1" dirty="0"/>
              <a:t>: </a:t>
            </a:r>
            <a:r>
              <a:rPr lang="pt-BR" sz="2000" dirty="0"/>
              <a:t>as obras e serviços previstos nas Frentes devem atender a requisitos técnicos mínimos e de desempenho exigidos no PER 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70695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FRENTE DE MANUTENÇÃO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705329"/>
            <a:ext cx="79208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b="1" dirty="0" smtClean="0"/>
              <a:t>Conjunto </a:t>
            </a:r>
            <a:r>
              <a:rPr lang="pt-BR" sz="2000" b="1" dirty="0"/>
              <a:t>de intervenções programadas, envolvendo obras e serviços de recomposição, reabilitação ou restauração das estruturas físicas do Sistema Rodoviário, visando mantê-lo dentro dos </a:t>
            </a:r>
            <a:r>
              <a:rPr lang="pt-BR" sz="2000" b="1" dirty="0" smtClean="0"/>
              <a:t>padrões estabelecidos.</a:t>
            </a:r>
          </a:p>
          <a:p>
            <a:pPr algn="just"/>
            <a:endParaRPr lang="pt-BR" sz="2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 smtClean="0"/>
              <a:t>Pavimento </a:t>
            </a:r>
            <a:endParaRPr lang="pt-BR" sz="20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 smtClean="0"/>
              <a:t>Sinalização </a:t>
            </a:r>
            <a:r>
              <a:rPr lang="pt-BR" sz="2000" dirty="0"/>
              <a:t>e Elementos de Proteção e Segurança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 smtClean="0"/>
              <a:t>Obras </a:t>
            </a:r>
            <a:r>
              <a:rPr lang="pt-BR" sz="2000" dirty="0"/>
              <a:t>de Arte Especiais 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i="1" dirty="0" smtClean="0"/>
              <a:t>Previsão </a:t>
            </a:r>
            <a:r>
              <a:rPr lang="pt-BR" sz="1600" i="1" dirty="0"/>
              <a:t>de reforço de 7 regiões em momento positivo (</a:t>
            </a:r>
            <a:r>
              <a:rPr lang="pt-BR" sz="1600" i="1" dirty="0" err="1"/>
              <a:t>semi-vãos</a:t>
            </a:r>
            <a:r>
              <a:rPr lang="pt-BR" sz="1600" i="1" dirty="0"/>
              <a:t>) em 12 meses </a:t>
            </a:r>
            <a:endParaRPr lang="pt-BR" sz="1600" dirty="0"/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pt-BR" sz="1600" i="1" dirty="0" smtClean="0"/>
              <a:t>Previsão </a:t>
            </a:r>
            <a:r>
              <a:rPr lang="pt-BR" sz="1600" i="1" dirty="0"/>
              <a:t>de reforço de 40 aduelas em momento negativo em 48 meses </a:t>
            </a:r>
            <a:endParaRPr lang="pt-BR" sz="1600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 smtClean="0"/>
              <a:t>Sistema </a:t>
            </a:r>
            <a:r>
              <a:rPr lang="pt-BR" sz="2000" dirty="0"/>
              <a:t>de Drenagem e Obras de Arte Correntes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 smtClean="0"/>
              <a:t>Terraplenos </a:t>
            </a:r>
            <a:r>
              <a:rPr lang="pt-BR" sz="2000" dirty="0"/>
              <a:t>e Estruturas de Contenção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 smtClean="0"/>
              <a:t>Faixa </a:t>
            </a:r>
            <a:r>
              <a:rPr lang="pt-BR" sz="2000" dirty="0"/>
              <a:t>de Domínio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 smtClean="0"/>
              <a:t>Edificações </a:t>
            </a:r>
            <a:r>
              <a:rPr lang="pt-BR" sz="2000" dirty="0"/>
              <a:t>e Instalações Operacionais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sz="2000" dirty="0" smtClean="0"/>
              <a:t>Sistemas </a:t>
            </a:r>
            <a:r>
              <a:rPr lang="pt-BR" sz="2000" dirty="0"/>
              <a:t>Elétricos e de Iluminação </a:t>
            </a:r>
          </a:p>
        </p:txBody>
      </p:sp>
    </p:spTree>
    <p:extLst>
      <p:ext uri="{BB962C8B-B14F-4D97-AF65-F5344CB8AC3E}">
        <p14:creationId xmlns:p14="http://schemas.microsoft.com/office/powerpoint/2010/main" val="25375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FRENTE DE MELHORIAS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705329"/>
            <a:ext cx="792088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smtClean="0"/>
              <a:t>Conjunto </a:t>
            </a:r>
            <a:r>
              <a:rPr lang="pt-BR" sz="2000" b="1" dirty="0"/>
              <a:t>de obras e serviços realizados com o objetivo de solucionar problemas específicos do Sistema Rodoviário, especialmente relativos à melhoria da fluidez e da segurança dos usuários, observados os Parâmetros </a:t>
            </a:r>
            <a:r>
              <a:rPr lang="pt-BR" sz="2000" b="1" dirty="0" smtClean="0"/>
              <a:t>Técnicos.</a:t>
            </a:r>
          </a:p>
          <a:p>
            <a:endParaRPr lang="pt-BR" sz="2000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/>
              <a:t>Execução de Alça de Ligação Ponte-Linha </a:t>
            </a:r>
            <a:r>
              <a:rPr lang="pt-BR" dirty="0" smtClean="0"/>
              <a:t>Vermelha;  </a:t>
            </a:r>
            <a:endParaRPr lang="pt-BR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Implantação </a:t>
            </a:r>
            <a:r>
              <a:rPr lang="pt-BR" dirty="0"/>
              <a:t>de Passagem Inferior na Praça Renascença (Mergulhão</a:t>
            </a:r>
            <a:r>
              <a:rPr lang="pt-BR" dirty="0" smtClean="0"/>
              <a:t>);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Execução de Ligação entre a Ponte e a Avenida Brasil (Avenida Portuária);</a:t>
            </a:r>
            <a:endParaRPr lang="pt-BR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/>
              <a:t>Implantação de 2 Baias Operacionais </a:t>
            </a:r>
            <a:r>
              <a:rPr lang="pt-BR" dirty="0" smtClean="0"/>
              <a:t>Avançadas;</a:t>
            </a:r>
            <a:endParaRPr lang="pt-BR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/>
              <a:t>Implantação de 2 novos Postos de Observação para a Polícia Rodoviária </a:t>
            </a:r>
            <a:r>
              <a:rPr lang="pt-BR" dirty="0" smtClean="0"/>
              <a:t>Federal;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Alargamento </a:t>
            </a:r>
            <a:r>
              <a:rPr lang="pt-BR" dirty="0"/>
              <a:t>da Rampa N4 (Ligação Praça – Av. Feliciano Sodré</a:t>
            </a:r>
            <a:r>
              <a:rPr lang="pt-BR" dirty="0" smtClean="0"/>
              <a:t>);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Alargamento </a:t>
            </a:r>
            <a:r>
              <a:rPr lang="pt-BR" dirty="0"/>
              <a:t>do Viaduto da Rampa N12 e Implantação de Passeios nas Rampas N11 e </a:t>
            </a:r>
            <a:r>
              <a:rPr lang="pt-BR" dirty="0" smtClean="0"/>
              <a:t>N12;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Implantação </a:t>
            </a:r>
            <a:r>
              <a:rPr lang="pt-BR" dirty="0"/>
              <a:t>de Retorno Operacional na Baia Caju Pela Pista </a:t>
            </a:r>
            <a:r>
              <a:rPr lang="pt-BR" dirty="0" smtClean="0"/>
              <a:t>Norte;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Melhoria </a:t>
            </a:r>
            <a:r>
              <a:rPr lang="pt-BR" dirty="0"/>
              <a:t>da Geometria dos Pontos de Ônibus e Implantação de Passarela para Pedestres na Ilha </a:t>
            </a:r>
            <a:r>
              <a:rPr lang="pt-BR" dirty="0" err="1" smtClean="0"/>
              <a:t>Mocanguê</a:t>
            </a:r>
            <a:r>
              <a:rPr lang="pt-BR" dirty="0" smtClean="0"/>
              <a:t>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86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FRENTE DE MELHORIAS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705329"/>
            <a:ext cx="7920880" cy="5616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dirty="0" smtClean="0"/>
              <a:t>Conjunto </a:t>
            </a:r>
            <a:r>
              <a:rPr lang="pt-BR" sz="2000" b="1" dirty="0"/>
              <a:t>de obras e serviços realizados com o objetivo de solucionar problemas específicos do Sistema Rodoviário, especialmente relativos à melhoria da fluidez e da segurança dos usuários, observados os Parâmetros </a:t>
            </a:r>
            <a:r>
              <a:rPr lang="pt-BR" sz="2000" b="1" dirty="0" smtClean="0"/>
              <a:t>Técnicos.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Substituição da estrutura metálica de proteção dos duques d’água;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Implantação de Acesso para o </a:t>
            </a:r>
            <a:r>
              <a:rPr lang="pt-BR" dirty="0" err="1" smtClean="0"/>
              <a:t>Racon</a:t>
            </a:r>
            <a:r>
              <a:rPr lang="pt-BR" dirty="0" smtClean="0"/>
              <a:t>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Implantação de Grades no Elevado da Av. Rio de Janeiro e nos acessos de </a:t>
            </a:r>
            <a:r>
              <a:rPr lang="pt-BR" dirty="0" err="1" smtClean="0"/>
              <a:t>Niteroí</a:t>
            </a:r>
            <a:r>
              <a:rPr lang="pt-BR" dirty="0" smtClean="0"/>
              <a:t>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Melhoria no mecanismo de abertura das defensas desmontáveis;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Implantação de Lamelas </a:t>
            </a:r>
            <a:r>
              <a:rPr lang="pt-BR" dirty="0" err="1" smtClean="0"/>
              <a:t>antiofuscantes</a:t>
            </a:r>
            <a:r>
              <a:rPr lang="pt-BR" dirty="0" smtClean="0"/>
              <a:t> sobre a barreira central;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Reforço em proteção adicional das aduelas;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pt-BR" dirty="0" smtClean="0"/>
              <a:t>Entre outros.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0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93730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7504" y="129264"/>
            <a:ext cx="8856984" cy="11394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FRENTE DE SERVIÇOS OPERACIONAIS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1412776"/>
            <a:ext cx="792088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000" dirty="0" smtClean="0"/>
              <a:t>Implantação</a:t>
            </a:r>
            <a:r>
              <a:rPr lang="pt-BR" sz="2000" dirty="0"/>
              <a:t>, complementação, atualização tecnológica, e operacionalização </a:t>
            </a:r>
            <a:r>
              <a:rPr lang="pt-BR" sz="2000" dirty="0" smtClean="0"/>
              <a:t>da infraestrutura </a:t>
            </a:r>
            <a:r>
              <a:rPr lang="pt-BR" sz="2000" dirty="0"/>
              <a:t>e serviços no Sistema </a:t>
            </a:r>
            <a:r>
              <a:rPr lang="pt-BR" sz="2000" dirty="0" smtClean="0"/>
              <a:t>Rodoviário.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Sistemas de Controle de Tráfego:</a:t>
            </a:r>
          </a:p>
          <a:p>
            <a:endParaRPr lang="pt-BR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Equipamentos </a:t>
            </a:r>
            <a:r>
              <a:rPr lang="pt-BR" dirty="0"/>
              <a:t>de Detecção e Sensoriamento de Pista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Painéis Fixos de Mensagens Variáveis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Sistema de Inspeção de Tráfego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Painéis Variáveis de Mensagens </a:t>
            </a:r>
            <a:r>
              <a:rPr lang="pt-BR" dirty="0" smtClean="0"/>
              <a:t>Variáveis</a:t>
            </a:r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Sistema de Detecção de Altura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Sistema de CFTV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Sistema de Controle de Velocidade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Indicação semafórica de faixa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Estações meteorológicas 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Contadores de tráfego nos acessos 	</a:t>
            </a:r>
          </a:p>
          <a:p>
            <a:endParaRPr lang="pt-BR" dirty="0"/>
          </a:p>
          <a:p>
            <a:r>
              <a:rPr lang="pt-BR" dirty="0" smtClean="0"/>
              <a:t> </a:t>
            </a:r>
            <a:r>
              <a:rPr lang="pt-BR" dirty="0"/>
              <a:t>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289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7504" y="129264"/>
            <a:ext cx="8856984" cy="11394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FRENTE DE SERVIÇOS OPERACIONAIS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1412776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Sistemas de Atendimento aos </a:t>
            </a:r>
            <a:r>
              <a:rPr lang="pt-BR" sz="2000" dirty="0" smtClean="0"/>
              <a:t>Usuários:</a:t>
            </a:r>
          </a:p>
          <a:p>
            <a:endParaRPr lang="pt-BR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 smtClean="0"/>
              <a:t>Atendimento </a:t>
            </a:r>
            <a:r>
              <a:rPr lang="pt-BR" dirty="0"/>
              <a:t>Médico de </a:t>
            </a:r>
            <a:r>
              <a:rPr lang="pt-BR" dirty="0" smtClean="0"/>
              <a:t>Emergência; 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Socorro </a:t>
            </a:r>
            <a:r>
              <a:rPr lang="pt-BR" dirty="0" smtClean="0"/>
              <a:t>Mecânico; </a:t>
            </a:r>
            <a:r>
              <a:rPr lang="pt-BR" dirty="0"/>
              <a:t>	</a:t>
            </a:r>
          </a:p>
          <a:p>
            <a:endParaRPr lang="pt-B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Sistema de Combate a </a:t>
            </a:r>
            <a:r>
              <a:rPr lang="pt-BR" dirty="0" smtClean="0"/>
              <a:t>Incêndios. </a:t>
            </a:r>
            <a:r>
              <a:rPr lang="pt-BR" dirty="0"/>
              <a:t>	</a:t>
            </a:r>
          </a:p>
          <a:p>
            <a:r>
              <a:rPr lang="pt-BR" dirty="0"/>
              <a:t>	</a:t>
            </a:r>
          </a:p>
          <a:p>
            <a:r>
              <a:rPr lang="pt-BR" dirty="0"/>
              <a:t>	</a:t>
            </a:r>
          </a:p>
          <a:p>
            <a:endParaRPr lang="pt-BR" dirty="0"/>
          </a:p>
          <a:p>
            <a:r>
              <a:rPr lang="pt-BR" dirty="0" smtClean="0"/>
              <a:t> </a:t>
            </a:r>
            <a:r>
              <a:rPr lang="pt-BR" dirty="0"/>
              <a:t>	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20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Imagem 5" descr="logo v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497" y="6081420"/>
            <a:ext cx="1291909" cy="68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to 25"/>
          <p:cNvCxnSpPr/>
          <p:nvPr/>
        </p:nvCxnSpPr>
        <p:spPr>
          <a:xfrm>
            <a:off x="2281893" y="3692524"/>
            <a:ext cx="0" cy="504056"/>
          </a:xfrm>
          <a:prstGeom prst="line">
            <a:avLst/>
          </a:prstGeom>
          <a:ln w="38100" cmpd="tri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CONCESSÃO BR-101/RJ – PONTE RIO-NITERÓI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51520" y="836712"/>
            <a:ext cx="4248472" cy="139612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1995: 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Ponte foi a primeira concessão federal  de rodovias do Brasil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33076" y="2396380"/>
            <a:ext cx="4266916" cy="180474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2015: </a:t>
            </a:r>
          </a:p>
          <a:p>
            <a:pPr algn="ctr"/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a primeira concessão federal a ser renovada com nova licitação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51520" y="4348842"/>
            <a:ext cx="8496944" cy="160043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B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 elaborado por PMI</a:t>
            </a:r>
          </a:p>
          <a:p>
            <a:pPr lvl="1">
              <a:buFont typeface="Wingdings" pitchFamily="2" charset="2"/>
              <a:buChar char="§"/>
            </a:pPr>
            <a:r>
              <a:rPr lang="pt-B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  do Programa de Investimentos em Logística (PIL)</a:t>
            </a:r>
          </a:p>
          <a:p>
            <a:r>
              <a:rPr lang="pt-B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Leilão realizado em 18 de março</a:t>
            </a:r>
          </a:p>
          <a:p>
            <a:pPr lvl="1">
              <a:buFont typeface="Wingdings" pitchFamily="2" charset="2"/>
              <a:buChar char="§"/>
            </a:pPr>
            <a:r>
              <a:rPr lang="pt-B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participantes – </a:t>
            </a:r>
            <a:r>
              <a:rPr lang="pt-BR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Tarifa Vencedora: deságio de 36,67%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149" y="856030"/>
            <a:ext cx="4284096" cy="295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3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DADOS GERAIS DA CONCESSÃO</a:t>
            </a:r>
            <a:endParaRPr lang="pt-BR" sz="3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699792" y="1359540"/>
            <a:ext cx="6552728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  <a:defRPr/>
            </a:pPr>
            <a:r>
              <a:rPr lang="pt-BR" sz="2400" b="1" dirty="0" smtClean="0">
                <a:solidFill>
                  <a:srgbClr val="000000"/>
                </a:solidFill>
              </a:rPr>
              <a:t>Trecho:</a:t>
            </a:r>
            <a:r>
              <a:rPr lang="pt-BR" sz="2400" dirty="0" smtClean="0">
                <a:solidFill>
                  <a:srgbClr val="000000"/>
                </a:solidFill>
              </a:rPr>
              <a:t> </a:t>
            </a:r>
            <a:r>
              <a:rPr lang="pt-BR" sz="2400" dirty="0" smtClean="0"/>
              <a:t>Acesso à Ponte Presidente Costa e Silva (Niterói) – Entroncamento RJ-071 (Linha Vermelha)</a:t>
            </a:r>
          </a:p>
          <a:p>
            <a:pPr>
              <a:spcAft>
                <a:spcPts val="400"/>
              </a:spcAft>
              <a:defRPr/>
            </a:pPr>
            <a:r>
              <a:rPr lang="pt-BR" sz="2400" b="1" dirty="0" smtClean="0"/>
              <a:t>Municípios: </a:t>
            </a:r>
            <a:r>
              <a:rPr lang="pt-BR" sz="2400" dirty="0" smtClean="0"/>
              <a:t>Rio de Janeiro e Niterói</a:t>
            </a:r>
          </a:p>
          <a:p>
            <a:pPr>
              <a:defRPr/>
            </a:pPr>
            <a:r>
              <a:rPr lang="pt-BR" sz="2400" b="1" dirty="0" smtClean="0"/>
              <a:t>Extensão:</a:t>
            </a:r>
            <a:r>
              <a:rPr lang="pt-BR" sz="2400" dirty="0" smtClean="0"/>
              <a:t> 13,2 km (ponte) e 10,2 km de acessos</a:t>
            </a:r>
          </a:p>
          <a:p>
            <a:pPr marL="730250" lvl="1" indent="-273050">
              <a:buFont typeface="Wingdings" pitchFamily="2" charset="2"/>
              <a:buChar char="§"/>
              <a:defRPr/>
            </a:pPr>
            <a:r>
              <a:rPr lang="pt-BR" sz="2400" dirty="0" smtClean="0"/>
              <a:t>4 faixas por sentido </a:t>
            </a:r>
          </a:p>
          <a:p>
            <a:pPr marL="730250" lvl="1" indent="-273050">
              <a:buFont typeface="Wingdings" pitchFamily="2" charset="2"/>
              <a:buChar char="§"/>
              <a:defRPr/>
            </a:pPr>
            <a:r>
              <a:rPr lang="pt-BR" sz="2400" dirty="0" smtClean="0"/>
              <a:t>Vão central: pavimento de concreto</a:t>
            </a:r>
          </a:p>
          <a:p>
            <a:pPr marL="273050" indent="-273050">
              <a:defRPr/>
            </a:pPr>
            <a:r>
              <a:rPr lang="pt-BR" sz="2400" b="1" dirty="0" smtClean="0"/>
              <a:t>Tráfego diário: </a:t>
            </a:r>
            <a:r>
              <a:rPr lang="pt-BR" sz="2400" dirty="0" smtClean="0"/>
              <a:t>78,5 mil veículos </a:t>
            </a:r>
            <a:r>
              <a:rPr lang="pt-BR" sz="2200" dirty="0" smtClean="0"/>
              <a:t>(em um sentido)</a:t>
            </a:r>
          </a:p>
        </p:txBody>
      </p:sp>
      <p:sp>
        <p:nvSpPr>
          <p:cNvPr id="9" name="Retângulo 8"/>
          <p:cNvSpPr/>
          <p:nvPr/>
        </p:nvSpPr>
        <p:spPr>
          <a:xfrm>
            <a:off x="288032" y="4543960"/>
            <a:ext cx="8388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 smtClean="0"/>
              <a:t>Característica:</a:t>
            </a:r>
            <a:r>
              <a:rPr lang="pt-BR" sz="2400" dirty="0" smtClean="0"/>
              <a:t> ponte inaugurada em março/1974</a:t>
            </a:r>
          </a:p>
          <a:p>
            <a:pPr marL="712788" lvl="1" indent="-255588">
              <a:buFont typeface="Wingdings" pitchFamily="2" charset="2"/>
              <a:buChar char="§"/>
              <a:tabLst>
                <a:tab pos="541338" algn="l"/>
              </a:tabLst>
              <a:defRPr/>
            </a:pPr>
            <a:r>
              <a:rPr lang="pt-BR" sz="2200" dirty="0" smtClean="0"/>
              <a:t>Liga o Rio de Janeiro à Região dos Lagos e ao norte fluminense</a:t>
            </a:r>
          </a:p>
          <a:p>
            <a:pPr marL="712788" lvl="1" indent="-255588">
              <a:buFont typeface="Wingdings" pitchFamily="2" charset="2"/>
              <a:buChar char="§"/>
              <a:tabLst>
                <a:tab pos="541338" algn="l"/>
              </a:tabLst>
              <a:defRPr/>
            </a:pPr>
            <a:r>
              <a:rPr lang="pt-BR" sz="2200" dirty="0" smtClean="0"/>
              <a:t>Um dos maiores desafios de mobilidade urbana do país - tráfego na travessia da Baía de Guanabara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699792" y="817548"/>
            <a:ext cx="5043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 smtClean="0"/>
              <a:t>BR-101/RJ – PONTE RIO-NITERÓI</a:t>
            </a:r>
            <a:endParaRPr lang="pt-BR" sz="2800" b="1" dirty="0" smtClean="0">
              <a:solidFill>
                <a:srgbClr val="000000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 rot="16200000">
            <a:off x="-339672" y="1589922"/>
            <a:ext cx="3685249" cy="2249662"/>
            <a:chOff x="-322256" y="1613672"/>
            <a:chExt cx="3685249" cy="2249662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10048"/>
            <a:stretch>
              <a:fillRect/>
            </a:stretch>
          </p:blipFill>
          <p:spPr bwMode="auto">
            <a:xfrm>
              <a:off x="-322256" y="1613672"/>
              <a:ext cx="3685249" cy="224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Forma livre 13"/>
            <p:cNvSpPr/>
            <p:nvPr/>
          </p:nvSpPr>
          <p:spPr>
            <a:xfrm>
              <a:off x="185489" y="2122719"/>
              <a:ext cx="2545278" cy="370115"/>
            </a:xfrm>
            <a:custGeom>
              <a:avLst/>
              <a:gdLst>
                <a:gd name="connsiteX0" fmla="*/ 0 w 2545278"/>
                <a:gd name="connsiteY0" fmla="*/ 180109 h 370115"/>
                <a:gd name="connsiteX1" fmla="*/ 190005 w 2545278"/>
                <a:gd name="connsiteY1" fmla="*/ 25730 h 370115"/>
                <a:gd name="connsiteX2" fmla="*/ 427511 w 2545278"/>
                <a:gd name="connsiteY2" fmla="*/ 25730 h 370115"/>
                <a:gd name="connsiteX3" fmla="*/ 1068779 w 2545278"/>
                <a:gd name="connsiteY3" fmla="*/ 132608 h 370115"/>
                <a:gd name="connsiteX4" fmla="*/ 1840675 w 2545278"/>
                <a:gd name="connsiteY4" fmla="*/ 251361 h 370115"/>
                <a:gd name="connsiteX5" fmla="*/ 2232561 w 2545278"/>
                <a:gd name="connsiteY5" fmla="*/ 298863 h 370115"/>
                <a:gd name="connsiteX6" fmla="*/ 2493818 w 2545278"/>
                <a:gd name="connsiteY6" fmla="*/ 322613 h 370115"/>
                <a:gd name="connsiteX7" fmla="*/ 2541319 w 2545278"/>
                <a:gd name="connsiteY7" fmla="*/ 370115 h 37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45278" h="370115">
                  <a:moveTo>
                    <a:pt x="0" y="180109"/>
                  </a:moveTo>
                  <a:cubicBezTo>
                    <a:pt x="59376" y="115784"/>
                    <a:pt x="118753" y="51460"/>
                    <a:pt x="190005" y="25730"/>
                  </a:cubicBezTo>
                  <a:cubicBezTo>
                    <a:pt x="261257" y="0"/>
                    <a:pt x="281049" y="7917"/>
                    <a:pt x="427511" y="25730"/>
                  </a:cubicBezTo>
                  <a:cubicBezTo>
                    <a:pt x="573973" y="43543"/>
                    <a:pt x="1068779" y="132608"/>
                    <a:pt x="1068779" y="132608"/>
                  </a:cubicBezTo>
                  <a:lnTo>
                    <a:pt x="1840675" y="251361"/>
                  </a:lnTo>
                  <a:cubicBezTo>
                    <a:pt x="2034639" y="279070"/>
                    <a:pt x="2123704" y="286988"/>
                    <a:pt x="2232561" y="298863"/>
                  </a:cubicBezTo>
                  <a:cubicBezTo>
                    <a:pt x="2341418" y="310738"/>
                    <a:pt x="2442358" y="310738"/>
                    <a:pt x="2493818" y="322613"/>
                  </a:cubicBezTo>
                  <a:cubicBezTo>
                    <a:pt x="2545278" y="334488"/>
                    <a:pt x="2543298" y="352301"/>
                    <a:pt x="2541319" y="370115"/>
                  </a:cubicBezTo>
                </a:path>
              </a:pathLst>
            </a:custGeom>
            <a:ln w="50800">
              <a:solidFill>
                <a:srgbClr val="FFFF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395536" y="1268760"/>
            <a:ext cx="84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Niterói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63434" y="3779748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Rio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08236" y="1244600"/>
            <a:ext cx="84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Niterói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076134" y="3755588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Rio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 cstate="print"/>
          <a:srcRect l="31588" t="35597" r="29189" b="36943"/>
          <a:stretch/>
        </p:blipFill>
        <p:spPr>
          <a:xfrm>
            <a:off x="475544" y="4149081"/>
            <a:ext cx="2296255" cy="86409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NOVA CONCESSÃO DA PONTE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059832" y="906973"/>
            <a:ext cx="60841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"/>
              </a:spcAft>
              <a:defRPr/>
            </a:pPr>
            <a:r>
              <a:rPr lang="pt-BR" sz="2400" b="1" dirty="0" smtClean="0">
                <a:solidFill>
                  <a:srgbClr val="000000"/>
                </a:solidFill>
              </a:rPr>
              <a:t>Concessionária:</a:t>
            </a:r>
            <a:r>
              <a:rPr lang="pt-BR" sz="2400" dirty="0" smtClean="0">
                <a:solidFill>
                  <a:srgbClr val="000000"/>
                </a:solidFill>
              </a:rPr>
              <a:t> </a:t>
            </a:r>
            <a:r>
              <a:rPr lang="pt-BR" sz="2400" dirty="0" smtClean="0"/>
              <a:t>ECOPONTE </a:t>
            </a:r>
            <a:r>
              <a:rPr lang="pt-BR" sz="2200" dirty="0" smtClean="0"/>
              <a:t>(Grupo </a:t>
            </a:r>
            <a:r>
              <a:rPr lang="pt-BR" sz="2200" dirty="0" err="1" smtClean="0"/>
              <a:t>Ecorodovias</a:t>
            </a:r>
            <a:r>
              <a:rPr lang="pt-BR" sz="2200" dirty="0" smtClean="0"/>
              <a:t>)</a:t>
            </a:r>
          </a:p>
          <a:p>
            <a:pPr>
              <a:spcAft>
                <a:spcPts val="150"/>
              </a:spcAft>
              <a:defRPr/>
            </a:pPr>
            <a:r>
              <a:rPr lang="pt-BR" sz="2400" b="1" dirty="0" smtClean="0"/>
              <a:t>Início: </a:t>
            </a:r>
            <a:r>
              <a:rPr lang="pt-BR" sz="2400" dirty="0" smtClean="0"/>
              <a:t>01/06/15    </a:t>
            </a:r>
            <a:r>
              <a:rPr lang="pt-BR" sz="2400" b="1" dirty="0" smtClean="0"/>
              <a:t>Término: </a:t>
            </a:r>
            <a:r>
              <a:rPr lang="pt-BR" sz="2400" dirty="0" smtClean="0"/>
              <a:t>31/05/45 (30 anos)</a:t>
            </a:r>
          </a:p>
          <a:p>
            <a:pPr>
              <a:spcAft>
                <a:spcPts val="150"/>
              </a:spcAft>
              <a:defRPr/>
            </a:pPr>
            <a:r>
              <a:rPr lang="pt-BR" sz="2400" b="1" dirty="0" smtClean="0"/>
              <a:t>Investimentos:</a:t>
            </a:r>
            <a:r>
              <a:rPr lang="pt-BR" sz="2400" dirty="0" smtClean="0"/>
              <a:t> R$ 1,3 bilhão</a:t>
            </a:r>
          </a:p>
          <a:p>
            <a:pPr>
              <a:spcAft>
                <a:spcPts val="150"/>
              </a:spcAft>
              <a:defRPr/>
            </a:pPr>
            <a:r>
              <a:rPr lang="pt-BR" sz="2400" b="1" dirty="0" smtClean="0"/>
              <a:t>Custos Operacionais:</a:t>
            </a:r>
            <a:r>
              <a:rPr lang="pt-BR" sz="2400" dirty="0" smtClean="0"/>
              <a:t> R$ 1,98 bilhão</a:t>
            </a:r>
          </a:p>
          <a:p>
            <a:pPr>
              <a:spcAft>
                <a:spcPts val="150"/>
              </a:spcAft>
              <a:defRPr/>
            </a:pPr>
            <a:r>
              <a:rPr lang="pt-BR" sz="2400" b="1" dirty="0" smtClean="0"/>
              <a:t>Tarifa a partir de 01/06: R$ 3,70</a:t>
            </a:r>
          </a:p>
          <a:p>
            <a:pPr>
              <a:spcAft>
                <a:spcPts val="150"/>
              </a:spcAft>
              <a:defRPr/>
            </a:pPr>
            <a:r>
              <a:rPr lang="pt-BR" sz="2200" dirty="0" smtClean="0"/>
              <a:t>(Redução de R$ 1,50)</a:t>
            </a:r>
          </a:p>
          <a:p>
            <a:pPr marL="712788" lvl="1" indent="-255588">
              <a:spcAft>
                <a:spcPts val="150"/>
              </a:spcAft>
              <a:buFont typeface="Wingdings" pitchFamily="2" charset="2"/>
              <a:buChar char="§"/>
              <a:defRPr/>
            </a:pPr>
            <a:r>
              <a:rPr lang="pt-BR" sz="2400" b="1" dirty="0" smtClean="0"/>
              <a:t>Praças de pedágio: </a:t>
            </a:r>
            <a:r>
              <a:rPr lang="pt-BR" sz="2400" dirty="0" smtClean="0"/>
              <a:t>01  na chegada em Niterói </a:t>
            </a:r>
            <a:r>
              <a:rPr lang="pt-BR" sz="2200" dirty="0" smtClean="0"/>
              <a:t>(cobrança monodirecional)</a:t>
            </a:r>
            <a:endParaRPr lang="pt-BR" sz="2200" b="1" dirty="0" smtClean="0">
              <a:solidFill>
                <a:srgbClr val="FF0000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79562" y="4234762"/>
            <a:ext cx="63356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pt-BR" sz="2400" b="1" dirty="0" smtClean="0"/>
              <a:t>Trabalhos iniciais em 2015: </a:t>
            </a:r>
            <a:r>
              <a:rPr lang="pt-BR" sz="2400" dirty="0" smtClean="0"/>
              <a:t>obras de melhoria operacional para aumento da fluidez e segurança</a:t>
            </a:r>
          </a:p>
          <a:p>
            <a:pPr marL="457200" lvl="2">
              <a:buFont typeface="Wingdings" pitchFamily="2" charset="2"/>
              <a:buChar char="§"/>
              <a:defRPr/>
            </a:pPr>
            <a:r>
              <a:rPr lang="pt-BR" sz="2200" dirty="0" smtClean="0"/>
              <a:t> Drenagem</a:t>
            </a:r>
          </a:p>
          <a:p>
            <a:pPr marL="457200" lvl="2">
              <a:buFont typeface="Wingdings" pitchFamily="2" charset="2"/>
              <a:buChar char="§"/>
              <a:defRPr/>
            </a:pPr>
            <a:r>
              <a:rPr lang="pt-BR" sz="2200" dirty="0" smtClean="0"/>
              <a:t> Dispositivos de segurança</a:t>
            </a:r>
          </a:p>
          <a:p>
            <a:pPr marL="457200" lvl="2">
              <a:buFont typeface="Wingdings" pitchFamily="2" charset="2"/>
              <a:buChar char="§"/>
              <a:defRPr/>
            </a:pPr>
            <a:r>
              <a:rPr lang="pt-BR" sz="2200" dirty="0" smtClean="0"/>
              <a:t> Modernização de praças de pedágio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742296"/>
            <a:ext cx="2232248" cy="3488869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6783" r="7456" b="15536"/>
          <a:stretch>
            <a:fillRect/>
          </a:stretch>
        </p:blipFill>
        <p:spPr bwMode="auto">
          <a:xfrm>
            <a:off x="971600" y="5013176"/>
            <a:ext cx="1656184" cy="720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INVESTIMENTOS - NOVA CONCESSÃO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923928" y="3212976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Passagem subterrânea sob a Praça Renascença em Niterói</a:t>
            </a:r>
          </a:p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 Início previsto: Junho/2016 </a:t>
            </a:r>
          </a:p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 Conclusão: Junho/2017</a:t>
            </a:r>
            <a:endParaRPr lang="pt-BR" sz="2400" b="1" dirty="0" smtClean="0">
              <a:solidFill>
                <a:srgbClr val="000000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251520" y="1037071"/>
            <a:ext cx="8640960" cy="105560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R$ 421,4 milhões em obras de maior porte</a:t>
            </a:r>
          </a:p>
          <a:p>
            <a:pPr algn="ctr"/>
            <a:r>
              <a:rPr lang="pt-BR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Início em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Junho/2016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4391608" y="2689756"/>
            <a:ext cx="4446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 smtClean="0">
                <a:solidFill>
                  <a:srgbClr val="000000"/>
                </a:solidFill>
              </a:rPr>
              <a:t>Mergulhão: R$ 56,7 milhões 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192902" y="2564904"/>
            <a:ext cx="4019058" cy="2808311"/>
            <a:chOff x="192902" y="2564904"/>
            <a:chExt cx="4019058" cy="2808311"/>
          </a:xfrm>
        </p:grpSpPr>
        <p:pic>
          <p:nvPicPr>
            <p:cNvPr id="13" name="Imagem 12"/>
            <p:cNvPicPr/>
            <p:nvPr/>
          </p:nvPicPr>
          <p:blipFill>
            <a:blip r:embed="rId2" cstate="print"/>
            <a:srcRect r="24407"/>
            <a:stretch>
              <a:fillRect/>
            </a:stretch>
          </p:blipFill>
          <p:spPr>
            <a:xfrm>
              <a:off x="192902" y="2564904"/>
              <a:ext cx="4019058" cy="280831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4" name="Forma livre 13"/>
            <p:cNvSpPr/>
            <p:nvPr/>
          </p:nvSpPr>
          <p:spPr>
            <a:xfrm>
              <a:off x="1700213" y="3564062"/>
              <a:ext cx="940593" cy="33338"/>
            </a:xfrm>
            <a:custGeom>
              <a:avLst/>
              <a:gdLst>
                <a:gd name="connsiteX0" fmla="*/ 0 w 940593"/>
                <a:gd name="connsiteY0" fmla="*/ 33338 h 33338"/>
                <a:gd name="connsiteX1" fmla="*/ 542925 w 940593"/>
                <a:gd name="connsiteY1" fmla="*/ 21431 h 33338"/>
                <a:gd name="connsiteX2" fmla="*/ 940593 w 940593"/>
                <a:gd name="connsiteY2" fmla="*/ 0 h 3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0593" h="33338">
                  <a:moveTo>
                    <a:pt x="0" y="33338"/>
                  </a:moveTo>
                  <a:lnTo>
                    <a:pt x="542925" y="21431"/>
                  </a:lnTo>
                  <a:cubicBezTo>
                    <a:pt x="699690" y="15875"/>
                    <a:pt x="820141" y="7937"/>
                    <a:pt x="940593" y="0"/>
                  </a:cubicBezTo>
                </a:path>
              </a:pathLst>
            </a:custGeom>
            <a:solidFill>
              <a:srgbClr val="FF0000"/>
            </a:solidFill>
            <a:ln w="76200">
              <a:solidFill>
                <a:srgbClr val="00B05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683568" y="2636912"/>
              <a:ext cx="1118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/>
                <a:t>Mergulhão</a:t>
              </a:r>
              <a:endParaRPr lang="pt-BR" sz="1600" b="1" dirty="0"/>
            </a:p>
          </p:txBody>
        </p:sp>
        <p:cxnSp>
          <p:nvCxnSpPr>
            <p:cNvPr id="16" name="Conector reto 15"/>
            <p:cNvCxnSpPr/>
            <p:nvPr/>
          </p:nvCxnSpPr>
          <p:spPr>
            <a:xfrm>
              <a:off x="755576" y="2951366"/>
              <a:ext cx="756000" cy="0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>
              <a:endCxn id="14" idx="0"/>
            </p:cNvCxnSpPr>
            <p:nvPr/>
          </p:nvCxnSpPr>
          <p:spPr>
            <a:xfrm>
              <a:off x="1513919" y="2951366"/>
              <a:ext cx="186294" cy="646034"/>
            </a:xfrm>
            <a:prstGeom prst="line">
              <a:avLst/>
            </a:prstGeom>
            <a:ln w="31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CaixaDeTexto 17"/>
            <p:cNvSpPr txBox="1"/>
            <p:nvPr/>
          </p:nvSpPr>
          <p:spPr>
            <a:xfrm>
              <a:off x="696268" y="2611512"/>
              <a:ext cx="1118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/>
                  </a:solidFill>
                </a:rPr>
                <a:t>Mergulhão</a:t>
              </a:r>
              <a:endParaRPr lang="pt-BR" sz="1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251520" y="2348880"/>
            <a:ext cx="4499992" cy="2932955"/>
            <a:chOff x="251520" y="2348880"/>
            <a:chExt cx="4499992" cy="2932955"/>
          </a:xfrm>
        </p:grpSpPr>
        <p:pic>
          <p:nvPicPr>
            <p:cNvPr id="9" name="Imagem 8" descr="linha Vermelha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0" y="2348880"/>
              <a:ext cx="4499992" cy="293295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Forma livre 13"/>
            <p:cNvSpPr/>
            <p:nvPr/>
          </p:nvSpPr>
          <p:spPr>
            <a:xfrm>
              <a:off x="874583" y="3587972"/>
              <a:ext cx="3457575" cy="427361"/>
            </a:xfrm>
            <a:custGeom>
              <a:avLst/>
              <a:gdLst>
                <a:gd name="connsiteX0" fmla="*/ 0 w 3457575"/>
                <a:gd name="connsiteY0" fmla="*/ 0 h 377032"/>
                <a:gd name="connsiteX1" fmla="*/ 38100 w 3457575"/>
                <a:gd name="connsiteY1" fmla="*/ 142875 h 377032"/>
                <a:gd name="connsiteX2" fmla="*/ 114300 w 3457575"/>
                <a:gd name="connsiteY2" fmla="*/ 180975 h 377032"/>
                <a:gd name="connsiteX3" fmla="*/ 547688 w 3457575"/>
                <a:gd name="connsiteY3" fmla="*/ 238125 h 377032"/>
                <a:gd name="connsiteX4" fmla="*/ 857250 w 3457575"/>
                <a:gd name="connsiteY4" fmla="*/ 152400 h 377032"/>
                <a:gd name="connsiteX5" fmla="*/ 1195388 w 3457575"/>
                <a:gd name="connsiteY5" fmla="*/ 104775 h 377032"/>
                <a:gd name="connsiteX6" fmla="*/ 1800225 w 3457575"/>
                <a:gd name="connsiteY6" fmla="*/ 90488 h 377032"/>
                <a:gd name="connsiteX7" fmla="*/ 2147888 w 3457575"/>
                <a:gd name="connsiteY7" fmla="*/ 147638 h 377032"/>
                <a:gd name="connsiteX8" fmla="*/ 2767013 w 3457575"/>
                <a:gd name="connsiteY8" fmla="*/ 338138 h 377032"/>
                <a:gd name="connsiteX9" fmla="*/ 3290888 w 3457575"/>
                <a:gd name="connsiteY9" fmla="*/ 366713 h 377032"/>
                <a:gd name="connsiteX10" fmla="*/ 3457575 w 3457575"/>
                <a:gd name="connsiteY10" fmla="*/ 276225 h 377032"/>
                <a:gd name="connsiteX0" fmla="*/ 0 w 3457575"/>
                <a:gd name="connsiteY0" fmla="*/ 0 h 338138"/>
                <a:gd name="connsiteX1" fmla="*/ 38100 w 3457575"/>
                <a:gd name="connsiteY1" fmla="*/ 142875 h 338138"/>
                <a:gd name="connsiteX2" fmla="*/ 114300 w 3457575"/>
                <a:gd name="connsiteY2" fmla="*/ 180975 h 338138"/>
                <a:gd name="connsiteX3" fmla="*/ 547688 w 3457575"/>
                <a:gd name="connsiteY3" fmla="*/ 238125 h 338138"/>
                <a:gd name="connsiteX4" fmla="*/ 857250 w 3457575"/>
                <a:gd name="connsiteY4" fmla="*/ 152400 h 338138"/>
                <a:gd name="connsiteX5" fmla="*/ 1195388 w 3457575"/>
                <a:gd name="connsiteY5" fmla="*/ 104775 h 338138"/>
                <a:gd name="connsiteX6" fmla="*/ 1800225 w 3457575"/>
                <a:gd name="connsiteY6" fmla="*/ 90488 h 338138"/>
                <a:gd name="connsiteX7" fmla="*/ 2147888 w 3457575"/>
                <a:gd name="connsiteY7" fmla="*/ 147638 h 338138"/>
                <a:gd name="connsiteX8" fmla="*/ 2767013 w 3457575"/>
                <a:gd name="connsiteY8" fmla="*/ 338138 h 338138"/>
                <a:gd name="connsiteX9" fmla="*/ 3457575 w 3457575"/>
                <a:gd name="connsiteY9" fmla="*/ 276225 h 338138"/>
                <a:gd name="connsiteX0" fmla="*/ 0 w 3457575"/>
                <a:gd name="connsiteY0" fmla="*/ 0 h 427361"/>
                <a:gd name="connsiteX1" fmla="*/ 38100 w 3457575"/>
                <a:gd name="connsiteY1" fmla="*/ 142875 h 427361"/>
                <a:gd name="connsiteX2" fmla="*/ 114300 w 3457575"/>
                <a:gd name="connsiteY2" fmla="*/ 180975 h 427361"/>
                <a:gd name="connsiteX3" fmla="*/ 547688 w 3457575"/>
                <a:gd name="connsiteY3" fmla="*/ 238125 h 427361"/>
                <a:gd name="connsiteX4" fmla="*/ 857250 w 3457575"/>
                <a:gd name="connsiteY4" fmla="*/ 152400 h 427361"/>
                <a:gd name="connsiteX5" fmla="*/ 1195388 w 3457575"/>
                <a:gd name="connsiteY5" fmla="*/ 104775 h 427361"/>
                <a:gd name="connsiteX6" fmla="*/ 1800225 w 3457575"/>
                <a:gd name="connsiteY6" fmla="*/ 90488 h 427361"/>
                <a:gd name="connsiteX7" fmla="*/ 2147888 w 3457575"/>
                <a:gd name="connsiteY7" fmla="*/ 147638 h 427361"/>
                <a:gd name="connsiteX8" fmla="*/ 2767013 w 3457575"/>
                <a:gd name="connsiteY8" fmla="*/ 338138 h 427361"/>
                <a:gd name="connsiteX9" fmla="*/ 3457575 w 3457575"/>
                <a:gd name="connsiteY9" fmla="*/ 276225 h 427361"/>
                <a:gd name="connsiteX0" fmla="*/ 0 w 3457575"/>
                <a:gd name="connsiteY0" fmla="*/ 0 h 427361"/>
                <a:gd name="connsiteX1" fmla="*/ 38100 w 3457575"/>
                <a:gd name="connsiteY1" fmla="*/ 142875 h 427361"/>
                <a:gd name="connsiteX2" fmla="*/ 114300 w 3457575"/>
                <a:gd name="connsiteY2" fmla="*/ 180975 h 427361"/>
                <a:gd name="connsiteX3" fmla="*/ 547688 w 3457575"/>
                <a:gd name="connsiteY3" fmla="*/ 238125 h 427361"/>
                <a:gd name="connsiteX4" fmla="*/ 857250 w 3457575"/>
                <a:gd name="connsiteY4" fmla="*/ 152400 h 427361"/>
                <a:gd name="connsiteX5" fmla="*/ 1195388 w 3457575"/>
                <a:gd name="connsiteY5" fmla="*/ 104775 h 427361"/>
                <a:gd name="connsiteX6" fmla="*/ 1800225 w 3457575"/>
                <a:gd name="connsiteY6" fmla="*/ 90488 h 427361"/>
                <a:gd name="connsiteX7" fmla="*/ 2147888 w 3457575"/>
                <a:gd name="connsiteY7" fmla="*/ 147638 h 427361"/>
                <a:gd name="connsiteX8" fmla="*/ 2767013 w 3457575"/>
                <a:gd name="connsiteY8" fmla="*/ 338138 h 427361"/>
                <a:gd name="connsiteX9" fmla="*/ 3457575 w 3457575"/>
                <a:gd name="connsiteY9" fmla="*/ 276225 h 427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7575" h="427361">
                  <a:moveTo>
                    <a:pt x="0" y="0"/>
                  </a:moveTo>
                  <a:cubicBezTo>
                    <a:pt x="9525" y="56356"/>
                    <a:pt x="19050" y="112713"/>
                    <a:pt x="38100" y="142875"/>
                  </a:cubicBezTo>
                  <a:cubicBezTo>
                    <a:pt x="57150" y="173038"/>
                    <a:pt x="29369" y="165100"/>
                    <a:pt x="114300" y="180975"/>
                  </a:cubicBezTo>
                  <a:cubicBezTo>
                    <a:pt x="199231" y="196850"/>
                    <a:pt x="423863" y="242887"/>
                    <a:pt x="547688" y="238125"/>
                  </a:cubicBezTo>
                  <a:cubicBezTo>
                    <a:pt x="671513" y="233363"/>
                    <a:pt x="749300" y="174625"/>
                    <a:pt x="857250" y="152400"/>
                  </a:cubicBezTo>
                  <a:cubicBezTo>
                    <a:pt x="965200" y="130175"/>
                    <a:pt x="1038226" y="115094"/>
                    <a:pt x="1195388" y="104775"/>
                  </a:cubicBezTo>
                  <a:cubicBezTo>
                    <a:pt x="1352551" y="94456"/>
                    <a:pt x="1641475" y="83344"/>
                    <a:pt x="1800225" y="90488"/>
                  </a:cubicBezTo>
                  <a:cubicBezTo>
                    <a:pt x="1958975" y="97632"/>
                    <a:pt x="1986757" y="106363"/>
                    <a:pt x="2147888" y="147638"/>
                  </a:cubicBezTo>
                  <a:cubicBezTo>
                    <a:pt x="2309019" y="188913"/>
                    <a:pt x="2548732" y="316707"/>
                    <a:pt x="2767013" y="338138"/>
                  </a:cubicBezTo>
                  <a:cubicBezTo>
                    <a:pt x="2993380" y="362273"/>
                    <a:pt x="3202807" y="427361"/>
                    <a:pt x="3457575" y="276225"/>
                  </a:cubicBezTo>
                </a:path>
              </a:pathLst>
            </a:custGeom>
            <a:ln w="76200">
              <a:solidFill>
                <a:srgbClr val="FF0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INVESTIMENTOS - NOVA CONCESSÃO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391601" y="2191504"/>
            <a:ext cx="46805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Ligação com a Linha Vermelha, evitando que os usuários da Ponte, com destino à Baixada Fluminense e à Via Dutra, utilizem a Avenida Brasil</a:t>
            </a:r>
          </a:p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Início previsto: Junho/2017 </a:t>
            </a:r>
          </a:p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 Conclusão: Junho/2019</a:t>
            </a:r>
            <a:endParaRPr lang="pt-BR" sz="2400" b="1" dirty="0" smtClean="0">
              <a:solidFill>
                <a:srgbClr val="000000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362185" y="155679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0000"/>
                </a:solidFill>
              </a:rPr>
              <a:t>Alça de Ligação - Linha Vermelha: R$ 174 milhões</a:t>
            </a:r>
            <a:endParaRPr lang="pt-BR" sz="28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251520" y="2950468"/>
            <a:ext cx="191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Expressa 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Pres. João Goulart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264220" y="2924944"/>
            <a:ext cx="1919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Expressa </a:t>
            </a:r>
          </a:p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Pres. João Goulart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908584" y="2411596"/>
            <a:ext cx="3185864" cy="369332"/>
          </a:xfrm>
          <a:prstGeom prst="rect">
            <a:avLst/>
          </a:prstGeom>
          <a:solidFill>
            <a:srgbClr val="C00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Ligação – Linha Vermelha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3403228" y="3483992"/>
            <a:ext cx="1193324" cy="372740"/>
            <a:chOff x="3974728" y="3356992"/>
            <a:chExt cx="1193324" cy="372740"/>
          </a:xfrm>
        </p:grpSpPr>
        <p:sp>
          <p:nvSpPr>
            <p:cNvPr id="19" name="CaixaDeTexto 18"/>
            <p:cNvSpPr txBox="1"/>
            <p:nvPr/>
          </p:nvSpPr>
          <p:spPr>
            <a:xfrm>
              <a:off x="3995936" y="3356992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BR-101/RJ</a:t>
              </a:r>
              <a:endPara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974728" y="3360400"/>
              <a:ext cx="1172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BR-101/RJ</a:t>
              </a:r>
              <a:endPara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304800" y="2276872"/>
            <a:ext cx="4889500" cy="2880320"/>
            <a:chOff x="-590996" y="1154884"/>
            <a:chExt cx="8749934" cy="5154436"/>
          </a:xfrm>
        </p:grpSpPr>
        <p:pic>
          <p:nvPicPr>
            <p:cNvPr id="24" name="Imagem 23" descr="Avenida portuária.png"/>
            <p:cNvPicPr>
              <a:picLocks noChangeAspect="1"/>
            </p:cNvPicPr>
            <p:nvPr/>
          </p:nvPicPr>
          <p:blipFill>
            <a:blip r:embed="rId2" cstate="print"/>
            <a:srcRect l="5238" t="10913" r="5242"/>
            <a:stretch>
              <a:fillRect/>
            </a:stretch>
          </p:blipFill>
          <p:spPr>
            <a:xfrm>
              <a:off x="-590996" y="1154884"/>
              <a:ext cx="8749934" cy="515443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8" name="Grupo 27"/>
            <p:cNvGrpSpPr/>
            <p:nvPr/>
          </p:nvGrpSpPr>
          <p:grpSpPr>
            <a:xfrm>
              <a:off x="-180528" y="3573780"/>
              <a:ext cx="7739568" cy="920750"/>
              <a:chOff x="-180528" y="3573780"/>
              <a:chExt cx="7739568" cy="920750"/>
            </a:xfrm>
          </p:grpSpPr>
          <p:sp>
            <p:nvSpPr>
              <p:cNvPr id="25" name="Forma livre 24"/>
              <p:cNvSpPr/>
              <p:nvPr/>
            </p:nvSpPr>
            <p:spPr>
              <a:xfrm>
                <a:off x="0" y="3880077"/>
                <a:ext cx="1047085" cy="606577"/>
              </a:xfrm>
              <a:custGeom>
                <a:avLst/>
                <a:gdLst>
                  <a:gd name="connsiteX0" fmla="*/ 2652712 w 2652712"/>
                  <a:gd name="connsiteY0" fmla="*/ 0 h 726281"/>
                  <a:gd name="connsiteX1" fmla="*/ 2209800 w 2652712"/>
                  <a:gd name="connsiteY1" fmla="*/ 185737 h 726281"/>
                  <a:gd name="connsiteX2" fmla="*/ 1714500 w 2652712"/>
                  <a:gd name="connsiteY2" fmla="*/ 390525 h 726281"/>
                  <a:gd name="connsiteX3" fmla="*/ 1071562 w 2652712"/>
                  <a:gd name="connsiteY3" fmla="*/ 595312 h 726281"/>
                  <a:gd name="connsiteX4" fmla="*/ 800100 w 2652712"/>
                  <a:gd name="connsiteY4" fmla="*/ 671512 h 726281"/>
                  <a:gd name="connsiteX5" fmla="*/ 485775 w 2652712"/>
                  <a:gd name="connsiteY5" fmla="*/ 642937 h 726281"/>
                  <a:gd name="connsiteX6" fmla="*/ 0 w 2652712"/>
                  <a:gd name="connsiteY6" fmla="*/ 171450 h 726281"/>
                  <a:gd name="connsiteX0" fmla="*/ 2652712 w 2652712"/>
                  <a:gd name="connsiteY0" fmla="*/ 0 h 711622"/>
                  <a:gd name="connsiteX1" fmla="*/ 2209800 w 2652712"/>
                  <a:gd name="connsiteY1" fmla="*/ 185737 h 711622"/>
                  <a:gd name="connsiteX2" fmla="*/ 1714500 w 2652712"/>
                  <a:gd name="connsiteY2" fmla="*/ 390525 h 711622"/>
                  <a:gd name="connsiteX3" fmla="*/ 1071562 w 2652712"/>
                  <a:gd name="connsiteY3" fmla="*/ 595312 h 711622"/>
                  <a:gd name="connsiteX4" fmla="*/ 800100 w 2652712"/>
                  <a:gd name="connsiteY4" fmla="*/ 671512 h 711622"/>
                  <a:gd name="connsiteX5" fmla="*/ 493737 w 2652712"/>
                  <a:gd name="connsiteY5" fmla="*/ 628278 h 711622"/>
                  <a:gd name="connsiteX6" fmla="*/ 0 w 2652712"/>
                  <a:gd name="connsiteY6" fmla="*/ 171450 h 711622"/>
                  <a:gd name="connsiteX0" fmla="*/ 2619374 w 2619374"/>
                  <a:gd name="connsiteY0" fmla="*/ 0 h 713209"/>
                  <a:gd name="connsiteX1" fmla="*/ 2176462 w 2619374"/>
                  <a:gd name="connsiteY1" fmla="*/ 185737 h 713209"/>
                  <a:gd name="connsiteX2" fmla="*/ 1681162 w 2619374"/>
                  <a:gd name="connsiteY2" fmla="*/ 390525 h 713209"/>
                  <a:gd name="connsiteX3" fmla="*/ 1038224 w 2619374"/>
                  <a:gd name="connsiteY3" fmla="*/ 595312 h 713209"/>
                  <a:gd name="connsiteX4" fmla="*/ 766762 w 2619374"/>
                  <a:gd name="connsiteY4" fmla="*/ 671512 h 713209"/>
                  <a:gd name="connsiteX5" fmla="*/ 460399 w 2619374"/>
                  <a:gd name="connsiteY5" fmla="*/ 628278 h 713209"/>
                  <a:gd name="connsiteX6" fmla="*/ 0 w 2619374"/>
                  <a:gd name="connsiteY6" fmla="*/ 161925 h 713209"/>
                  <a:gd name="connsiteX0" fmla="*/ 2619374 w 2619374"/>
                  <a:gd name="connsiteY0" fmla="*/ 0 h 743743"/>
                  <a:gd name="connsiteX1" fmla="*/ 2176462 w 2619374"/>
                  <a:gd name="connsiteY1" fmla="*/ 185737 h 743743"/>
                  <a:gd name="connsiteX2" fmla="*/ 1681162 w 2619374"/>
                  <a:gd name="connsiteY2" fmla="*/ 390525 h 743743"/>
                  <a:gd name="connsiteX3" fmla="*/ 1038224 w 2619374"/>
                  <a:gd name="connsiteY3" fmla="*/ 595312 h 743743"/>
                  <a:gd name="connsiteX4" fmla="*/ 766762 w 2619374"/>
                  <a:gd name="connsiteY4" fmla="*/ 671512 h 743743"/>
                  <a:gd name="connsiteX5" fmla="*/ 0 w 2619374"/>
                  <a:gd name="connsiteY5" fmla="*/ 161925 h 743743"/>
                  <a:gd name="connsiteX0" fmla="*/ 2619374 w 2619374"/>
                  <a:gd name="connsiteY0" fmla="*/ 0 h 633412"/>
                  <a:gd name="connsiteX1" fmla="*/ 2176462 w 2619374"/>
                  <a:gd name="connsiteY1" fmla="*/ 185737 h 633412"/>
                  <a:gd name="connsiteX2" fmla="*/ 1681162 w 2619374"/>
                  <a:gd name="connsiteY2" fmla="*/ 390525 h 633412"/>
                  <a:gd name="connsiteX3" fmla="*/ 1038224 w 2619374"/>
                  <a:gd name="connsiteY3" fmla="*/ 595312 h 633412"/>
                  <a:gd name="connsiteX4" fmla="*/ 0 w 2619374"/>
                  <a:gd name="connsiteY4" fmla="*/ 161925 h 633412"/>
                  <a:gd name="connsiteX0" fmla="*/ 2507406 w 2507406"/>
                  <a:gd name="connsiteY0" fmla="*/ 0 h 633602"/>
                  <a:gd name="connsiteX1" fmla="*/ 2064494 w 2507406"/>
                  <a:gd name="connsiteY1" fmla="*/ 185737 h 633602"/>
                  <a:gd name="connsiteX2" fmla="*/ 1569194 w 2507406"/>
                  <a:gd name="connsiteY2" fmla="*/ 390525 h 633602"/>
                  <a:gd name="connsiteX3" fmla="*/ 926256 w 2507406"/>
                  <a:gd name="connsiteY3" fmla="*/ 595312 h 633602"/>
                  <a:gd name="connsiteX4" fmla="*/ 0 w 2507406"/>
                  <a:gd name="connsiteY4" fmla="*/ 160784 h 633602"/>
                  <a:gd name="connsiteX0" fmla="*/ 2507406 w 2507406"/>
                  <a:gd name="connsiteY0" fmla="*/ 0 h 633602"/>
                  <a:gd name="connsiteX1" fmla="*/ 2064494 w 2507406"/>
                  <a:gd name="connsiteY1" fmla="*/ 185737 h 633602"/>
                  <a:gd name="connsiteX2" fmla="*/ 1569194 w 2507406"/>
                  <a:gd name="connsiteY2" fmla="*/ 390525 h 633602"/>
                  <a:gd name="connsiteX3" fmla="*/ 926256 w 2507406"/>
                  <a:gd name="connsiteY3" fmla="*/ 595312 h 633602"/>
                  <a:gd name="connsiteX4" fmla="*/ 0 w 2507406"/>
                  <a:gd name="connsiteY4" fmla="*/ 160784 h 633602"/>
                  <a:gd name="connsiteX0" fmla="*/ 2507406 w 2507406"/>
                  <a:gd name="connsiteY0" fmla="*/ 0 h 776296"/>
                  <a:gd name="connsiteX1" fmla="*/ 2064494 w 2507406"/>
                  <a:gd name="connsiteY1" fmla="*/ 185737 h 776296"/>
                  <a:gd name="connsiteX2" fmla="*/ 1569194 w 2507406"/>
                  <a:gd name="connsiteY2" fmla="*/ 390525 h 776296"/>
                  <a:gd name="connsiteX3" fmla="*/ 926256 w 2507406"/>
                  <a:gd name="connsiteY3" fmla="*/ 595312 h 776296"/>
                  <a:gd name="connsiteX4" fmla="*/ 0 w 2507406"/>
                  <a:gd name="connsiteY4" fmla="*/ 160784 h 776296"/>
                  <a:gd name="connsiteX0" fmla="*/ 2507406 w 2507406"/>
                  <a:gd name="connsiteY0" fmla="*/ 0 h 776296"/>
                  <a:gd name="connsiteX1" fmla="*/ 2064494 w 2507406"/>
                  <a:gd name="connsiteY1" fmla="*/ 185737 h 776296"/>
                  <a:gd name="connsiteX2" fmla="*/ 1569194 w 2507406"/>
                  <a:gd name="connsiteY2" fmla="*/ 390525 h 776296"/>
                  <a:gd name="connsiteX3" fmla="*/ 926256 w 2507406"/>
                  <a:gd name="connsiteY3" fmla="*/ 595312 h 776296"/>
                  <a:gd name="connsiteX4" fmla="*/ 0 w 2507406"/>
                  <a:gd name="connsiteY4" fmla="*/ 160784 h 776296"/>
                  <a:gd name="connsiteX0" fmla="*/ 2507406 w 2507406"/>
                  <a:gd name="connsiteY0" fmla="*/ 0 h 394684"/>
                  <a:gd name="connsiteX1" fmla="*/ 2064494 w 2507406"/>
                  <a:gd name="connsiteY1" fmla="*/ 185737 h 394684"/>
                  <a:gd name="connsiteX2" fmla="*/ 1569194 w 2507406"/>
                  <a:gd name="connsiteY2" fmla="*/ 390525 h 394684"/>
                  <a:gd name="connsiteX3" fmla="*/ 0 w 2507406"/>
                  <a:gd name="connsiteY3" fmla="*/ 160784 h 394684"/>
                  <a:gd name="connsiteX0" fmla="*/ 2507406 w 2507406"/>
                  <a:gd name="connsiteY0" fmla="*/ 0 h 945489"/>
                  <a:gd name="connsiteX1" fmla="*/ 2064494 w 2507406"/>
                  <a:gd name="connsiteY1" fmla="*/ 185737 h 945489"/>
                  <a:gd name="connsiteX2" fmla="*/ 1569194 w 2507406"/>
                  <a:gd name="connsiteY2" fmla="*/ 390525 h 945489"/>
                  <a:gd name="connsiteX3" fmla="*/ 0 w 2507406"/>
                  <a:gd name="connsiteY3" fmla="*/ 160784 h 945489"/>
                  <a:gd name="connsiteX0" fmla="*/ 2507406 w 2507406"/>
                  <a:gd name="connsiteY0" fmla="*/ 0 h 945489"/>
                  <a:gd name="connsiteX1" fmla="*/ 2064494 w 2507406"/>
                  <a:gd name="connsiteY1" fmla="*/ 185737 h 945489"/>
                  <a:gd name="connsiteX2" fmla="*/ 1569194 w 2507406"/>
                  <a:gd name="connsiteY2" fmla="*/ 390525 h 945489"/>
                  <a:gd name="connsiteX3" fmla="*/ 0 w 2507406"/>
                  <a:gd name="connsiteY3" fmla="*/ 160784 h 945489"/>
                  <a:gd name="connsiteX0" fmla="*/ 3034373 w 3034373"/>
                  <a:gd name="connsiteY0" fmla="*/ 0 h 1144472"/>
                  <a:gd name="connsiteX1" fmla="*/ 2591461 w 3034373"/>
                  <a:gd name="connsiteY1" fmla="*/ 185737 h 1144472"/>
                  <a:gd name="connsiteX2" fmla="*/ 1475870 w 3034373"/>
                  <a:gd name="connsiteY2" fmla="*/ 589508 h 1144472"/>
                  <a:gd name="connsiteX3" fmla="*/ 526967 w 3034373"/>
                  <a:gd name="connsiteY3" fmla="*/ 160784 h 1144472"/>
                  <a:gd name="connsiteX0" fmla="*/ 3034373 w 3034373"/>
                  <a:gd name="connsiteY0" fmla="*/ 0 h 1144472"/>
                  <a:gd name="connsiteX1" fmla="*/ 2591461 w 3034373"/>
                  <a:gd name="connsiteY1" fmla="*/ 185737 h 1144472"/>
                  <a:gd name="connsiteX2" fmla="*/ 1475870 w 3034373"/>
                  <a:gd name="connsiteY2" fmla="*/ 589508 h 1144472"/>
                  <a:gd name="connsiteX3" fmla="*/ 526967 w 3034373"/>
                  <a:gd name="connsiteY3" fmla="*/ 160784 h 1144472"/>
                  <a:gd name="connsiteX0" fmla="*/ 3034373 w 3034373"/>
                  <a:gd name="connsiteY0" fmla="*/ 0 h 1144472"/>
                  <a:gd name="connsiteX1" fmla="*/ 2591461 w 3034373"/>
                  <a:gd name="connsiteY1" fmla="*/ 185737 h 1144472"/>
                  <a:gd name="connsiteX2" fmla="*/ 1475870 w 3034373"/>
                  <a:gd name="connsiteY2" fmla="*/ 589508 h 1144472"/>
                  <a:gd name="connsiteX3" fmla="*/ 526967 w 3034373"/>
                  <a:gd name="connsiteY3" fmla="*/ 160784 h 1144472"/>
                  <a:gd name="connsiteX0" fmla="*/ 2507406 w 2507406"/>
                  <a:gd name="connsiteY0" fmla="*/ 0 h 818638"/>
                  <a:gd name="connsiteX1" fmla="*/ 2064494 w 2507406"/>
                  <a:gd name="connsiteY1" fmla="*/ 185737 h 818638"/>
                  <a:gd name="connsiteX2" fmla="*/ 948903 w 2507406"/>
                  <a:gd name="connsiteY2" fmla="*/ 589508 h 818638"/>
                  <a:gd name="connsiteX3" fmla="*/ 0 w 2507406"/>
                  <a:gd name="connsiteY3" fmla="*/ 160784 h 818638"/>
                  <a:gd name="connsiteX0" fmla="*/ 2507406 w 2507406"/>
                  <a:gd name="connsiteY0" fmla="*/ 0 h 817125"/>
                  <a:gd name="connsiteX1" fmla="*/ 2064494 w 2507406"/>
                  <a:gd name="connsiteY1" fmla="*/ 185737 h 817125"/>
                  <a:gd name="connsiteX2" fmla="*/ 948903 w 2507406"/>
                  <a:gd name="connsiteY2" fmla="*/ 589508 h 817125"/>
                  <a:gd name="connsiteX3" fmla="*/ 0 w 2507406"/>
                  <a:gd name="connsiteY3" fmla="*/ 160784 h 817125"/>
                  <a:gd name="connsiteX0" fmla="*/ 2507406 w 2507406"/>
                  <a:gd name="connsiteY0" fmla="*/ 0 h 779893"/>
                  <a:gd name="connsiteX1" fmla="*/ 2064494 w 2507406"/>
                  <a:gd name="connsiteY1" fmla="*/ 185737 h 779893"/>
                  <a:gd name="connsiteX2" fmla="*/ 948903 w 2507406"/>
                  <a:gd name="connsiteY2" fmla="*/ 589508 h 779893"/>
                  <a:gd name="connsiteX3" fmla="*/ 0 w 2507406"/>
                  <a:gd name="connsiteY3" fmla="*/ 160784 h 779893"/>
                  <a:gd name="connsiteX0" fmla="*/ 2507406 w 2507406"/>
                  <a:gd name="connsiteY0" fmla="*/ 0 h 779893"/>
                  <a:gd name="connsiteX1" fmla="*/ 2064494 w 2507406"/>
                  <a:gd name="connsiteY1" fmla="*/ 185737 h 779893"/>
                  <a:gd name="connsiteX2" fmla="*/ 948903 w 2507406"/>
                  <a:gd name="connsiteY2" fmla="*/ 589508 h 779893"/>
                  <a:gd name="connsiteX3" fmla="*/ 0 w 2507406"/>
                  <a:gd name="connsiteY3" fmla="*/ 160784 h 779893"/>
                  <a:gd name="connsiteX0" fmla="*/ 2507406 w 2507406"/>
                  <a:gd name="connsiteY0" fmla="*/ 0 h 652293"/>
                  <a:gd name="connsiteX1" fmla="*/ 2064494 w 2507406"/>
                  <a:gd name="connsiteY1" fmla="*/ 185737 h 652293"/>
                  <a:gd name="connsiteX2" fmla="*/ 948903 w 2507406"/>
                  <a:gd name="connsiteY2" fmla="*/ 589508 h 652293"/>
                  <a:gd name="connsiteX3" fmla="*/ 471363 w 2507406"/>
                  <a:gd name="connsiteY3" fmla="*/ 562445 h 652293"/>
                  <a:gd name="connsiteX4" fmla="*/ 0 w 2507406"/>
                  <a:gd name="connsiteY4" fmla="*/ 160784 h 652293"/>
                  <a:gd name="connsiteX0" fmla="*/ 2507406 w 2507406"/>
                  <a:gd name="connsiteY0" fmla="*/ 0 h 652293"/>
                  <a:gd name="connsiteX1" fmla="*/ 2064494 w 2507406"/>
                  <a:gd name="connsiteY1" fmla="*/ 185737 h 652293"/>
                  <a:gd name="connsiteX2" fmla="*/ 948903 w 2507406"/>
                  <a:gd name="connsiteY2" fmla="*/ 589508 h 652293"/>
                  <a:gd name="connsiteX3" fmla="*/ 471363 w 2507406"/>
                  <a:gd name="connsiteY3" fmla="*/ 562445 h 652293"/>
                  <a:gd name="connsiteX4" fmla="*/ 0 w 2507406"/>
                  <a:gd name="connsiteY4" fmla="*/ 160784 h 652293"/>
                  <a:gd name="connsiteX0" fmla="*/ 2465958 w 2465958"/>
                  <a:gd name="connsiteY0" fmla="*/ 0 h 652293"/>
                  <a:gd name="connsiteX1" fmla="*/ 2023046 w 2465958"/>
                  <a:gd name="connsiteY1" fmla="*/ 185737 h 652293"/>
                  <a:gd name="connsiteX2" fmla="*/ 907455 w 2465958"/>
                  <a:gd name="connsiteY2" fmla="*/ 589508 h 652293"/>
                  <a:gd name="connsiteX3" fmla="*/ 429915 w 2465958"/>
                  <a:gd name="connsiteY3" fmla="*/ 562445 h 652293"/>
                  <a:gd name="connsiteX4" fmla="*/ 0 w 2465958"/>
                  <a:gd name="connsiteY4" fmla="*/ 142105 h 652293"/>
                  <a:gd name="connsiteX0" fmla="*/ 2465958 w 2465958"/>
                  <a:gd name="connsiteY0" fmla="*/ 0 h 674008"/>
                  <a:gd name="connsiteX1" fmla="*/ 2023046 w 2465958"/>
                  <a:gd name="connsiteY1" fmla="*/ 185737 h 674008"/>
                  <a:gd name="connsiteX2" fmla="*/ 907455 w 2465958"/>
                  <a:gd name="connsiteY2" fmla="*/ 589508 h 674008"/>
                  <a:gd name="connsiteX3" fmla="*/ 429915 w 2465958"/>
                  <a:gd name="connsiteY3" fmla="*/ 562445 h 674008"/>
                  <a:gd name="connsiteX4" fmla="*/ 0 w 2465958"/>
                  <a:gd name="connsiteY4" fmla="*/ 142105 h 674008"/>
                  <a:gd name="connsiteX0" fmla="*/ 2465958 w 2465958"/>
                  <a:gd name="connsiteY0" fmla="*/ 0 h 699830"/>
                  <a:gd name="connsiteX1" fmla="*/ 2023046 w 2465958"/>
                  <a:gd name="connsiteY1" fmla="*/ 185737 h 699830"/>
                  <a:gd name="connsiteX2" fmla="*/ 907455 w 2465958"/>
                  <a:gd name="connsiteY2" fmla="*/ 589508 h 699830"/>
                  <a:gd name="connsiteX3" fmla="*/ 429915 w 2465958"/>
                  <a:gd name="connsiteY3" fmla="*/ 562445 h 699830"/>
                  <a:gd name="connsiteX4" fmla="*/ 0 w 2465958"/>
                  <a:gd name="connsiteY4" fmla="*/ 142105 h 699830"/>
                  <a:gd name="connsiteX0" fmla="*/ 2465958 w 2465958"/>
                  <a:gd name="connsiteY0" fmla="*/ 0 h 699830"/>
                  <a:gd name="connsiteX1" fmla="*/ 2017202 w 2465958"/>
                  <a:gd name="connsiteY1" fmla="*/ 193131 h 699830"/>
                  <a:gd name="connsiteX2" fmla="*/ 907455 w 2465958"/>
                  <a:gd name="connsiteY2" fmla="*/ 589508 h 699830"/>
                  <a:gd name="connsiteX3" fmla="*/ 429915 w 2465958"/>
                  <a:gd name="connsiteY3" fmla="*/ 562445 h 699830"/>
                  <a:gd name="connsiteX4" fmla="*/ 0 w 2465958"/>
                  <a:gd name="connsiteY4" fmla="*/ 142105 h 699830"/>
                  <a:gd name="connsiteX0" fmla="*/ 2465958 w 2465958"/>
                  <a:gd name="connsiteY0" fmla="*/ 0 h 699830"/>
                  <a:gd name="connsiteX1" fmla="*/ 2017202 w 2465958"/>
                  <a:gd name="connsiteY1" fmla="*/ 193131 h 699830"/>
                  <a:gd name="connsiteX2" fmla="*/ 907455 w 2465958"/>
                  <a:gd name="connsiteY2" fmla="*/ 589508 h 699830"/>
                  <a:gd name="connsiteX3" fmla="*/ 429915 w 2465958"/>
                  <a:gd name="connsiteY3" fmla="*/ 562445 h 699830"/>
                  <a:gd name="connsiteX4" fmla="*/ 0 w 2465958"/>
                  <a:gd name="connsiteY4" fmla="*/ 142105 h 699830"/>
                  <a:gd name="connsiteX0" fmla="*/ 2465958 w 2465958"/>
                  <a:gd name="connsiteY0" fmla="*/ 0 h 699830"/>
                  <a:gd name="connsiteX1" fmla="*/ 2017202 w 2465958"/>
                  <a:gd name="connsiteY1" fmla="*/ 193131 h 699830"/>
                  <a:gd name="connsiteX2" fmla="*/ 907455 w 2465958"/>
                  <a:gd name="connsiteY2" fmla="*/ 589508 h 699830"/>
                  <a:gd name="connsiteX3" fmla="*/ 429915 w 2465958"/>
                  <a:gd name="connsiteY3" fmla="*/ 562445 h 699830"/>
                  <a:gd name="connsiteX4" fmla="*/ 0 w 2465958"/>
                  <a:gd name="connsiteY4" fmla="*/ 142105 h 699830"/>
                  <a:gd name="connsiteX0" fmla="*/ 2465958 w 2465958"/>
                  <a:gd name="connsiteY0" fmla="*/ 0 h 699830"/>
                  <a:gd name="connsiteX1" fmla="*/ 2017202 w 2465958"/>
                  <a:gd name="connsiteY1" fmla="*/ 193131 h 699830"/>
                  <a:gd name="connsiteX2" fmla="*/ 907455 w 2465958"/>
                  <a:gd name="connsiteY2" fmla="*/ 589508 h 699830"/>
                  <a:gd name="connsiteX3" fmla="*/ 429915 w 2465958"/>
                  <a:gd name="connsiteY3" fmla="*/ 562445 h 699830"/>
                  <a:gd name="connsiteX4" fmla="*/ 0 w 2465958"/>
                  <a:gd name="connsiteY4" fmla="*/ 142105 h 699830"/>
                  <a:gd name="connsiteX0" fmla="*/ 2465958 w 2465958"/>
                  <a:gd name="connsiteY0" fmla="*/ 0 h 699830"/>
                  <a:gd name="connsiteX1" fmla="*/ 907455 w 2465958"/>
                  <a:gd name="connsiteY1" fmla="*/ 589508 h 699830"/>
                  <a:gd name="connsiteX2" fmla="*/ 429915 w 2465958"/>
                  <a:gd name="connsiteY2" fmla="*/ 562445 h 699830"/>
                  <a:gd name="connsiteX3" fmla="*/ 0 w 2465958"/>
                  <a:gd name="connsiteY3" fmla="*/ 142105 h 699830"/>
                  <a:gd name="connsiteX0" fmla="*/ 907455 w 907455"/>
                  <a:gd name="connsiteY0" fmla="*/ 447403 h 557725"/>
                  <a:gd name="connsiteX1" fmla="*/ 429915 w 907455"/>
                  <a:gd name="connsiteY1" fmla="*/ 420340 h 557725"/>
                  <a:gd name="connsiteX2" fmla="*/ 0 w 907455"/>
                  <a:gd name="connsiteY2" fmla="*/ 0 h 557725"/>
                  <a:gd name="connsiteX0" fmla="*/ 911065 w 911065"/>
                  <a:gd name="connsiteY0" fmla="*/ 459618 h 557725"/>
                  <a:gd name="connsiteX1" fmla="*/ 429915 w 911065"/>
                  <a:gd name="connsiteY1" fmla="*/ 420340 h 557725"/>
                  <a:gd name="connsiteX2" fmla="*/ 0 w 911065"/>
                  <a:gd name="connsiteY2" fmla="*/ 0 h 557725"/>
                  <a:gd name="connsiteX0" fmla="*/ 911065 w 911065"/>
                  <a:gd name="connsiteY0" fmla="*/ 459618 h 557725"/>
                  <a:gd name="connsiteX1" fmla="*/ 429915 w 911065"/>
                  <a:gd name="connsiteY1" fmla="*/ 420340 h 557725"/>
                  <a:gd name="connsiteX2" fmla="*/ 0 w 911065"/>
                  <a:gd name="connsiteY2" fmla="*/ 0 h 557725"/>
                  <a:gd name="connsiteX0" fmla="*/ 911065 w 911065"/>
                  <a:gd name="connsiteY0" fmla="*/ 459618 h 528670"/>
                  <a:gd name="connsiteX1" fmla="*/ 429915 w 911065"/>
                  <a:gd name="connsiteY1" fmla="*/ 420340 h 528670"/>
                  <a:gd name="connsiteX2" fmla="*/ 0 w 911065"/>
                  <a:gd name="connsiteY2" fmla="*/ 0 h 528670"/>
                  <a:gd name="connsiteX0" fmla="*/ 912600 w 912600"/>
                  <a:gd name="connsiteY0" fmla="*/ 463033 h 528670"/>
                  <a:gd name="connsiteX1" fmla="*/ 429915 w 912600"/>
                  <a:gd name="connsiteY1" fmla="*/ 420340 h 528670"/>
                  <a:gd name="connsiteX2" fmla="*/ 0 w 912600"/>
                  <a:gd name="connsiteY2" fmla="*/ 0 h 528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2600" h="528670">
                    <a:moveTo>
                      <a:pt x="912600" y="463033"/>
                    </a:moveTo>
                    <a:cubicBezTo>
                      <a:pt x="640851" y="509215"/>
                      <a:pt x="565219" y="528670"/>
                      <a:pt x="429915" y="420340"/>
                    </a:cubicBezTo>
                    <a:lnTo>
                      <a:pt x="0" y="0"/>
                    </a:lnTo>
                  </a:path>
                </a:pathLst>
              </a:custGeom>
              <a:ln w="76200">
                <a:solidFill>
                  <a:srgbClr val="0000FF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-180528" y="3573780"/>
                <a:ext cx="7739568" cy="920750"/>
              </a:xfrm>
              <a:custGeom>
                <a:avLst/>
                <a:gdLst>
                  <a:gd name="connsiteX0" fmla="*/ 7277100 w 7343140"/>
                  <a:gd name="connsiteY0" fmla="*/ 320040 h 916940"/>
                  <a:gd name="connsiteX1" fmla="*/ 7018020 w 7343140"/>
                  <a:gd name="connsiteY1" fmla="*/ 403860 h 916940"/>
                  <a:gd name="connsiteX2" fmla="*/ 5326380 w 7343140"/>
                  <a:gd name="connsiteY2" fmla="*/ 60960 h 916940"/>
                  <a:gd name="connsiteX3" fmla="*/ 4724400 w 7343140"/>
                  <a:gd name="connsiteY3" fmla="*/ 38100 h 916940"/>
                  <a:gd name="connsiteX4" fmla="*/ 3916680 w 7343140"/>
                  <a:gd name="connsiteY4" fmla="*/ 68580 h 916940"/>
                  <a:gd name="connsiteX5" fmla="*/ 3284220 w 7343140"/>
                  <a:gd name="connsiteY5" fmla="*/ 144780 h 916940"/>
                  <a:gd name="connsiteX6" fmla="*/ 2110740 w 7343140"/>
                  <a:gd name="connsiteY6" fmla="*/ 487680 h 916940"/>
                  <a:gd name="connsiteX7" fmla="*/ 647700 w 7343140"/>
                  <a:gd name="connsiteY7" fmla="*/ 861060 h 916940"/>
                  <a:gd name="connsiteX8" fmla="*/ 0 w 7343140"/>
                  <a:gd name="connsiteY8" fmla="*/ 822960 h 916940"/>
                  <a:gd name="connsiteX0" fmla="*/ 7339330 w 7405370"/>
                  <a:gd name="connsiteY0" fmla="*/ 320040 h 920750"/>
                  <a:gd name="connsiteX1" fmla="*/ 7080250 w 7405370"/>
                  <a:gd name="connsiteY1" fmla="*/ 403860 h 920750"/>
                  <a:gd name="connsiteX2" fmla="*/ 5388610 w 7405370"/>
                  <a:gd name="connsiteY2" fmla="*/ 60960 h 920750"/>
                  <a:gd name="connsiteX3" fmla="*/ 4786630 w 7405370"/>
                  <a:gd name="connsiteY3" fmla="*/ 38100 h 920750"/>
                  <a:gd name="connsiteX4" fmla="*/ 3978910 w 7405370"/>
                  <a:gd name="connsiteY4" fmla="*/ 68580 h 920750"/>
                  <a:gd name="connsiteX5" fmla="*/ 3346450 w 7405370"/>
                  <a:gd name="connsiteY5" fmla="*/ 144780 h 920750"/>
                  <a:gd name="connsiteX6" fmla="*/ 2172970 w 7405370"/>
                  <a:gd name="connsiteY6" fmla="*/ 487680 h 920750"/>
                  <a:gd name="connsiteX7" fmla="*/ 709930 w 7405370"/>
                  <a:gd name="connsiteY7" fmla="*/ 861060 h 920750"/>
                  <a:gd name="connsiteX8" fmla="*/ 107950 w 7405370"/>
                  <a:gd name="connsiteY8" fmla="*/ 845820 h 920750"/>
                  <a:gd name="connsiteX9" fmla="*/ 62230 w 7405370"/>
                  <a:gd name="connsiteY9" fmla="*/ 822960 h 920750"/>
                  <a:gd name="connsiteX0" fmla="*/ 7739568 w 7805608"/>
                  <a:gd name="connsiteY0" fmla="*/ 320040 h 920750"/>
                  <a:gd name="connsiteX1" fmla="*/ 7480488 w 7805608"/>
                  <a:gd name="connsiteY1" fmla="*/ 403860 h 920750"/>
                  <a:gd name="connsiteX2" fmla="*/ 5788848 w 7805608"/>
                  <a:gd name="connsiteY2" fmla="*/ 60960 h 920750"/>
                  <a:gd name="connsiteX3" fmla="*/ 5186868 w 7805608"/>
                  <a:gd name="connsiteY3" fmla="*/ 38100 h 920750"/>
                  <a:gd name="connsiteX4" fmla="*/ 4379148 w 7805608"/>
                  <a:gd name="connsiteY4" fmla="*/ 68580 h 920750"/>
                  <a:gd name="connsiteX5" fmla="*/ 3746688 w 7805608"/>
                  <a:gd name="connsiteY5" fmla="*/ 144780 h 920750"/>
                  <a:gd name="connsiteX6" fmla="*/ 2573208 w 7805608"/>
                  <a:gd name="connsiteY6" fmla="*/ 487680 h 920750"/>
                  <a:gd name="connsiteX7" fmla="*/ 1110168 w 7805608"/>
                  <a:gd name="connsiteY7" fmla="*/ 861060 h 920750"/>
                  <a:gd name="connsiteX8" fmla="*/ 508188 w 7805608"/>
                  <a:gd name="connsiteY8" fmla="*/ 845820 h 920750"/>
                  <a:gd name="connsiteX9" fmla="*/ 0 w 7805608"/>
                  <a:gd name="connsiteY9" fmla="*/ 431284 h 920750"/>
                  <a:gd name="connsiteX0" fmla="*/ 7739568 w 7805608"/>
                  <a:gd name="connsiteY0" fmla="*/ 320040 h 920750"/>
                  <a:gd name="connsiteX1" fmla="*/ 7480488 w 7805608"/>
                  <a:gd name="connsiteY1" fmla="*/ 403860 h 920750"/>
                  <a:gd name="connsiteX2" fmla="*/ 5788848 w 7805608"/>
                  <a:gd name="connsiteY2" fmla="*/ 60960 h 920750"/>
                  <a:gd name="connsiteX3" fmla="*/ 5186868 w 7805608"/>
                  <a:gd name="connsiteY3" fmla="*/ 38100 h 920750"/>
                  <a:gd name="connsiteX4" fmla="*/ 4379148 w 7805608"/>
                  <a:gd name="connsiteY4" fmla="*/ 68580 h 920750"/>
                  <a:gd name="connsiteX5" fmla="*/ 3746688 w 7805608"/>
                  <a:gd name="connsiteY5" fmla="*/ 144780 h 920750"/>
                  <a:gd name="connsiteX6" fmla="*/ 2573208 w 7805608"/>
                  <a:gd name="connsiteY6" fmla="*/ 487680 h 920750"/>
                  <a:gd name="connsiteX7" fmla="*/ 1110168 w 7805608"/>
                  <a:gd name="connsiteY7" fmla="*/ 861060 h 920750"/>
                  <a:gd name="connsiteX8" fmla="*/ 508188 w 7805608"/>
                  <a:gd name="connsiteY8" fmla="*/ 845820 h 920750"/>
                  <a:gd name="connsiteX9" fmla="*/ 0 w 7805608"/>
                  <a:gd name="connsiteY9" fmla="*/ 431284 h 920750"/>
                  <a:gd name="connsiteX0" fmla="*/ 7739568 w 7739568"/>
                  <a:gd name="connsiteY0" fmla="*/ 320040 h 920750"/>
                  <a:gd name="connsiteX1" fmla="*/ 7480488 w 7739568"/>
                  <a:gd name="connsiteY1" fmla="*/ 403860 h 920750"/>
                  <a:gd name="connsiteX2" fmla="*/ 5788848 w 7739568"/>
                  <a:gd name="connsiteY2" fmla="*/ 60960 h 920750"/>
                  <a:gd name="connsiteX3" fmla="*/ 5186868 w 7739568"/>
                  <a:gd name="connsiteY3" fmla="*/ 38100 h 920750"/>
                  <a:gd name="connsiteX4" fmla="*/ 4379148 w 7739568"/>
                  <a:gd name="connsiteY4" fmla="*/ 68580 h 920750"/>
                  <a:gd name="connsiteX5" fmla="*/ 3746688 w 7739568"/>
                  <a:gd name="connsiteY5" fmla="*/ 144780 h 920750"/>
                  <a:gd name="connsiteX6" fmla="*/ 2573208 w 7739568"/>
                  <a:gd name="connsiteY6" fmla="*/ 487680 h 920750"/>
                  <a:gd name="connsiteX7" fmla="*/ 1110168 w 7739568"/>
                  <a:gd name="connsiteY7" fmla="*/ 861060 h 920750"/>
                  <a:gd name="connsiteX8" fmla="*/ 508188 w 7739568"/>
                  <a:gd name="connsiteY8" fmla="*/ 845820 h 920750"/>
                  <a:gd name="connsiteX9" fmla="*/ 0 w 7739568"/>
                  <a:gd name="connsiteY9" fmla="*/ 431284 h 920750"/>
                  <a:gd name="connsiteX0" fmla="*/ 7739568 w 7739568"/>
                  <a:gd name="connsiteY0" fmla="*/ 320040 h 920750"/>
                  <a:gd name="connsiteX1" fmla="*/ 7480488 w 7739568"/>
                  <a:gd name="connsiteY1" fmla="*/ 403860 h 920750"/>
                  <a:gd name="connsiteX2" fmla="*/ 5788848 w 7739568"/>
                  <a:gd name="connsiteY2" fmla="*/ 60960 h 920750"/>
                  <a:gd name="connsiteX3" fmla="*/ 5186868 w 7739568"/>
                  <a:gd name="connsiteY3" fmla="*/ 38100 h 920750"/>
                  <a:gd name="connsiteX4" fmla="*/ 4379148 w 7739568"/>
                  <a:gd name="connsiteY4" fmla="*/ 68580 h 920750"/>
                  <a:gd name="connsiteX5" fmla="*/ 3746688 w 7739568"/>
                  <a:gd name="connsiteY5" fmla="*/ 144780 h 920750"/>
                  <a:gd name="connsiteX6" fmla="*/ 2573208 w 7739568"/>
                  <a:gd name="connsiteY6" fmla="*/ 487680 h 920750"/>
                  <a:gd name="connsiteX7" fmla="*/ 1110168 w 7739568"/>
                  <a:gd name="connsiteY7" fmla="*/ 861060 h 920750"/>
                  <a:gd name="connsiteX8" fmla="*/ 508188 w 7739568"/>
                  <a:gd name="connsiteY8" fmla="*/ 845820 h 920750"/>
                  <a:gd name="connsiteX9" fmla="*/ 0 w 7739568"/>
                  <a:gd name="connsiteY9" fmla="*/ 431284 h 920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39568" h="920750">
                    <a:moveTo>
                      <a:pt x="7739568" y="320040"/>
                    </a:moveTo>
                    <a:cubicBezTo>
                      <a:pt x="7697192" y="412884"/>
                      <a:pt x="7642964" y="411996"/>
                      <a:pt x="7480488" y="403860"/>
                    </a:cubicBezTo>
                    <a:cubicBezTo>
                      <a:pt x="7155368" y="360680"/>
                      <a:pt x="6171118" y="121920"/>
                      <a:pt x="5788848" y="60960"/>
                    </a:cubicBezTo>
                    <a:cubicBezTo>
                      <a:pt x="5406578" y="0"/>
                      <a:pt x="5421818" y="36830"/>
                      <a:pt x="5186868" y="38100"/>
                    </a:cubicBezTo>
                    <a:cubicBezTo>
                      <a:pt x="4951918" y="39370"/>
                      <a:pt x="4619178" y="50800"/>
                      <a:pt x="4379148" y="68580"/>
                    </a:cubicBezTo>
                    <a:cubicBezTo>
                      <a:pt x="4139118" y="86360"/>
                      <a:pt x="4047678" y="74930"/>
                      <a:pt x="3746688" y="144780"/>
                    </a:cubicBezTo>
                    <a:cubicBezTo>
                      <a:pt x="3445698" y="214630"/>
                      <a:pt x="3012628" y="368300"/>
                      <a:pt x="2573208" y="487680"/>
                    </a:cubicBezTo>
                    <a:cubicBezTo>
                      <a:pt x="2133788" y="607060"/>
                      <a:pt x="1454338" y="801370"/>
                      <a:pt x="1110168" y="861060"/>
                    </a:cubicBezTo>
                    <a:cubicBezTo>
                      <a:pt x="765998" y="920750"/>
                      <a:pt x="693216" y="917449"/>
                      <a:pt x="508188" y="845820"/>
                    </a:cubicBezTo>
                    <a:cubicBezTo>
                      <a:pt x="323160" y="774191"/>
                      <a:pt x="7620" y="435094"/>
                      <a:pt x="0" y="431284"/>
                    </a:cubicBezTo>
                  </a:path>
                </a:pathLst>
              </a:custGeom>
              <a:ln w="76200">
                <a:solidFill>
                  <a:srgbClr val="0000FF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 INVESTIMENTOS - NOVA CONCESSÃO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716016" y="2195596"/>
            <a:ext cx="4427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Acesso de veículos de carga da Avenida Brasil ao Porto do Rio (Portão 32)</a:t>
            </a:r>
          </a:p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Início previsto: Junho/2017 </a:t>
            </a:r>
          </a:p>
          <a:p>
            <a:pPr marL="712788" lvl="1" indent="-255588">
              <a:buFont typeface="Wingdings" pitchFamily="2" charset="2"/>
              <a:buChar char="§"/>
            </a:pPr>
            <a:r>
              <a:rPr lang="pt-BR" sz="2400" dirty="0" smtClean="0"/>
              <a:t> Conclusão: Junho/2020</a:t>
            </a:r>
            <a:endParaRPr lang="pt-BR" sz="2400" b="1" dirty="0" smtClean="0">
              <a:solidFill>
                <a:srgbClr val="00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1616640" y="1556792"/>
            <a:ext cx="5681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 smtClean="0">
                <a:solidFill>
                  <a:srgbClr val="000000"/>
                </a:solidFill>
              </a:rPr>
              <a:t>Avenida Portuária: R$ 190,7 milhões 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51520" y="3346506"/>
            <a:ext cx="10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Brasil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276920" y="3337214"/>
            <a:ext cx="1048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Av. Brasil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1156618" y="2339588"/>
            <a:ext cx="3185864" cy="369332"/>
          </a:xfrm>
          <a:prstGeom prst="rect">
            <a:avLst/>
          </a:prstGeom>
          <a:solidFill>
            <a:srgbClr val="0070C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Avenida Portuária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339756" y="3453616"/>
            <a:ext cx="71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4365156" y="3444324"/>
            <a:ext cx="71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 DE CONCESSÃO – LINHAS GERAIS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39552" y="705329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sz="1400" dirty="0">
              <a:latin typeface="Calibri" panose="020F0502020204030204" pitchFamily="34" charset="0"/>
            </a:endParaRPr>
          </a:p>
          <a:p>
            <a:r>
              <a:rPr lang="pt-BR" sz="2000" b="1" dirty="0">
                <a:latin typeface="Calibri" panose="020F0502020204030204" pitchFamily="34" charset="0"/>
              </a:rPr>
              <a:t>Matriz de risco: </a:t>
            </a:r>
            <a:r>
              <a:rPr lang="pt-BR" dirty="0">
                <a:latin typeface="Calibri" panose="020F0502020204030204" pitchFamily="34" charset="0"/>
              </a:rPr>
              <a:t>a Concessionária é responsável por todos os riscos relativos à exploração do Sistema Rodoviário, com exceção daqueles expressamente atribuídos ao Poder Concedente. Exemplificativamente: 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855966"/>
              </p:ext>
            </p:extLst>
          </p:nvPr>
        </p:nvGraphicFramePr>
        <p:xfrm>
          <a:off x="611560" y="2276872"/>
          <a:ext cx="7810500" cy="3053715"/>
        </p:xfrm>
        <a:graphic>
          <a:graphicData uri="http://schemas.openxmlformats.org/drawingml/2006/table">
            <a:tbl>
              <a:tblPr/>
              <a:tblGrid>
                <a:gridCol w="4320480"/>
                <a:gridCol w="349002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Risco da Concessionária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Risco do Poder Concedente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Obtenção, renovação e manutenção de licenças, permissões e autorizações relativas à Concessão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Obtenção de licenças ambientais referentes a pesquisas arqueológicas ou áreas quilombolas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Recuperação, prevenção, remediação e gerenciamento do passivo ambiental relacionado ao Sistema Rodoviário, existente na faixa de domínio ou gerado pelas atividades relativas à Concessão a cobrança da Tarifa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Decisões judiciais / administrativas que impeçam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Tráfego em desacordo com as projeções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Descumprimento de obrigações pelo Poder Concedente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Atrasos no cronograma de obras e serviços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Caso fortuito e força maior não seguráveis no Brasil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Custos das obras e serviços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Alteração das condições do Contrato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Taxas de juros e câmbio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Aumento de encargos decorrente da criação, alteração ou extinção de tributos (exceto IR)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53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29265"/>
            <a:ext cx="9144000" cy="576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pt-BR" sz="3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 DE CONCESSÃO – LINHAS GERAIS</a:t>
            </a:r>
            <a:endParaRPr lang="pt-BR" sz="3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55576" y="705329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Receitas </a:t>
            </a:r>
            <a:r>
              <a:rPr lang="pt-BR" b="1" dirty="0"/>
              <a:t>Extraordinárias: </a:t>
            </a:r>
            <a:r>
              <a:rPr lang="pt-BR" dirty="0"/>
              <a:t>uma parcela das Receitas Extraordinárias é revertida em favor da modicidade tarifária, de acordo com a regulamentação da </a:t>
            </a:r>
            <a:r>
              <a:rPr lang="pt-BR" dirty="0" smtClean="0"/>
              <a:t>ANTT;</a:t>
            </a:r>
          </a:p>
          <a:p>
            <a:r>
              <a:rPr lang="pt-BR" dirty="0" smtClean="0"/>
              <a:t> 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Verbas </a:t>
            </a:r>
            <a:r>
              <a:rPr lang="pt-BR" b="1" dirty="0"/>
              <a:t>e Recursos: </a:t>
            </a:r>
            <a:r>
              <a:rPr lang="pt-BR" dirty="0"/>
              <a:t>a Concessionária é encarregada do pagamento das seguintes verbas: </a:t>
            </a:r>
          </a:p>
          <a:p>
            <a:pPr algn="just"/>
            <a:r>
              <a:rPr lang="pt-BR" dirty="0" smtClean="0"/>
              <a:t>	i. </a:t>
            </a:r>
            <a:r>
              <a:rPr lang="pt-BR" u="sng" dirty="0" smtClean="0"/>
              <a:t>Verba </a:t>
            </a:r>
            <a:r>
              <a:rPr lang="pt-BR" u="sng" dirty="0"/>
              <a:t>de fiscalização à ANTT</a:t>
            </a:r>
            <a:r>
              <a:rPr lang="pt-BR" dirty="0"/>
              <a:t>: destinada à cobertura de despesas com a </a:t>
            </a:r>
            <a:r>
              <a:rPr lang="pt-BR" dirty="0" smtClean="0"/>
              <a:t>	fiscalização </a:t>
            </a:r>
            <a:r>
              <a:rPr lang="pt-BR" dirty="0"/>
              <a:t>da </a:t>
            </a:r>
            <a:r>
              <a:rPr lang="pt-BR" dirty="0" smtClean="0"/>
              <a:t>Concessão;</a:t>
            </a:r>
          </a:p>
          <a:p>
            <a:pPr algn="just"/>
            <a:endParaRPr lang="pt-BR" dirty="0"/>
          </a:p>
          <a:p>
            <a:pPr algn="just"/>
            <a:r>
              <a:rPr lang="pt-BR" dirty="0" smtClean="0"/>
              <a:t>	</a:t>
            </a:r>
            <a:r>
              <a:rPr lang="pt-BR" dirty="0" err="1" smtClean="0"/>
              <a:t>ii</a:t>
            </a:r>
            <a:r>
              <a:rPr lang="pt-BR" dirty="0" smtClean="0"/>
              <a:t>. </a:t>
            </a:r>
            <a:r>
              <a:rPr lang="pt-BR" u="sng" dirty="0" smtClean="0"/>
              <a:t>Verba </a:t>
            </a:r>
            <a:r>
              <a:rPr lang="pt-BR" u="sng" dirty="0"/>
              <a:t>de Segurança do Trânsito</a:t>
            </a:r>
            <a:r>
              <a:rPr lang="pt-BR" dirty="0"/>
              <a:t>: destinada ao custeio de programas </a:t>
            </a:r>
            <a:r>
              <a:rPr lang="pt-BR" dirty="0" smtClean="0"/>
              <a:t>	relacionados </a:t>
            </a:r>
            <a:r>
              <a:rPr lang="pt-BR" dirty="0"/>
              <a:t>à prevenção de acidentes, educação no trânsito, </a:t>
            </a:r>
            <a:r>
              <a:rPr lang="pt-BR" dirty="0" smtClean="0"/>
              <a:t>	comunicação </a:t>
            </a:r>
            <a:r>
              <a:rPr lang="pt-BR" dirty="0"/>
              <a:t>e aparelhamento da Polícia Rodoviária </a:t>
            </a:r>
            <a:r>
              <a:rPr lang="pt-BR" dirty="0" smtClean="0"/>
              <a:t>Federal;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	</a:t>
            </a:r>
            <a:r>
              <a:rPr lang="pt-BR" dirty="0" err="1"/>
              <a:t>i</a:t>
            </a:r>
            <a:r>
              <a:rPr lang="pt-BR" dirty="0" err="1" smtClean="0"/>
              <a:t>ii</a:t>
            </a:r>
            <a:r>
              <a:rPr lang="pt-BR" dirty="0" smtClean="0"/>
              <a:t>. </a:t>
            </a:r>
            <a:r>
              <a:rPr lang="pt-BR" u="sng" dirty="0" smtClean="0"/>
              <a:t>Recursos </a:t>
            </a:r>
            <a:r>
              <a:rPr lang="pt-BR" u="sng" dirty="0"/>
              <a:t>para o Desenvolvimento Tecnológico (RDT): </a:t>
            </a:r>
            <a:r>
              <a:rPr lang="pt-BR" dirty="0"/>
              <a:t>destinada a </a:t>
            </a:r>
            <a:r>
              <a:rPr lang="pt-BR" dirty="0" smtClean="0"/>
              <a:t>	projetos </a:t>
            </a:r>
            <a:r>
              <a:rPr lang="pt-BR" dirty="0"/>
              <a:t>e estudos que visem ao desenvolvimento tecnológico na área de </a:t>
            </a:r>
            <a:r>
              <a:rPr lang="pt-BR" dirty="0" smtClean="0"/>
              <a:t>	engenharia </a:t>
            </a:r>
            <a:r>
              <a:rPr lang="pt-BR" dirty="0"/>
              <a:t>rodoviária, de acordo com a regulamentação da </a:t>
            </a:r>
            <a:r>
              <a:rPr lang="pt-BR" dirty="0" smtClean="0"/>
              <a:t>ANTT.</a:t>
            </a:r>
            <a:endParaRPr lang="pt-BR" dirty="0"/>
          </a:p>
          <a:p>
            <a:r>
              <a:rPr lang="pt-BR" dirty="0" smtClean="0"/>
              <a:t>	</a:t>
            </a:r>
            <a:endParaRPr lang="pt-B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ctr">
          <a:defRPr sz="2800" b="1" dirty="0" smtClean="0"/>
        </a:defPPr>
      </a:lstStyle>
    </a:spDef>
  </a:objectDefaults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11978</TotalTime>
  <Words>1536</Words>
  <Application>Microsoft Office PowerPoint</Application>
  <PresentationFormat>Apresentação na tela (4:3)</PresentationFormat>
  <Paragraphs>215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Tema do Office</vt:lpstr>
      <vt:lpstr>1_Tema do Office</vt:lpstr>
      <vt:lpstr>2_Tema do Office</vt:lpstr>
      <vt:lpstr>3_Tema do Office</vt:lpstr>
      <vt:lpstr>Concessão</vt:lpstr>
      <vt:lpstr>CONCESSÃO BR-101/RJ – PONTE RIO-NITERÓI</vt:lpstr>
      <vt:lpstr>DADOS GERAIS DA CONCESSÃO</vt:lpstr>
      <vt:lpstr>NOVA CONCESSÃO DA PONTE</vt:lpstr>
      <vt:lpstr>PRINCIPAIS INVESTIMENTOS - NOVA CONCESSÃO</vt:lpstr>
      <vt:lpstr>PRINCIPAIS INVESTIMENTOS - NOVA CONCESSÃO</vt:lpstr>
      <vt:lpstr>PRINCIPAIS INVESTIMENTOS - NOVA CONCESSÃO</vt:lpstr>
      <vt:lpstr>CONTRATO DE CONCESSÃO – LINHAS GERAIS</vt:lpstr>
      <vt:lpstr>CONTRATO DE CONCESSÃO – LINHAS GERAIS</vt:lpstr>
      <vt:lpstr>CONTRATO DE CONCESSÃO – LINHAS GERAIS</vt:lpstr>
      <vt:lpstr>CONTRATO DE CONCESSÃO – LINHAS GERAIS</vt:lpstr>
      <vt:lpstr>CONTRATO DE CONCESSÃO – LINHAS GERAIS</vt:lpstr>
      <vt:lpstr>PROGRAMA DE EXPLORAÇÃO DA RODOVIA– PER</vt:lpstr>
      <vt:lpstr>FRENTE DE MANUTENÇÃO</vt:lpstr>
      <vt:lpstr>FRENTE DE MELHORIAS</vt:lpstr>
      <vt:lpstr>FRENTE DE MELHORIAS</vt:lpstr>
      <vt:lpstr>FRENTE DE SERVIÇOS OPERACIONAIS</vt:lpstr>
      <vt:lpstr>FRENTE DE SERVIÇOS OPERACIONAIS</vt:lpstr>
      <vt:lpstr>Apresentação do PowerPoint</vt:lpstr>
    </vt:vector>
  </TitlesOfParts>
  <Company>MT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fernando.fusaro</dc:creator>
  <cp:lastModifiedBy>Patricia Maria Campos de Miranda</cp:lastModifiedBy>
  <cp:revision>946</cp:revision>
  <cp:lastPrinted>2014-07-15T22:12:48Z</cp:lastPrinted>
  <dcterms:created xsi:type="dcterms:W3CDTF">2014-03-06T22:02:50Z</dcterms:created>
  <dcterms:modified xsi:type="dcterms:W3CDTF">2015-06-09T17:23:46Z</dcterms:modified>
</cp:coreProperties>
</file>