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1" r:id="rId6"/>
    <p:sldId id="266" r:id="rId7"/>
    <p:sldId id="265" r:id="rId8"/>
    <p:sldId id="280" r:id="rId9"/>
    <p:sldId id="300" r:id="rId10"/>
    <p:sldId id="301" r:id="rId11"/>
    <p:sldId id="302" r:id="rId12"/>
    <p:sldId id="303" r:id="rId13"/>
    <p:sldId id="304" r:id="rId14"/>
    <p:sldId id="281" r:id="rId15"/>
    <p:sldId id="282" r:id="rId16"/>
    <p:sldId id="283" r:id="rId17"/>
    <p:sldId id="284" r:id="rId18"/>
    <p:sldId id="285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E74B-CB61-4279-9B31-34FF35ABFC8A}" type="datetimeFigureOut">
              <a:rPr lang="pt-BR" smtClean="0"/>
              <a:t>13/05/2015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9C99-C48F-495F-B60D-8225252816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86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E74B-CB61-4279-9B31-34FF35ABFC8A}" type="datetimeFigureOut">
              <a:rPr lang="pt-BR" smtClean="0"/>
              <a:t>13/05/2015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9C99-C48F-495F-B60D-8225252816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7227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E74B-CB61-4279-9B31-34FF35ABFC8A}" type="datetimeFigureOut">
              <a:rPr lang="pt-BR" smtClean="0"/>
              <a:t>13/05/2015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9C99-C48F-495F-B60D-8225252816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102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E74B-CB61-4279-9B31-34FF35ABFC8A}" type="datetimeFigureOut">
              <a:rPr lang="pt-BR" smtClean="0"/>
              <a:t>13/05/2015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9C99-C48F-495F-B60D-8225252816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552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E74B-CB61-4279-9B31-34FF35ABFC8A}" type="datetimeFigureOut">
              <a:rPr lang="pt-BR" smtClean="0"/>
              <a:t>13/05/2015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9C99-C48F-495F-B60D-8225252816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407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E74B-CB61-4279-9B31-34FF35ABFC8A}" type="datetimeFigureOut">
              <a:rPr lang="pt-BR" smtClean="0"/>
              <a:t>13/05/2015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9C99-C48F-495F-B60D-8225252816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984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E74B-CB61-4279-9B31-34FF35ABFC8A}" type="datetimeFigureOut">
              <a:rPr lang="pt-BR" smtClean="0"/>
              <a:t>13/05/2015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9C99-C48F-495F-B60D-8225252816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6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E74B-CB61-4279-9B31-34FF35ABFC8A}" type="datetimeFigureOut">
              <a:rPr lang="pt-BR" smtClean="0"/>
              <a:t>13/05/2015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9C99-C48F-495F-B60D-8225252816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36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E74B-CB61-4279-9B31-34FF35ABFC8A}" type="datetimeFigureOut">
              <a:rPr lang="pt-BR" smtClean="0"/>
              <a:t>13/05/2015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9C99-C48F-495F-B60D-8225252816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583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E74B-CB61-4279-9B31-34FF35ABFC8A}" type="datetimeFigureOut">
              <a:rPr lang="pt-BR" smtClean="0"/>
              <a:t>13/05/2015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9C99-C48F-495F-B60D-8225252816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129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E74B-CB61-4279-9B31-34FF35ABFC8A}" type="datetimeFigureOut">
              <a:rPr lang="pt-BR" smtClean="0"/>
              <a:t>13/05/2015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9C99-C48F-495F-B60D-8225252816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371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CE74B-CB61-4279-9B31-34FF35ABFC8A}" type="datetimeFigureOut">
              <a:rPr lang="pt-BR" smtClean="0"/>
              <a:t>13/05/2015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69C99-C48F-495F-B60D-8225252816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63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mailto:edsonsaneamento@gmail.com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mailto:edsonsaneamento@gmail.co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467544" y="1052736"/>
            <a:ext cx="865867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dirty="0" smtClean="0"/>
          </a:p>
          <a:p>
            <a:endParaRPr lang="pt-BR" sz="2400" dirty="0"/>
          </a:p>
          <a:p>
            <a:r>
              <a:rPr lang="pt-BR" sz="2400" dirty="0" smtClean="0"/>
              <a:t>Edson Aparecido da Silva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Sociólogo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Coordenador da Frente Nacional pelo Saneamento Ambiental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Assessor de Saneamento da Federação Nacional dos Urbanitários  - FNU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Membro do Comitê Técnico de Saneamento  do Conselho Nacional das Cidades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Membro do  Coletivo de Luta pela Água – SP</a:t>
            </a:r>
          </a:p>
          <a:p>
            <a:endParaRPr lang="pt-BR" sz="2400" dirty="0"/>
          </a:p>
          <a:p>
            <a:r>
              <a:rPr lang="pt-BR" sz="2400" dirty="0" smtClean="0"/>
              <a:t>Contatos:</a:t>
            </a:r>
          </a:p>
          <a:p>
            <a:r>
              <a:rPr lang="pt-BR" sz="2400" dirty="0" smtClean="0">
                <a:hlinkClick r:id="rId2"/>
              </a:rPr>
              <a:t>edsonsaneamento@gmail.com</a:t>
            </a:r>
            <a:endParaRPr lang="pt-BR" sz="2400" dirty="0" smtClean="0"/>
          </a:p>
          <a:p>
            <a:endParaRPr lang="pt-BR" sz="2400" dirty="0" smtClean="0"/>
          </a:p>
          <a:p>
            <a:endParaRPr lang="pt-BR" sz="2400" dirty="0" smtClean="0"/>
          </a:p>
          <a:p>
            <a:endParaRPr lang="pt-BR" sz="2400" dirty="0"/>
          </a:p>
        </p:txBody>
      </p:sp>
      <p:pic>
        <p:nvPicPr>
          <p:cNvPr id="1026" name="Imagem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034" y="188640"/>
            <a:ext cx="8667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241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916832"/>
            <a:ext cx="8208912" cy="371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ct val="35000"/>
              </a:spcAft>
            </a:pPr>
            <a:r>
              <a:rPr lang="pt-BR" sz="3200" dirty="0"/>
              <a:t>3. O perfil de renda da população brasileira.</a:t>
            </a:r>
          </a:p>
          <a:p>
            <a:pPr lvl="0">
              <a:spcAft>
                <a:spcPct val="35000"/>
              </a:spcAft>
            </a:pPr>
            <a:r>
              <a:rPr lang="pt-BR" sz="3200" dirty="0"/>
              <a:t>3.1 - É necessário observar a relação existente entre acesso aos serviços de saneamento básico e disponibilidade de renda, os estratos sociais mais pobres, não podem, por não terem condições de pagar as tarifas cobradas, serem excluídos do sistema público.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475656" y="332656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Fundo Nacional do </a:t>
            </a:r>
            <a:r>
              <a:rPr lang="en-US" sz="36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Saneamento</a:t>
            </a:r>
            <a:endParaRPr lang="pt-BR" sz="36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/>
          </a:p>
        </p:txBody>
      </p:sp>
      <p:pic>
        <p:nvPicPr>
          <p:cNvPr id="5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1147278" cy="163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48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3984" y="1916832"/>
            <a:ext cx="7774439" cy="412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ct val="35000"/>
              </a:spcAft>
            </a:pPr>
            <a:r>
              <a:rPr lang="pt-BR" sz="2800" dirty="0"/>
              <a:t>3.2 - Na zona urbana a busca pela universalização implica na ampliação da cobertura, sobretudo, na periferia das cidades, áreas com os maiores índices de inadimplência, ocupadas preponderantemente pela população de baixa renda.</a:t>
            </a:r>
          </a:p>
          <a:p>
            <a:pPr lvl="0">
              <a:spcAft>
                <a:spcPct val="35000"/>
              </a:spcAft>
            </a:pPr>
            <a:r>
              <a:rPr lang="pt-BR" sz="2800" dirty="0"/>
              <a:t>Acrescente-se que devido o desordenamento urbano, por vezes verificado na periferia, as obras são de difícil execução, exigindo ações integradas de saneamento.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691680" y="332656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Fundo Nacional do </a:t>
            </a:r>
            <a:r>
              <a:rPr lang="en-US" sz="36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Saneamento</a:t>
            </a:r>
            <a:endParaRPr lang="pt-BR" sz="36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/>
          </a:p>
        </p:txBody>
      </p:sp>
      <p:pic>
        <p:nvPicPr>
          <p:cNvPr id="5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85800"/>
            <a:ext cx="1147278" cy="163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580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3985" y="2060848"/>
            <a:ext cx="806247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  <a:spcAft>
                <a:spcPct val="35000"/>
              </a:spcAft>
            </a:pPr>
            <a:r>
              <a:rPr lang="pt-BR" sz="3600" dirty="0"/>
              <a:t>3.3 - A universalização implica obrigatoriamente na ampliação da cobertura na zona rural. Esse atendimento requer investimentos, por vezes elevados, sem nenhuma perspectiva de retorno, ao contrário, eleva sobremaneira as despesas operacionais.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403648" y="332656"/>
            <a:ext cx="741682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Fundo Nacional do </a:t>
            </a:r>
            <a:r>
              <a:rPr lang="en-US" sz="40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Saneamento</a:t>
            </a:r>
            <a:endParaRPr lang="pt-BR" sz="40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/>
          </a:p>
        </p:txBody>
      </p:sp>
      <p:pic>
        <p:nvPicPr>
          <p:cNvPr id="5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1147278" cy="163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009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3985" y="1988840"/>
            <a:ext cx="8134479" cy="412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ct val="35000"/>
              </a:spcAft>
            </a:pPr>
            <a:r>
              <a:rPr lang="pt-BR" sz="2800" dirty="0"/>
              <a:t>3.4 - Houve uma evolução nos índices de rendimento familiar  nos últimos anos. Entretanto, essa evolução não foi capaz de alterar substancialmente o quadro de desigualdade brasileira na apropriação do rendimento total, uma vez que os 20% mais ricos ainda detêm 57,7% desse rendimento, em contrapartida ao pouco mais de 11% detido pelos 40% mais pobres. </a:t>
            </a:r>
          </a:p>
          <a:p>
            <a:pPr lvl="0">
              <a:spcAft>
                <a:spcPct val="35000"/>
              </a:spcAft>
            </a:pPr>
            <a:r>
              <a:rPr lang="pt-BR" sz="2800" dirty="0"/>
              <a:t>3.5 – A Importância dos recursos do PIS/COFINS comporem esse fundo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619672" y="332656"/>
            <a:ext cx="741682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Fundo Nacional do </a:t>
            </a:r>
            <a:r>
              <a:rPr lang="en-US" sz="40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Saneamento</a:t>
            </a:r>
            <a:endParaRPr lang="pt-BR" sz="40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/>
          </a:p>
        </p:txBody>
      </p:sp>
      <p:pic>
        <p:nvPicPr>
          <p:cNvPr id="5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1147278" cy="163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903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95736" y="476672"/>
            <a:ext cx="48245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>
              <a:spcBef>
                <a:spcPts val="600"/>
              </a:spcBef>
              <a:defRPr/>
            </a:pPr>
            <a:r>
              <a:rPr lang="pt-BR" sz="4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Desoneração fiscal</a:t>
            </a:r>
          </a:p>
        </p:txBody>
      </p:sp>
      <p:sp>
        <p:nvSpPr>
          <p:cNvPr id="4" name="Retângulo 3"/>
          <p:cNvSpPr/>
          <p:nvPr/>
        </p:nvSpPr>
        <p:spPr>
          <a:xfrm>
            <a:off x="395536" y="1061447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Aft>
                <a:spcPts val="2400"/>
              </a:spcAft>
            </a:pPr>
            <a:endParaRPr lang="pt-BR" sz="2800" b="1" dirty="0" smtClean="0">
              <a:solidFill>
                <a:srgbClr val="003300"/>
              </a:solidFill>
            </a:endParaRPr>
          </a:p>
          <a:p>
            <a:pPr marL="514350" indent="-514350">
              <a:spcAft>
                <a:spcPts val="2400"/>
              </a:spcAft>
            </a:pPr>
            <a:r>
              <a:rPr lang="pt-BR" sz="3600" b="1" dirty="0" smtClean="0">
                <a:solidFill>
                  <a:srgbClr val="003300"/>
                </a:solidFill>
              </a:rPr>
              <a:t>a</a:t>
            </a:r>
            <a:r>
              <a:rPr lang="pt-BR" sz="3600" b="1" dirty="0">
                <a:solidFill>
                  <a:srgbClr val="003300"/>
                </a:solidFill>
              </a:rPr>
              <a:t>) </a:t>
            </a:r>
            <a:r>
              <a:rPr lang="pt-BR" sz="3600" b="1" dirty="0" smtClean="0">
                <a:solidFill>
                  <a:srgbClr val="003300"/>
                </a:solidFill>
              </a:rPr>
              <a:t>Somente </a:t>
            </a:r>
            <a:r>
              <a:rPr lang="pt-BR" sz="3600" b="1" dirty="0">
                <a:solidFill>
                  <a:srgbClr val="003300"/>
                </a:solidFill>
              </a:rPr>
              <a:t>na década passada as empresas estaduais de saneamento básico pagaram o equivalente a </a:t>
            </a:r>
            <a:r>
              <a:rPr lang="pt-BR" sz="3600" b="1" dirty="0">
                <a:solidFill>
                  <a:srgbClr val="C00000"/>
                </a:solidFill>
              </a:rPr>
              <a:t>R$12,378 bilhões</a:t>
            </a:r>
            <a:r>
              <a:rPr lang="pt-BR" sz="3600" b="1" dirty="0">
                <a:solidFill>
                  <a:srgbClr val="003300"/>
                </a:solidFill>
              </a:rPr>
              <a:t>  de PIS e </a:t>
            </a:r>
            <a:r>
              <a:rPr lang="pt-BR" sz="3600" b="1" dirty="0" err="1">
                <a:solidFill>
                  <a:srgbClr val="003300"/>
                </a:solidFill>
              </a:rPr>
              <a:t>Cofins</a:t>
            </a:r>
            <a:r>
              <a:rPr lang="pt-BR" sz="3600" b="1" dirty="0">
                <a:solidFill>
                  <a:srgbClr val="003300"/>
                </a:solidFill>
              </a:rPr>
              <a:t>;</a:t>
            </a:r>
          </a:p>
          <a:p>
            <a:pPr marL="514350" indent="-514350">
              <a:spcAft>
                <a:spcPts val="0"/>
              </a:spcAft>
            </a:pPr>
            <a:r>
              <a:rPr lang="pt-BR" sz="3600" b="1" dirty="0">
                <a:solidFill>
                  <a:srgbClr val="003300"/>
                </a:solidFill>
              </a:rPr>
              <a:t>b) Os investimentos com recursos próprios destas mesmas empresas foi equivalente </a:t>
            </a:r>
            <a:r>
              <a:rPr lang="pt-BR" sz="3600" b="1" dirty="0" smtClean="0">
                <a:solidFill>
                  <a:srgbClr val="003300"/>
                </a:solidFill>
              </a:rPr>
              <a:t>a </a:t>
            </a:r>
            <a:r>
              <a:rPr lang="pt-BR" sz="3600" b="1" dirty="0" smtClean="0">
                <a:solidFill>
                  <a:srgbClr val="C00000"/>
                </a:solidFill>
              </a:rPr>
              <a:t>R</a:t>
            </a:r>
            <a:r>
              <a:rPr lang="pt-BR" sz="3600" b="1" dirty="0">
                <a:solidFill>
                  <a:srgbClr val="C00000"/>
                </a:solidFill>
              </a:rPr>
              <a:t>$ 16.972 bilhões</a:t>
            </a:r>
            <a:r>
              <a:rPr lang="pt-BR" sz="3600" b="1" dirty="0">
                <a:solidFill>
                  <a:srgbClr val="003300"/>
                </a:solidFill>
              </a:rPr>
              <a:t>. </a:t>
            </a:r>
          </a:p>
        </p:txBody>
      </p:sp>
      <p:pic>
        <p:nvPicPr>
          <p:cNvPr id="5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1147278" cy="163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497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32657"/>
            <a:ext cx="6912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pt-BR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Investimentos x PIS/</a:t>
            </a:r>
            <a:r>
              <a:rPr lang="pt-BR" sz="28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Cofins</a:t>
            </a:r>
            <a:r>
              <a:rPr lang="pt-BR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pagos pelas Companhias de Saneamento</a:t>
            </a: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18667"/>
            <a:ext cx="7365776" cy="419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1147278" cy="163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796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1844824"/>
            <a:ext cx="68407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lvl="0" indent="-261938">
              <a:spcAft>
                <a:spcPts val="1800"/>
              </a:spcAft>
              <a:buSzPct val="70000"/>
              <a:buBlip>
                <a:blip r:embed="rId2"/>
              </a:buBlip>
              <a:tabLst>
                <a:tab pos="677863" algn="l"/>
              </a:tabLst>
            </a:pPr>
            <a:r>
              <a:rPr lang="pt-BR" sz="4000" b="1" dirty="0">
                <a:solidFill>
                  <a:srgbClr val="003300"/>
                </a:solidFill>
                <a:ea typeface="ヒラギノ角ゴ ProN W3"/>
                <a:cs typeface="ヒラギノ角ゴ ProN W3"/>
              </a:rPr>
              <a:t>Fator que viabiliza os serviços de saneamento no Brasil, possibilitando que aqueles </a:t>
            </a:r>
            <a:r>
              <a:rPr lang="pt-BR" sz="4000" b="1" i="1" dirty="0">
                <a:solidFill>
                  <a:srgbClr val="003300"/>
                </a:solidFill>
                <a:ea typeface="ヒラギノ角ゴ ProN W3"/>
                <a:cs typeface="ヒラギノ角ゴ ProN W3"/>
              </a:rPr>
              <a:t>municípios superavitários</a:t>
            </a:r>
            <a:r>
              <a:rPr lang="pt-BR" sz="4000" b="1" dirty="0">
                <a:solidFill>
                  <a:srgbClr val="003300"/>
                </a:solidFill>
                <a:ea typeface="ヒラギノ角ゴ ProN W3"/>
                <a:cs typeface="ヒラギノ角ゴ ProN W3"/>
              </a:rPr>
              <a:t> assegurem a operação e investimentos em </a:t>
            </a:r>
            <a:r>
              <a:rPr lang="pt-BR" sz="4000" b="1" i="1" dirty="0">
                <a:solidFill>
                  <a:srgbClr val="003300"/>
                </a:solidFill>
                <a:ea typeface="ヒラギノ角ゴ ProN W3"/>
                <a:cs typeface="ヒラギノ角ゴ ProN W3"/>
              </a:rPr>
              <a:t>todos os municípios</a:t>
            </a:r>
            <a:r>
              <a:rPr lang="pt-BR" sz="4000" b="1" dirty="0">
                <a:solidFill>
                  <a:srgbClr val="003300"/>
                </a:solidFill>
                <a:ea typeface="ヒラギノ角ゴ ProN W3"/>
                <a:cs typeface="ヒラギノ角ゴ ProN W3"/>
              </a:rPr>
              <a:t>;</a:t>
            </a:r>
          </a:p>
        </p:txBody>
      </p:sp>
      <p:sp>
        <p:nvSpPr>
          <p:cNvPr id="3" name="Retângulo 2"/>
          <p:cNvSpPr/>
          <p:nvPr/>
        </p:nvSpPr>
        <p:spPr>
          <a:xfrm>
            <a:off x="1907704" y="620688"/>
            <a:ext cx="540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pt-BR" sz="4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Subsídio Cruzado</a:t>
            </a:r>
          </a:p>
        </p:txBody>
      </p:sp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1147278" cy="163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363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63688" y="692696"/>
            <a:ext cx="59766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pt-BR" sz="4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Subsídio Direto</a:t>
            </a:r>
          </a:p>
        </p:txBody>
      </p:sp>
      <p:sp>
        <p:nvSpPr>
          <p:cNvPr id="3" name="Retângulo 2"/>
          <p:cNvSpPr/>
          <p:nvPr/>
        </p:nvSpPr>
        <p:spPr>
          <a:xfrm>
            <a:off x="539552" y="1523694"/>
            <a:ext cx="8136904" cy="5098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lvl="0" indent="-261938" algn="just">
              <a:spcAft>
                <a:spcPts val="800"/>
              </a:spcAft>
              <a:buSzPct val="70000"/>
              <a:buBlip>
                <a:blip r:embed="rId2"/>
              </a:buBlip>
              <a:tabLst>
                <a:tab pos="677863" algn="l"/>
              </a:tabLst>
            </a:pPr>
            <a:r>
              <a:rPr lang="pt-BR" sz="2400" b="1" dirty="0">
                <a:solidFill>
                  <a:srgbClr val="003300"/>
                </a:solidFill>
                <a:ea typeface="ヒラギノ角ゴ ProN W3"/>
                <a:cs typeface="ヒラギノ角ゴ ProN W3"/>
              </a:rPr>
              <a:t>A estrutura tarifária praticada pelo setor de saneamento no Brasil não estimula o acesso regular e contínuo da população de mais baixa renda aos serviços de abastecimento de água e de esgotamento sanitário;</a:t>
            </a:r>
          </a:p>
          <a:p>
            <a:pPr marL="261938" indent="-261938" algn="just">
              <a:spcAft>
                <a:spcPts val="800"/>
              </a:spcAft>
              <a:buSzPct val="70000"/>
              <a:buBlip>
                <a:blip r:embed="rId2"/>
              </a:buBlip>
              <a:tabLst>
                <a:tab pos="677863" algn="l"/>
              </a:tabLst>
            </a:pPr>
            <a:r>
              <a:rPr lang="pt-BR" sz="2400" b="1" dirty="0">
                <a:solidFill>
                  <a:srgbClr val="003300"/>
                </a:solidFill>
                <a:ea typeface="ヒラギノ角ゴ ProN W3"/>
                <a:cs typeface="ヒラギノ角ゴ ProN W3"/>
              </a:rPr>
              <a:t>O déficit urbano de acesso aos serviços de abastecimento de água e de esgotamento sanitário está concentrado nas famílias com renda de até 3 salários mínimos/mês. Este estrato populacional concentra 87,3% do déficit urbano de abastecimento de água e 91,6% do de esgotamento sanitário;</a:t>
            </a:r>
          </a:p>
          <a:p>
            <a:pPr marL="261938" indent="-261938" algn="just">
              <a:spcAft>
                <a:spcPts val="800"/>
              </a:spcAft>
              <a:buSzPct val="70000"/>
              <a:buBlip>
                <a:blip r:embed="rId2"/>
              </a:buBlip>
              <a:tabLst>
                <a:tab pos="677863" algn="l"/>
              </a:tabLst>
            </a:pPr>
            <a:r>
              <a:rPr lang="pt-BR" sz="2400" b="1" dirty="0">
                <a:solidFill>
                  <a:srgbClr val="003300"/>
                </a:solidFill>
                <a:ea typeface="ヒラギノ角ゴ ProN W3"/>
                <a:cs typeface="ヒラギノ角ゴ ProN W3"/>
              </a:rPr>
              <a:t>Incrementar a atratividade econômica do atendimento da população mais carente é condição para universalização dos serviços.</a:t>
            </a:r>
          </a:p>
        </p:txBody>
      </p:sp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3"/>
            <a:ext cx="1003262" cy="1433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228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548680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</a:t>
            </a:r>
            <a:r>
              <a:rPr lang="en-US" sz="36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Ajuste</a:t>
            </a:r>
            <a:r>
              <a:rPr lang="en-US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estrutura</a:t>
            </a:r>
            <a:r>
              <a:rPr lang="en-US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tarifária</a:t>
            </a:r>
            <a:endParaRPr lang="pt-BR" sz="36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83568" y="1340768"/>
            <a:ext cx="81369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indent="-261938">
              <a:spcAft>
                <a:spcPts val="1200"/>
              </a:spcAft>
              <a:buSzPct val="70000"/>
              <a:buBlip>
                <a:blip r:embed="rId2"/>
              </a:buBlip>
              <a:tabLst>
                <a:tab pos="677863" algn="l"/>
              </a:tabLst>
            </a:pPr>
            <a:r>
              <a:rPr lang="pt-BR" sz="2200" b="1" dirty="0">
                <a:solidFill>
                  <a:srgbClr val="003300"/>
                </a:solidFill>
                <a:ea typeface="ヒラギノ角ゴ ProN W3"/>
                <a:cs typeface="ヒラギノ角ゴ ProN W3"/>
              </a:rPr>
              <a:t>A forma pela qual está organizada a remuneração pelos serviços de saneamento no Brasil não incorpora, em sua estrutura tarifária, mecanismos efetivos capazes de assegurar o acesso das famílias de mais baixa renda aos serviços de abastecimento de água e de esgotamento sanitário;</a:t>
            </a:r>
          </a:p>
          <a:p>
            <a:pPr marL="261938" indent="-261938">
              <a:spcAft>
                <a:spcPts val="1200"/>
              </a:spcAft>
              <a:buSzPct val="70000"/>
              <a:buBlip>
                <a:blip r:embed="rId2"/>
              </a:buBlip>
              <a:tabLst>
                <a:tab pos="677863" algn="l"/>
              </a:tabLst>
            </a:pPr>
            <a:r>
              <a:rPr lang="pt-BR" sz="2200" b="1" dirty="0">
                <a:solidFill>
                  <a:srgbClr val="003300"/>
                </a:solidFill>
                <a:ea typeface="ヒラギノ角ゴ ProN W3"/>
                <a:cs typeface="ヒラギノ角ゴ ProN W3"/>
              </a:rPr>
              <a:t>Isto ocorre porque os subsídios se dão por mecanismos de progressividade tarifária, fundamentados na intensidade do consumo;</a:t>
            </a:r>
          </a:p>
          <a:p>
            <a:pPr marL="261938" indent="-261938">
              <a:spcAft>
                <a:spcPts val="1200"/>
              </a:spcAft>
              <a:buSzPct val="70000"/>
              <a:buBlip>
                <a:blip r:embed="rId2"/>
              </a:buBlip>
              <a:tabLst>
                <a:tab pos="677863" algn="l"/>
              </a:tabLst>
            </a:pPr>
            <a:r>
              <a:rPr lang="pt-BR" sz="2200" b="1" dirty="0">
                <a:solidFill>
                  <a:srgbClr val="003300"/>
                </a:solidFill>
                <a:ea typeface="ヒラギノ角ゴ ProN W3"/>
                <a:cs typeface="ヒラギノ角ゴ ProN W3"/>
              </a:rPr>
              <a:t>O subsídio para extensão dos benefícios dos serviços de saneamento aos segmentos de mais baixa renda está concentrado nos demais usuários dos serviços, sem a participação direta do Estado, muito embora a operação dos serviços seja quase que integralmente realizada por entes públicos.</a:t>
            </a:r>
          </a:p>
        </p:txBody>
      </p:sp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931254" cy="13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259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Desafios e Propostas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z="3600" dirty="0"/>
              <a:t>Os principais impeditivos da </a:t>
            </a:r>
            <a:r>
              <a:rPr lang="pt-BR" sz="3600" dirty="0">
                <a:solidFill>
                  <a:srgbClr val="FF0000"/>
                </a:solidFill>
              </a:rPr>
              <a:t>universalização dos serviços </a:t>
            </a:r>
            <a:r>
              <a:rPr lang="pt-BR" sz="3600" dirty="0"/>
              <a:t>de  saneamento devem ser entendidos como </a:t>
            </a:r>
            <a:r>
              <a:rPr lang="pt-BR" sz="3600" dirty="0">
                <a:solidFill>
                  <a:srgbClr val="FF0000"/>
                </a:solidFill>
              </a:rPr>
              <a:t>desafios a serem superados </a:t>
            </a:r>
            <a:r>
              <a:rPr lang="pt-BR" sz="3600" dirty="0"/>
              <a:t>e é fundamental a participação de todos os envolvidos: Governos, operadores, reguladores, agentes da cadeia produtiva e população.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931254" cy="13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775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Comissão de Desenvolvimento Urbano – Câmara dos Deputados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/>
          </a:p>
          <a:p>
            <a:r>
              <a:rPr lang="pt-BR" dirty="0"/>
              <a:t> </a:t>
            </a:r>
            <a:r>
              <a:rPr lang="pt-BR" b="1" dirty="0"/>
              <a:t>SUBCOMISSÃO ESPECIAL DA UNIVERSALIZAÇÃO DO SANEAMENTO BÁSICO E DO USO RACIONAL DA ÁGUA </a:t>
            </a:r>
            <a:endParaRPr lang="pt-BR" dirty="0"/>
          </a:p>
          <a:p>
            <a:endParaRPr lang="pt-BR" dirty="0"/>
          </a:p>
        </p:txBody>
      </p:sp>
      <p:pic>
        <p:nvPicPr>
          <p:cNvPr id="2050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32656"/>
            <a:ext cx="8667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296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Desafios e Propostas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z="3600" dirty="0"/>
              <a:t>O esforço pela </a:t>
            </a:r>
            <a:r>
              <a:rPr lang="pt-BR" sz="3600" dirty="0">
                <a:solidFill>
                  <a:srgbClr val="FF0000"/>
                </a:solidFill>
              </a:rPr>
              <a:t>universalização</a:t>
            </a:r>
            <a:r>
              <a:rPr lang="pt-BR" sz="3600" dirty="0"/>
              <a:t> deve ser suportado por diversas fontes, utilizadas de modo articulado, </a:t>
            </a:r>
            <a:r>
              <a:rPr lang="pt-BR" sz="3600" dirty="0">
                <a:solidFill>
                  <a:srgbClr val="FF0000"/>
                </a:solidFill>
              </a:rPr>
              <a:t>sem qualquer restrição ou contingenciamento do crédito ao setor público</a:t>
            </a:r>
            <a:r>
              <a:rPr lang="pt-BR" sz="3600" dirty="0"/>
              <a:t> com acesso ao financiamento e, principalmente, aos recursos do OGU que devem ser direcionados para a população excluída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931254" cy="13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966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Desafios e Propostas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lnSpc>
                <a:spcPct val="100000"/>
              </a:lnSpc>
              <a:spcAft>
                <a:spcPct val="35000"/>
              </a:spcAft>
            </a:pPr>
            <a:r>
              <a:rPr lang="pt-BR" sz="2000" dirty="0"/>
              <a:t>O poder público deve reconhecer a sua responsabilidade, sobre a garantia do </a:t>
            </a:r>
            <a:r>
              <a:rPr lang="pt-BR" sz="2000" dirty="0">
                <a:solidFill>
                  <a:srgbClr val="FF0000"/>
                </a:solidFill>
              </a:rPr>
              <a:t>direito a salubridade ambiental </a:t>
            </a:r>
            <a:r>
              <a:rPr lang="pt-BR" sz="2000" dirty="0"/>
              <a:t>para que a população possa ter acesso aos serviços de saneamento básico;</a:t>
            </a:r>
          </a:p>
          <a:p>
            <a:pPr lvl="0" algn="just">
              <a:lnSpc>
                <a:spcPct val="100000"/>
              </a:lnSpc>
              <a:spcAft>
                <a:spcPct val="35000"/>
              </a:spcAft>
            </a:pPr>
            <a:r>
              <a:rPr lang="pt-BR" sz="2000" dirty="0"/>
              <a:t>Os serviços devem ser concebidos de forma a atender, progressivamente, a </a:t>
            </a:r>
            <a:r>
              <a:rPr lang="pt-BR" sz="2000" dirty="0">
                <a:solidFill>
                  <a:srgbClr val="FF0000"/>
                </a:solidFill>
              </a:rPr>
              <a:t>população que hoje não é atendida;</a:t>
            </a:r>
          </a:p>
          <a:p>
            <a:pPr lvl="0" algn="just">
              <a:lnSpc>
                <a:spcPct val="100000"/>
              </a:lnSpc>
              <a:spcAft>
                <a:spcPct val="35000"/>
              </a:spcAft>
            </a:pPr>
            <a:r>
              <a:rPr lang="pt-BR" sz="2000" dirty="0"/>
              <a:t>Os serviços devem ser constituídos avaliando-se a sua </a:t>
            </a:r>
            <a:r>
              <a:rPr lang="pt-BR" sz="2000" dirty="0">
                <a:solidFill>
                  <a:srgbClr val="FF0000"/>
                </a:solidFill>
              </a:rPr>
              <a:t>viabilidade técnica, econômica</a:t>
            </a:r>
            <a:r>
              <a:rPr lang="pt-BR" sz="2000" dirty="0"/>
              <a:t>, inclusive prevendo a aplicação de </a:t>
            </a:r>
            <a:r>
              <a:rPr lang="pt-BR" sz="2000" dirty="0">
                <a:solidFill>
                  <a:srgbClr val="FF0000"/>
                </a:solidFill>
              </a:rPr>
              <a:t>recursos do tesouro para viabilizar a questão social;</a:t>
            </a:r>
          </a:p>
          <a:p>
            <a:pPr lvl="0" algn="just">
              <a:lnSpc>
                <a:spcPct val="100000"/>
              </a:lnSpc>
              <a:spcAft>
                <a:spcPct val="35000"/>
              </a:spcAft>
            </a:pPr>
            <a:r>
              <a:rPr lang="pt-BR" sz="2000" dirty="0">
                <a:solidFill>
                  <a:srgbClr val="FF0000"/>
                </a:solidFill>
              </a:rPr>
              <a:t>O desafio </a:t>
            </a:r>
            <a:r>
              <a:rPr lang="pt-BR" sz="2000" dirty="0"/>
              <a:t>é fazer com que eles atendam principalmente as </a:t>
            </a:r>
            <a:r>
              <a:rPr lang="pt-BR" sz="2000" dirty="0">
                <a:solidFill>
                  <a:srgbClr val="FF0000"/>
                </a:solidFill>
              </a:rPr>
              <a:t>populações de baixa renda</a:t>
            </a:r>
            <a:r>
              <a:rPr lang="pt-BR" sz="2000" dirty="0"/>
              <a:t>, da zona rural, comunidades isoladas e da periferia das grandes cidades;</a:t>
            </a:r>
          </a:p>
          <a:p>
            <a:endParaRPr lang="pt-BR" sz="2000" dirty="0"/>
          </a:p>
        </p:txBody>
      </p:sp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931254" cy="13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8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Desafios e Propostas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Aft>
                <a:spcPct val="35000"/>
              </a:spcAft>
            </a:pPr>
            <a:r>
              <a:rPr lang="pt-BR" sz="2400" dirty="0"/>
              <a:t>Promover a reorganização institucional, racionalizando e </a:t>
            </a:r>
            <a:r>
              <a:rPr lang="pt-BR" sz="2400" dirty="0">
                <a:solidFill>
                  <a:srgbClr val="FF0000"/>
                </a:solidFill>
              </a:rPr>
              <a:t>integrando as ações de saneamento do governo federal, </a:t>
            </a:r>
            <a:r>
              <a:rPr lang="pt-BR" sz="2400" dirty="0"/>
              <a:t>de modo a tornar factível a implementação de uma política compatível com o </a:t>
            </a:r>
            <a:r>
              <a:rPr lang="pt-BR" sz="2400" dirty="0">
                <a:solidFill>
                  <a:srgbClr val="FF0000"/>
                </a:solidFill>
              </a:rPr>
              <a:t>desafio de promover a universalização do acesso aos serviços;</a:t>
            </a:r>
          </a:p>
          <a:p>
            <a:pPr lvl="0"/>
            <a:r>
              <a:rPr lang="pt-BR" sz="2400" dirty="0"/>
              <a:t>Implantar ações necessárias para garantir a </a:t>
            </a:r>
            <a:r>
              <a:rPr lang="pt-BR" sz="2400" dirty="0">
                <a:solidFill>
                  <a:srgbClr val="FF0000"/>
                </a:solidFill>
              </a:rPr>
              <a:t>salubridade, habitabilidade e mobilidade, </a:t>
            </a:r>
            <a:r>
              <a:rPr lang="pt-BR" sz="2400" dirty="0"/>
              <a:t>com a regularização fundiária para atender </a:t>
            </a:r>
            <a:r>
              <a:rPr lang="pt-BR" sz="2400" dirty="0">
                <a:solidFill>
                  <a:srgbClr val="FF0000"/>
                </a:solidFill>
              </a:rPr>
              <a:t>população localizada em área inadequada à moradia</a:t>
            </a:r>
            <a:r>
              <a:rPr lang="pt-BR" sz="2400" dirty="0"/>
              <a:t> visando a sua permanência ou realocação através de ações integradas de </a:t>
            </a:r>
            <a:r>
              <a:rPr lang="pt-BR" sz="2400" dirty="0">
                <a:solidFill>
                  <a:srgbClr val="FF0000"/>
                </a:solidFill>
              </a:rPr>
              <a:t>saneamento, habitação e inclusão social.</a:t>
            </a:r>
          </a:p>
          <a:p>
            <a:pPr marL="0" indent="0">
              <a:buNone/>
            </a:pPr>
            <a:endParaRPr lang="pt-BR" sz="2400" dirty="0">
              <a:solidFill>
                <a:srgbClr val="FF0000"/>
              </a:solidFill>
            </a:endParaRPr>
          </a:p>
        </p:txBody>
      </p:sp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931254" cy="13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456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Desafios e Propostas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00000"/>
              </a:lnSpc>
              <a:spcAft>
                <a:spcPct val="35000"/>
              </a:spcAft>
            </a:pPr>
            <a:r>
              <a:rPr lang="pt-BR" sz="2600" dirty="0"/>
              <a:t>A  implantação de um mecanismo de </a:t>
            </a:r>
            <a:r>
              <a:rPr lang="pt-BR" sz="2600" dirty="0">
                <a:solidFill>
                  <a:srgbClr val="FF0000"/>
                </a:solidFill>
              </a:rPr>
              <a:t>subsídio diret</a:t>
            </a:r>
            <a:r>
              <a:rPr lang="pt-BR" sz="2600" dirty="0"/>
              <a:t>o dirigido aos beneficiários do </a:t>
            </a:r>
            <a:r>
              <a:rPr lang="pt-BR" sz="2600" dirty="0">
                <a:solidFill>
                  <a:srgbClr val="FF0000"/>
                </a:solidFill>
              </a:rPr>
              <a:t>Programa Bolsa Família</a:t>
            </a:r>
            <a:r>
              <a:rPr lang="pt-BR" sz="2600" dirty="0"/>
              <a:t>, custaria, no máximo, R</a:t>
            </a:r>
            <a:r>
              <a:rPr lang="pt-BR" sz="2600" dirty="0">
                <a:solidFill>
                  <a:srgbClr val="FF0000"/>
                </a:solidFill>
              </a:rPr>
              <a:t>$ 720 milhões/ano</a:t>
            </a:r>
            <a:r>
              <a:rPr lang="pt-BR" sz="2600" dirty="0"/>
              <a:t>, despesas que podem ser realizadas até mesmo sem impacto fiscal adicional, bastando o remanejamento de parte dos recursos não onerosos regularmente aplicados pela </a:t>
            </a:r>
            <a:r>
              <a:rPr lang="pt-BR" sz="2600" dirty="0" smtClean="0"/>
              <a:t>União;</a:t>
            </a:r>
          </a:p>
          <a:p>
            <a:pPr lvl="0">
              <a:lnSpc>
                <a:spcPct val="100000"/>
              </a:lnSpc>
              <a:spcAft>
                <a:spcPct val="35000"/>
              </a:spcAft>
            </a:pPr>
            <a:r>
              <a:rPr lang="pt-BR" sz="2600" dirty="0" smtClean="0"/>
              <a:t>A  </a:t>
            </a:r>
            <a:r>
              <a:rPr lang="pt-BR" sz="2600" dirty="0"/>
              <a:t>implantação deste mecanismo pode incrementar a </a:t>
            </a:r>
            <a:r>
              <a:rPr lang="pt-BR" sz="2600" dirty="0">
                <a:solidFill>
                  <a:srgbClr val="FF0000"/>
                </a:solidFill>
              </a:rPr>
              <a:t>qualidade e a equidade do gasto público federal em saneamento ao melhorar a focalização do gasto federal nos segmentos populacionais mais desfavorecidos.</a:t>
            </a:r>
          </a:p>
          <a:p>
            <a:pPr marL="0" indent="0">
              <a:buNone/>
            </a:pPr>
            <a:endParaRPr lang="pt-BR" sz="2000" dirty="0"/>
          </a:p>
        </p:txBody>
      </p:sp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931254" cy="13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349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Desafios e Propostas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97152"/>
          </a:xfrm>
        </p:spPr>
        <p:txBody>
          <a:bodyPr>
            <a:noAutofit/>
          </a:bodyPr>
          <a:lstStyle/>
          <a:p>
            <a:pPr lvl="0" algn="just">
              <a:lnSpc>
                <a:spcPct val="100000"/>
              </a:lnSpc>
              <a:spcAft>
                <a:spcPct val="35000"/>
              </a:spcAft>
            </a:pPr>
            <a:r>
              <a:rPr lang="pt-BR" sz="2400" dirty="0">
                <a:ea typeface="ヒラギノ角ゴ ProN W3"/>
                <a:cs typeface="ヒラギノ角ゴ ProN W3"/>
              </a:rPr>
              <a:t>O setor precisa aportar novas tecnologias e modelos de gestão;</a:t>
            </a:r>
          </a:p>
          <a:p>
            <a:pPr lvl="0" algn="just">
              <a:lnSpc>
                <a:spcPct val="100000"/>
              </a:lnSpc>
              <a:spcAft>
                <a:spcPct val="35000"/>
              </a:spcAft>
            </a:pPr>
            <a:r>
              <a:rPr lang="pt-BR" sz="2400" dirty="0">
                <a:ea typeface="ヒラギノ角ゴ ProN W3"/>
                <a:cs typeface="ヒラギノ角ゴ ProN W3"/>
              </a:rPr>
              <a:t>Remontar toda a cadeia produtiva, envolvendo projetistas, consultores, construtores, fabricantes de materiais e equipamentos;</a:t>
            </a:r>
          </a:p>
          <a:p>
            <a:pPr lvl="0" algn="just">
              <a:lnSpc>
                <a:spcPct val="100000"/>
              </a:lnSpc>
              <a:spcAft>
                <a:spcPct val="35000"/>
              </a:spcAft>
            </a:pPr>
            <a:r>
              <a:rPr lang="pt-BR" sz="2400" dirty="0">
                <a:ea typeface="ヒラギノ角ゴ ProN W3"/>
                <a:cs typeface="ヒラギノ角ゴ ProN W3"/>
              </a:rPr>
              <a:t>Otimizar a gestão dos serviços;</a:t>
            </a:r>
          </a:p>
          <a:p>
            <a:pPr lvl="0" algn="just">
              <a:lnSpc>
                <a:spcPct val="100000"/>
              </a:lnSpc>
              <a:spcAft>
                <a:spcPct val="35000"/>
              </a:spcAft>
            </a:pPr>
            <a:r>
              <a:rPr lang="pt-BR" sz="2400" dirty="0">
                <a:ea typeface="ヒラギノ角ゴ ProN W3"/>
                <a:cs typeface="ヒラギノ角ゴ ProN W3"/>
              </a:rPr>
              <a:t>Adequar seus procedimentos para atender ambiente mais controlado/regulado;</a:t>
            </a:r>
          </a:p>
          <a:p>
            <a:pPr lvl="0" algn="just">
              <a:lnSpc>
                <a:spcPct val="100000"/>
              </a:lnSpc>
              <a:spcAft>
                <a:spcPct val="35000"/>
              </a:spcAft>
            </a:pPr>
            <a:r>
              <a:rPr lang="pt-BR" sz="2400" dirty="0">
                <a:ea typeface="ヒラギノ角ゴ ProN W3"/>
                <a:cs typeface="ヒラギノ角ゴ ProN W3"/>
              </a:rPr>
              <a:t>Atuar em conjunto com a participação da sociedade;</a:t>
            </a:r>
          </a:p>
          <a:p>
            <a:pPr lvl="0" algn="just">
              <a:lnSpc>
                <a:spcPct val="100000"/>
              </a:lnSpc>
              <a:spcAft>
                <a:spcPct val="35000"/>
              </a:spcAft>
            </a:pPr>
            <a:r>
              <a:rPr lang="pt-BR" sz="2400" dirty="0">
                <a:ea typeface="ヒラギノ角ゴ ProN W3"/>
                <a:cs typeface="ヒラギノ角ゴ ProN W3"/>
              </a:rPr>
              <a:t>Capacitar pessoal  para suprir quadros.</a:t>
            </a:r>
            <a:endParaRPr lang="pt-BR" sz="2400" dirty="0"/>
          </a:p>
          <a:p>
            <a:endParaRPr lang="pt-BR" sz="2000" dirty="0"/>
          </a:p>
        </p:txBody>
      </p:sp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931254" cy="13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428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Desafios e Propostas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97152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Aft>
                <a:spcPct val="35000"/>
              </a:spcAft>
            </a:pPr>
            <a:r>
              <a:rPr lang="pt-BR" sz="2600" dirty="0"/>
              <a:t>Instituir um programa de </a:t>
            </a:r>
            <a:r>
              <a:rPr lang="pt-BR" sz="2600" dirty="0">
                <a:solidFill>
                  <a:srgbClr val="FF0000"/>
                </a:solidFill>
              </a:rPr>
              <a:t>revitalização de operadores públicos</a:t>
            </a:r>
            <a:r>
              <a:rPr lang="pt-BR" sz="2600" dirty="0"/>
              <a:t>, com capitalização dos prestadores com recursos do FGTS e FAT, para melhorar a eficiência do setor; </a:t>
            </a:r>
          </a:p>
          <a:p>
            <a:pPr lvl="0"/>
            <a:r>
              <a:rPr lang="pt-BR" sz="2600" dirty="0"/>
              <a:t>Instituir, por meio de Lei Complementar, os </a:t>
            </a:r>
            <a:r>
              <a:rPr lang="pt-BR" sz="2600" dirty="0">
                <a:solidFill>
                  <a:srgbClr val="FF0000"/>
                </a:solidFill>
              </a:rPr>
              <a:t>fundos de universalização do saneamento básico</a:t>
            </a:r>
            <a:r>
              <a:rPr lang="pt-BR" sz="2600" dirty="0"/>
              <a:t> como </a:t>
            </a:r>
            <a:r>
              <a:rPr lang="pt-BR" sz="2600" dirty="0">
                <a:solidFill>
                  <a:srgbClr val="FF0000"/>
                </a:solidFill>
              </a:rPr>
              <a:t>instrumentos de cooperação </a:t>
            </a:r>
            <a:r>
              <a:rPr lang="pt-BR" sz="2600" dirty="0"/>
              <a:t>entre a União, os Estados, o Distrito Federal e os Municípios na </a:t>
            </a:r>
            <a:r>
              <a:rPr lang="pt-BR" sz="2600" dirty="0">
                <a:solidFill>
                  <a:srgbClr val="FF0000"/>
                </a:solidFill>
              </a:rPr>
              <a:t>promoção da melhoria das condições de saneamento básico. </a:t>
            </a:r>
          </a:p>
          <a:p>
            <a:endParaRPr lang="pt-BR" sz="2400" dirty="0"/>
          </a:p>
        </p:txBody>
      </p:sp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931254" cy="13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55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467544" y="1052736"/>
            <a:ext cx="865867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dirty="0" smtClean="0"/>
          </a:p>
          <a:p>
            <a:endParaRPr lang="pt-BR" sz="2400" dirty="0"/>
          </a:p>
          <a:p>
            <a:r>
              <a:rPr lang="pt-BR" sz="2400" dirty="0" smtClean="0"/>
              <a:t>Edson Aparecido da Silva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Sociólogo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Coordenador da Frente Nacional pelo Saneamento Ambiental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Assessor de Saneamento da Federação Nacional dos Urbanitários  - FNU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Membro do Comitê Técnico de Saneamento  do Conselho Nacional das Cidades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Membro do  Coletivo de Luta pela Água – SP</a:t>
            </a:r>
          </a:p>
          <a:p>
            <a:endParaRPr lang="pt-BR" sz="2400" dirty="0"/>
          </a:p>
          <a:p>
            <a:r>
              <a:rPr lang="pt-BR" sz="2400" dirty="0" smtClean="0"/>
              <a:t>Contatos:</a:t>
            </a:r>
          </a:p>
          <a:p>
            <a:r>
              <a:rPr lang="pt-BR" sz="2400" dirty="0" smtClean="0">
                <a:hlinkClick r:id="rId2"/>
              </a:rPr>
              <a:t>edsonsaneamento@gmail.com</a:t>
            </a:r>
            <a:endParaRPr lang="pt-BR" sz="2400" dirty="0" smtClean="0"/>
          </a:p>
          <a:p>
            <a:endParaRPr lang="pt-BR" sz="2400" dirty="0" smtClean="0"/>
          </a:p>
        </p:txBody>
      </p:sp>
      <p:pic>
        <p:nvPicPr>
          <p:cNvPr id="1026" name="Imagem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034" y="188640"/>
            <a:ext cx="8667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726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539552" y="1570906"/>
            <a:ext cx="8064896" cy="437837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dirty="0" smtClean="0"/>
              <a:t>Desafios para a universalização do saneamento básico no brasil</a:t>
            </a:r>
            <a:endParaRPr lang="pt-BR" sz="6000" dirty="0"/>
          </a:p>
        </p:txBody>
      </p:sp>
      <p:pic>
        <p:nvPicPr>
          <p:cNvPr id="5" name="Imagem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1291294" cy="1844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807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993" y="1984485"/>
            <a:ext cx="7918456" cy="4103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1547664" y="332656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Abastecimento de água no País em função das faixas de rendimento per capita mensal domiciliar - PNAD (2008).</a:t>
            </a:r>
            <a:endParaRPr lang="pt-BR" sz="2800" dirty="0"/>
          </a:p>
        </p:txBody>
      </p:sp>
      <p:pic>
        <p:nvPicPr>
          <p:cNvPr id="6" name="Imagem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1291294" cy="1844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932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123728" y="332656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Formas de acesso ao afastamento de esgotos sanitários no </a:t>
            </a:r>
            <a:r>
              <a:rPr lang="pt-BR" sz="24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Brasil,PNAD</a:t>
            </a:r>
            <a:r>
              <a:rPr lang="pt-BR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2008 e IBGE 2009</a:t>
            </a:r>
            <a:endParaRPr lang="pt-BR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488" y="1916832"/>
            <a:ext cx="8449877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1763688" y="38970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rc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 flipH="1">
            <a:off x="1763688" y="285293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fs</a:t>
            </a:r>
            <a:endParaRPr lang="pt-BR" dirty="0"/>
          </a:p>
        </p:txBody>
      </p:sp>
      <p:pic>
        <p:nvPicPr>
          <p:cNvPr id="7" name="Imagem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1147278" cy="163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021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331640" y="404665"/>
            <a:ext cx="7272808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pt-BR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Investimentos necessários para Universalizar os </a:t>
            </a:r>
            <a:endParaRPr lang="pt-BR" sz="28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ts val="600"/>
              </a:spcBef>
              <a:defRPr/>
            </a:pPr>
            <a:r>
              <a:rPr lang="pt-BR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Serviços </a:t>
            </a:r>
            <a:r>
              <a:rPr lang="pt-BR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Água e Esgoto no Brasil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497" y="1768852"/>
            <a:ext cx="8331968" cy="396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Imagem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1147278" cy="163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4211960" y="143571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/>
              <a:t>(em milhões de reais)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971600" y="6021288"/>
            <a:ext cx="3884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Fonte: </a:t>
            </a:r>
            <a:r>
              <a:rPr lang="pt-BR" dirty="0" err="1">
                <a:solidFill>
                  <a:srgbClr val="C00000"/>
                </a:solidFill>
              </a:rPr>
              <a:t>Plansab</a:t>
            </a:r>
            <a:r>
              <a:rPr lang="pt-BR" dirty="0">
                <a:solidFill>
                  <a:srgbClr val="C00000"/>
                </a:solidFill>
              </a:rPr>
              <a:t> / Ministério das Cidades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518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2655" t="1832" r="2655" b="2881"/>
          <a:stretch>
            <a:fillRect/>
          </a:stretch>
        </p:blipFill>
        <p:spPr bwMode="auto">
          <a:xfrm>
            <a:off x="272480" y="1755600"/>
            <a:ext cx="8367987" cy="440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ângulo 2"/>
          <p:cNvSpPr/>
          <p:nvPr/>
        </p:nvSpPr>
        <p:spPr>
          <a:xfrm>
            <a:off x="1187624" y="404664"/>
            <a:ext cx="6696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pt-BR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Distribuição dos Investimentos necessários para Universalizar os Serviços de Água e Esgoto no Brasil</a:t>
            </a:r>
          </a:p>
        </p:txBody>
      </p:sp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1147278" cy="163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564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32656"/>
            <a:ext cx="74168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pt-BR" sz="4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nstrumentos </a:t>
            </a:r>
            <a:r>
              <a:rPr lang="pt-BR" sz="4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universalização do setor</a:t>
            </a:r>
          </a:p>
        </p:txBody>
      </p:sp>
      <p:sp>
        <p:nvSpPr>
          <p:cNvPr id="3" name="Retângulo 2"/>
          <p:cNvSpPr/>
          <p:nvPr/>
        </p:nvSpPr>
        <p:spPr>
          <a:xfrm>
            <a:off x="539552" y="1628800"/>
            <a:ext cx="820891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7063" lvl="0" indent="-627063" eaLnBrk="0" hangingPunct="0">
              <a:spcBef>
                <a:spcPts val="0"/>
              </a:spcBef>
              <a:spcAft>
                <a:spcPts val="2400"/>
              </a:spcAft>
              <a:buFont typeface="+mj-lt"/>
              <a:buAutoNum type="romanUcPeriod"/>
              <a:defRPr/>
            </a:pPr>
            <a:r>
              <a:rPr lang="en-US" sz="3200" b="1" i="1" dirty="0">
                <a:solidFill>
                  <a:srgbClr val="003300"/>
                </a:solidFill>
                <a:cs typeface="Arial" pitchFamily="34" charset="0"/>
              </a:rPr>
              <a:t>Fundo Nacional de </a:t>
            </a:r>
            <a:r>
              <a:rPr lang="en-US" sz="3200" b="1" i="1" dirty="0" err="1">
                <a:solidFill>
                  <a:srgbClr val="003300"/>
                </a:solidFill>
                <a:cs typeface="Arial" pitchFamily="34" charset="0"/>
              </a:rPr>
              <a:t>Universalização</a:t>
            </a:r>
            <a:r>
              <a:rPr lang="en-US" sz="3200" b="1" i="1" dirty="0">
                <a:solidFill>
                  <a:srgbClr val="003300"/>
                </a:solidFill>
                <a:cs typeface="Arial" pitchFamily="34" charset="0"/>
              </a:rPr>
              <a:t> do </a:t>
            </a:r>
            <a:r>
              <a:rPr lang="en-US" sz="3200" b="1" i="1" dirty="0" err="1">
                <a:solidFill>
                  <a:srgbClr val="003300"/>
                </a:solidFill>
                <a:cs typeface="Arial" pitchFamily="34" charset="0"/>
              </a:rPr>
              <a:t>Saneamento</a:t>
            </a:r>
            <a:r>
              <a:rPr lang="en-US" sz="3200" b="1" i="1" dirty="0">
                <a:solidFill>
                  <a:srgbClr val="003300"/>
                </a:solidFill>
                <a:cs typeface="Arial" pitchFamily="34" charset="0"/>
              </a:rPr>
              <a:t> </a:t>
            </a:r>
            <a:r>
              <a:rPr lang="en-US" sz="3200" b="1" i="1" dirty="0" err="1">
                <a:solidFill>
                  <a:srgbClr val="003300"/>
                </a:solidFill>
                <a:cs typeface="Arial" pitchFamily="34" charset="0"/>
              </a:rPr>
              <a:t>Básico</a:t>
            </a:r>
            <a:r>
              <a:rPr lang="en-US" sz="3200" dirty="0">
                <a:solidFill>
                  <a:srgbClr val="003300"/>
                </a:solidFill>
                <a:cs typeface="Arial" pitchFamily="34" charset="0"/>
              </a:rPr>
              <a:t>;</a:t>
            </a:r>
          </a:p>
          <a:p>
            <a:pPr marL="627063" indent="-627063" eaLnBrk="0" hangingPunct="0">
              <a:spcBef>
                <a:spcPts val="0"/>
              </a:spcBef>
              <a:spcAft>
                <a:spcPts val="2400"/>
              </a:spcAft>
              <a:buFont typeface="+mj-lt"/>
              <a:buAutoNum type="romanUcPeriod"/>
              <a:defRPr/>
            </a:pPr>
            <a:r>
              <a:rPr lang="en-US" sz="3200" b="1" i="1" dirty="0" err="1">
                <a:solidFill>
                  <a:srgbClr val="003300"/>
                </a:solidFill>
                <a:cs typeface="Arial" pitchFamily="34" charset="0"/>
              </a:rPr>
              <a:t>Desoneração</a:t>
            </a:r>
            <a:r>
              <a:rPr lang="en-US" sz="3200" b="1" i="1" dirty="0">
                <a:solidFill>
                  <a:srgbClr val="003300"/>
                </a:solidFill>
                <a:cs typeface="Arial" pitchFamily="34" charset="0"/>
              </a:rPr>
              <a:t> fiscal do </a:t>
            </a:r>
            <a:r>
              <a:rPr lang="en-US" sz="3200" b="1" i="1" dirty="0" err="1">
                <a:solidFill>
                  <a:srgbClr val="003300"/>
                </a:solidFill>
                <a:cs typeface="Arial" pitchFamily="34" charset="0"/>
              </a:rPr>
              <a:t>setor</a:t>
            </a:r>
            <a:r>
              <a:rPr lang="en-US" sz="3200" b="1" dirty="0">
                <a:solidFill>
                  <a:srgbClr val="003300"/>
                </a:solidFill>
                <a:cs typeface="Arial" pitchFamily="34" charset="0"/>
              </a:rPr>
              <a:t>;</a:t>
            </a:r>
          </a:p>
          <a:p>
            <a:pPr marL="627063" indent="-627063" eaLnBrk="0" hangingPunct="0">
              <a:spcBef>
                <a:spcPts val="0"/>
              </a:spcBef>
              <a:spcAft>
                <a:spcPts val="2400"/>
              </a:spcAft>
              <a:buFont typeface="+mj-lt"/>
              <a:buAutoNum type="romanUcPeriod"/>
              <a:defRPr/>
            </a:pPr>
            <a:r>
              <a:rPr lang="en-US" sz="3200" b="1" i="1" dirty="0" err="1">
                <a:solidFill>
                  <a:srgbClr val="003300"/>
                </a:solidFill>
                <a:cs typeface="Arial" pitchFamily="34" charset="0"/>
              </a:rPr>
              <a:t>Subsídio</a:t>
            </a:r>
            <a:r>
              <a:rPr lang="en-US" sz="3200" b="1" i="1" dirty="0">
                <a:solidFill>
                  <a:srgbClr val="003300"/>
                </a:solidFill>
                <a:cs typeface="Arial" pitchFamily="34" charset="0"/>
              </a:rPr>
              <a:t> cruzado;</a:t>
            </a:r>
          </a:p>
          <a:p>
            <a:pPr marL="627063" indent="-627063" eaLnBrk="0" hangingPunct="0">
              <a:spcBef>
                <a:spcPts val="0"/>
              </a:spcBef>
              <a:spcAft>
                <a:spcPts val="2400"/>
              </a:spcAft>
              <a:buFont typeface="+mj-lt"/>
              <a:buAutoNum type="romanUcPeriod"/>
              <a:defRPr/>
            </a:pPr>
            <a:r>
              <a:rPr lang="en-US" sz="3200" b="1" i="1" dirty="0" err="1">
                <a:solidFill>
                  <a:srgbClr val="003300"/>
                </a:solidFill>
                <a:cs typeface="Arial" pitchFamily="34" charset="0"/>
              </a:rPr>
              <a:t>Subsídio</a:t>
            </a:r>
            <a:r>
              <a:rPr lang="en-US" sz="3200" b="1" i="1" dirty="0">
                <a:solidFill>
                  <a:srgbClr val="003300"/>
                </a:solidFill>
                <a:cs typeface="Arial" pitchFamily="34" charset="0"/>
              </a:rPr>
              <a:t> </a:t>
            </a:r>
            <a:r>
              <a:rPr lang="en-US" sz="3200" b="1" i="1" dirty="0" err="1">
                <a:solidFill>
                  <a:srgbClr val="003300"/>
                </a:solidFill>
                <a:cs typeface="Arial" pitchFamily="34" charset="0"/>
              </a:rPr>
              <a:t>direto</a:t>
            </a:r>
            <a:r>
              <a:rPr lang="en-US" sz="3200" b="1" i="1" dirty="0">
                <a:solidFill>
                  <a:srgbClr val="003300"/>
                </a:solidFill>
                <a:cs typeface="Arial" pitchFamily="34" charset="0"/>
              </a:rPr>
              <a:t> a </a:t>
            </a:r>
            <a:r>
              <a:rPr lang="en-US" sz="3200" b="1" i="1" dirty="0" err="1">
                <a:solidFill>
                  <a:srgbClr val="003300"/>
                </a:solidFill>
                <a:cs typeface="Arial" pitchFamily="34" charset="0"/>
              </a:rPr>
              <a:t>população</a:t>
            </a:r>
            <a:r>
              <a:rPr lang="en-US" sz="3200" b="1" i="1" dirty="0">
                <a:solidFill>
                  <a:srgbClr val="003300"/>
                </a:solidFill>
                <a:cs typeface="Arial" pitchFamily="34" charset="0"/>
              </a:rPr>
              <a:t> de </a:t>
            </a:r>
            <a:r>
              <a:rPr lang="en-US" sz="3200" b="1" i="1" dirty="0" err="1">
                <a:solidFill>
                  <a:srgbClr val="003300"/>
                </a:solidFill>
                <a:cs typeface="Arial" pitchFamily="34" charset="0"/>
              </a:rPr>
              <a:t>baixa</a:t>
            </a:r>
            <a:r>
              <a:rPr lang="en-US" sz="3200" b="1" i="1" dirty="0">
                <a:solidFill>
                  <a:srgbClr val="003300"/>
                </a:solidFill>
                <a:cs typeface="Arial" pitchFamily="34" charset="0"/>
              </a:rPr>
              <a:t> </a:t>
            </a:r>
            <a:r>
              <a:rPr lang="en-US" sz="3200" b="1" i="1" dirty="0" err="1">
                <a:solidFill>
                  <a:srgbClr val="003300"/>
                </a:solidFill>
                <a:cs typeface="Arial" pitchFamily="34" charset="0"/>
              </a:rPr>
              <a:t>renda</a:t>
            </a:r>
            <a:r>
              <a:rPr lang="en-US" sz="3200" dirty="0">
                <a:solidFill>
                  <a:srgbClr val="003300"/>
                </a:solidFill>
                <a:cs typeface="Arial" pitchFamily="34" charset="0"/>
              </a:rPr>
              <a:t>;</a:t>
            </a:r>
          </a:p>
          <a:p>
            <a:pPr marL="627063" lvl="0" indent="-627063" eaLnBrk="0" fontAlgn="base" hangingPunct="0">
              <a:spcAft>
                <a:spcPts val="2400"/>
              </a:spcAft>
              <a:buFont typeface="+mj-lt"/>
              <a:buAutoNum type="romanUcPeriod"/>
              <a:defRPr/>
            </a:pPr>
            <a:r>
              <a:rPr lang="en-US" sz="3200" b="1" i="1" dirty="0" err="1">
                <a:solidFill>
                  <a:srgbClr val="003300"/>
                </a:solidFill>
                <a:cs typeface="Arial" pitchFamily="34" charset="0"/>
              </a:rPr>
              <a:t>Ajuste</a:t>
            </a:r>
            <a:r>
              <a:rPr lang="en-US" sz="3200" b="1" i="1" dirty="0">
                <a:solidFill>
                  <a:srgbClr val="003300"/>
                </a:solidFill>
                <a:cs typeface="Arial" pitchFamily="34" charset="0"/>
              </a:rPr>
              <a:t> da </a:t>
            </a:r>
            <a:r>
              <a:rPr lang="en-US" sz="3200" b="1" i="1" dirty="0" err="1">
                <a:solidFill>
                  <a:srgbClr val="003300"/>
                </a:solidFill>
                <a:cs typeface="Arial" pitchFamily="34" charset="0"/>
              </a:rPr>
              <a:t>estrutura</a:t>
            </a:r>
            <a:r>
              <a:rPr lang="en-US" sz="3200" b="1" i="1" dirty="0">
                <a:solidFill>
                  <a:srgbClr val="003300"/>
                </a:solidFill>
                <a:cs typeface="Arial" pitchFamily="34" charset="0"/>
              </a:rPr>
              <a:t> </a:t>
            </a:r>
            <a:r>
              <a:rPr lang="en-US" sz="3200" b="1" i="1" dirty="0" err="1">
                <a:solidFill>
                  <a:srgbClr val="003300"/>
                </a:solidFill>
                <a:cs typeface="Arial" pitchFamily="34" charset="0"/>
              </a:rPr>
              <a:t>tarifária</a:t>
            </a:r>
            <a:r>
              <a:rPr lang="en-US" sz="3200" b="1" i="1" dirty="0">
                <a:solidFill>
                  <a:srgbClr val="003300"/>
                </a:solidFill>
                <a:cs typeface="Arial" pitchFamily="34" charset="0"/>
              </a:rPr>
              <a:t>.</a:t>
            </a:r>
            <a:endParaRPr lang="en-US" sz="3200" dirty="0">
              <a:solidFill>
                <a:srgbClr val="003300"/>
              </a:solidFill>
              <a:cs typeface="Arial" pitchFamily="34" charset="0"/>
            </a:endParaRPr>
          </a:p>
        </p:txBody>
      </p:sp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208919" cy="1368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771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132857"/>
            <a:ext cx="7776864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0000"/>
              </a:lnSpc>
              <a:spcAft>
                <a:spcPct val="35000"/>
              </a:spcAft>
            </a:pPr>
            <a:r>
              <a:rPr lang="pt-BR" sz="2800" dirty="0"/>
              <a:t>1. No Brasil, as doenças provocadas pela ingestão de água contaminada lideram a causas de mortalidade e respondem por dois terços das internações do SUS, incluindo adultos.</a:t>
            </a:r>
          </a:p>
          <a:p>
            <a:pPr lvl="0" algn="just">
              <a:lnSpc>
                <a:spcPct val="100000"/>
              </a:lnSpc>
              <a:spcAft>
                <a:spcPct val="35000"/>
              </a:spcAft>
            </a:pPr>
            <a:r>
              <a:rPr lang="pt-BR" sz="2800" dirty="0"/>
              <a:t>2. Os serviços de saneamento básico são de primordial importância na formação da infraestrutura  de um país permitindo o seu desenvolvimento e, principalmente,   combatendo inúmeras doenças que afetam as populações que não possuem a cobertura dos serviços.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187624" y="332656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Fundo Nacional do </a:t>
            </a:r>
            <a:r>
              <a:rPr lang="en-US" sz="36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Saneamento</a:t>
            </a:r>
            <a:endParaRPr lang="pt-BR" sz="36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/>
          </a:p>
        </p:txBody>
      </p:sp>
      <p:pic>
        <p:nvPicPr>
          <p:cNvPr id="5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" y="116632"/>
            <a:ext cx="1147278" cy="163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27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1372</Words>
  <Application>Microsoft Office PowerPoint</Application>
  <PresentationFormat>Apresentação na tela (4:3)</PresentationFormat>
  <Paragraphs>96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Tema do Office</vt:lpstr>
      <vt:lpstr>Apresentação do PowerPoint</vt:lpstr>
      <vt:lpstr>Comissão de Desenvolvimento Urbano – Câmara dos Deputados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Desafios e Propostas</vt:lpstr>
      <vt:lpstr>Desafios e Propostas</vt:lpstr>
      <vt:lpstr>Desafios e Propostas</vt:lpstr>
      <vt:lpstr>Desafios e Propostas</vt:lpstr>
      <vt:lpstr>Desafios e Propostas</vt:lpstr>
      <vt:lpstr>Desafios e Propostas</vt:lpstr>
      <vt:lpstr>Desafios e Propostas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Edson</dc:creator>
  <cp:lastModifiedBy>Edson</cp:lastModifiedBy>
  <cp:revision>25</cp:revision>
  <dcterms:created xsi:type="dcterms:W3CDTF">2015-05-13T13:46:38Z</dcterms:created>
  <dcterms:modified xsi:type="dcterms:W3CDTF">2015-05-14T01:42:16Z</dcterms:modified>
</cp:coreProperties>
</file>