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1.xml" ContentType="application/vnd.openxmlformats-officedocument.drawingml.chart+xml"/>
  <Override PartName="/ppt/notesSlides/notesSlide11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colors1.xml" ContentType="application/vnd.ms-office.chartcolorstyle+xml"/>
  <Override PartName="/ppt/charts/style1.xml" ContentType="application/vnd.ms-office.chartstyle+xml"/>
  <Override PartName="/ppt/charts/colors2.xml" ContentType="application/vnd.ms-office.chartcolorstyle+xml"/>
  <Override PartName="/ppt/charts/style2.xml" ContentType="application/vnd.ms-office.chartstyle+xml"/>
  <Override PartName="/ppt/charts/colors3.xml" ContentType="application/vnd.ms-office.chartcolorstyle+xml"/>
  <Override PartName="/ppt/charts/style3.xml" ContentType="application/vnd.ms-office.chartstyle+xml"/>
  <Override PartName="/ppt/charts/colors4.xml" ContentType="application/vnd.ms-office.chartcolorstyle+xml"/>
  <Override PartName="/ppt/charts/style4.xml" ContentType="application/vnd.ms-office.chartstyle+xml"/>
  <Override PartName="/ppt/charts/colors5.xml" ContentType="application/vnd.ms-office.chartcolorstyle+xml"/>
  <Override PartName="/ppt/charts/style5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2" saveSubsetFonts="1" autoCompressPictures="0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256" r:id="rId2"/>
    <p:sldId id="302" r:id="rId3"/>
    <p:sldId id="296" r:id="rId4"/>
    <p:sldId id="356" r:id="rId5"/>
    <p:sldId id="306" r:id="rId6"/>
    <p:sldId id="338" r:id="rId7"/>
    <p:sldId id="339" r:id="rId8"/>
    <p:sldId id="340" r:id="rId9"/>
    <p:sldId id="341" r:id="rId10"/>
    <p:sldId id="342" r:id="rId11"/>
    <p:sldId id="357" r:id="rId12"/>
    <p:sldId id="358" r:id="rId13"/>
    <p:sldId id="359" r:id="rId14"/>
    <p:sldId id="345" r:id="rId15"/>
    <p:sldId id="346" r:id="rId16"/>
    <p:sldId id="347" r:id="rId17"/>
    <p:sldId id="348" r:id="rId18"/>
    <p:sldId id="350" r:id="rId19"/>
    <p:sldId id="351" r:id="rId20"/>
    <p:sldId id="352" r:id="rId21"/>
    <p:sldId id="355" r:id="rId22"/>
    <p:sldId id="349" r:id="rId23"/>
    <p:sldId id="354" r:id="rId24"/>
    <p:sldId id="336" r:id="rId25"/>
  </p:sldIdLst>
  <p:sldSz cx="9144000" cy="6858000" type="screen4x3"/>
  <p:notesSz cx="6797675" cy="9926638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026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039" autoAdjust="0"/>
    <p:restoredTop sz="94660"/>
  </p:normalViewPr>
  <p:slideViewPr>
    <p:cSldViewPr snapToGrid="0" snapToObjects="1">
      <p:cViewPr varScale="1">
        <p:scale>
          <a:sx n="111" d="100"/>
          <a:sy n="111" d="100"/>
        </p:scale>
        <p:origin x="-1950" y="-78"/>
      </p:cViewPr>
      <p:guideLst>
        <p:guide orient="horz" pos="1026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notesViewPr>
    <p:cSldViewPr snapToGrid="0" snapToObjects="1">
      <p:cViewPr varScale="1">
        <p:scale>
          <a:sx n="55" d="100"/>
          <a:sy n="55" d="100"/>
        </p:scale>
        <p:origin x="-2904" y="-102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oleObject" Target="Pasta1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oleObject" Target="Pasta1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Style" Target="style3.xml"/><Relationship Id="rId2" Type="http://schemas.microsoft.com/office/2011/relationships/chartColorStyle" Target="colors3.xml"/><Relationship Id="rId1" Type="http://schemas.openxmlformats.org/officeDocument/2006/relationships/oleObject" Target="Pasta1" TargetMode="External"/></Relationships>
</file>

<file path=ppt/charts/_rels/chart4.xml.rels><?xml version="1.0" encoding="UTF-8" standalone="yes"?>
<Relationships xmlns="http://schemas.openxmlformats.org/package/2006/relationships"><Relationship Id="rId3" Type="http://schemas.microsoft.com/office/2011/relationships/chartStyle" Target="style4.xml"/><Relationship Id="rId2" Type="http://schemas.microsoft.com/office/2011/relationships/chartColorStyle" Target="colors4.xml"/><Relationship Id="rId1" Type="http://schemas.openxmlformats.org/officeDocument/2006/relationships/oleObject" Target="Pasta1" TargetMode="External"/></Relationships>
</file>

<file path=ppt/charts/_rels/chart5.xml.rels><?xml version="1.0" encoding="UTF-8" standalone="yes"?>
<Relationships xmlns="http://schemas.openxmlformats.org/package/2006/relationships"><Relationship Id="rId3" Type="http://schemas.microsoft.com/office/2011/relationships/chartStyle" Target="style5.xml"/><Relationship Id="rId2" Type="http://schemas.microsoft.com/office/2011/relationships/chartColorStyle" Target="colors5.xml"/><Relationship Id="rId1" Type="http://schemas.openxmlformats.org/officeDocument/2006/relationships/oleObject" Target="Pasta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all" spc="100" normalizeH="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r>
              <a:rPr lang="pt-BR" sz="1600"/>
              <a:t>Evolução da inserção de indivíduos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scatterChart>
        <c:scatterStyle val="smoothMarker"/>
        <c:varyColors val="0"/>
        <c:ser>
          <c:idx val="0"/>
          <c:order val="0"/>
          <c:spPr>
            <a:ln w="28575" cap="rnd">
              <a:solidFill>
                <a:schemeClr val="lt1">
                  <a:alpha val="50000"/>
                </a:schemeClr>
              </a:solidFill>
              <a:round/>
            </a:ln>
            <a:effectLst>
              <a:outerShdw dist="25400" dir="2700000" algn="tl" rotWithShape="0">
                <a:schemeClr val="accent1"/>
              </a:outerShdw>
            </a:effectLst>
          </c:spPr>
          <c:marker>
            <c:symbol val="circle"/>
            <c:size val="6"/>
            <c:spPr>
              <a:solidFill>
                <a:schemeClr val="accent1"/>
              </a:solidFill>
              <a:ln w="22225">
                <a:solidFill>
                  <a:schemeClr val="lt1"/>
                </a:solidFill>
                <a:round/>
              </a:ln>
              <a:effectLst/>
            </c:spPr>
          </c:marker>
          <c:xVal>
            <c:numRef>
              <c:f>Plan5!$A$1:$A$3</c:f>
              <c:numCache>
                <c:formatCode>General</c:formatCode>
                <c:ptCount val="3"/>
                <c:pt idx="0">
                  <c:v>2000</c:v>
                </c:pt>
                <c:pt idx="1">
                  <c:v>2005</c:v>
                </c:pt>
                <c:pt idx="2">
                  <c:v>2013</c:v>
                </c:pt>
              </c:numCache>
            </c:numRef>
          </c:xVal>
          <c:yVal>
            <c:numRef>
              <c:f>Plan5!$B$1:$B$3</c:f>
              <c:numCache>
                <c:formatCode>#,##0_ ;\-#,##0\ </c:formatCode>
                <c:ptCount val="3"/>
                <c:pt idx="0">
                  <c:v>101509048</c:v>
                </c:pt>
                <c:pt idx="1">
                  <c:v>110211394</c:v>
                </c:pt>
                <c:pt idx="2">
                  <c:v>124876824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7697408"/>
        <c:axId val="40931328"/>
      </c:scatterChart>
      <c:valAx>
        <c:axId val="3769740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lt1">
                  <a:alpha val="2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40931328"/>
        <c:crosses val="autoZero"/>
        <c:crossBetween val="midCat"/>
      </c:valAx>
      <c:valAx>
        <c:axId val="409313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alpha val="25000"/>
                </a:schemeClr>
              </a:solidFill>
              <a:round/>
            </a:ln>
            <a:effectLst/>
          </c:spPr>
        </c:majorGridlines>
        <c:numFmt formatCode="#,##0_ ;\-#,##0\ 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7697408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accent1"/>
    </a:solidFill>
    <a:ln w="9525" cap="flat" cmpd="sng" algn="ctr">
      <a:solidFill>
        <a:schemeClr val="accent1"/>
      </a:solidFill>
      <a:round/>
    </a:ln>
    <a:effectLst/>
  </c:spPr>
  <c:txPr>
    <a:bodyPr/>
    <a:lstStyle/>
    <a:p>
      <a:pPr>
        <a:defRPr/>
      </a:pPr>
      <a:endParaRPr lang="pt-BR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95" b="1" i="0" u="none" strike="noStrike" kern="1200" cap="all" spc="100" normalizeH="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r>
              <a:rPr lang="pt-BR" sz="1400" dirty="0"/>
              <a:t>Índice de Atendimento Urbano de ÁGUA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scatterChart>
        <c:scatterStyle val="smoothMarker"/>
        <c:varyColors val="0"/>
        <c:ser>
          <c:idx val="0"/>
          <c:order val="0"/>
          <c:spPr>
            <a:ln w="28575" cap="rnd">
              <a:solidFill>
                <a:schemeClr val="lt1">
                  <a:alpha val="50000"/>
                </a:schemeClr>
              </a:solidFill>
              <a:round/>
            </a:ln>
            <a:effectLst>
              <a:outerShdw dist="25400" dir="2700000" algn="tl" rotWithShape="0">
                <a:schemeClr val="accent1"/>
              </a:outerShdw>
            </a:effectLst>
          </c:spPr>
          <c:marker>
            <c:symbol val="circle"/>
            <c:size val="6"/>
            <c:spPr>
              <a:solidFill>
                <a:schemeClr val="accent1"/>
              </a:solidFill>
              <a:ln w="22225">
                <a:solidFill>
                  <a:schemeClr val="lt1"/>
                </a:solidFill>
                <a:round/>
              </a:ln>
              <a:effectLst/>
            </c:spPr>
          </c:marker>
          <c:xVal>
            <c:numRef>
              <c:f>Plan1!$A$1:$A$3</c:f>
              <c:numCache>
                <c:formatCode>General</c:formatCode>
                <c:ptCount val="3"/>
                <c:pt idx="0">
                  <c:v>2000</c:v>
                </c:pt>
                <c:pt idx="1">
                  <c:v>2005</c:v>
                </c:pt>
                <c:pt idx="2">
                  <c:v>2013</c:v>
                </c:pt>
              </c:numCache>
            </c:numRef>
          </c:xVal>
          <c:yVal>
            <c:numRef>
              <c:f>Plan1!$B$1:$B$3</c:f>
              <c:numCache>
                <c:formatCode>0.0%</c:formatCode>
                <c:ptCount val="3"/>
                <c:pt idx="0">
                  <c:v>0.93700000000000006</c:v>
                </c:pt>
                <c:pt idx="1">
                  <c:v>0.96099999999999997</c:v>
                </c:pt>
                <c:pt idx="2" formatCode="0%">
                  <c:v>0.91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9946496"/>
        <c:axId val="39969152"/>
      </c:scatterChart>
      <c:valAx>
        <c:axId val="3994649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lt1">
                  <a:alpha val="2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9969152"/>
        <c:crosses val="autoZero"/>
        <c:crossBetween val="midCat"/>
      </c:valAx>
      <c:valAx>
        <c:axId val="399691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alpha val="2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9946496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accent1"/>
    </a:solidFill>
    <a:ln w="9525" cap="flat" cmpd="sng" algn="ctr">
      <a:solidFill>
        <a:schemeClr val="accent1"/>
      </a:solidFill>
      <a:round/>
    </a:ln>
    <a:effectLst/>
  </c:spPr>
  <c:txPr>
    <a:bodyPr/>
    <a:lstStyle/>
    <a:p>
      <a:pPr>
        <a:defRPr/>
      </a:pPr>
      <a:endParaRPr lang="pt-BR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95" b="1" i="0" u="none" strike="noStrike" kern="1200" cap="all" spc="100" normalizeH="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r>
              <a:rPr lang="pt-BR" sz="1400" dirty="0"/>
              <a:t>Índice de Atendimento Urbano de </a:t>
            </a:r>
            <a:r>
              <a:rPr lang="pt-BR" sz="1400" dirty="0" smtClean="0"/>
              <a:t>COLETA </a:t>
            </a:r>
            <a:r>
              <a:rPr lang="pt-BR" sz="1400" dirty="0"/>
              <a:t>DE ESGOTO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scatterChart>
        <c:scatterStyle val="smoothMarker"/>
        <c:varyColors val="0"/>
        <c:ser>
          <c:idx val="0"/>
          <c:order val="0"/>
          <c:spPr>
            <a:ln w="28575" cap="rnd">
              <a:solidFill>
                <a:schemeClr val="lt1">
                  <a:alpha val="50000"/>
                </a:schemeClr>
              </a:solidFill>
              <a:round/>
            </a:ln>
            <a:effectLst>
              <a:outerShdw dist="25400" dir="2700000" algn="tl" rotWithShape="0">
                <a:schemeClr val="accent1"/>
              </a:outerShdw>
            </a:effectLst>
          </c:spPr>
          <c:marker>
            <c:symbol val="circle"/>
            <c:size val="6"/>
            <c:spPr>
              <a:solidFill>
                <a:schemeClr val="accent1"/>
              </a:solidFill>
              <a:ln w="22225">
                <a:solidFill>
                  <a:schemeClr val="lt1"/>
                </a:solidFill>
                <a:round/>
              </a:ln>
              <a:effectLst/>
            </c:spPr>
          </c:marker>
          <c:xVal>
            <c:numRef>
              <c:f>Plan2!$A$1:$A$3</c:f>
              <c:numCache>
                <c:formatCode>General</c:formatCode>
                <c:ptCount val="3"/>
                <c:pt idx="0">
                  <c:v>2000</c:v>
                </c:pt>
                <c:pt idx="1">
                  <c:v>2005</c:v>
                </c:pt>
                <c:pt idx="2">
                  <c:v>2013</c:v>
                </c:pt>
              </c:numCache>
            </c:numRef>
          </c:xVal>
          <c:yVal>
            <c:numRef>
              <c:f>Plan2!$B$1:$B$3</c:f>
              <c:numCache>
                <c:formatCode>0.0%</c:formatCode>
                <c:ptCount val="3"/>
                <c:pt idx="0">
                  <c:v>0.39400000000000002</c:v>
                </c:pt>
                <c:pt idx="1">
                  <c:v>0.34499999999999997</c:v>
                </c:pt>
                <c:pt idx="2">
                  <c:v>0.49099999999999999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9984512"/>
        <c:axId val="39994880"/>
      </c:scatterChart>
      <c:valAx>
        <c:axId val="3998451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lt1">
                  <a:alpha val="2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9994880"/>
        <c:crosses val="autoZero"/>
        <c:crossBetween val="midCat"/>
      </c:valAx>
      <c:valAx>
        <c:axId val="399948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alpha val="2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9984512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accent1"/>
    </a:solidFill>
    <a:ln w="9525" cap="flat" cmpd="sng" algn="ctr">
      <a:solidFill>
        <a:schemeClr val="accent1"/>
      </a:solidFill>
      <a:round/>
    </a:ln>
    <a:effectLst/>
  </c:spPr>
  <c:txPr>
    <a:bodyPr/>
    <a:lstStyle/>
    <a:p>
      <a:pPr>
        <a:defRPr/>
      </a:pPr>
      <a:endParaRPr lang="pt-BR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95" b="1" i="0" u="none" strike="noStrike" kern="1200" cap="all" spc="100" normalizeH="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r>
              <a:rPr lang="pt-BR" sz="1400" dirty="0"/>
              <a:t>Índice de Tratamento de </a:t>
            </a:r>
          </a:p>
          <a:p>
            <a:pPr>
              <a:defRPr sz="1995" b="1" i="0" u="none" strike="noStrike" kern="1200" cap="all" spc="100" normalizeH="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r>
              <a:rPr lang="pt-BR" sz="1400" dirty="0"/>
              <a:t>ESGOTOS COLETADOS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scatterChart>
        <c:scatterStyle val="smoothMarker"/>
        <c:varyColors val="0"/>
        <c:ser>
          <c:idx val="0"/>
          <c:order val="0"/>
          <c:spPr>
            <a:ln w="28575" cap="rnd">
              <a:solidFill>
                <a:schemeClr val="lt1">
                  <a:alpha val="50000"/>
                </a:schemeClr>
              </a:solidFill>
              <a:round/>
            </a:ln>
            <a:effectLst>
              <a:outerShdw dist="25400" dir="2700000" algn="tl" rotWithShape="0">
                <a:schemeClr val="accent1"/>
              </a:outerShdw>
            </a:effectLst>
          </c:spPr>
          <c:marker>
            <c:symbol val="circle"/>
            <c:size val="6"/>
            <c:spPr>
              <a:solidFill>
                <a:schemeClr val="accent1"/>
              </a:solidFill>
              <a:ln w="22225">
                <a:solidFill>
                  <a:schemeClr val="lt1"/>
                </a:solidFill>
                <a:round/>
              </a:ln>
              <a:effectLst/>
            </c:spPr>
          </c:marker>
          <c:xVal>
            <c:numRef>
              <c:f>Plan3!$A$1:$A$3</c:f>
              <c:numCache>
                <c:formatCode>General</c:formatCode>
                <c:ptCount val="3"/>
                <c:pt idx="0">
                  <c:v>2000</c:v>
                </c:pt>
                <c:pt idx="1">
                  <c:v>2005</c:v>
                </c:pt>
                <c:pt idx="2">
                  <c:v>2013</c:v>
                </c:pt>
              </c:numCache>
            </c:numRef>
          </c:xVal>
          <c:yVal>
            <c:numRef>
              <c:f>Plan3!$B$1:$B$3</c:f>
              <c:numCache>
                <c:formatCode>0.0%</c:formatCode>
                <c:ptCount val="3"/>
                <c:pt idx="0">
                  <c:v>0.61199999999999999</c:v>
                </c:pt>
                <c:pt idx="1">
                  <c:v>0.73</c:v>
                </c:pt>
                <c:pt idx="2">
                  <c:v>0.78700000000000003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0022784"/>
        <c:axId val="40024704"/>
      </c:scatterChart>
      <c:valAx>
        <c:axId val="4002278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lt1">
                  <a:alpha val="2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40024704"/>
        <c:crosses val="autoZero"/>
        <c:crossBetween val="midCat"/>
      </c:valAx>
      <c:valAx>
        <c:axId val="400247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alpha val="2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40022784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accent1"/>
    </a:solidFill>
    <a:ln w="9525" cap="flat" cmpd="sng" algn="ctr">
      <a:solidFill>
        <a:schemeClr val="accent1"/>
      </a:solidFill>
      <a:round/>
    </a:ln>
    <a:effectLst/>
  </c:spPr>
  <c:txPr>
    <a:bodyPr/>
    <a:lstStyle/>
    <a:p>
      <a:pPr>
        <a:defRPr/>
      </a:pPr>
      <a:endParaRPr lang="pt-BR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95" b="1" i="0" u="none" strike="noStrike" kern="1200" cap="all" spc="100" normalizeH="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r>
              <a:rPr lang="pt-BR" sz="1400" dirty="0"/>
              <a:t>Índice de Tratamento de </a:t>
            </a:r>
          </a:p>
          <a:p>
            <a:pPr>
              <a:defRPr sz="1995" b="1" i="0" u="none" strike="noStrike" kern="1200" cap="all" spc="100" normalizeH="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r>
              <a:rPr lang="pt-BR" sz="1400" dirty="0"/>
              <a:t>ESGOTOS GERADOS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scatterChart>
        <c:scatterStyle val="smoothMarker"/>
        <c:varyColors val="0"/>
        <c:ser>
          <c:idx val="0"/>
          <c:order val="0"/>
          <c:spPr>
            <a:ln w="28575" cap="rnd">
              <a:solidFill>
                <a:schemeClr val="lt1">
                  <a:alpha val="50000"/>
                </a:schemeClr>
              </a:solidFill>
              <a:round/>
            </a:ln>
            <a:effectLst>
              <a:outerShdw dist="25400" dir="2700000" algn="tl" rotWithShape="0">
                <a:schemeClr val="accent1"/>
              </a:outerShdw>
            </a:effectLst>
          </c:spPr>
          <c:marker>
            <c:symbol val="circle"/>
            <c:size val="6"/>
            <c:spPr>
              <a:solidFill>
                <a:schemeClr val="accent1"/>
              </a:solidFill>
              <a:ln w="22225">
                <a:solidFill>
                  <a:schemeClr val="lt1"/>
                </a:solidFill>
                <a:round/>
              </a:ln>
              <a:effectLst/>
            </c:spPr>
          </c:marker>
          <c:xVal>
            <c:numRef>
              <c:f>Plan4!$A$1:$A$3</c:f>
              <c:numCache>
                <c:formatCode>General</c:formatCode>
                <c:ptCount val="3"/>
                <c:pt idx="0">
                  <c:v>2000</c:v>
                </c:pt>
                <c:pt idx="1">
                  <c:v>2005</c:v>
                </c:pt>
                <c:pt idx="2">
                  <c:v>2013</c:v>
                </c:pt>
              </c:numCache>
            </c:numRef>
          </c:xVal>
          <c:yVal>
            <c:numRef>
              <c:f>Plan4!$B$1:$B$3</c:f>
              <c:numCache>
                <c:formatCode>0.0%</c:formatCode>
                <c:ptCount val="3"/>
                <c:pt idx="0">
                  <c:v>0.26300000000000001</c:v>
                </c:pt>
                <c:pt idx="1">
                  <c:v>0.33600000000000002</c:v>
                </c:pt>
                <c:pt idx="2">
                  <c:v>0.38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0839040"/>
        <c:axId val="40845312"/>
      </c:scatterChart>
      <c:valAx>
        <c:axId val="4083904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lt1">
                  <a:alpha val="2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40845312"/>
        <c:crosses val="autoZero"/>
        <c:crossBetween val="midCat"/>
      </c:valAx>
      <c:valAx>
        <c:axId val="408453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alpha val="2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40839040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accent1"/>
    </a:solidFill>
    <a:ln w="9525" cap="flat" cmpd="sng" algn="ctr">
      <a:solidFill>
        <a:schemeClr val="accent1"/>
      </a:solidFill>
      <a:round/>
    </a:ln>
    <a:effectLst/>
  </c:spPr>
  <c:txPr>
    <a:bodyPr/>
    <a:lstStyle/>
    <a:p>
      <a:pPr>
        <a:defRPr/>
      </a:pPr>
      <a:endParaRPr lang="pt-BR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7">
  <cs:axisTitle>
    <cs:lnRef idx="0"/>
    <cs:fillRef idx="0"/>
    <cs:effectRef idx="0"/>
    <cs:fontRef idx="minor">
      <a:schemeClr val="lt1"/>
    </cs:fontRef>
    <cs:defRPr sz="1197" b="1" kern="1200"/>
  </cs:axisTitle>
  <cs:categoryAxis>
    <cs:lnRef idx="0">
      <cs:styleClr val="0"/>
    </cs:lnRef>
    <cs:fillRef idx="0"/>
    <cs:effectRef idx="0"/>
    <cs:fontRef idx="minor">
      <a:schemeClr val="lt1"/>
    </cs:fontRef>
    <cs:spPr>
      <a:ln w="12700" cap="flat" cmpd="sng" algn="ctr">
        <a:solidFill>
          <a:schemeClr val="lt1">
            <a:alpha val="25000"/>
          </a:schemeClr>
        </a:solidFill>
        <a:round/>
      </a:ln>
    </cs:spPr>
    <cs:defRPr sz="1197" b="0" kern="1200" spc="100" baseline="0"/>
  </cs:categoryAxis>
  <cs:chartArea>
    <cs:lnRef idx="0">
      <cs:styleClr val="0"/>
    </cs:lnRef>
    <cs:fillRef idx="0">
      <cs:styleClr val="0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  <cs:defRPr sz="1330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lt1"/>
        </a:bgClr>
      </a:patt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lt1"/>
        </a:bgClr>
      </a:pattFill>
    </cs:spPr>
  </cs:dataPoint3D>
  <cs:dataPointLine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28575" cap="rnd">
        <a:solidFill>
          <a:schemeClr val="lt1">
            <a:alpha val="50000"/>
          </a:schemeClr>
        </a:solidFill>
        <a:round/>
      </a:ln>
      <a:effectLst>
        <a:outerShdw dist="25400" dir="2700000" algn="tl" rotWithShape="0">
          <a:schemeClr val="phClr"/>
        </a:outerShdw>
      </a:effectLst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22225">
        <a:solidFill>
          <a:schemeClr val="lt1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>
      <cs:styleClr val="0"/>
    </cs:lnRef>
    <cs:fillRef idx="0"/>
    <cs:effectRef idx="0"/>
    <cs:fontRef idx="minor">
      <a:schemeClr val="lt1"/>
    </cs:fontRef>
    <cs:spPr>
      <a:ln w="9525">
        <a:solidFill>
          <a:schemeClr val="phClr">
            <a:lumMod val="60000"/>
            <a:lumOff val="40000"/>
          </a:schemeClr>
        </a:solidFill>
      </a:ln>
    </cs:spPr>
    <cs:defRPr sz="1197" kern="1200"/>
  </cs:dataTable>
  <cs:downBar>
    <cs:lnRef idx="0">
      <cs:styleClr val="0"/>
    </cs:lnRef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downBar>
  <cs:dropLine>
    <cs:lnRef idx="0">
      <cs:styleClr val="0"/>
    </cs:lnRef>
    <cs:fillRef idx="0"/>
    <cs:effectRef idx="0"/>
    <cs:fontRef idx="minor">
      <a:schemeClr val="dk1"/>
    </cs:fontRef>
    <cs:spPr>
      <a:ln w="9525" cap="flat" cmpd="sng" algn="ctr">
        <a:gradFill>
          <a:gsLst>
            <a:gs pos="79000">
              <a:schemeClr val="phClr"/>
            </a:gs>
            <a:gs pos="0">
              <a:schemeClr val="lt1">
                <a:alpha val="60000"/>
              </a:schemeClr>
            </a:gs>
          </a:gsLst>
          <a:lin ang="5400000" scaled="0"/>
        </a:gradFill>
        <a:round/>
      </a:ln>
    </cs:spPr>
  </cs:dropLine>
  <cs:errorBar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round/>
      </a:ln>
      <a:effectLst>
        <a:glow rad="25400">
          <a:schemeClr val="lt1"/>
        </a:glow>
      </a:effectLst>
    </cs:spPr>
  </cs:errorBar>
  <cs:floor>
    <cs:lnRef idx="0"/>
    <cs:fillRef idx="0"/>
    <cs:effectRef idx="0"/>
    <cs:fontRef idx="minor">
      <a:schemeClr val="dk1"/>
    </cs:fontRef>
  </cs:floor>
  <cs:gridlineMajor>
    <cs:lnRef idx="0">
      <cs:styleClr val="0"/>
    </cs:lnRef>
    <cs:fillRef idx="0"/>
    <cs:effectRef idx="0"/>
    <cs:fontRef idx="minor">
      <a:schemeClr val="dk1"/>
    </cs:fontRef>
    <cs:spPr>
      <a:ln w="9525" cap="flat" cmpd="sng" algn="ctr">
        <a:solidFill>
          <a:schemeClr val="lt1">
            <a:alpha val="25000"/>
          </a:schemeClr>
        </a:solidFill>
        <a:round/>
      </a:ln>
    </cs:spPr>
  </cs:gridlineMajor>
  <cs:gridlineMinor>
    <cs:lnRef idx="0">
      <cs:styleClr val="0"/>
    </cs:lnRef>
    <cs:fillRef idx="0"/>
    <cs:effectRef idx="0"/>
    <cs:fontRef idx="minor">
      <a:schemeClr val="dk1"/>
    </cs:fontRef>
    <cs:spPr>
      <a:ln>
        <a:solidFill>
          <a:schemeClr val="lt1">
            <a:alpha val="10000"/>
          </a:schemeClr>
        </a:solidFill>
      </a:ln>
    </cs:spPr>
  </cs:gridlineMinor>
  <cs:hiLo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hiLoLine>
  <cs:leader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</a:ln>
    </cs:spPr>
  </cs:leaderLine>
  <cs:legend>
    <cs:lnRef idx="0"/>
    <cs:fillRef idx="0"/>
    <cs:effectRef idx="0"/>
    <cs:fontRef idx="minor">
      <a:schemeClr val="lt1"/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>
      <cs:styleClr val="0"/>
    </cs:lnRef>
    <cs:fillRef idx="0"/>
    <cs:effectRef idx="0"/>
    <cs:fontRef idx="minor">
      <a:schemeClr val="lt1"/>
    </cs:fontRef>
    <cs:spPr>
      <a:ln w="3175" cap="flat" cmpd="sng" algn="ctr">
        <a:solidFill>
          <a:schemeClr val="phClr">
            <a:lumMod val="60000"/>
            <a:lumOff val="40000"/>
          </a:schemeClr>
        </a:solidFill>
        <a:round/>
      </a:ln>
    </cs:spPr>
    <cs:defRPr sz="1197" kern="1200"/>
  </cs:seriesAxis>
  <cs:series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  <a:tint val="5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lt1"/>
    </cs:fontRef>
    <cs:defRPr sz="1995" b="1" kern="1200" cap="all" spc="100" normalizeH="0" baseline="0"/>
  </cs:title>
  <cs:trendline>
    <cs:lnRef idx="0"/>
    <cs:fillRef idx="0"/>
    <cs:effectRef idx="0"/>
    <cs:fontRef idx="minor">
      <a:schemeClr val="dk1"/>
    </cs:fontRef>
    <cs:spPr>
      <a:ln w="28575" cap="rnd">
        <a:solidFill>
          <a:schemeClr val="lt1">
            <a:alpha val="50000"/>
          </a:schemeClr>
        </a:solidFill>
        <a:round/>
      </a:ln>
    </cs:spPr>
  </cs:trendline>
  <cs:trendlineLabel>
    <cs:lnRef idx="0"/>
    <cs:fillRef idx="0"/>
    <cs:effectRef idx="0"/>
    <cs:fontRef idx="minor">
      <a:schemeClr val="lt1"/>
    </cs:fontRef>
    <cs:defRPr sz="1197" kern="1200"/>
  </cs:trendlineLabel>
  <cs:upBar>
    <cs:lnRef idx="0">
      <cs:styleClr val="0"/>
    </cs:lnRef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upBar>
  <cs:valueAxis>
    <cs:lnRef idx="0"/>
    <cs:fillRef idx="0"/>
    <cs:effectRef idx="0"/>
    <cs:fontRef idx="minor">
      <a:schemeClr val="lt1"/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47">
  <cs:axisTitle>
    <cs:lnRef idx="0"/>
    <cs:fillRef idx="0"/>
    <cs:effectRef idx="0"/>
    <cs:fontRef idx="minor">
      <a:schemeClr val="lt1"/>
    </cs:fontRef>
    <cs:defRPr sz="1197" b="1" kern="1200"/>
  </cs:axisTitle>
  <cs:categoryAxis>
    <cs:lnRef idx="0">
      <cs:styleClr val="0"/>
    </cs:lnRef>
    <cs:fillRef idx="0"/>
    <cs:effectRef idx="0"/>
    <cs:fontRef idx="minor">
      <a:schemeClr val="lt1"/>
    </cs:fontRef>
    <cs:spPr>
      <a:ln w="12700" cap="flat" cmpd="sng" algn="ctr">
        <a:solidFill>
          <a:schemeClr val="lt1">
            <a:alpha val="25000"/>
          </a:schemeClr>
        </a:solidFill>
        <a:round/>
      </a:ln>
    </cs:spPr>
    <cs:defRPr sz="1197" b="0" kern="1200" spc="100" baseline="0"/>
  </cs:categoryAxis>
  <cs:chartArea>
    <cs:lnRef idx="0">
      <cs:styleClr val="0"/>
    </cs:lnRef>
    <cs:fillRef idx="0">
      <cs:styleClr val="0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  <cs:defRPr sz="1330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lt1"/>
        </a:bgClr>
      </a:patt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lt1"/>
        </a:bgClr>
      </a:pattFill>
    </cs:spPr>
  </cs:dataPoint3D>
  <cs:dataPointLine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28575" cap="rnd">
        <a:solidFill>
          <a:schemeClr val="lt1">
            <a:alpha val="50000"/>
          </a:schemeClr>
        </a:solidFill>
        <a:round/>
      </a:ln>
      <a:effectLst>
        <a:outerShdw dist="25400" dir="2700000" algn="tl" rotWithShape="0">
          <a:schemeClr val="phClr"/>
        </a:outerShdw>
      </a:effectLst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22225">
        <a:solidFill>
          <a:schemeClr val="lt1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>
      <cs:styleClr val="0"/>
    </cs:lnRef>
    <cs:fillRef idx="0"/>
    <cs:effectRef idx="0"/>
    <cs:fontRef idx="minor">
      <a:schemeClr val="lt1"/>
    </cs:fontRef>
    <cs:spPr>
      <a:ln w="9525">
        <a:solidFill>
          <a:schemeClr val="phClr">
            <a:lumMod val="60000"/>
            <a:lumOff val="40000"/>
          </a:schemeClr>
        </a:solidFill>
      </a:ln>
    </cs:spPr>
    <cs:defRPr sz="1197" kern="1200"/>
  </cs:dataTable>
  <cs:downBar>
    <cs:lnRef idx="0">
      <cs:styleClr val="0"/>
    </cs:lnRef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downBar>
  <cs:dropLine>
    <cs:lnRef idx="0">
      <cs:styleClr val="0"/>
    </cs:lnRef>
    <cs:fillRef idx="0"/>
    <cs:effectRef idx="0"/>
    <cs:fontRef idx="minor">
      <a:schemeClr val="dk1"/>
    </cs:fontRef>
    <cs:spPr>
      <a:ln w="9525" cap="flat" cmpd="sng" algn="ctr">
        <a:gradFill>
          <a:gsLst>
            <a:gs pos="79000">
              <a:schemeClr val="phClr"/>
            </a:gs>
            <a:gs pos="0">
              <a:schemeClr val="lt1">
                <a:alpha val="60000"/>
              </a:schemeClr>
            </a:gs>
          </a:gsLst>
          <a:lin ang="5400000" scaled="0"/>
        </a:gradFill>
        <a:round/>
      </a:ln>
    </cs:spPr>
  </cs:dropLine>
  <cs:errorBar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round/>
      </a:ln>
      <a:effectLst>
        <a:glow rad="25400">
          <a:schemeClr val="lt1"/>
        </a:glow>
      </a:effectLst>
    </cs:spPr>
  </cs:errorBar>
  <cs:floor>
    <cs:lnRef idx="0"/>
    <cs:fillRef idx="0"/>
    <cs:effectRef idx="0"/>
    <cs:fontRef idx="minor">
      <a:schemeClr val="dk1"/>
    </cs:fontRef>
  </cs:floor>
  <cs:gridlineMajor>
    <cs:lnRef idx="0">
      <cs:styleClr val="0"/>
    </cs:lnRef>
    <cs:fillRef idx="0"/>
    <cs:effectRef idx="0"/>
    <cs:fontRef idx="minor">
      <a:schemeClr val="dk1"/>
    </cs:fontRef>
    <cs:spPr>
      <a:ln w="9525" cap="flat" cmpd="sng" algn="ctr">
        <a:solidFill>
          <a:schemeClr val="lt1">
            <a:alpha val="25000"/>
          </a:schemeClr>
        </a:solidFill>
        <a:round/>
      </a:ln>
    </cs:spPr>
  </cs:gridlineMajor>
  <cs:gridlineMinor>
    <cs:lnRef idx="0">
      <cs:styleClr val="0"/>
    </cs:lnRef>
    <cs:fillRef idx="0"/>
    <cs:effectRef idx="0"/>
    <cs:fontRef idx="minor">
      <a:schemeClr val="dk1"/>
    </cs:fontRef>
    <cs:spPr>
      <a:ln>
        <a:solidFill>
          <a:schemeClr val="lt1">
            <a:alpha val="10000"/>
          </a:schemeClr>
        </a:solidFill>
      </a:ln>
    </cs:spPr>
  </cs:gridlineMinor>
  <cs:hiLo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hiLoLine>
  <cs:leader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</a:ln>
    </cs:spPr>
  </cs:leaderLine>
  <cs:legend>
    <cs:lnRef idx="0"/>
    <cs:fillRef idx="0"/>
    <cs:effectRef idx="0"/>
    <cs:fontRef idx="minor">
      <a:schemeClr val="lt1"/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>
      <cs:styleClr val="0"/>
    </cs:lnRef>
    <cs:fillRef idx="0"/>
    <cs:effectRef idx="0"/>
    <cs:fontRef idx="minor">
      <a:schemeClr val="lt1"/>
    </cs:fontRef>
    <cs:spPr>
      <a:ln w="3175" cap="flat" cmpd="sng" algn="ctr">
        <a:solidFill>
          <a:schemeClr val="phClr">
            <a:lumMod val="60000"/>
            <a:lumOff val="40000"/>
          </a:schemeClr>
        </a:solidFill>
        <a:round/>
      </a:ln>
    </cs:spPr>
    <cs:defRPr sz="1197" kern="1200"/>
  </cs:seriesAxis>
  <cs:series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  <a:tint val="5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lt1"/>
    </cs:fontRef>
    <cs:defRPr sz="1995" b="1" kern="1200" cap="all" spc="100" normalizeH="0" baseline="0"/>
  </cs:title>
  <cs:trendline>
    <cs:lnRef idx="0"/>
    <cs:fillRef idx="0"/>
    <cs:effectRef idx="0"/>
    <cs:fontRef idx="minor">
      <a:schemeClr val="dk1"/>
    </cs:fontRef>
    <cs:spPr>
      <a:ln w="28575" cap="rnd">
        <a:solidFill>
          <a:schemeClr val="lt1">
            <a:alpha val="50000"/>
          </a:schemeClr>
        </a:solidFill>
        <a:round/>
      </a:ln>
    </cs:spPr>
  </cs:trendline>
  <cs:trendlineLabel>
    <cs:lnRef idx="0"/>
    <cs:fillRef idx="0"/>
    <cs:effectRef idx="0"/>
    <cs:fontRef idx="minor">
      <a:schemeClr val="lt1"/>
    </cs:fontRef>
    <cs:defRPr sz="1197" kern="1200"/>
  </cs:trendlineLabel>
  <cs:upBar>
    <cs:lnRef idx="0">
      <cs:styleClr val="0"/>
    </cs:lnRef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upBar>
  <cs:valueAxis>
    <cs:lnRef idx="0"/>
    <cs:fillRef idx="0"/>
    <cs:effectRef idx="0"/>
    <cs:fontRef idx="minor">
      <a:schemeClr val="lt1"/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47">
  <cs:axisTitle>
    <cs:lnRef idx="0"/>
    <cs:fillRef idx="0"/>
    <cs:effectRef idx="0"/>
    <cs:fontRef idx="minor">
      <a:schemeClr val="lt1"/>
    </cs:fontRef>
    <cs:defRPr sz="1197" b="1" kern="1200"/>
  </cs:axisTitle>
  <cs:categoryAxis>
    <cs:lnRef idx="0">
      <cs:styleClr val="0"/>
    </cs:lnRef>
    <cs:fillRef idx="0"/>
    <cs:effectRef idx="0"/>
    <cs:fontRef idx="minor">
      <a:schemeClr val="lt1"/>
    </cs:fontRef>
    <cs:spPr>
      <a:ln w="12700" cap="flat" cmpd="sng" algn="ctr">
        <a:solidFill>
          <a:schemeClr val="lt1">
            <a:alpha val="25000"/>
          </a:schemeClr>
        </a:solidFill>
        <a:round/>
      </a:ln>
    </cs:spPr>
    <cs:defRPr sz="1197" b="0" kern="1200" spc="100" baseline="0"/>
  </cs:categoryAxis>
  <cs:chartArea>
    <cs:lnRef idx="0">
      <cs:styleClr val="0"/>
    </cs:lnRef>
    <cs:fillRef idx="0">
      <cs:styleClr val="0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  <cs:defRPr sz="1330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lt1"/>
        </a:bgClr>
      </a:patt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lt1"/>
        </a:bgClr>
      </a:pattFill>
    </cs:spPr>
  </cs:dataPoint3D>
  <cs:dataPointLine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28575" cap="rnd">
        <a:solidFill>
          <a:schemeClr val="lt1">
            <a:alpha val="50000"/>
          </a:schemeClr>
        </a:solidFill>
        <a:round/>
      </a:ln>
      <a:effectLst>
        <a:outerShdw dist="25400" dir="2700000" algn="tl" rotWithShape="0">
          <a:schemeClr val="phClr"/>
        </a:outerShdw>
      </a:effectLst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22225">
        <a:solidFill>
          <a:schemeClr val="lt1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>
      <cs:styleClr val="0"/>
    </cs:lnRef>
    <cs:fillRef idx="0"/>
    <cs:effectRef idx="0"/>
    <cs:fontRef idx="minor">
      <a:schemeClr val="lt1"/>
    </cs:fontRef>
    <cs:spPr>
      <a:ln w="9525">
        <a:solidFill>
          <a:schemeClr val="phClr">
            <a:lumMod val="60000"/>
            <a:lumOff val="40000"/>
          </a:schemeClr>
        </a:solidFill>
      </a:ln>
    </cs:spPr>
    <cs:defRPr sz="1197" kern="1200"/>
  </cs:dataTable>
  <cs:downBar>
    <cs:lnRef idx="0">
      <cs:styleClr val="0"/>
    </cs:lnRef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downBar>
  <cs:dropLine>
    <cs:lnRef idx="0">
      <cs:styleClr val="0"/>
    </cs:lnRef>
    <cs:fillRef idx="0"/>
    <cs:effectRef idx="0"/>
    <cs:fontRef idx="minor">
      <a:schemeClr val="dk1"/>
    </cs:fontRef>
    <cs:spPr>
      <a:ln w="9525" cap="flat" cmpd="sng" algn="ctr">
        <a:gradFill>
          <a:gsLst>
            <a:gs pos="79000">
              <a:schemeClr val="phClr"/>
            </a:gs>
            <a:gs pos="0">
              <a:schemeClr val="lt1">
                <a:alpha val="60000"/>
              </a:schemeClr>
            </a:gs>
          </a:gsLst>
          <a:lin ang="5400000" scaled="0"/>
        </a:gradFill>
        <a:round/>
      </a:ln>
    </cs:spPr>
  </cs:dropLine>
  <cs:errorBar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round/>
      </a:ln>
      <a:effectLst>
        <a:glow rad="25400">
          <a:schemeClr val="lt1"/>
        </a:glow>
      </a:effectLst>
    </cs:spPr>
  </cs:errorBar>
  <cs:floor>
    <cs:lnRef idx="0"/>
    <cs:fillRef idx="0"/>
    <cs:effectRef idx="0"/>
    <cs:fontRef idx="minor">
      <a:schemeClr val="dk1"/>
    </cs:fontRef>
  </cs:floor>
  <cs:gridlineMajor>
    <cs:lnRef idx="0">
      <cs:styleClr val="0"/>
    </cs:lnRef>
    <cs:fillRef idx="0"/>
    <cs:effectRef idx="0"/>
    <cs:fontRef idx="minor">
      <a:schemeClr val="dk1"/>
    </cs:fontRef>
    <cs:spPr>
      <a:ln w="9525" cap="flat" cmpd="sng" algn="ctr">
        <a:solidFill>
          <a:schemeClr val="lt1">
            <a:alpha val="25000"/>
          </a:schemeClr>
        </a:solidFill>
        <a:round/>
      </a:ln>
    </cs:spPr>
  </cs:gridlineMajor>
  <cs:gridlineMinor>
    <cs:lnRef idx="0">
      <cs:styleClr val="0"/>
    </cs:lnRef>
    <cs:fillRef idx="0"/>
    <cs:effectRef idx="0"/>
    <cs:fontRef idx="minor">
      <a:schemeClr val="dk1"/>
    </cs:fontRef>
    <cs:spPr>
      <a:ln>
        <a:solidFill>
          <a:schemeClr val="lt1">
            <a:alpha val="10000"/>
          </a:schemeClr>
        </a:solidFill>
      </a:ln>
    </cs:spPr>
  </cs:gridlineMinor>
  <cs:hiLo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hiLoLine>
  <cs:leader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</a:ln>
    </cs:spPr>
  </cs:leaderLine>
  <cs:legend>
    <cs:lnRef idx="0"/>
    <cs:fillRef idx="0"/>
    <cs:effectRef idx="0"/>
    <cs:fontRef idx="minor">
      <a:schemeClr val="lt1"/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>
      <cs:styleClr val="0"/>
    </cs:lnRef>
    <cs:fillRef idx="0"/>
    <cs:effectRef idx="0"/>
    <cs:fontRef idx="minor">
      <a:schemeClr val="lt1"/>
    </cs:fontRef>
    <cs:spPr>
      <a:ln w="3175" cap="flat" cmpd="sng" algn="ctr">
        <a:solidFill>
          <a:schemeClr val="phClr">
            <a:lumMod val="60000"/>
            <a:lumOff val="40000"/>
          </a:schemeClr>
        </a:solidFill>
        <a:round/>
      </a:ln>
    </cs:spPr>
    <cs:defRPr sz="1197" kern="1200"/>
  </cs:seriesAxis>
  <cs:series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  <a:tint val="5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lt1"/>
    </cs:fontRef>
    <cs:defRPr sz="1995" b="1" kern="1200" cap="all" spc="100" normalizeH="0" baseline="0"/>
  </cs:title>
  <cs:trendline>
    <cs:lnRef idx="0"/>
    <cs:fillRef idx="0"/>
    <cs:effectRef idx="0"/>
    <cs:fontRef idx="minor">
      <a:schemeClr val="dk1"/>
    </cs:fontRef>
    <cs:spPr>
      <a:ln w="28575" cap="rnd">
        <a:solidFill>
          <a:schemeClr val="lt1">
            <a:alpha val="50000"/>
          </a:schemeClr>
        </a:solidFill>
        <a:round/>
      </a:ln>
    </cs:spPr>
  </cs:trendline>
  <cs:trendlineLabel>
    <cs:lnRef idx="0"/>
    <cs:fillRef idx="0"/>
    <cs:effectRef idx="0"/>
    <cs:fontRef idx="minor">
      <a:schemeClr val="lt1"/>
    </cs:fontRef>
    <cs:defRPr sz="1197" kern="1200"/>
  </cs:trendlineLabel>
  <cs:upBar>
    <cs:lnRef idx="0">
      <cs:styleClr val="0"/>
    </cs:lnRef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upBar>
  <cs:valueAxis>
    <cs:lnRef idx="0"/>
    <cs:fillRef idx="0"/>
    <cs:effectRef idx="0"/>
    <cs:fontRef idx="minor">
      <a:schemeClr val="lt1"/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47">
  <cs:axisTitle>
    <cs:lnRef idx="0"/>
    <cs:fillRef idx="0"/>
    <cs:effectRef idx="0"/>
    <cs:fontRef idx="minor">
      <a:schemeClr val="lt1"/>
    </cs:fontRef>
    <cs:defRPr sz="1197" b="1" kern="1200"/>
  </cs:axisTitle>
  <cs:categoryAxis>
    <cs:lnRef idx="0">
      <cs:styleClr val="0"/>
    </cs:lnRef>
    <cs:fillRef idx="0"/>
    <cs:effectRef idx="0"/>
    <cs:fontRef idx="minor">
      <a:schemeClr val="lt1"/>
    </cs:fontRef>
    <cs:spPr>
      <a:ln w="12700" cap="flat" cmpd="sng" algn="ctr">
        <a:solidFill>
          <a:schemeClr val="lt1">
            <a:alpha val="25000"/>
          </a:schemeClr>
        </a:solidFill>
        <a:round/>
      </a:ln>
    </cs:spPr>
    <cs:defRPr sz="1197" b="0" kern="1200" spc="100" baseline="0"/>
  </cs:categoryAxis>
  <cs:chartArea>
    <cs:lnRef idx="0">
      <cs:styleClr val="0"/>
    </cs:lnRef>
    <cs:fillRef idx="0">
      <cs:styleClr val="0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  <cs:defRPr sz="1330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lt1"/>
        </a:bgClr>
      </a:patt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lt1"/>
        </a:bgClr>
      </a:pattFill>
    </cs:spPr>
  </cs:dataPoint3D>
  <cs:dataPointLine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28575" cap="rnd">
        <a:solidFill>
          <a:schemeClr val="lt1">
            <a:alpha val="50000"/>
          </a:schemeClr>
        </a:solidFill>
        <a:round/>
      </a:ln>
      <a:effectLst>
        <a:outerShdw dist="25400" dir="2700000" algn="tl" rotWithShape="0">
          <a:schemeClr val="phClr"/>
        </a:outerShdw>
      </a:effectLst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22225">
        <a:solidFill>
          <a:schemeClr val="lt1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>
      <cs:styleClr val="0"/>
    </cs:lnRef>
    <cs:fillRef idx="0"/>
    <cs:effectRef idx="0"/>
    <cs:fontRef idx="minor">
      <a:schemeClr val="lt1"/>
    </cs:fontRef>
    <cs:spPr>
      <a:ln w="9525">
        <a:solidFill>
          <a:schemeClr val="phClr">
            <a:lumMod val="60000"/>
            <a:lumOff val="40000"/>
          </a:schemeClr>
        </a:solidFill>
      </a:ln>
    </cs:spPr>
    <cs:defRPr sz="1197" kern="1200"/>
  </cs:dataTable>
  <cs:downBar>
    <cs:lnRef idx="0">
      <cs:styleClr val="0"/>
    </cs:lnRef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downBar>
  <cs:dropLine>
    <cs:lnRef idx="0">
      <cs:styleClr val="0"/>
    </cs:lnRef>
    <cs:fillRef idx="0"/>
    <cs:effectRef idx="0"/>
    <cs:fontRef idx="minor">
      <a:schemeClr val="dk1"/>
    </cs:fontRef>
    <cs:spPr>
      <a:ln w="9525" cap="flat" cmpd="sng" algn="ctr">
        <a:gradFill>
          <a:gsLst>
            <a:gs pos="79000">
              <a:schemeClr val="phClr"/>
            </a:gs>
            <a:gs pos="0">
              <a:schemeClr val="lt1">
                <a:alpha val="60000"/>
              </a:schemeClr>
            </a:gs>
          </a:gsLst>
          <a:lin ang="5400000" scaled="0"/>
        </a:gradFill>
        <a:round/>
      </a:ln>
    </cs:spPr>
  </cs:dropLine>
  <cs:errorBar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round/>
      </a:ln>
      <a:effectLst>
        <a:glow rad="25400">
          <a:schemeClr val="lt1"/>
        </a:glow>
      </a:effectLst>
    </cs:spPr>
  </cs:errorBar>
  <cs:floor>
    <cs:lnRef idx="0"/>
    <cs:fillRef idx="0"/>
    <cs:effectRef idx="0"/>
    <cs:fontRef idx="minor">
      <a:schemeClr val="dk1"/>
    </cs:fontRef>
  </cs:floor>
  <cs:gridlineMajor>
    <cs:lnRef idx="0">
      <cs:styleClr val="0"/>
    </cs:lnRef>
    <cs:fillRef idx="0"/>
    <cs:effectRef idx="0"/>
    <cs:fontRef idx="minor">
      <a:schemeClr val="dk1"/>
    </cs:fontRef>
    <cs:spPr>
      <a:ln w="9525" cap="flat" cmpd="sng" algn="ctr">
        <a:solidFill>
          <a:schemeClr val="lt1">
            <a:alpha val="25000"/>
          </a:schemeClr>
        </a:solidFill>
        <a:round/>
      </a:ln>
    </cs:spPr>
  </cs:gridlineMajor>
  <cs:gridlineMinor>
    <cs:lnRef idx="0">
      <cs:styleClr val="0"/>
    </cs:lnRef>
    <cs:fillRef idx="0"/>
    <cs:effectRef idx="0"/>
    <cs:fontRef idx="minor">
      <a:schemeClr val="dk1"/>
    </cs:fontRef>
    <cs:spPr>
      <a:ln>
        <a:solidFill>
          <a:schemeClr val="lt1">
            <a:alpha val="10000"/>
          </a:schemeClr>
        </a:solidFill>
      </a:ln>
    </cs:spPr>
  </cs:gridlineMinor>
  <cs:hiLo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hiLoLine>
  <cs:leader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</a:ln>
    </cs:spPr>
  </cs:leaderLine>
  <cs:legend>
    <cs:lnRef idx="0"/>
    <cs:fillRef idx="0"/>
    <cs:effectRef idx="0"/>
    <cs:fontRef idx="minor">
      <a:schemeClr val="lt1"/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>
      <cs:styleClr val="0"/>
    </cs:lnRef>
    <cs:fillRef idx="0"/>
    <cs:effectRef idx="0"/>
    <cs:fontRef idx="minor">
      <a:schemeClr val="lt1"/>
    </cs:fontRef>
    <cs:spPr>
      <a:ln w="3175" cap="flat" cmpd="sng" algn="ctr">
        <a:solidFill>
          <a:schemeClr val="phClr">
            <a:lumMod val="60000"/>
            <a:lumOff val="40000"/>
          </a:schemeClr>
        </a:solidFill>
        <a:round/>
      </a:ln>
    </cs:spPr>
    <cs:defRPr sz="1197" kern="1200"/>
  </cs:seriesAxis>
  <cs:series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  <a:tint val="5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lt1"/>
    </cs:fontRef>
    <cs:defRPr sz="1995" b="1" kern="1200" cap="all" spc="100" normalizeH="0" baseline="0"/>
  </cs:title>
  <cs:trendline>
    <cs:lnRef idx="0"/>
    <cs:fillRef idx="0"/>
    <cs:effectRef idx="0"/>
    <cs:fontRef idx="minor">
      <a:schemeClr val="dk1"/>
    </cs:fontRef>
    <cs:spPr>
      <a:ln w="28575" cap="rnd">
        <a:solidFill>
          <a:schemeClr val="lt1">
            <a:alpha val="50000"/>
          </a:schemeClr>
        </a:solidFill>
        <a:round/>
      </a:ln>
    </cs:spPr>
  </cs:trendline>
  <cs:trendlineLabel>
    <cs:lnRef idx="0"/>
    <cs:fillRef idx="0"/>
    <cs:effectRef idx="0"/>
    <cs:fontRef idx="minor">
      <a:schemeClr val="lt1"/>
    </cs:fontRef>
    <cs:defRPr sz="1197" kern="1200"/>
  </cs:trendlineLabel>
  <cs:upBar>
    <cs:lnRef idx="0">
      <cs:styleClr val="0"/>
    </cs:lnRef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upBar>
  <cs:valueAxis>
    <cs:lnRef idx="0"/>
    <cs:fillRef idx="0"/>
    <cs:effectRef idx="0"/>
    <cs:fontRef idx="minor">
      <a:schemeClr val="lt1"/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47">
  <cs:axisTitle>
    <cs:lnRef idx="0"/>
    <cs:fillRef idx="0"/>
    <cs:effectRef idx="0"/>
    <cs:fontRef idx="minor">
      <a:schemeClr val="lt1"/>
    </cs:fontRef>
    <cs:defRPr sz="1197" b="1" kern="1200"/>
  </cs:axisTitle>
  <cs:categoryAxis>
    <cs:lnRef idx="0">
      <cs:styleClr val="0"/>
    </cs:lnRef>
    <cs:fillRef idx="0"/>
    <cs:effectRef idx="0"/>
    <cs:fontRef idx="minor">
      <a:schemeClr val="lt1"/>
    </cs:fontRef>
    <cs:spPr>
      <a:ln w="12700" cap="flat" cmpd="sng" algn="ctr">
        <a:solidFill>
          <a:schemeClr val="lt1">
            <a:alpha val="25000"/>
          </a:schemeClr>
        </a:solidFill>
        <a:round/>
      </a:ln>
    </cs:spPr>
    <cs:defRPr sz="1197" b="0" kern="1200" spc="100" baseline="0"/>
  </cs:categoryAxis>
  <cs:chartArea>
    <cs:lnRef idx="0">
      <cs:styleClr val="0"/>
    </cs:lnRef>
    <cs:fillRef idx="0">
      <cs:styleClr val="0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  <cs:defRPr sz="1330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lt1"/>
        </a:bgClr>
      </a:patt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lt1"/>
        </a:bgClr>
      </a:pattFill>
    </cs:spPr>
  </cs:dataPoint3D>
  <cs:dataPointLine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28575" cap="rnd">
        <a:solidFill>
          <a:schemeClr val="lt1">
            <a:alpha val="50000"/>
          </a:schemeClr>
        </a:solidFill>
        <a:round/>
      </a:ln>
      <a:effectLst>
        <a:outerShdw dist="25400" dir="2700000" algn="tl" rotWithShape="0">
          <a:schemeClr val="phClr"/>
        </a:outerShdw>
      </a:effectLst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22225">
        <a:solidFill>
          <a:schemeClr val="lt1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>
      <cs:styleClr val="0"/>
    </cs:lnRef>
    <cs:fillRef idx="0"/>
    <cs:effectRef idx="0"/>
    <cs:fontRef idx="minor">
      <a:schemeClr val="lt1"/>
    </cs:fontRef>
    <cs:spPr>
      <a:ln w="9525">
        <a:solidFill>
          <a:schemeClr val="phClr">
            <a:lumMod val="60000"/>
            <a:lumOff val="40000"/>
          </a:schemeClr>
        </a:solidFill>
      </a:ln>
    </cs:spPr>
    <cs:defRPr sz="1197" kern="1200"/>
  </cs:dataTable>
  <cs:downBar>
    <cs:lnRef idx="0">
      <cs:styleClr val="0"/>
    </cs:lnRef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downBar>
  <cs:dropLine>
    <cs:lnRef idx="0">
      <cs:styleClr val="0"/>
    </cs:lnRef>
    <cs:fillRef idx="0"/>
    <cs:effectRef idx="0"/>
    <cs:fontRef idx="minor">
      <a:schemeClr val="dk1"/>
    </cs:fontRef>
    <cs:spPr>
      <a:ln w="9525" cap="flat" cmpd="sng" algn="ctr">
        <a:gradFill>
          <a:gsLst>
            <a:gs pos="79000">
              <a:schemeClr val="phClr"/>
            </a:gs>
            <a:gs pos="0">
              <a:schemeClr val="lt1">
                <a:alpha val="60000"/>
              </a:schemeClr>
            </a:gs>
          </a:gsLst>
          <a:lin ang="5400000" scaled="0"/>
        </a:gradFill>
        <a:round/>
      </a:ln>
    </cs:spPr>
  </cs:dropLine>
  <cs:errorBar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round/>
      </a:ln>
      <a:effectLst>
        <a:glow rad="25400">
          <a:schemeClr val="lt1"/>
        </a:glow>
      </a:effectLst>
    </cs:spPr>
  </cs:errorBar>
  <cs:floor>
    <cs:lnRef idx="0"/>
    <cs:fillRef idx="0"/>
    <cs:effectRef idx="0"/>
    <cs:fontRef idx="minor">
      <a:schemeClr val="dk1"/>
    </cs:fontRef>
  </cs:floor>
  <cs:gridlineMajor>
    <cs:lnRef idx="0">
      <cs:styleClr val="0"/>
    </cs:lnRef>
    <cs:fillRef idx="0"/>
    <cs:effectRef idx="0"/>
    <cs:fontRef idx="minor">
      <a:schemeClr val="dk1"/>
    </cs:fontRef>
    <cs:spPr>
      <a:ln w="9525" cap="flat" cmpd="sng" algn="ctr">
        <a:solidFill>
          <a:schemeClr val="lt1">
            <a:alpha val="25000"/>
          </a:schemeClr>
        </a:solidFill>
        <a:round/>
      </a:ln>
    </cs:spPr>
  </cs:gridlineMajor>
  <cs:gridlineMinor>
    <cs:lnRef idx="0">
      <cs:styleClr val="0"/>
    </cs:lnRef>
    <cs:fillRef idx="0"/>
    <cs:effectRef idx="0"/>
    <cs:fontRef idx="minor">
      <a:schemeClr val="dk1"/>
    </cs:fontRef>
    <cs:spPr>
      <a:ln>
        <a:solidFill>
          <a:schemeClr val="lt1">
            <a:alpha val="10000"/>
          </a:schemeClr>
        </a:solidFill>
      </a:ln>
    </cs:spPr>
  </cs:gridlineMinor>
  <cs:hiLo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hiLoLine>
  <cs:leader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</a:ln>
    </cs:spPr>
  </cs:leaderLine>
  <cs:legend>
    <cs:lnRef idx="0"/>
    <cs:fillRef idx="0"/>
    <cs:effectRef idx="0"/>
    <cs:fontRef idx="minor">
      <a:schemeClr val="lt1"/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>
      <cs:styleClr val="0"/>
    </cs:lnRef>
    <cs:fillRef idx="0"/>
    <cs:effectRef idx="0"/>
    <cs:fontRef idx="minor">
      <a:schemeClr val="lt1"/>
    </cs:fontRef>
    <cs:spPr>
      <a:ln w="3175" cap="flat" cmpd="sng" algn="ctr">
        <a:solidFill>
          <a:schemeClr val="phClr">
            <a:lumMod val="60000"/>
            <a:lumOff val="40000"/>
          </a:schemeClr>
        </a:solidFill>
        <a:round/>
      </a:ln>
    </cs:spPr>
    <cs:defRPr sz="1197" kern="1200"/>
  </cs:seriesAxis>
  <cs:series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  <a:tint val="5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lt1"/>
    </cs:fontRef>
    <cs:defRPr sz="1995" b="1" kern="1200" cap="all" spc="100" normalizeH="0" baseline="0"/>
  </cs:title>
  <cs:trendline>
    <cs:lnRef idx="0"/>
    <cs:fillRef idx="0"/>
    <cs:effectRef idx="0"/>
    <cs:fontRef idx="minor">
      <a:schemeClr val="dk1"/>
    </cs:fontRef>
    <cs:spPr>
      <a:ln w="28575" cap="rnd">
        <a:solidFill>
          <a:schemeClr val="lt1">
            <a:alpha val="50000"/>
          </a:schemeClr>
        </a:solidFill>
        <a:round/>
      </a:ln>
    </cs:spPr>
  </cs:trendline>
  <cs:trendlineLabel>
    <cs:lnRef idx="0"/>
    <cs:fillRef idx="0"/>
    <cs:effectRef idx="0"/>
    <cs:fontRef idx="minor">
      <a:schemeClr val="lt1"/>
    </cs:fontRef>
    <cs:defRPr sz="1197" kern="1200"/>
  </cs:trendlineLabel>
  <cs:upBar>
    <cs:lnRef idx="0">
      <cs:styleClr val="0"/>
    </cs:lnRef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upBar>
  <cs:valueAxis>
    <cs:lnRef idx="0"/>
    <cs:fillRef idx="0"/>
    <cs:effectRef idx="0"/>
    <cs:fontRef idx="minor">
      <a:schemeClr val="lt1"/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624EE6-1C0C-40A5-8FC1-935110554670}" type="datetimeFigureOut">
              <a:rPr lang="pt-BR" smtClean="0"/>
              <a:t>14/5/2015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86E011-DCD2-4BAA-AF61-9677B109744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864028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B08C0BA4-E0F2-4921-9386-02CF5D650419}" type="datetimeFigureOut">
              <a:rPr lang="en-US"/>
              <a:pPr>
                <a:defRPr/>
              </a:pPr>
              <a:t>5/14/2015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noProof="0" smtClean="0"/>
              <a:t>Click to edit Master text styles</a:t>
            </a:r>
          </a:p>
          <a:p>
            <a:pPr lvl="1"/>
            <a:r>
              <a:rPr lang="pt-BR" noProof="0" smtClean="0"/>
              <a:t>Second level</a:t>
            </a:r>
          </a:p>
          <a:p>
            <a:pPr lvl="2"/>
            <a:r>
              <a:rPr lang="pt-BR" noProof="0" smtClean="0"/>
              <a:t>Third level</a:t>
            </a:r>
          </a:p>
          <a:p>
            <a:pPr lvl="3"/>
            <a:r>
              <a:rPr lang="pt-BR" noProof="0" smtClean="0"/>
              <a:t>Fourth level</a:t>
            </a:r>
          </a:p>
          <a:p>
            <a:pPr lvl="4"/>
            <a:r>
              <a:rPr lang="pt-BR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70C47EE6-213B-4752-AB4A-C30C4AA9FBAA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159819334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 smtClean="0"/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FE969EEE-3E3C-435F-9F46-39F6D0E8FF31}" type="slidenum">
              <a:rPr lang="en-US" altLang="pt-BR"/>
              <a:pPr/>
              <a:t>2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16894628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 smtClean="0"/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A70D6905-82CF-49CA-A129-B5E0501A48BE}" type="slidenum">
              <a:rPr lang="en-US" altLang="pt-BR" smtClean="0"/>
              <a:pPr/>
              <a:t>12</a:t>
            </a:fld>
            <a:endParaRPr lang="en-US" altLang="pt-BR" smtClean="0"/>
          </a:p>
        </p:txBody>
      </p:sp>
    </p:spTree>
    <p:extLst>
      <p:ext uri="{BB962C8B-B14F-4D97-AF65-F5344CB8AC3E}">
        <p14:creationId xmlns:p14="http://schemas.microsoft.com/office/powerpoint/2010/main" val="7883962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 smtClean="0"/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A70D6905-82CF-49CA-A129-B5E0501A48BE}" type="slidenum">
              <a:rPr lang="en-US" altLang="pt-BR" smtClean="0"/>
              <a:pPr/>
              <a:t>13</a:t>
            </a:fld>
            <a:endParaRPr lang="en-US" altLang="pt-BR" smtClean="0"/>
          </a:p>
        </p:txBody>
      </p:sp>
    </p:spTree>
    <p:extLst>
      <p:ext uri="{BB962C8B-B14F-4D97-AF65-F5344CB8AC3E}">
        <p14:creationId xmlns:p14="http://schemas.microsoft.com/office/powerpoint/2010/main" val="11763577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 smtClean="0"/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A70D6905-82CF-49CA-A129-B5E0501A48BE}" type="slidenum">
              <a:rPr lang="en-US" altLang="pt-BR" smtClean="0"/>
              <a:pPr/>
              <a:t>14</a:t>
            </a:fld>
            <a:endParaRPr lang="en-US" altLang="pt-BR" smtClean="0"/>
          </a:p>
        </p:txBody>
      </p:sp>
    </p:spTree>
    <p:extLst>
      <p:ext uri="{BB962C8B-B14F-4D97-AF65-F5344CB8AC3E}">
        <p14:creationId xmlns:p14="http://schemas.microsoft.com/office/powerpoint/2010/main" val="8418641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 smtClean="0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011411C-4B20-4F4F-975C-CA1F9EFC85A7}" type="slidenum">
              <a:rPr lang="en-US" altLang="pt-BR"/>
              <a:pPr/>
              <a:t>15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17529738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 smtClean="0"/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EF38B763-A619-447E-9CF4-540CC1D66130}" type="slidenum">
              <a:rPr lang="en-US" altLang="pt-BR"/>
              <a:pPr/>
              <a:t>16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12477417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 smtClean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B388613-6D0B-46A5-A73B-D1E78CECA35A}" type="slidenum">
              <a:rPr lang="en-US" altLang="pt-BR"/>
              <a:pPr/>
              <a:t>17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20099187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 smtClean="0"/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EA871516-C1D8-47CC-9517-316871966E51}" type="slidenum">
              <a:rPr lang="en-US" altLang="pt-BR"/>
              <a:pPr/>
              <a:t>18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14075518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 smtClean="0"/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97AE738-F6E9-4BE1-9CAE-CB743E27C21F}" type="slidenum">
              <a:rPr lang="en-US" altLang="pt-BR"/>
              <a:pPr/>
              <a:t>19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257195782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 smtClean="0"/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C36E6EC-790F-4517-AE9F-997F64AF7571}" type="slidenum">
              <a:rPr lang="en-US" altLang="pt-BR"/>
              <a:pPr/>
              <a:t>20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278529832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 smtClean="0"/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CE1EF17-0207-45D9-999A-62C033CED231}" type="slidenum">
              <a:rPr lang="en-US" altLang="pt-BR"/>
              <a:pPr/>
              <a:t>21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15679235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 smtClean="0"/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F25B971-529D-4B5A-858F-25DDD784DE79}" type="slidenum">
              <a:rPr lang="en-US" altLang="pt-BR"/>
              <a:pPr/>
              <a:t>3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308983097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 smtClean="0"/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72E2051-2DB3-4573-94E5-2CCDF650DD15}" type="slidenum">
              <a:rPr lang="en-US" altLang="pt-BR"/>
              <a:pPr/>
              <a:t>22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176821371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 smtClean="0"/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A75C125-23A7-48DD-8790-BCEC41E00E32}" type="slidenum">
              <a:rPr lang="en-US" altLang="pt-BR"/>
              <a:pPr/>
              <a:t>23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218854530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 smtClean="0"/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A9790F8-C8FF-4CD9-B684-EF08E1AD21F2}" type="slidenum">
              <a:rPr lang="en-US" altLang="pt-BR"/>
              <a:pPr/>
              <a:t>24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144486514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 smtClean="0"/>
          </a:p>
        </p:txBody>
      </p:sp>
      <p:sp>
        <p:nvSpPr>
          <p:cNvPr id="460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EDC1928D-02F8-4104-B8A2-CB819C723E35}" type="slidenum">
              <a:rPr lang="en-US" altLang="pt-BR"/>
              <a:pPr/>
              <a:t>25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23897088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 smtClean="0"/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010CF1A2-5A2D-4401-B1DF-4D51F06E8255}" type="slidenum">
              <a:rPr lang="en-US" altLang="pt-BR"/>
              <a:pPr/>
              <a:t>5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26881818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 smtClean="0"/>
          </a:p>
        </p:txBody>
      </p:sp>
      <p:sp>
        <p:nvSpPr>
          <p:cNvPr id="112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355A41F-C1C0-41D8-BBC8-960759215792}" type="slidenum">
              <a:rPr lang="en-US" altLang="pt-BR"/>
              <a:pPr/>
              <a:t>6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17923034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31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 smtClean="0"/>
          </a:p>
        </p:txBody>
      </p:sp>
      <p:sp>
        <p:nvSpPr>
          <p:cNvPr id="133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D48918D-F644-4AB4-B48D-DC36CB5A0502}" type="slidenum">
              <a:rPr lang="en-US" altLang="pt-BR"/>
              <a:pPr/>
              <a:t>7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39603311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 smtClean="0"/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326C5038-AFB7-47B2-81D4-ED5BC3720099}" type="slidenum">
              <a:rPr lang="en-US" altLang="pt-BR"/>
              <a:pPr/>
              <a:t>8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8629833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 smtClean="0"/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FF36411-8D45-4892-951D-268A47FF82A4}" type="slidenum">
              <a:rPr lang="en-US" altLang="pt-BR"/>
              <a:pPr/>
              <a:t>9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35535803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 smtClean="0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03E0ED1-8E7D-4F88-AD72-5D81E8E7EFC4}" type="slidenum">
              <a:rPr lang="en-US" altLang="pt-BR"/>
              <a:pPr/>
              <a:t>10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36907516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 smtClean="0"/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3BC56041-1E1D-440B-8CE9-E29D203106C8}" type="slidenum">
              <a:rPr lang="en-US" altLang="pt-BR"/>
              <a:pPr/>
              <a:t>11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300269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282962-C122-4C5D-A0E2-16A453FF3868}" type="datetimeFigureOut">
              <a:rPr lang="en-US"/>
              <a:pPr>
                <a:defRPr/>
              </a:pPr>
              <a:t>5/14/2015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765F4D-52B9-480B-B1CA-34991A47A469}" type="slidenum">
              <a:rPr lang="en-US" altLang="pt-BR"/>
              <a:pPr/>
              <a:t>‹nº›</a:t>
            </a:fld>
            <a:endParaRPr lang="en-US" altLang="pt-BR"/>
          </a:p>
        </p:txBody>
      </p:sp>
      <p:pic>
        <p:nvPicPr>
          <p:cNvPr id="7" name="Picture 8" descr="Logo_aesbe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8115300" y="6273800"/>
            <a:ext cx="841375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Click to edit Master text styles</a:t>
            </a:r>
          </a:p>
          <a:p>
            <a:pPr lvl="1"/>
            <a:r>
              <a:rPr lang="pt-BR" smtClean="0"/>
              <a:t>Second level</a:t>
            </a:r>
          </a:p>
          <a:p>
            <a:pPr lvl="2"/>
            <a:r>
              <a:rPr lang="pt-BR" smtClean="0"/>
              <a:t>Third level</a:t>
            </a:r>
          </a:p>
          <a:p>
            <a:pPr lvl="3"/>
            <a:r>
              <a:rPr lang="pt-BR" smtClean="0"/>
              <a:t>Fourth level</a:t>
            </a:r>
          </a:p>
          <a:p>
            <a:pPr lvl="4"/>
            <a:r>
              <a:rPr lang="pt-B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BA826B-E6C5-48EB-BA2C-FE3BA32891BF}" type="datetimeFigureOut">
              <a:rPr lang="en-US"/>
              <a:pPr>
                <a:defRPr/>
              </a:pPr>
              <a:t>5/14/2015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3237AE-6F39-47D7-ADD9-BBFD3D59771D}" type="slidenum">
              <a:rPr lang="en-US" altLang="pt-BR"/>
              <a:pPr/>
              <a:t>‹nº›</a:t>
            </a:fld>
            <a:endParaRPr lang="en-US" alt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Click to edit Master text styles</a:t>
            </a:r>
          </a:p>
          <a:p>
            <a:pPr lvl="1"/>
            <a:r>
              <a:rPr lang="pt-BR" smtClean="0"/>
              <a:t>Second level</a:t>
            </a:r>
          </a:p>
          <a:p>
            <a:pPr lvl="2"/>
            <a:r>
              <a:rPr lang="pt-BR" smtClean="0"/>
              <a:t>Third level</a:t>
            </a:r>
          </a:p>
          <a:p>
            <a:pPr lvl="3"/>
            <a:r>
              <a:rPr lang="pt-BR" smtClean="0"/>
              <a:t>Fourth level</a:t>
            </a:r>
          </a:p>
          <a:p>
            <a:pPr lvl="4"/>
            <a:r>
              <a:rPr lang="pt-B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53A777-2A55-4619-947F-5ED23DA57D22}" type="datetimeFigureOut">
              <a:rPr lang="en-US"/>
              <a:pPr>
                <a:defRPr/>
              </a:pPr>
              <a:t>5/14/2015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122D34-6541-4B18-8CD2-4396B6D4B5C7}" type="slidenum">
              <a:rPr lang="en-US" altLang="pt-BR"/>
              <a:pPr/>
              <a:t>‹nº›</a:t>
            </a:fld>
            <a:endParaRPr lang="en-US" alt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Click to edit Master text styles</a:t>
            </a:r>
          </a:p>
          <a:p>
            <a:pPr lvl="1"/>
            <a:r>
              <a:rPr lang="pt-BR" smtClean="0"/>
              <a:t>Second level</a:t>
            </a:r>
          </a:p>
          <a:p>
            <a:pPr lvl="2"/>
            <a:r>
              <a:rPr lang="pt-BR" smtClean="0"/>
              <a:t>Third level</a:t>
            </a:r>
          </a:p>
          <a:p>
            <a:pPr lvl="3"/>
            <a:r>
              <a:rPr lang="pt-BR" smtClean="0"/>
              <a:t>Fourth level</a:t>
            </a:r>
          </a:p>
          <a:p>
            <a:pPr lvl="4"/>
            <a:r>
              <a:rPr lang="pt-B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09809D-DD8A-478C-BA4B-01A06F9A616E}" type="datetimeFigureOut">
              <a:rPr lang="en-US"/>
              <a:pPr>
                <a:defRPr/>
              </a:pPr>
              <a:t>5/14/2015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FF09DE-5C4E-40AF-9A38-18C6FF858D7A}" type="slidenum">
              <a:rPr lang="en-US" altLang="pt-BR"/>
              <a:pPr/>
              <a:t>‹nº›</a:t>
            </a:fld>
            <a:endParaRPr lang="en-US" alt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B172A7-9880-43A7-9F16-2C2C36986256}" type="datetimeFigureOut">
              <a:rPr lang="en-US"/>
              <a:pPr>
                <a:defRPr/>
              </a:pPr>
              <a:t>5/14/2015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BFA93C-EFA7-4D03-BC04-F5205B01A463}" type="slidenum">
              <a:rPr lang="en-US" altLang="pt-BR"/>
              <a:pPr/>
              <a:t>‹nº›</a:t>
            </a:fld>
            <a:endParaRPr lang="en-US" alt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Click to edit Master text styles</a:t>
            </a:r>
          </a:p>
          <a:p>
            <a:pPr lvl="1"/>
            <a:r>
              <a:rPr lang="pt-BR" smtClean="0"/>
              <a:t>Second level</a:t>
            </a:r>
          </a:p>
          <a:p>
            <a:pPr lvl="2"/>
            <a:r>
              <a:rPr lang="pt-BR" smtClean="0"/>
              <a:t>Third level</a:t>
            </a:r>
          </a:p>
          <a:p>
            <a:pPr lvl="3"/>
            <a:r>
              <a:rPr lang="pt-BR" smtClean="0"/>
              <a:t>Fourth level</a:t>
            </a:r>
          </a:p>
          <a:p>
            <a:pPr lvl="4"/>
            <a:r>
              <a:rPr lang="pt-BR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Click to edit Master text styles</a:t>
            </a:r>
          </a:p>
          <a:p>
            <a:pPr lvl="1"/>
            <a:r>
              <a:rPr lang="pt-BR" smtClean="0"/>
              <a:t>Second level</a:t>
            </a:r>
          </a:p>
          <a:p>
            <a:pPr lvl="2"/>
            <a:r>
              <a:rPr lang="pt-BR" smtClean="0"/>
              <a:t>Third level</a:t>
            </a:r>
          </a:p>
          <a:p>
            <a:pPr lvl="3"/>
            <a:r>
              <a:rPr lang="pt-BR" smtClean="0"/>
              <a:t>Fourth level</a:t>
            </a:r>
          </a:p>
          <a:p>
            <a:pPr lvl="4"/>
            <a:r>
              <a:rPr lang="pt-BR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BA0B28-2D05-434C-B44C-FD121D29A9A7}" type="datetimeFigureOut">
              <a:rPr lang="en-US"/>
              <a:pPr>
                <a:defRPr/>
              </a:pPr>
              <a:t>5/14/2015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0D44D1-15D2-428D-BC00-84A47611D4D0}" type="slidenum">
              <a:rPr lang="en-US" altLang="pt-BR"/>
              <a:pPr/>
              <a:t>‹nº›</a:t>
            </a:fld>
            <a:endParaRPr lang="en-US" alt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Click to edit Master text styles</a:t>
            </a:r>
          </a:p>
          <a:p>
            <a:pPr lvl="1"/>
            <a:r>
              <a:rPr lang="pt-BR" smtClean="0"/>
              <a:t>Second level</a:t>
            </a:r>
          </a:p>
          <a:p>
            <a:pPr lvl="2"/>
            <a:r>
              <a:rPr lang="pt-BR" smtClean="0"/>
              <a:t>Third level</a:t>
            </a:r>
          </a:p>
          <a:p>
            <a:pPr lvl="3"/>
            <a:r>
              <a:rPr lang="pt-BR" smtClean="0"/>
              <a:t>Fourth level</a:t>
            </a:r>
          </a:p>
          <a:p>
            <a:pPr lvl="4"/>
            <a:r>
              <a:rPr lang="pt-BR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Click to edit Master text styles</a:t>
            </a:r>
          </a:p>
          <a:p>
            <a:pPr lvl="1"/>
            <a:r>
              <a:rPr lang="pt-BR" smtClean="0"/>
              <a:t>Second level</a:t>
            </a:r>
          </a:p>
          <a:p>
            <a:pPr lvl="2"/>
            <a:r>
              <a:rPr lang="pt-BR" smtClean="0"/>
              <a:t>Third level</a:t>
            </a:r>
          </a:p>
          <a:p>
            <a:pPr lvl="3"/>
            <a:r>
              <a:rPr lang="pt-BR" smtClean="0"/>
              <a:t>Fourth level</a:t>
            </a:r>
          </a:p>
          <a:p>
            <a:pPr lvl="4"/>
            <a:r>
              <a:rPr lang="pt-BR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32147A-4EF0-4534-980A-09924FC2ED93}" type="datetimeFigureOut">
              <a:rPr lang="en-US"/>
              <a:pPr>
                <a:defRPr/>
              </a:pPr>
              <a:t>5/14/2015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5103AF-5EF4-41DD-945A-111C4E6C7AC4}" type="slidenum">
              <a:rPr lang="en-US" altLang="pt-BR"/>
              <a:pPr/>
              <a:t>‹nº›</a:t>
            </a:fld>
            <a:endParaRPr lang="en-US" alt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2B8C93-864B-4833-96A7-5389BE78DD9F}" type="datetimeFigureOut">
              <a:rPr lang="en-US"/>
              <a:pPr>
                <a:defRPr/>
              </a:pPr>
              <a:t>5/14/2015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2216E0-80BB-4EDE-A805-20E50AAA4100}" type="slidenum">
              <a:rPr lang="en-US" altLang="pt-BR"/>
              <a:pPr/>
              <a:t>‹nº›</a:t>
            </a:fld>
            <a:endParaRPr lang="en-US" alt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EC353E-47A5-4FB0-A13A-247817D994AB}" type="datetimeFigureOut">
              <a:rPr lang="en-US"/>
              <a:pPr>
                <a:defRPr/>
              </a:pPr>
              <a:t>5/14/2015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008D24-F9E4-4CC2-B1EF-5405E05AAF2A}" type="slidenum">
              <a:rPr lang="en-US" altLang="pt-BR"/>
              <a:pPr/>
              <a:t>‹nº›</a:t>
            </a:fld>
            <a:endParaRPr lang="en-US" alt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Click to edit Master text styles</a:t>
            </a:r>
          </a:p>
          <a:p>
            <a:pPr lvl="1"/>
            <a:r>
              <a:rPr lang="pt-BR" smtClean="0"/>
              <a:t>Second level</a:t>
            </a:r>
          </a:p>
          <a:p>
            <a:pPr lvl="2"/>
            <a:r>
              <a:rPr lang="pt-BR" smtClean="0"/>
              <a:t>Third level</a:t>
            </a:r>
          </a:p>
          <a:p>
            <a:pPr lvl="3"/>
            <a:r>
              <a:rPr lang="pt-BR" smtClean="0"/>
              <a:t>Fourth level</a:t>
            </a:r>
          </a:p>
          <a:p>
            <a:pPr lvl="4"/>
            <a:r>
              <a:rPr lang="pt-BR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95FBFE-163A-4370-9C7D-4A95FFBE3635}" type="datetimeFigureOut">
              <a:rPr lang="en-US"/>
              <a:pPr>
                <a:defRPr/>
              </a:pPr>
              <a:t>5/14/2015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AF7F85-A87B-4A71-BD0E-9CF66FB78389}" type="slidenum">
              <a:rPr lang="en-US" altLang="pt-BR"/>
              <a:pPr/>
              <a:t>‹nº›</a:t>
            </a:fld>
            <a:endParaRPr lang="en-US" alt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3AB426-A036-4910-8FAA-5C33FDF54B13}" type="datetimeFigureOut">
              <a:rPr lang="en-US"/>
              <a:pPr>
                <a:defRPr/>
              </a:pPr>
              <a:t>5/14/2015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42FFD2-A0AF-4AC0-9116-755B758ECCCF}" type="slidenum">
              <a:rPr lang="en-US" altLang="pt-BR"/>
              <a:pPr/>
              <a:t>‹nº›</a:t>
            </a:fld>
            <a:endParaRPr lang="en-US" alt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Click to edit Master title style</a:t>
            </a:r>
            <a:endParaRPr lang="en-US" altLang="pt-BR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Click to edit Master text styles</a:t>
            </a:r>
          </a:p>
          <a:p>
            <a:pPr lvl="1"/>
            <a:r>
              <a:rPr lang="pt-BR" altLang="pt-BR" smtClean="0"/>
              <a:t>Second level</a:t>
            </a:r>
          </a:p>
          <a:p>
            <a:pPr lvl="2"/>
            <a:r>
              <a:rPr lang="pt-BR" altLang="pt-BR" smtClean="0"/>
              <a:t>Third level</a:t>
            </a:r>
          </a:p>
          <a:p>
            <a:pPr lvl="3"/>
            <a:r>
              <a:rPr lang="pt-BR" altLang="pt-BR" smtClean="0"/>
              <a:t>Fourth level</a:t>
            </a:r>
          </a:p>
          <a:p>
            <a:pPr lvl="4"/>
            <a:r>
              <a:rPr lang="pt-BR" altLang="pt-BR" smtClean="0"/>
              <a:t>Fifth level</a:t>
            </a:r>
            <a:endParaRPr lang="en-US" altLang="pt-BR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89C9C7F-A855-4B69-9D99-79B986E8ADA6}" type="datetimeFigureOut">
              <a:rPr lang="en-US"/>
              <a:pPr>
                <a:defRPr/>
              </a:pPr>
              <a:t>5/14/2015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2A4C084E-E5A7-4695-B721-EBA3C5C537AE}" type="slidenum">
              <a:rPr lang="en-US" altLang="pt-BR"/>
              <a:pPr/>
              <a:t>‹nº›</a:t>
            </a:fld>
            <a:endParaRPr lang="en-US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1.xml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chart" Target="../charts/chart5.xml"/><Relationship Id="rId3" Type="http://schemas.openxmlformats.org/officeDocument/2006/relationships/image" Target="../media/image38.jpg"/><Relationship Id="rId7" Type="http://schemas.openxmlformats.org/officeDocument/2006/relationships/chart" Target="../charts/chart4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3.xml"/><Relationship Id="rId5" Type="http://schemas.openxmlformats.org/officeDocument/2006/relationships/chart" Target="../charts/chart2.xml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google.com.br/url?sa=i&amp;rct=j&amp;q=&amp;esrc=s&amp;frm=1&amp;source=images&amp;cd=&amp;cad=rja&amp;uact=8&amp;ved=0CAcQjRw&amp;url=http://futurodaagua.atarde.uol.com.br/?p=512&amp;ei=dpRSVdySI4W6ggSa9YHgDw&amp;bvm=bv.92885102,d.eXY&amp;psig=AFQjCNFiR-uT-6rW7j0d_ySb5IwSche8ow&amp;ust=1431561711489811" TargetMode="External"/><Relationship Id="rId5" Type="http://schemas.openxmlformats.org/officeDocument/2006/relationships/image" Target="../media/image48.jpeg"/><Relationship Id="rId4" Type="http://schemas.openxmlformats.org/officeDocument/2006/relationships/hyperlink" Target="https://www.google.com.br/url?sa=i&amp;rct=j&amp;q=&amp;esrc=s&amp;frm=1&amp;source=images&amp;cd=&amp;cad=rja&amp;uact=8&amp;ved=0CAcQjRw&amp;url=https://www.casagrandenetimoveis.com.br/blog/economiadeenergia/&amp;ei=KJRSVeXxAojRggSO54DQBw&amp;bvm=bv.92885102,d.eXY&amp;psig=AFQjCNHKVCajBd2CUC5_eHy0TYr9NUynYw&amp;ust=1431561629211566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4.jpeg"/><Relationship Id="rId18" Type="http://schemas.openxmlformats.org/officeDocument/2006/relationships/image" Target="../media/image19.jpeg"/><Relationship Id="rId26" Type="http://schemas.openxmlformats.org/officeDocument/2006/relationships/image" Target="../media/image27.png"/><Relationship Id="rId3" Type="http://schemas.openxmlformats.org/officeDocument/2006/relationships/image" Target="../media/image4.png"/><Relationship Id="rId21" Type="http://schemas.openxmlformats.org/officeDocument/2006/relationships/image" Target="../media/image22.jpeg"/><Relationship Id="rId7" Type="http://schemas.openxmlformats.org/officeDocument/2006/relationships/image" Target="../media/image8.png"/><Relationship Id="rId12" Type="http://schemas.openxmlformats.org/officeDocument/2006/relationships/image" Target="../media/image13.jpeg"/><Relationship Id="rId17" Type="http://schemas.openxmlformats.org/officeDocument/2006/relationships/image" Target="../media/image18.jpeg"/><Relationship Id="rId25" Type="http://schemas.openxmlformats.org/officeDocument/2006/relationships/image" Target="../media/image26.jpe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11" Type="http://schemas.openxmlformats.org/officeDocument/2006/relationships/image" Target="../media/image12.jpeg"/><Relationship Id="rId24" Type="http://schemas.openxmlformats.org/officeDocument/2006/relationships/image" Target="../media/image25.png"/><Relationship Id="rId5" Type="http://schemas.openxmlformats.org/officeDocument/2006/relationships/image" Target="../media/image6.jpeg"/><Relationship Id="rId15" Type="http://schemas.openxmlformats.org/officeDocument/2006/relationships/image" Target="../media/image16.jpeg"/><Relationship Id="rId23" Type="http://schemas.openxmlformats.org/officeDocument/2006/relationships/image" Target="../media/image24.jpeg"/><Relationship Id="rId28" Type="http://schemas.openxmlformats.org/officeDocument/2006/relationships/image" Target="../media/image29.jpeg"/><Relationship Id="rId10" Type="http://schemas.openxmlformats.org/officeDocument/2006/relationships/image" Target="../media/image11.jpeg"/><Relationship Id="rId19" Type="http://schemas.openxmlformats.org/officeDocument/2006/relationships/image" Target="../media/image20.jpeg"/><Relationship Id="rId4" Type="http://schemas.openxmlformats.org/officeDocument/2006/relationships/image" Target="../media/image5.jpeg"/><Relationship Id="rId9" Type="http://schemas.openxmlformats.org/officeDocument/2006/relationships/image" Target="../media/image10.png"/><Relationship Id="rId14" Type="http://schemas.openxmlformats.org/officeDocument/2006/relationships/image" Target="../media/image15.jpeg"/><Relationship Id="rId22" Type="http://schemas.openxmlformats.org/officeDocument/2006/relationships/image" Target="../media/image23.png"/><Relationship Id="rId27" Type="http://schemas.openxmlformats.org/officeDocument/2006/relationships/image" Target="../media/image2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emf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o 7"/>
          <p:cNvGrpSpPr/>
          <p:nvPr/>
        </p:nvGrpSpPr>
        <p:grpSpPr>
          <a:xfrm>
            <a:off x="1457325" y="2366963"/>
            <a:ext cx="7672145" cy="4501927"/>
            <a:chOff x="1457325" y="2366963"/>
            <a:chExt cx="7672145" cy="4501927"/>
          </a:xfrm>
        </p:grpSpPr>
        <p:pic>
          <p:nvPicPr>
            <p:cNvPr id="3074" name="Picture 8" descr="Logo_aesbe.pn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548063" y="5357813"/>
              <a:ext cx="2200275" cy="12985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76" name="CaixaDeTexto 1"/>
            <p:cNvSpPr txBox="1">
              <a:spLocks noChangeArrowheads="1"/>
            </p:cNvSpPr>
            <p:nvPr/>
          </p:nvSpPr>
          <p:spPr bwMode="auto">
            <a:xfrm>
              <a:off x="1457325" y="2366963"/>
              <a:ext cx="6362700" cy="522287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defRPr/>
              </a:pPr>
              <a:r>
                <a:rPr lang="pt-BR" altLang="pt-BR" sz="2800" b="1" dirty="0" smtClean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OS DESAFIOS E OS CAMINHOS </a:t>
              </a:r>
              <a:r>
                <a:rPr lang="pt-BR" altLang="pt-BR" sz="20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PARA A</a:t>
              </a:r>
              <a:endParaRPr lang="pt-BR" altLang="pt-B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endParaRPr>
            </a:p>
          </p:txBody>
        </p:sp>
        <p:sp>
          <p:nvSpPr>
            <p:cNvPr id="2" name="CaixaDeTexto 1"/>
            <p:cNvSpPr txBox="1"/>
            <p:nvPr/>
          </p:nvSpPr>
          <p:spPr>
            <a:xfrm>
              <a:off x="1457325" y="2746375"/>
              <a:ext cx="6564313" cy="150812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pt-BR" sz="6000" b="1" dirty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UNIVERSALIZAÇÃO</a:t>
              </a:r>
              <a:r>
                <a:rPr lang="pt-BR" sz="3200" b="1" dirty="0">
                  <a:solidFill>
                    <a:schemeClr val="tx2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 </a:t>
              </a:r>
            </a:p>
            <a:p>
              <a:pPr>
                <a:defRPr/>
              </a:pPr>
              <a:r>
                <a:rPr lang="pt-BR" sz="3200" b="1" dirty="0">
                  <a:solidFill>
                    <a:schemeClr val="tx2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DOS SERVIÇOS DE SANEAMENTO</a:t>
              </a:r>
            </a:p>
          </p:txBody>
        </p:sp>
        <p:pic>
          <p:nvPicPr>
            <p:cNvPr id="3079" name="Picture 7"/>
            <p:cNvPicPr>
              <a:picLocks noChangeAspect="1" noChangeArrowheads="1"/>
            </p:cNvPicPr>
            <p:nvPr/>
          </p:nvPicPr>
          <p:blipFill>
            <a:blip r:embed="rId4"/>
            <a:srcRect l="62160" t="81300" r="21219"/>
            <a:stretch>
              <a:fillRect/>
            </a:stretch>
          </p:blipFill>
          <p:spPr bwMode="auto">
            <a:xfrm>
              <a:off x="6966841" y="5500919"/>
              <a:ext cx="2162629" cy="13679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tângulo 2"/>
          <p:cNvSpPr>
            <a:spLocks noChangeArrowheads="1"/>
          </p:cNvSpPr>
          <p:nvPr/>
        </p:nvSpPr>
        <p:spPr bwMode="auto">
          <a:xfrm>
            <a:off x="265113" y="2157413"/>
            <a:ext cx="8634412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 algn="just">
              <a:buFont typeface="Wingdings" pitchFamily="2" charset="2"/>
              <a:buChar char="ü"/>
            </a:pPr>
            <a:r>
              <a:rPr lang="pt-BR" altLang="pt-BR"/>
              <a:t>Revitalização das prestadoras de saneamento – Desenvolvimento e cumprimento de ações que visem a eficientização da Gestão Operacional e do Desenvolvimento Institucional dessas empresas; </a:t>
            </a:r>
          </a:p>
        </p:txBody>
      </p:sp>
      <p:pic>
        <p:nvPicPr>
          <p:cNvPr id="20484" name="Picture 2"/>
          <p:cNvPicPr>
            <a:picLocks noChangeAspect="1"/>
          </p:cNvPicPr>
          <p:nvPr/>
        </p:nvPicPr>
        <p:blipFill>
          <a:blip r:embed="rId3"/>
          <a:srcRect t="15108" r="91446" b="61195"/>
          <a:stretch>
            <a:fillRect/>
          </a:stretch>
        </p:blipFill>
        <p:spPr bwMode="auto">
          <a:xfrm flipV="1">
            <a:off x="265113" y="1255713"/>
            <a:ext cx="712787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5" name="Retângulo 9"/>
          <p:cNvSpPr>
            <a:spLocks noChangeArrowheads="1"/>
          </p:cNvSpPr>
          <p:nvPr/>
        </p:nvSpPr>
        <p:spPr bwMode="auto">
          <a:xfrm>
            <a:off x="265113" y="3214688"/>
            <a:ext cx="863441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 algn="just">
              <a:buFont typeface="Wingdings" pitchFamily="2" charset="2"/>
              <a:buChar char="ü"/>
            </a:pPr>
            <a:r>
              <a:rPr lang="pt-BR" altLang="pt-BR"/>
              <a:t>Problema da titularidade dos serviços nas Regiões Metropolitanas e nos municípios;</a:t>
            </a:r>
          </a:p>
        </p:txBody>
      </p:sp>
      <p:sp>
        <p:nvSpPr>
          <p:cNvPr id="20486" name="Retângulo 3"/>
          <p:cNvSpPr>
            <a:spLocks noChangeArrowheads="1"/>
          </p:cNvSpPr>
          <p:nvPr/>
        </p:nvSpPr>
        <p:spPr bwMode="auto">
          <a:xfrm>
            <a:off x="265113" y="3775075"/>
            <a:ext cx="8634412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 algn="just">
              <a:buFont typeface="Wingdings" pitchFamily="2" charset="2"/>
              <a:buChar char="ü"/>
            </a:pPr>
            <a:r>
              <a:rPr lang="pt-BR" altLang="pt-BR"/>
              <a:t>Tributação elevada incidente sobre o setor, a exemplo do PIS/COFINS. A estimativa para 2014 é de R$ 3 bilhões, ou seja, 25% do total de investimentos no setor;</a:t>
            </a:r>
          </a:p>
        </p:txBody>
      </p:sp>
      <p:sp>
        <p:nvSpPr>
          <p:cNvPr id="20487" name="Retângulo 4"/>
          <p:cNvSpPr>
            <a:spLocks noChangeArrowheads="1"/>
          </p:cNvSpPr>
          <p:nvPr/>
        </p:nvSpPr>
        <p:spPr bwMode="auto">
          <a:xfrm>
            <a:off x="265113" y="4622800"/>
            <a:ext cx="8634412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 algn="just">
              <a:buFont typeface="Wingdings" pitchFamily="2" charset="2"/>
              <a:buChar char="ü"/>
            </a:pPr>
            <a:r>
              <a:rPr lang="pt-BR" altLang="pt-BR"/>
              <a:t>Elevação dos custos de energia elétrica, que representa atualmente o segundo maior gasto das Companhias Estaduais de Saneamento;</a:t>
            </a:r>
            <a:endParaRPr lang="pt-BR" altLang="pt-BR"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1272" name="CaixaDeTexto 8"/>
          <p:cNvSpPr txBox="1">
            <a:spLocks noChangeArrowheads="1"/>
          </p:cNvSpPr>
          <p:nvPr/>
        </p:nvSpPr>
        <p:spPr bwMode="auto">
          <a:xfrm>
            <a:off x="906463" y="1328738"/>
            <a:ext cx="326866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defRPr/>
            </a:pPr>
            <a:r>
              <a:rPr lang="pt-BR" altLang="pt-BR" sz="3600" b="1" u="sng" dirty="0" smtClean="0">
                <a:solidFill>
                  <a:schemeClr val="accent1"/>
                </a:solidFill>
                <a:latin typeface="+mj-lt"/>
              </a:rPr>
              <a:t>Pós-Lei</a:t>
            </a:r>
            <a:r>
              <a:rPr lang="pt-BR" altLang="pt-BR" sz="3600" b="1" dirty="0" smtClean="0">
                <a:solidFill>
                  <a:schemeClr val="accent1"/>
                </a:solidFill>
                <a:latin typeface="+mj-lt"/>
              </a:rPr>
              <a:t> Desafios</a:t>
            </a:r>
          </a:p>
        </p:txBody>
      </p:sp>
      <p:sp>
        <p:nvSpPr>
          <p:cNvPr id="20489" name="Retângulo 4"/>
          <p:cNvSpPr>
            <a:spLocks noChangeArrowheads="1"/>
          </p:cNvSpPr>
          <p:nvPr/>
        </p:nvSpPr>
        <p:spPr bwMode="auto">
          <a:xfrm>
            <a:off x="254000" y="5430838"/>
            <a:ext cx="864552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 algn="just">
              <a:buFont typeface="Wingdings" pitchFamily="2" charset="2"/>
              <a:buChar char="ü"/>
            </a:pPr>
            <a:r>
              <a:rPr lang="pt-BR" altLang="pt-BR" dirty="0"/>
              <a:t>Exigências excessivas dos órgãos de controle e de fiscalização sobre a atuação do setor de saneamento.</a:t>
            </a:r>
            <a:endParaRPr lang="pt-BR" altLang="pt-BR" dirty="0">
              <a:ea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tângulo 2"/>
          <p:cNvSpPr>
            <a:spLocks noChangeArrowheads="1"/>
          </p:cNvSpPr>
          <p:nvPr/>
        </p:nvSpPr>
        <p:spPr bwMode="auto">
          <a:xfrm>
            <a:off x="261938" y="2157413"/>
            <a:ext cx="862806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pt-BR" sz="1800" dirty="0"/>
              <a:t>Inserção de indivíduos aos sistemas de abastecimento de água e de coleta de esgotos operados pelas Companhias Estaduais de Saneamento:</a:t>
            </a:r>
            <a:endParaRPr lang="pt-BR" altLang="pt-BR" sz="1800" dirty="0"/>
          </a:p>
        </p:txBody>
      </p:sp>
      <p:sp>
        <p:nvSpPr>
          <p:cNvPr id="21508" name="CaixaDeTexto 8"/>
          <p:cNvSpPr txBox="1">
            <a:spLocks noChangeArrowheads="1"/>
          </p:cNvSpPr>
          <p:nvPr/>
        </p:nvSpPr>
        <p:spPr bwMode="auto">
          <a:xfrm>
            <a:off x="863600" y="1328738"/>
            <a:ext cx="50038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defRPr/>
            </a:pPr>
            <a:r>
              <a:rPr lang="pt-BR" altLang="pt-BR" sz="3600" b="1" u="sng" dirty="0" smtClean="0">
                <a:solidFill>
                  <a:schemeClr val="accent1"/>
                </a:solidFill>
                <a:latin typeface="+mj-lt"/>
              </a:rPr>
              <a:t>Evolução dos Indicadores</a:t>
            </a:r>
          </a:p>
        </p:txBody>
      </p:sp>
      <p:pic>
        <p:nvPicPr>
          <p:cNvPr id="21512" name="Imagem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" y="1346200"/>
            <a:ext cx="850900" cy="84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tângulo 10"/>
          <p:cNvSpPr>
            <a:spLocks noChangeArrowheads="1"/>
          </p:cNvSpPr>
          <p:nvPr/>
        </p:nvSpPr>
        <p:spPr bwMode="auto">
          <a:xfrm>
            <a:off x="334552" y="6098877"/>
            <a:ext cx="2028825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defRPr/>
            </a:pPr>
            <a:r>
              <a:rPr lang="pt-BR" altLang="pt-BR" sz="1200" b="1" dirty="0" smtClean="0">
                <a:latin typeface="+mn-lt"/>
                <a:cs typeface="Times New Roman" panose="02020603050405020304" pitchFamily="18" charset="0"/>
              </a:rPr>
              <a:t>Dados: SNIS</a:t>
            </a:r>
          </a:p>
        </p:txBody>
      </p:sp>
      <p:sp>
        <p:nvSpPr>
          <p:cNvPr id="12" name="Retângulo 2"/>
          <p:cNvSpPr>
            <a:spLocks noChangeArrowheads="1"/>
          </p:cNvSpPr>
          <p:nvPr/>
        </p:nvSpPr>
        <p:spPr bwMode="auto">
          <a:xfrm>
            <a:off x="6074874" y="2876293"/>
            <a:ext cx="2679827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 algn="just">
              <a:spcBef>
                <a:spcPct val="0"/>
              </a:spcBef>
              <a:buNone/>
            </a:pPr>
            <a:r>
              <a:rPr lang="pt-BR" altLang="pt-BR" sz="1800" dirty="0" smtClean="0"/>
              <a:t>Equivalente à população de Taiwan: </a:t>
            </a:r>
            <a:r>
              <a:rPr lang="pt-BR" altLang="pt-B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23.367.776</a:t>
            </a:r>
            <a:endParaRPr lang="pt-BR" altLang="pt-B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 descr="http://www.vdrbandeiras.com.br/Eshop.Admin/imagens/vdrbandeiras/Thumbs/TN500_Bandeira%20Taiwan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02" b="15121"/>
          <a:stretch/>
        </p:blipFill>
        <p:spPr bwMode="auto">
          <a:xfrm>
            <a:off x="6172419" y="3614957"/>
            <a:ext cx="1242368" cy="864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m 2"/>
          <p:cNvPicPr>
            <a:picLocks noChangeAspect="1"/>
          </p:cNvPicPr>
          <p:nvPr/>
        </p:nvPicPr>
        <p:blipFill rotWithShape="1">
          <a:blip r:embed="rId5"/>
          <a:srcRect l="78405" t="45980" b="35641"/>
          <a:stretch/>
        </p:blipFill>
        <p:spPr bwMode="auto">
          <a:xfrm>
            <a:off x="7512332" y="3748388"/>
            <a:ext cx="905064" cy="597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5" name="Gráfico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14795785"/>
              </p:ext>
            </p:extLst>
          </p:nvPr>
        </p:nvGraphicFramePr>
        <p:xfrm>
          <a:off x="411366" y="2911766"/>
          <a:ext cx="5663508" cy="31871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318282166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3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0" grpId="0" autoUpdateAnimBg="0"/>
      <p:bldP spid="21508" grpId="0" autoUpdateAnimBg="0"/>
      <p:bldP spid="11" grpId="0" autoUpdateAnimBg="0"/>
      <p:bldP spid="12" grpId="0"/>
      <p:bldGraphic spid="15" grpId="0">
        <p:bldAsOne/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CaixaDeTexto 8"/>
          <p:cNvSpPr txBox="1">
            <a:spLocks noChangeArrowheads="1"/>
          </p:cNvSpPr>
          <p:nvPr/>
        </p:nvSpPr>
        <p:spPr bwMode="auto">
          <a:xfrm>
            <a:off x="863600" y="1328738"/>
            <a:ext cx="50038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defRPr/>
            </a:pPr>
            <a:r>
              <a:rPr lang="pt-BR" altLang="pt-BR" sz="3600" b="1" u="sng" dirty="0" smtClean="0">
                <a:solidFill>
                  <a:schemeClr val="accent1"/>
                </a:solidFill>
                <a:latin typeface="+mj-lt"/>
              </a:rPr>
              <a:t>Evolução dos Indicadores</a:t>
            </a:r>
          </a:p>
        </p:txBody>
      </p:sp>
      <p:pic>
        <p:nvPicPr>
          <p:cNvPr id="21512" name="Imagem 1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" y="1346200"/>
            <a:ext cx="850900" cy="84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tângulo 10"/>
          <p:cNvSpPr>
            <a:spLocks noChangeArrowheads="1"/>
          </p:cNvSpPr>
          <p:nvPr/>
        </p:nvSpPr>
        <p:spPr bwMode="auto">
          <a:xfrm>
            <a:off x="234964" y="6468166"/>
            <a:ext cx="2028825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defRPr/>
            </a:pPr>
            <a:r>
              <a:rPr lang="pt-BR" altLang="pt-BR" sz="1200" b="1" dirty="0" smtClean="0">
                <a:latin typeface="+mn-lt"/>
                <a:cs typeface="Times New Roman" panose="02020603050405020304" pitchFamily="18" charset="0"/>
              </a:rPr>
              <a:t>Dados: SNIS</a:t>
            </a:r>
          </a:p>
        </p:txBody>
      </p:sp>
      <p:graphicFrame>
        <p:nvGraphicFramePr>
          <p:cNvPr id="15" name="Gráfico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57962777"/>
              </p:ext>
            </p:extLst>
          </p:nvPr>
        </p:nvGraphicFramePr>
        <p:xfrm>
          <a:off x="334551" y="2033303"/>
          <a:ext cx="4047325" cy="21338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6" name="Gráfico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96518855"/>
              </p:ext>
            </p:extLst>
          </p:nvPr>
        </p:nvGraphicFramePr>
        <p:xfrm>
          <a:off x="4596684" y="2033303"/>
          <a:ext cx="4046400" cy="21338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7" name="Gráfico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72790159"/>
              </p:ext>
            </p:extLst>
          </p:nvPr>
        </p:nvGraphicFramePr>
        <p:xfrm>
          <a:off x="334551" y="4333366"/>
          <a:ext cx="4046400" cy="2134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8" name="Gráfico 1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87028153"/>
              </p:ext>
            </p:extLst>
          </p:nvPr>
        </p:nvGraphicFramePr>
        <p:xfrm>
          <a:off x="4596684" y="4333366"/>
          <a:ext cx="4046400" cy="2134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  <p:extLst>
      <p:ext uri="{BB962C8B-B14F-4D97-AF65-F5344CB8AC3E}">
        <p14:creationId xmlns:p14="http://schemas.microsoft.com/office/powerpoint/2010/main" val="383280073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8" grpId="0" autoUpdateAnimBg="0"/>
      <p:bldP spid="11" grpId="0" autoUpdateAnimBg="0"/>
      <p:bldGraphic spid="15" grpId="0">
        <p:bldAsOne/>
      </p:bldGraphic>
      <p:bldGraphic spid="16" grpId="0">
        <p:bldAsOne/>
      </p:bldGraphic>
      <p:bldGraphic spid="17" grpId="0">
        <p:bldAsOne/>
      </p:bldGraphic>
      <p:bldGraphic spid="18" grpId="0">
        <p:bldAsOne/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CaixaDeTexto 8"/>
          <p:cNvSpPr txBox="1">
            <a:spLocks noChangeArrowheads="1"/>
          </p:cNvSpPr>
          <p:nvPr/>
        </p:nvSpPr>
        <p:spPr bwMode="auto">
          <a:xfrm>
            <a:off x="863600" y="1328738"/>
            <a:ext cx="50038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defRPr/>
            </a:pPr>
            <a:r>
              <a:rPr lang="pt-BR" altLang="pt-BR" sz="3600" b="1" u="sng" dirty="0" smtClean="0">
                <a:solidFill>
                  <a:schemeClr val="accent1"/>
                </a:solidFill>
                <a:latin typeface="+mj-lt"/>
              </a:rPr>
              <a:t>Evolução dos Indicadores</a:t>
            </a:r>
          </a:p>
        </p:txBody>
      </p:sp>
      <p:pic>
        <p:nvPicPr>
          <p:cNvPr id="21512" name="Imagem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" y="1346200"/>
            <a:ext cx="850900" cy="84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tângulo 10"/>
          <p:cNvSpPr>
            <a:spLocks noChangeArrowheads="1"/>
          </p:cNvSpPr>
          <p:nvPr/>
        </p:nvSpPr>
        <p:spPr bwMode="auto">
          <a:xfrm>
            <a:off x="234964" y="6468166"/>
            <a:ext cx="2028825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defRPr/>
            </a:pPr>
            <a:r>
              <a:rPr lang="pt-BR" altLang="pt-BR" sz="1200" b="1" dirty="0" smtClean="0">
                <a:latin typeface="+mn-lt"/>
                <a:cs typeface="Times New Roman" panose="02020603050405020304" pitchFamily="18" charset="0"/>
              </a:rPr>
              <a:t>Dados: SNIS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600" y="2439349"/>
            <a:ext cx="7260879" cy="3343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76495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8" grpId="0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/>
          <p:cNvSpPr txBox="1">
            <a:spLocks noChangeArrowheads="1"/>
          </p:cNvSpPr>
          <p:nvPr/>
        </p:nvSpPr>
        <p:spPr bwMode="auto">
          <a:xfrm>
            <a:off x="906463" y="1328738"/>
            <a:ext cx="578961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defRPr/>
            </a:pPr>
            <a:r>
              <a:rPr lang="pt-BR" altLang="pt-BR" sz="3600" b="1" u="sng" dirty="0" smtClean="0">
                <a:solidFill>
                  <a:schemeClr val="accent1"/>
                </a:solidFill>
                <a:latin typeface="+mj-lt"/>
              </a:rPr>
              <a:t>Agenda propositiva da AESBE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8750" y="1289050"/>
            <a:ext cx="817563" cy="83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3"/>
          <p:cNvPicPr>
            <a:picLocks noChangeAspect="1"/>
          </p:cNvPicPr>
          <p:nvPr/>
        </p:nvPicPr>
        <p:blipFill>
          <a:blip r:embed="rId4"/>
          <a:srcRect l="5984" t="3986"/>
          <a:stretch>
            <a:fillRect/>
          </a:stretch>
        </p:blipFill>
        <p:spPr bwMode="auto">
          <a:xfrm>
            <a:off x="4953000" y="2766048"/>
            <a:ext cx="4125913" cy="3389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3" name="Retângulo 2"/>
          <p:cNvSpPr>
            <a:spLocks noChangeArrowheads="1"/>
          </p:cNvSpPr>
          <p:nvPr/>
        </p:nvSpPr>
        <p:spPr bwMode="auto">
          <a:xfrm>
            <a:off x="254000" y="2157413"/>
            <a:ext cx="86360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pt-BR" altLang="pt-BR" b="1"/>
              <a:t>Regulação do setor de saneamento:</a:t>
            </a:r>
          </a:p>
          <a:p>
            <a:pPr marL="742950" lvl="1" indent="-285750">
              <a:buFont typeface="Courier New" pitchFamily="49" charset="0"/>
              <a:buChar char="o"/>
            </a:pPr>
            <a:r>
              <a:rPr lang="pt-BR" altLang="pt-BR"/>
              <a:t>Estabelecimento de um único prestador do serviço para vários municípios, contíguos ou não; </a:t>
            </a:r>
          </a:p>
        </p:txBody>
      </p:sp>
      <p:sp>
        <p:nvSpPr>
          <p:cNvPr id="22534" name="Retângulo 2"/>
          <p:cNvSpPr>
            <a:spLocks noChangeArrowheads="1"/>
          </p:cNvSpPr>
          <p:nvPr/>
        </p:nvSpPr>
        <p:spPr bwMode="auto">
          <a:xfrm>
            <a:off x="711200" y="3095625"/>
            <a:ext cx="52705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lvl="1" indent="-285750">
              <a:buFont typeface="Courier New" pitchFamily="49" charset="0"/>
              <a:buChar char="o"/>
            </a:pPr>
            <a:r>
              <a:rPr lang="pt-BR" altLang="pt-BR"/>
              <a:t>Uniformidade de fiscalização e regulação dos serviços, inclusive de sua remuneração; e compatibilidade de planejamento. </a:t>
            </a:r>
          </a:p>
        </p:txBody>
      </p:sp>
      <p:sp>
        <p:nvSpPr>
          <p:cNvPr id="22535" name="Retângulo 3"/>
          <p:cNvSpPr>
            <a:spLocks noChangeArrowheads="1"/>
          </p:cNvSpPr>
          <p:nvPr/>
        </p:nvSpPr>
        <p:spPr bwMode="auto">
          <a:xfrm>
            <a:off x="715963" y="4056063"/>
            <a:ext cx="4389437" cy="175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buFont typeface="Courier New" pitchFamily="49" charset="0"/>
              <a:buChar char="o"/>
            </a:pPr>
            <a:r>
              <a:rPr lang="pt-BR" altLang="pt-BR"/>
              <a:t>Estruturação das agências reguladoras para garantir que haja independência decisória, autonomia administrativa, orçamentária, financeira, transparência, tecnicidade, celeridade e objetividade nas decisões.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2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2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2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2533" grpId="0"/>
      <p:bldP spid="22534" grpId="0"/>
      <p:bldP spid="2253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CaixaDeTexto 8"/>
          <p:cNvSpPr txBox="1">
            <a:spLocks noChangeArrowheads="1"/>
          </p:cNvSpPr>
          <p:nvPr/>
        </p:nvSpPr>
        <p:spPr bwMode="auto">
          <a:xfrm>
            <a:off x="906463" y="1328738"/>
            <a:ext cx="578961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defRPr/>
            </a:pPr>
            <a:r>
              <a:rPr lang="pt-BR" altLang="pt-BR" sz="3600" b="1" u="sng" dirty="0" smtClean="0">
                <a:solidFill>
                  <a:schemeClr val="accent1"/>
                </a:solidFill>
                <a:latin typeface="+mj-lt"/>
              </a:rPr>
              <a:t>Agenda propositiva da AESBE</a:t>
            </a:r>
          </a:p>
        </p:txBody>
      </p:sp>
      <p:pic>
        <p:nvPicPr>
          <p:cNvPr id="24579" name="Imagem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8750" y="1289050"/>
            <a:ext cx="817563" cy="83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0" name="Retângulo 2"/>
          <p:cNvSpPr>
            <a:spLocks noChangeArrowheads="1"/>
          </p:cNvSpPr>
          <p:nvPr/>
        </p:nvSpPr>
        <p:spPr bwMode="auto">
          <a:xfrm>
            <a:off x="254000" y="2157413"/>
            <a:ext cx="86360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pt-BR" altLang="pt-BR" b="1"/>
              <a:t>Centralização dos recursos para saneamento:</a:t>
            </a:r>
          </a:p>
          <a:p>
            <a:pPr marL="742950" lvl="1" indent="-285750" algn="just">
              <a:buFont typeface="Courier New" pitchFamily="49" charset="0"/>
              <a:buChar char="o"/>
            </a:pPr>
            <a:r>
              <a:rPr lang="pt-BR" altLang="pt-BR"/>
              <a:t>A Aesbe propõe que seja escolhido um único Ministério para ser o responsável pelo desenvolvimento do saneamento no país, o qual deva centralizar e gerir os recursos para o setor.</a:t>
            </a:r>
          </a:p>
        </p:txBody>
      </p:sp>
      <p:pic>
        <p:nvPicPr>
          <p:cNvPr id="24581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04741" y="3733800"/>
            <a:ext cx="3479800" cy="207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CaixaDeTexto 8"/>
          <p:cNvSpPr txBox="1">
            <a:spLocks noChangeArrowheads="1"/>
          </p:cNvSpPr>
          <p:nvPr/>
        </p:nvSpPr>
        <p:spPr bwMode="auto">
          <a:xfrm>
            <a:off x="906463" y="1328738"/>
            <a:ext cx="578961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defRPr/>
            </a:pPr>
            <a:r>
              <a:rPr lang="pt-BR" altLang="pt-BR" sz="3600" b="1" u="sng" dirty="0" smtClean="0">
                <a:solidFill>
                  <a:schemeClr val="accent1"/>
                </a:solidFill>
                <a:latin typeface="+mj-lt"/>
              </a:rPr>
              <a:t>Agenda propositiva da AESBE</a:t>
            </a:r>
          </a:p>
        </p:txBody>
      </p:sp>
      <p:pic>
        <p:nvPicPr>
          <p:cNvPr id="26627" name="Imagem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8750" y="1289050"/>
            <a:ext cx="817563" cy="83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8" name="Retângulo 2"/>
          <p:cNvSpPr>
            <a:spLocks noChangeArrowheads="1"/>
          </p:cNvSpPr>
          <p:nvPr/>
        </p:nvSpPr>
        <p:spPr bwMode="auto">
          <a:xfrm>
            <a:off x="254000" y="2157413"/>
            <a:ext cx="86360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pt-BR" altLang="pt-BR" b="1"/>
              <a:t>Simplificação dos processos de financiamento:</a:t>
            </a:r>
          </a:p>
          <a:p>
            <a:pPr marL="742950" lvl="1" indent="-285750" algn="just">
              <a:buFont typeface="Courier New" pitchFamily="49" charset="0"/>
              <a:buChar char="o"/>
            </a:pPr>
            <a:r>
              <a:rPr lang="pt-BR" altLang="pt-BR"/>
              <a:t>Eliminação da duplicidade na fase de análise das propostas, com isso os prazos de contratação poderiam ser reduzidos para pouco mais de um ano sem nenhum comprometimento do processo;</a:t>
            </a:r>
          </a:p>
        </p:txBody>
      </p:sp>
      <p:sp>
        <p:nvSpPr>
          <p:cNvPr id="26629" name="Retângulo 2"/>
          <p:cNvSpPr>
            <a:spLocks noChangeArrowheads="1"/>
          </p:cNvSpPr>
          <p:nvPr/>
        </p:nvSpPr>
        <p:spPr bwMode="auto">
          <a:xfrm>
            <a:off x="2038350" y="3398904"/>
            <a:ext cx="685165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742950" lvl="1" indent="-285750" algn="just">
              <a:buFont typeface="Courier New" pitchFamily="49" charset="0"/>
              <a:buChar char="o"/>
            </a:pPr>
            <a:r>
              <a:rPr lang="pt-BR" altLang="pt-BR"/>
              <a:t>Divulgação dos dados do FGTS no primeiro trimestre, permitindo às operadoras antecipar o planejamento e os projetos, o que dará mais agilidade na implantação dos empreendimentos.</a:t>
            </a:r>
          </a:p>
        </p:txBody>
      </p:sp>
      <p:pic>
        <p:nvPicPr>
          <p:cNvPr id="26630" name="Picture 5"/>
          <p:cNvPicPr>
            <a:picLocks noChangeAspect="1"/>
          </p:cNvPicPr>
          <p:nvPr/>
        </p:nvPicPr>
        <p:blipFill>
          <a:blip r:embed="rId4"/>
          <a:srcRect t="1884" r="3473" b="2066"/>
          <a:stretch>
            <a:fillRect/>
          </a:stretch>
        </p:blipFill>
        <p:spPr bwMode="auto">
          <a:xfrm>
            <a:off x="158750" y="3608791"/>
            <a:ext cx="8661400" cy="265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CaixaDeTexto 8"/>
          <p:cNvSpPr txBox="1">
            <a:spLocks noChangeArrowheads="1"/>
          </p:cNvSpPr>
          <p:nvPr/>
        </p:nvSpPr>
        <p:spPr bwMode="auto">
          <a:xfrm>
            <a:off x="906463" y="1328738"/>
            <a:ext cx="578961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defRPr/>
            </a:pPr>
            <a:r>
              <a:rPr lang="pt-BR" altLang="pt-BR" sz="3600" b="1" u="sng" dirty="0" smtClean="0">
                <a:solidFill>
                  <a:schemeClr val="accent1"/>
                </a:solidFill>
                <a:latin typeface="+mj-lt"/>
              </a:rPr>
              <a:t>Agenda propositiva da AESBE</a:t>
            </a:r>
          </a:p>
        </p:txBody>
      </p:sp>
      <p:pic>
        <p:nvPicPr>
          <p:cNvPr id="28675" name="Imagem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8750" y="1289050"/>
            <a:ext cx="817563" cy="83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6" name="Retângulo 2"/>
          <p:cNvSpPr>
            <a:spLocks noChangeArrowheads="1"/>
          </p:cNvSpPr>
          <p:nvPr/>
        </p:nvSpPr>
        <p:spPr bwMode="auto">
          <a:xfrm>
            <a:off x="254000" y="2312161"/>
            <a:ext cx="717550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pt-BR" altLang="pt-BR" b="1" dirty="0"/>
              <a:t>Criação do Fundo Garantidor e Locação de Ativos:</a:t>
            </a:r>
          </a:p>
          <a:p>
            <a:pPr marL="742950" lvl="1" indent="-285750" algn="just">
              <a:buFont typeface="Courier New" pitchFamily="49" charset="0"/>
              <a:buChar char="o"/>
            </a:pPr>
            <a:r>
              <a:rPr lang="pt-BR" altLang="pt-BR" dirty="0"/>
              <a:t>Criação de Fundo Garantidor de </a:t>
            </a:r>
            <a:r>
              <a:rPr lang="pt-BR" altLang="pt-BR" dirty="0" err="1"/>
              <a:t>PPPs</a:t>
            </a:r>
            <a:r>
              <a:rPr lang="pt-BR" altLang="pt-BR" dirty="0"/>
              <a:t> e Locação de Ativos que possibilite que às operadoras com menor poder de negociação ter, nos primeiros anos do contrato, acesso a recursos para suportar as contraprestações.</a:t>
            </a:r>
          </a:p>
        </p:txBody>
      </p:sp>
      <p:sp>
        <p:nvSpPr>
          <p:cNvPr id="6" name="Retângulo 2"/>
          <p:cNvSpPr>
            <a:spLocks noChangeArrowheads="1"/>
          </p:cNvSpPr>
          <p:nvPr/>
        </p:nvSpPr>
        <p:spPr bwMode="auto">
          <a:xfrm>
            <a:off x="265720" y="4307468"/>
            <a:ext cx="716378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pt-BR" altLang="pt-BR" b="1" dirty="0"/>
              <a:t>Linhas de crédito para desenvolvimento operacional:</a:t>
            </a:r>
          </a:p>
          <a:p>
            <a:pPr marL="742950" lvl="1" indent="-285750" algn="just">
              <a:buFont typeface="Courier New" pitchFamily="49" charset="0"/>
              <a:buChar char="o"/>
            </a:pPr>
            <a:r>
              <a:rPr lang="pt-BR" altLang="pt-BR" dirty="0"/>
              <a:t>Criação de programa específico de linhas de financiamento e do OGU destinados a programas de combate as perdas, com base em critérios objetivos atrelados a metas de desempenho e eficiência operacional das empresas de serviço.</a:t>
            </a:r>
          </a:p>
        </p:txBody>
      </p:sp>
      <p:pic>
        <p:nvPicPr>
          <p:cNvPr id="7" name="Picture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68651" y="2091531"/>
            <a:ext cx="1679575" cy="304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CaixaDeTexto 8"/>
          <p:cNvSpPr txBox="1">
            <a:spLocks noChangeArrowheads="1"/>
          </p:cNvSpPr>
          <p:nvPr/>
        </p:nvSpPr>
        <p:spPr bwMode="auto">
          <a:xfrm>
            <a:off x="906463" y="1328738"/>
            <a:ext cx="578961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defRPr/>
            </a:pPr>
            <a:r>
              <a:rPr lang="pt-BR" altLang="pt-BR" sz="3600" b="1" u="sng" dirty="0" smtClean="0">
                <a:solidFill>
                  <a:schemeClr val="accent1"/>
                </a:solidFill>
                <a:latin typeface="+mj-lt"/>
              </a:rPr>
              <a:t>Agenda propositiva da AESBE</a:t>
            </a:r>
          </a:p>
        </p:txBody>
      </p:sp>
      <p:pic>
        <p:nvPicPr>
          <p:cNvPr id="32771" name="Imagem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8750" y="1289050"/>
            <a:ext cx="817563" cy="83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2" name="Retângulo 2"/>
          <p:cNvSpPr>
            <a:spLocks noChangeArrowheads="1"/>
          </p:cNvSpPr>
          <p:nvPr/>
        </p:nvSpPr>
        <p:spPr bwMode="auto">
          <a:xfrm>
            <a:off x="254000" y="2157413"/>
            <a:ext cx="8636000" cy="20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pt-BR" altLang="pt-BR" b="1" dirty="0"/>
              <a:t>Aperfeiçoamento do SNIS/SINISA:</a:t>
            </a:r>
          </a:p>
          <a:p>
            <a:pPr marL="742950" lvl="1" indent="-285750" algn="just">
              <a:buFont typeface="Courier New" pitchFamily="49" charset="0"/>
              <a:buChar char="o"/>
            </a:pPr>
            <a:r>
              <a:rPr lang="pt-BR" altLang="pt-BR" dirty="0"/>
              <a:t>Escolha de um conjunto de dados e índices que possam ser apurados e trabalhados de forma mais rápida;</a:t>
            </a:r>
          </a:p>
          <a:p>
            <a:pPr marL="742950" lvl="1" indent="-285750" algn="just">
              <a:buFont typeface="Courier New" pitchFamily="49" charset="0"/>
              <a:buChar char="o"/>
            </a:pPr>
            <a:endParaRPr lang="pt-BR" altLang="pt-BR" dirty="0"/>
          </a:p>
          <a:p>
            <a:pPr marL="742950" lvl="1" indent="-285750" algn="just">
              <a:buFont typeface="Courier New" pitchFamily="49" charset="0"/>
              <a:buChar char="o"/>
            </a:pPr>
            <a:r>
              <a:rPr lang="pt-BR" altLang="pt-BR" dirty="0"/>
              <a:t>Utilização de recursos de programas do BID ou BIRD, como o </a:t>
            </a:r>
            <a:r>
              <a:rPr lang="pt-BR" altLang="pt-BR" dirty="0" err="1"/>
              <a:t>Interáguas</a:t>
            </a:r>
            <a:r>
              <a:rPr lang="pt-BR" altLang="pt-BR" dirty="0"/>
              <a:t>, obtidos com o Banco Mundial pelo Ministério das Cidades para o desenvolvimento de um sistema de informação mais robusto e confiável.</a:t>
            </a:r>
          </a:p>
        </p:txBody>
      </p:sp>
      <p:pic>
        <p:nvPicPr>
          <p:cNvPr id="32773" name="Picture 1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28875" y="4135438"/>
            <a:ext cx="4951413" cy="2649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CaixaDeTexto 8"/>
          <p:cNvSpPr txBox="1">
            <a:spLocks noChangeArrowheads="1"/>
          </p:cNvSpPr>
          <p:nvPr/>
        </p:nvSpPr>
        <p:spPr bwMode="auto">
          <a:xfrm>
            <a:off x="906463" y="1328738"/>
            <a:ext cx="578961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defRPr/>
            </a:pPr>
            <a:r>
              <a:rPr lang="pt-BR" altLang="pt-BR" sz="3600" b="1" u="sng" dirty="0" smtClean="0">
                <a:solidFill>
                  <a:schemeClr val="accent1"/>
                </a:solidFill>
                <a:latin typeface="+mj-lt"/>
              </a:rPr>
              <a:t>Agenda propositiva da AESBE</a:t>
            </a:r>
          </a:p>
        </p:txBody>
      </p:sp>
      <p:pic>
        <p:nvPicPr>
          <p:cNvPr id="34819" name="Imagem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8750" y="1289050"/>
            <a:ext cx="817563" cy="83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0" name="Retângulo 2"/>
          <p:cNvSpPr>
            <a:spLocks noChangeArrowheads="1"/>
          </p:cNvSpPr>
          <p:nvPr/>
        </p:nvSpPr>
        <p:spPr bwMode="auto">
          <a:xfrm>
            <a:off x="254000" y="2157413"/>
            <a:ext cx="8636000" cy="147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pt-BR" altLang="pt-BR" b="1"/>
              <a:t>Infraestrutura de saneamento para conjuntos habitacionais:</a:t>
            </a:r>
          </a:p>
          <a:p>
            <a:pPr marL="742950" lvl="1" indent="-285750" algn="just">
              <a:buFont typeface="Courier New" pitchFamily="49" charset="0"/>
              <a:buChar char="o"/>
            </a:pPr>
            <a:r>
              <a:rPr lang="pt-BR" altLang="pt-BR"/>
              <a:t>Liberação de recursos para implantação dos Conjuntos Habitacionais  concomitantemente com os recursos para implantação de sistemas de água e esgoto a fim de viabilizar que os conjuntos possam ser ocupados imediatamente após a conclusão; </a:t>
            </a:r>
          </a:p>
        </p:txBody>
      </p:sp>
      <p:sp>
        <p:nvSpPr>
          <p:cNvPr id="34821" name="Retângulo 2"/>
          <p:cNvSpPr>
            <a:spLocks noChangeArrowheads="1"/>
          </p:cNvSpPr>
          <p:nvPr/>
        </p:nvSpPr>
        <p:spPr bwMode="auto">
          <a:xfrm>
            <a:off x="254000" y="3376613"/>
            <a:ext cx="8636000" cy="147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742950" lvl="1" indent="-285750" algn="just">
              <a:buFont typeface="Courier New" pitchFamily="49" charset="0"/>
              <a:buChar char="o"/>
            </a:pPr>
            <a:endParaRPr lang="pt-BR" altLang="pt-BR"/>
          </a:p>
          <a:p>
            <a:pPr marL="742950" lvl="1" indent="-285750" algn="just">
              <a:buFont typeface="Courier New" pitchFamily="49" charset="0"/>
              <a:buChar char="o"/>
            </a:pPr>
            <a:r>
              <a:rPr lang="pt-BR" altLang="pt-BR"/>
              <a:t>Considerar as obras necessárias para atendimento dos conjuntos habitacionais como obras incidentes possibilitando que os responsáveis pelos empreendimentos também assumam a implantação dos sistemas de saneamento necessários desde que aprovados previamente pelas operadoras e com a fiscalização destas.</a:t>
            </a:r>
          </a:p>
        </p:txBody>
      </p:sp>
      <p:pic>
        <p:nvPicPr>
          <p:cNvPr id="34822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05100" y="4970463"/>
            <a:ext cx="3832225" cy="184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247650" y="2360613"/>
            <a:ext cx="3028950" cy="6477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t-BR" sz="3600" b="1" u="sng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cs typeface="Arial" panose="020B0604020202020204" pitchFamily="34" charset="0"/>
              </a:rPr>
              <a:t>Apresentação</a:t>
            </a:r>
          </a:p>
        </p:txBody>
      </p:sp>
      <p:pic>
        <p:nvPicPr>
          <p:cNvPr id="5123" name="Picture 8" descr="Logo_aesbe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115300" y="6273800"/>
            <a:ext cx="841375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4" name="Retângulo 1"/>
          <p:cNvSpPr>
            <a:spLocks noChangeArrowheads="1"/>
          </p:cNvSpPr>
          <p:nvPr/>
        </p:nvSpPr>
        <p:spPr bwMode="auto">
          <a:xfrm>
            <a:off x="381000" y="3178175"/>
            <a:ext cx="84915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buFont typeface="Wingdings" panose="05000000000000000000" pitchFamily="2" charset="2"/>
              <a:buChar char="ü"/>
              <a:defRPr/>
            </a:pPr>
            <a:r>
              <a:rPr lang="pt-BR" altLang="pt-BR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Entidade civil sem fins lucrativos, fundada em dezembro de 1984, que tem como missão representar as Empresas de Saneamento Básico Estaduais;</a:t>
            </a:r>
          </a:p>
        </p:txBody>
      </p:sp>
      <p:sp>
        <p:nvSpPr>
          <p:cNvPr id="5125" name="Retângulo 6"/>
          <p:cNvSpPr>
            <a:spLocks noChangeArrowheads="1"/>
          </p:cNvSpPr>
          <p:nvPr/>
        </p:nvSpPr>
        <p:spPr bwMode="auto">
          <a:xfrm>
            <a:off x="377825" y="4038600"/>
            <a:ext cx="849471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buFont typeface="Wingdings" panose="05000000000000000000" pitchFamily="2" charset="2"/>
              <a:buChar char="ü"/>
              <a:defRPr/>
            </a:pPr>
            <a:r>
              <a:rPr lang="pt-BR" altLang="pt-BR" smtClean="0">
                <a:latin typeface="+mn-lt"/>
              </a:rPr>
              <a:t>Atua na defesa dos interesses das associadas e desenvolve ações para a transferência de melhores práticas, processos e técnicas visando a otimização dos serviços de saneamento básico prestados à população;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247650" y="1563688"/>
            <a:ext cx="2033588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40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 AESBE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124" grpId="0"/>
      <p:bldP spid="5125" grpId="0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CaixaDeTexto 8"/>
          <p:cNvSpPr txBox="1">
            <a:spLocks noChangeArrowheads="1"/>
          </p:cNvSpPr>
          <p:nvPr/>
        </p:nvSpPr>
        <p:spPr bwMode="auto">
          <a:xfrm>
            <a:off x="906463" y="1328738"/>
            <a:ext cx="578961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defRPr/>
            </a:pPr>
            <a:r>
              <a:rPr lang="pt-BR" altLang="pt-BR" sz="3600" b="1" u="sng" dirty="0" smtClean="0">
                <a:solidFill>
                  <a:schemeClr val="accent1"/>
                </a:solidFill>
                <a:latin typeface="+mj-lt"/>
              </a:rPr>
              <a:t>Agenda propositiva da AESBE</a:t>
            </a:r>
          </a:p>
        </p:txBody>
      </p:sp>
      <p:pic>
        <p:nvPicPr>
          <p:cNvPr id="36867" name="Imagem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8750" y="1289050"/>
            <a:ext cx="817563" cy="83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8" name="Retângulo 2"/>
          <p:cNvSpPr>
            <a:spLocks noChangeArrowheads="1"/>
          </p:cNvSpPr>
          <p:nvPr/>
        </p:nvSpPr>
        <p:spPr bwMode="auto">
          <a:xfrm>
            <a:off x="254000" y="2157413"/>
            <a:ext cx="86360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pt-BR" altLang="pt-BR" b="1" dirty="0"/>
              <a:t>Desoneração do </a:t>
            </a:r>
            <a:r>
              <a:rPr lang="pt-BR" altLang="pt-BR" b="1" dirty="0" smtClean="0"/>
              <a:t>PIS/COFINS atrelado a investimentos</a:t>
            </a:r>
            <a:endParaRPr lang="pt-BR" altLang="pt-BR" b="1" dirty="0"/>
          </a:p>
        </p:txBody>
      </p:sp>
      <p:pic>
        <p:nvPicPr>
          <p:cNvPr id="36869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44775" y="2709863"/>
            <a:ext cx="3813175" cy="3541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CaixaDeTexto 8"/>
          <p:cNvSpPr txBox="1">
            <a:spLocks noChangeArrowheads="1"/>
          </p:cNvSpPr>
          <p:nvPr/>
        </p:nvSpPr>
        <p:spPr bwMode="auto">
          <a:xfrm>
            <a:off x="906463" y="1328738"/>
            <a:ext cx="578961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defRPr/>
            </a:pPr>
            <a:r>
              <a:rPr lang="pt-BR" altLang="pt-BR" sz="3600" b="1" u="sng" dirty="0" smtClean="0">
                <a:solidFill>
                  <a:schemeClr val="accent1"/>
                </a:solidFill>
                <a:latin typeface="+mj-lt"/>
              </a:rPr>
              <a:t>Agenda propositiva da AESBE</a:t>
            </a:r>
          </a:p>
        </p:txBody>
      </p:sp>
      <p:pic>
        <p:nvPicPr>
          <p:cNvPr id="24579" name="Imagem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8750" y="1289050"/>
            <a:ext cx="817563" cy="83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0" name="Retângulo 2"/>
          <p:cNvSpPr>
            <a:spLocks noChangeArrowheads="1"/>
          </p:cNvSpPr>
          <p:nvPr/>
        </p:nvSpPr>
        <p:spPr bwMode="auto">
          <a:xfrm>
            <a:off x="254000" y="2157413"/>
            <a:ext cx="863600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pt-BR" altLang="pt-BR" b="1" dirty="0" smtClean="0"/>
              <a:t>Política Energética Específica para Saneamento</a:t>
            </a:r>
            <a:endParaRPr lang="pt-BR" altLang="pt-BR" b="1" dirty="0"/>
          </a:p>
          <a:p>
            <a:pPr marL="742950" lvl="1" indent="-285750" algn="just">
              <a:buFont typeface="Courier New" pitchFamily="49" charset="0"/>
              <a:buChar char="o"/>
            </a:pPr>
            <a:r>
              <a:rPr lang="pt-BR" altLang="pt-BR" dirty="0"/>
              <a:t>A Aesbe propõe que </a:t>
            </a:r>
            <a:r>
              <a:rPr lang="pt-BR" altLang="pt-BR" dirty="0" smtClean="0"/>
              <a:t>o setor de saneamento, que é eletrointensivo, seja tratado de forma diferenciada no tocante às tarifas, redução de custos extras, manutenção de preço único nas 24 horas do dia, uma vez que o abastecimento humano não pode ser interrompido.</a:t>
            </a:r>
            <a:endParaRPr lang="pt-BR" altLang="pt-BR" dirty="0"/>
          </a:p>
        </p:txBody>
      </p:sp>
      <p:pic>
        <p:nvPicPr>
          <p:cNvPr id="24585" name="Picture 9" descr="https://www.casagrandenetimoveis.com.br/blog/wp-content/uploads/2015/03/controle-de-energia.jpg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984328" y="4214482"/>
            <a:ext cx="2978636" cy="1868586"/>
          </a:xfrm>
          <a:prstGeom prst="rect">
            <a:avLst/>
          </a:prstGeom>
          <a:noFill/>
        </p:spPr>
      </p:pic>
      <p:pic>
        <p:nvPicPr>
          <p:cNvPr id="24587" name="Picture 11" descr="http://futurodaagua.atarde.uol.com.br/wp-content/uploads/2013/03/%C3%81gua.jpg">
            <a:hlinkClick r:id="rId6"/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486327" y="3634741"/>
            <a:ext cx="2419495" cy="3223259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CaixaDeTexto 8"/>
          <p:cNvSpPr txBox="1">
            <a:spLocks noChangeArrowheads="1"/>
          </p:cNvSpPr>
          <p:nvPr/>
        </p:nvSpPr>
        <p:spPr bwMode="auto">
          <a:xfrm>
            <a:off x="906463" y="1328738"/>
            <a:ext cx="578961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defRPr/>
            </a:pPr>
            <a:r>
              <a:rPr lang="pt-BR" altLang="pt-BR" sz="3600" b="1" u="sng" dirty="0" smtClean="0">
                <a:solidFill>
                  <a:schemeClr val="accent1"/>
                </a:solidFill>
                <a:latin typeface="+mj-lt"/>
              </a:rPr>
              <a:t>Agenda propositiva da AESBE</a:t>
            </a:r>
          </a:p>
        </p:txBody>
      </p:sp>
      <p:pic>
        <p:nvPicPr>
          <p:cNvPr id="38915" name="Imagem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8750" y="1289050"/>
            <a:ext cx="817563" cy="83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6" name="Retângulo 2"/>
          <p:cNvSpPr>
            <a:spLocks noChangeArrowheads="1"/>
          </p:cNvSpPr>
          <p:nvPr/>
        </p:nvSpPr>
        <p:spPr bwMode="auto">
          <a:xfrm>
            <a:off x="254000" y="2157413"/>
            <a:ext cx="86360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pt-BR" altLang="pt-BR" b="1"/>
              <a:t>Apoio técnico aos Planos Municipais de Saneamento:</a:t>
            </a:r>
          </a:p>
          <a:p>
            <a:pPr marL="742950" lvl="1" indent="-285750" algn="just">
              <a:buFont typeface="Courier New" pitchFamily="49" charset="0"/>
              <a:buChar char="o"/>
            </a:pPr>
            <a:r>
              <a:rPr lang="pt-BR" altLang="pt-BR"/>
              <a:t>Disponibilização, além de recursos, de apoio técnico na contratação, desenvolvimento e acompanhamento desses planos. </a:t>
            </a:r>
          </a:p>
        </p:txBody>
      </p:sp>
      <p:pic>
        <p:nvPicPr>
          <p:cNvPr id="38917" name="Picture 2" descr="planos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76400" y="3113088"/>
            <a:ext cx="5775325" cy="363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CaixaDeTexto 8"/>
          <p:cNvSpPr txBox="1">
            <a:spLocks noChangeArrowheads="1"/>
          </p:cNvSpPr>
          <p:nvPr/>
        </p:nvSpPr>
        <p:spPr bwMode="auto">
          <a:xfrm>
            <a:off x="906463" y="1328738"/>
            <a:ext cx="578961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defRPr/>
            </a:pPr>
            <a:r>
              <a:rPr lang="pt-BR" altLang="pt-BR" sz="3600" b="1" u="sng" dirty="0" smtClean="0">
                <a:solidFill>
                  <a:schemeClr val="accent1"/>
                </a:solidFill>
                <a:latin typeface="+mj-lt"/>
              </a:rPr>
              <a:t>Agenda propositiva da AESBE</a:t>
            </a:r>
          </a:p>
        </p:txBody>
      </p:sp>
      <p:pic>
        <p:nvPicPr>
          <p:cNvPr id="40963" name="Imagem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8750" y="1289050"/>
            <a:ext cx="817563" cy="83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4" name="Retângulo 2"/>
          <p:cNvSpPr>
            <a:spLocks noChangeArrowheads="1"/>
          </p:cNvSpPr>
          <p:nvPr/>
        </p:nvSpPr>
        <p:spPr bwMode="auto">
          <a:xfrm>
            <a:off x="254000" y="2157413"/>
            <a:ext cx="86360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pt-BR" altLang="pt-BR" b="1" dirty="0"/>
              <a:t>Subsídio para as tarifas sociais de água e de esgoto:</a:t>
            </a:r>
          </a:p>
          <a:p>
            <a:pPr marL="742950" lvl="1" indent="-285750" algn="just">
              <a:buFont typeface="Courier New" pitchFamily="49" charset="0"/>
              <a:buChar char="o"/>
            </a:pPr>
            <a:r>
              <a:rPr lang="pt-BR" altLang="pt-BR" dirty="0"/>
              <a:t>Promoção de subsídios à população que realmente precisa, e que se enquadre dentro dos critérios estabelecidos para outros benefícios sociais do governo; </a:t>
            </a:r>
          </a:p>
        </p:txBody>
      </p:sp>
      <p:sp>
        <p:nvSpPr>
          <p:cNvPr id="40965" name="Retângulo 2"/>
          <p:cNvSpPr>
            <a:spLocks noChangeArrowheads="1"/>
          </p:cNvSpPr>
          <p:nvPr/>
        </p:nvSpPr>
        <p:spPr bwMode="auto">
          <a:xfrm>
            <a:off x="254000" y="3205163"/>
            <a:ext cx="86360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742950" lvl="1" indent="-285750" algn="just">
              <a:buFont typeface="Courier New" pitchFamily="49" charset="0"/>
              <a:buChar char="o"/>
            </a:pPr>
            <a:r>
              <a:rPr lang="pt-BR" altLang="pt-BR"/>
              <a:t>A inclusão do subsídio para o saneamento na política social do Governo Federal.</a:t>
            </a:r>
          </a:p>
        </p:txBody>
      </p:sp>
      <p:pic>
        <p:nvPicPr>
          <p:cNvPr id="40966" name="Imagem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52725" y="3575050"/>
            <a:ext cx="4191000" cy="325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8" descr="Logo_aesbe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79800" y="4826000"/>
            <a:ext cx="1803400" cy="106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6" name="Picture 1"/>
          <p:cNvPicPr>
            <a:picLocks noChangeAspect="1"/>
          </p:cNvPicPr>
          <p:nvPr/>
        </p:nvPicPr>
        <p:blipFill>
          <a:blip r:embed="rId4"/>
          <a:srcRect r="17702"/>
          <a:stretch>
            <a:fillRect/>
          </a:stretch>
        </p:blipFill>
        <p:spPr bwMode="auto">
          <a:xfrm>
            <a:off x="1839913" y="2012950"/>
            <a:ext cx="5448300" cy="126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aixaDeTexto 1"/>
          <p:cNvSpPr txBox="1"/>
          <p:nvPr/>
        </p:nvSpPr>
        <p:spPr>
          <a:xfrm>
            <a:off x="3227388" y="3578225"/>
            <a:ext cx="2584450" cy="8302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Roberto Tavares</a:t>
            </a:r>
          </a:p>
          <a:p>
            <a:pPr algn="ctr">
              <a:defRPr/>
            </a:pPr>
            <a:r>
              <a:rPr lang="pt-BR" sz="2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Presidente da Aesbe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8" descr="Logo_aesbe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15300" y="6273800"/>
            <a:ext cx="841375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aixaDeTexto 1"/>
          <p:cNvSpPr txBox="1">
            <a:spLocks noChangeArrowheads="1"/>
          </p:cNvSpPr>
          <p:nvPr/>
        </p:nvSpPr>
        <p:spPr bwMode="auto">
          <a:xfrm>
            <a:off x="379413" y="1465263"/>
            <a:ext cx="525938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defRPr/>
            </a:pPr>
            <a:r>
              <a:rPr lang="pt-BR" altLang="pt-BR" sz="3600" b="1" u="sng" smtClean="0">
                <a:solidFill>
                  <a:schemeClr val="accent1"/>
                </a:solidFill>
                <a:latin typeface="+mn-lt"/>
                <a:cs typeface="Arial" panose="020B0604020202020204" pitchFamily="34" charset="0"/>
              </a:rPr>
              <a:t>Atuação das Associadas</a:t>
            </a:r>
          </a:p>
        </p:txBody>
      </p:sp>
      <p:sp>
        <p:nvSpPr>
          <p:cNvPr id="8197" name="CaixaDeTexto 2"/>
          <p:cNvSpPr txBox="1">
            <a:spLocks noChangeArrowheads="1"/>
          </p:cNvSpPr>
          <p:nvPr/>
        </p:nvSpPr>
        <p:spPr bwMode="auto">
          <a:xfrm>
            <a:off x="379413" y="2130425"/>
            <a:ext cx="8488362" cy="163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buFont typeface="Wingdings" panose="05000000000000000000" pitchFamily="2" charset="2"/>
              <a:buChar char="ü"/>
              <a:defRPr/>
            </a:pPr>
            <a:r>
              <a:rPr lang="pt-BR" altLang="pt-BR" sz="2000" smtClean="0">
                <a:latin typeface="+mn-lt"/>
              </a:rPr>
              <a:t>Promovem o abastecimento de água em 4.012 cidades do total de 5.570, o que representa 72% dos municípios brasileiros;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endParaRPr lang="pt-BR" altLang="pt-BR" sz="2000" smtClean="0">
              <a:latin typeface="+mn-lt"/>
            </a:endParaRPr>
          </a:p>
          <a:p>
            <a:pPr algn="just">
              <a:buFont typeface="Wingdings" panose="05000000000000000000" pitchFamily="2" charset="2"/>
              <a:buChar char="ü"/>
              <a:defRPr/>
            </a:pPr>
            <a:r>
              <a:rPr lang="pt-BR" altLang="pt-BR" sz="2000" smtClean="0">
                <a:latin typeface="+mn-lt"/>
              </a:rPr>
              <a:t>Atendem a 73,6% da população urbana do país, ou seja, cerca de 125 milhões de pessoas.</a:t>
            </a:r>
          </a:p>
        </p:txBody>
      </p:sp>
      <p:graphicFrame>
        <p:nvGraphicFramePr>
          <p:cNvPr id="4" name="Tabela 3"/>
          <p:cNvGraphicFramePr>
            <a:graphicFrameLocks noGrp="1"/>
          </p:cNvGraphicFramePr>
          <p:nvPr/>
        </p:nvGraphicFramePr>
        <p:xfrm>
          <a:off x="338138" y="3760788"/>
          <a:ext cx="8485188" cy="230663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99483"/>
                <a:gridCol w="1408311"/>
                <a:gridCol w="1492191"/>
                <a:gridCol w="1399483"/>
                <a:gridCol w="1386237"/>
                <a:gridCol w="1399483"/>
              </a:tblGrid>
              <a:tr h="573824"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</a:rPr>
                        <a:t>COBERTURA </a:t>
                      </a:r>
                      <a:endParaRPr lang="pt-BR" sz="1800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 dirty="0" smtClean="0">
                          <a:effectLst/>
                        </a:rPr>
                        <a:t>URBANA </a:t>
                      </a:r>
                      <a:r>
                        <a:rPr lang="pt-BR" sz="1800" dirty="0">
                          <a:effectLst/>
                        </a:rPr>
                        <a:t>DE ÁGUA</a:t>
                      </a:r>
                      <a:endParaRPr lang="pt-BR" sz="19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108906" marR="108906" marT="0" marB="0" anchor="ctr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</a:rPr>
                        <a:t>COBERTURA </a:t>
                      </a:r>
                      <a:endParaRPr lang="pt-BR" sz="1800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 dirty="0" smtClean="0">
                          <a:effectLst/>
                        </a:rPr>
                        <a:t>URBANA </a:t>
                      </a:r>
                      <a:r>
                        <a:rPr lang="pt-BR" sz="1800" dirty="0">
                          <a:effectLst/>
                        </a:rPr>
                        <a:t>DE ESGOTO (coleta)</a:t>
                      </a:r>
                      <a:endParaRPr lang="pt-BR" sz="19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108906" marR="108906" marT="0" marB="0" anchor="ctr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115898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</a:rPr>
                        <a:t>Nº de municípios atendidos</a:t>
                      </a:r>
                      <a:endParaRPr lang="pt-BR" sz="19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108906" marR="1089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</a:rPr>
                        <a:t>População atendida</a:t>
                      </a:r>
                      <a:endParaRPr lang="pt-BR" sz="19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108906" marR="1089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</a:rPr>
                        <a:t>Percentual da população</a:t>
                      </a:r>
                      <a:endParaRPr lang="pt-BR" sz="19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</a:rPr>
                        <a:t>(%)</a:t>
                      </a:r>
                      <a:endParaRPr lang="pt-BR" sz="19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108906" marR="1089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</a:rPr>
                        <a:t>Nº de municípios atendidos</a:t>
                      </a:r>
                      <a:endParaRPr lang="pt-BR" sz="19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108906" marR="1089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</a:rPr>
                        <a:t>População atendida</a:t>
                      </a:r>
                      <a:endParaRPr lang="pt-BR" sz="19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108906" marR="1089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</a:rPr>
                        <a:t>Percentual da população</a:t>
                      </a:r>
                      <a:endParaRPr lang="pt-BR" sz="19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</a:rPr>
                        <a:t> (%)</a:t>
                      </a:r>
                      <a:endParaRPr lang="pt-BR" sz="19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108906" marR="108906" marT="0" marB="0" anchor="ctr"/>
                </a:tc>
              </a:tr>
              <a:tr h="57382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</a:rPr>
                        <a:t>4.012</a:t>
                      </a:r>
                      <a:endParaRPr lang="pt-BR" sz="19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108906" marR="1089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</a:rPr>
                        <a:t>124.876.824</a:t>
                      </a:r>
                      <a:endParaRPr lang="pt-BR" sz="19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108906" marR="1089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</a:rPr>
                        <a:t>73,6</a:t>
                      </a:r>
                      <a:endParaRPr lang="pt-BR" sz="19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108906" marR="1089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</a:rPr>
                        <a:t>1.268</a:t>
                      </a:r>
                      <a:endParaRPr lang="pt-BR" sz="19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108906" marR="1089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</a:rPr>
                        <a:t>98.812.904</a:t>
                      </a:r>
                      <a:endParaRPr lang="pt-BR" sz="19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108906" marR="1089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</a:rPr>
                        <a:t>58,2</a:t>
                      </a:r>
                      <a:endParaRPr lang="pt-BR" sz="19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108906" marR="108906" marT="0" marB="0" anchor="ctr"/>
                </a:tc>
              </a:tr>
            </a:tbl>
          </a:graphicData>
        </a:graphic>
      </p:graphicFrame>
      <p:sp>
        <p:nvSpPr>
          <p:cNvPr id="5" name="Retângulo 4"/>
          <p:cNvSpPr>
            <a:spLocks noChangeArrowheads="1"/>
          </p:cNvSpPr>
          <p:nvPr/>
        </p:nvSpPr>
        <p:spPr bwMode="auto">
          <a:xfrm>
            <a:off x="247650" y="6092825"/>
            <a:ext cx="2028825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defRPr/>
            </a:pPr>
            <a:r>
              <a:rPr lang="pt-BR" altLang="pt-BR" sz="1200" b="1" dirty="0" smtClean="0">
                <a:latin typeface="+mn-lt"/>
                <a:cs typeface="Times New Roman" panose="02020603050405020304" pitchFamily="18" charset="0"/>
              </a:rPr>
              <a:t>Dados: SNIS 2013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197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02" t="32232" r="25894" b="33218"/>
          <a:stretch/>
        </p:blipFill>
        <p:spPr>
          <a:xfrm>
            <a:off x="2237598" y="2502761"/>
            <a:ext cx="4213093" cy="4137827"/>
          </a:xfrm>
          <a:prstGeom prst="rect">
            <a:avLst/>
          </a:prstGeom>
        </p:spPr>
      </p:pic>
      <p:pic>
        <p:nvPicPr>
          <p:cNvPr id="8197" name="Imagem 23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8433" y="2185654"/>
            <a:ext cx="848336" cy="218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Imagem 235"/>
          <p:cNvPicPr>
            <a:picLocks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5493" y="2425107"/>
            <a:ext cx="810169" cy="215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Imagem 236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76" t="14040" r="17694"/>
          <a:stretch>
            <a:fillRect/>
          </a:stretch>
        </p:blipFill>
        <p:spPr bwMode="auto">
          <a:xfrm>
            <a:off x="648702" y="3038788"/>
            <a:ext cx="534509" cy="435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Imagem 23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620" y="4624151"/>
            <a:ext cx="400747" cy="353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Imagem 238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7418" y="2801896"/>
            <a:ext cx="442384" cy="326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2" name="Imagem 239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5000" y="2151063"/>
            <a:ext cx="735572" cy="197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3" name="Imagem 240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388" y="4512836"/>
            <a:ext cx="648830" cy="218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4" name="Imagem 241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2" t="6303" r="990" b="7079"/>
          <a:stretch>
            <a:fillRect/>
          </a:stretch>
        </p:blipFill>
        <p:spPr bwMode="auto">
          <a:xfrm>
            <a:off x="6044165" y="2968422"/>
            <a:ext cx="733837" cy="208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5" name="Imagem 242"/>
          <p:cNvPicPr>
            <a:picLocks noChangeAspect="1"/>
          </p:cNvPicPr>
          <p:nvPr/>
        </p:nvPicPr>
        <p:blipFill>
          <a:blip r:embed="rId12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4" t="19829" r="7635" b="26598"/>
          <a:stretch>
            <a:fillRect/>
          </a:stretch>
        </p:blipFill>
        <p:spPr bwMode="auto">
          <a:xfrm>
            <a:off x="7610866" y="2978674"/>
            <a:ext cx="839662" cy="282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6" name="Imagem 243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9987" y="4442040"/>
            <a:ext cx="393082" cy="399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7" name="Imagem 14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7338" y="5660179"/>
            <a:ext cx="449324" cy="444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8" name="Imagem 15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9802" y="5375209"/>
            <a:ext cx="433170" cy="367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9" name="Imagem 1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9437" y="5616113"/>
            <a:ext cx="536066" cy="308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0" name="Imagem 17"/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2098" y="5254237"/>
            <a:ext cx="590972" cy="250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1" name="Imagem 18"/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6994" y="3773644"/>
            <a:ext cx="687068" cy="482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2" name="Imagem 19"/>
          <p:cNvPicPr>
            <a:picLocks noChangeAspect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3345" y="6165181"/>
            <a:ext cx="391340" cy="299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3" name="Imagem 20"/>
          <p:cNvPicPr>
            <a:picLocks noChangeAspect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4302" y="3152401"/>
            <a:ext cx="480507" cy="481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4" name="Imagem 21"/>
          <p:cNvPicPr>
            <a:picLocks noChangeAspect="1"/>
          </p:cNvPicPr>
          <p:nvPr/>
        </p:nvPicPr>
        <p:blipFill>
          <a:blip r:embed="rId21">
            <a:clrChange>
              <a:clrFrom>
                <a:srgbClr val="FAFFFF"/>
              </a:clrFrom>
              <a:clrTo>
                <a:srgbClr val="FA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145" y="3669295"/>
            <a:ext cx="443008" cy="431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5" name="Imagem 22"/>
          <p:cNvPicPr>
            <a:picLocks noChangeAspect="1"/>
          </p:cNvPicPr>
          <p:nvPr/>
        </p:nvPicPr>
        <p:blipFill>
          <a:blip r:embed="rId2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3250" y="4508575"/>
            <a:ext cx="639342" cy="187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6" name="Imagem 23"/>
          <p:cNvPicPr>
            <a:picLocks noChangeAspect="1"/>
          </p:cNvPicPr>
          <p:nvPr/>
        </p:nvPicPr>
        <p:blipFill>
          <a:blip r:embed="rId23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3" t="3352" r="1588" b="3262"/>
          <a:stretch>
            <a:fillRect/>
          </a:stretch>
        </p:blipFill>
        <p:spPr bwMode="auto">
          <a:xfrm>
            <a:off x="6292519" y="4797180"/>
            <a:ext cx="657549" cy="211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7" name="Imagem 24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442" y="4473840"/>
            <a:ext cx="1089698" cy="222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8" name="Imagem 25"/>
          <p:cNvPicPr>
            <a:picLocks noChangeAspect="1"/>
          </p:cNvPicPr>
          <p:nvPr/>
        </p:nvPicPr>
        <p:blipFill>
          <a:blip r:embed="rId2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8443" y="4789724"/>
            <a:ext cx="556847" cy="463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9" name="Imagem 26"/>
          <p:cNvPicPr>
            <a:picLocks noChangeAspect="1"/>
          </p:cNvPicPr>
          <p:nvPr/>
        </p:nvPicPr>
        <p:blipFill>
          <a:blip r:embed="rId2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6074" y="5819669"/>
            <a:ext cx="293374" cy="408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20" name="Imagem 27"/>
          <p:cNvPicPr>
            <a:picLocks noChangeAspect="1"/>
          </p:cNvPicPr>
          <p:nvPr/>
        </p:nvPicPr>
        <p:blipFill>
          <a:blip r:embed="rId2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1" t="5083" r="1166" b="3571"/>
          <a:stretch>
            <a:fillRect/>
          </a:stretch>
        </p:blipFill>
        <p:spPr bwMode="auto">
          <a:xfrm>
            <a:off x="6096280" y="6276537"/>
            <a:ext cx="499312" cy="259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21" name="Imagem 28"/>
          <p:cNvPicPr>
            <a:picLocks noChangeAspect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6764" y="5549181"/>
            <a:ext cx="442163" cy="459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CaixaDeTexto 30"/>
          <p:cNvSpPr txBox="1">
            <a:spLocks noChangeArrowheads="1"/>
          </p:cNvSpPr>
          <p:nvPr/>
        </p:nvSpPr>
        <p:spPr bwMode="auto">
          <a:xfrm>
            <a:off x="379413" y="1465263"/>
            <a:ext cx="525938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defRPr/>
            </a:pPr>
            <a:r>
              <a:rPr lang="pt-BR" altLang="pt-BR" sz="3600" b="1" u="sng" dirty="0" smtClean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Atuação das Associadas</a:t>
            </a:r>
          </a:p>
        </p:txBody>
      </p:sp>
      <p:cxnSp>
        <p:nvCxnSpPr>
          <p:cNvPr id="26" name="Conector de seta reta 25"/>
          <p:cNvCxnSpPr/>
          <p:nvPr/>
        </p:nvCxnSpPr>
        <p:spPr>
          <a:xfrm flipV="1">
            <a:off x="5299173" y="2640180"/>
            <a:ext cx="0" cy="827914"/>
          </a:xfrm>
          <a:prstGeom prst="straightConnector1">
            <a:avLst/>
          </a:prstGeom>
          <a:ln w="9525">
            <a:solidFill>
              <a:schemeClr val="tx1"/>
            </a:solidFill>
            <a:tailEnd type="diamon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Conector angulado 29"/>
          <p:cNvCxnSpPr/>
          <p:nvPr/>
        </p:nvCxnSpPr>
        <p:spPr>
          <a:xfrm rot="5400000" flipH="1" flipV="1">
            <a:off x="5575504" y="2488404"/>
            <a:ext cx="1228285" cy="1101693"/>
          </a:xfrm>
          <a:prstGeom prst="bentConnector3">
            <a:avLst>
              <a:gd name="adj1" fmla="val 73952"/>
            </a:avLst>
          </a:prstGeom>
          <a:ln w="9525">
            <a:solidFill>
              <a:schemeClr val="tx1"/>
            </a:solidFill>
            <a:tailEnd type="diamon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94" name="Conector angulado 8193"/>
          <p:cNvCxnSpPr/>
          <p:nvPr/>
        </p:nvCxnSpPr>
        <p:spPr>
          <a:xfrm rot="5400000" flipH="1" flipV="1">
            <a:off x="5643683" y="3257116"/>
            <a:ext cx="497647" cy="176102"/>
          </a:xfrm>
          <a:prstGeom prst="bentConnector2">
            <a:avLst/>
          </a:prstGeom>
          <a:ln w="3175">
            <a:solidFill>
              <a:schemeClr val="tx1"/>
            </a:solidFill>
            <a:tailEnd type="diamon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24" name="Conector angulado 8223"/>
          <p:cNvCxnSpPr/>
          <p:nvPr/>
        </p:nvCxnSpPr>
        <p:spPr>
          <a:xfrm flipV="1">
            <a:off x="6161454" y="3168606"/>
            <a:ext cx="920796" cy="513855"/>
          </a:xfrm>
          <a:prstGeom prst="bentConnector3">
            <a:avLst>
              <a:gd name="adj1" fmla="val 100084"/>
            </a:avLst>
          </a:prstGeom>
          <a:ln w="3175">
            <a:solidFill>
              <a:schemeClr val="tx1"/>
            </a:solidFill>
            <a:tailEnd type="diamon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Conector angulado 69"/>
          <p:cNvCxnSpPr>
            <a:endCxn id="8205" idx="2"/>
          </p:cNvCxnSpPr>
          <p:nvPr/>
        </p:nvCxnSpPr>
        <p:spPr>
          <a:xfrm flipV="1">
            <a:off x="6313854" y="3261390"/>
            <a:ext cx="1716843" cy="573472"/>
          </a:xfrm>
          <a:prstGeom prst="bentConnector2">
            <a:avLst/>
          </a:prstGeom>
          <a:ln w="3175">
            <a:solidFill>
              <a:schemeClr val="tx1"/>
            </a:solidFill>
            <a:tailEnd type="diamon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32" name="Conector angulado 8231"/>
          <p:cNvCxnSpPr>
            <a:endCxn id="8211" idx="1"/>
          </p:cNvCxnSpPr>
          <p:nvPr/>
        </p:nvCxnSpPr>
        <p:spPr>
          <a:xfrm>
            <a:off x="6114470" y="4015102"/>
            <a:ext cx="1992524" cy="1"/>
          </a:xfrm>
          <a:prstGeom prst="bentConnector3">
            <a:avLst/>
          </a:prstGeom>
          <a:ln w="3175">
            <a:solidFill>
              <a:schemeClr val="tx1"/>
            </a:solidFill>
            <a:tailEnd type="diamon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34" name="Conector angulado 8233"/>
          <p:cNvCxnSpPr/>
          <p:nvPr/>
        </p:nvCxnSpPr>
        <p:spPr>
          <a:xfrm>
            <a:off x="6225891" y="4167503"/>
            <a:ext cx="1804806" cy="223120"/>
          </a:xfrm>
          <a:prstGeom prst="bentConnector3">
            <a:avLst>
              <a:gd name="adj1" fmla="val 99784"/>
            </a:avLst>
          </a:prstGeom>
          <a:ln w="3175">
            <a:solidFill>
              <a:schemeClr val="tx1"/>
            </a:solidFill>
            <a:tailEnd type="diamon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39" name="Conector angulado 8238"/>
          <p:cNvCxnSpPr/>
          <p:nvPr/>
        </p:nvCxnSpPr>
        <p:spPr>
          <a:xfrm>
            <a:off x="6114470" y="4256561"/>
            <a:ext cx="1068451" cy="172111"/>
          </a:xfrm>
          <a:prstGeom prst="bentConnector3">
            <a:avLst>
              <a:gd name="adj1" fmla="val 99861"/>
            </a:avLst>
          </a:prstGeom>
          <a:ln w="3175">
            <a:solidFill>
              <a:schemeClr val="tx1"/>
            </a:solidFill>
            <a:tailEnd type="diamon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7" name="Conector angulado 86"/>
          <p:cNvCxnSpPr/>
          <p:nvPr/>
        </p:nvCxnSpPr>
        <p:spPr>
          <a:xfrm>
            <a:off x="5733701" y="4536689"/>
            <a:ext cx="901065" cy="179810"/>
          </a:xfrm>
          <a:prstGeom prst="bentConnector3">
            <a:avLst>
              <a:gd name="adj1" fmla="val 99416"/>
            </a:avLst>
          </a:prstGeom>
          <a:ln w="3175">
            <a:solidFill>
              <a:schemeClr val="tx1"/>
            </a:solidFill>
            <a:tailEnd type="diamon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0" name="Conector de seta reta 89"/>
          <p:cNvCxnSpPr/>
          <p:nvPr/>
        </p:nvCxnSpPr>
        <p:spPr>
          <a:xfrm flipV="1">
            <a:off x="4572000" y="2395891"/>
            <a:ext cx="0" cy="487731"/>
          </a:xfrm>
          <a:prstGeom prst="straightConnector1">
            <a:avLst/>
          </a:prstGeom>
          <a:ln w="9525">
            <a:solidFill>
              <a:schemeClr val="tx1"/>
            </a:solidFill>
            <a:tailEnd type="diamon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50" name="Conector angulado 8249"/>
          <p:cNvCxnSpPr/>
          <p:nvPr/>
        </p:nvCxnSpPr>
        <p:spPr>
          <a:xfrm rot="10800000" flipV="1">
            <a:off x="915956" y="2788570"/>
            <a:ext cx="2493666" cy="190103"/>
          </a:xfrm>
          <a:prstGeom prst="bentConnector3">
            <a:avLst>
              <a:gd name="adj1" fmla="val 100061"/>
            </a:avLst>
          </a:prstGeom>
          <a:ln w="3175">
            <a:solidFill>
              <a:schemeClr val="tx1"/>
            </a:solidFill>
            <a:tailEnd type="diamon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Conector angulado 72"/>
          <p:cNvCxnSpPr/>
          <p:nvPr/>
        </p:nvCxnSpPr>
        <p:spPr>
          <a:xfrm rot="10800000">
            <a:off x="1730126" y="3661343"/>
            <a:ext cx="2826268" cy="120251"/>
          </a:xfrm>
          <a:prstGeom prst="bentConnector3">
            <a:avLst>
              <a:gd name="adj1" fmla="val 100078"/>
            </a:avLst>
          </a:prstGeom>
          <a:ln w="3175">
            <a:solidFill>
              <a:schemeClr val="tx1"/>
            </a:solidFill>
            <a:tailEnd type="diamon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Conector de seta reta 80"/>
          <p:cNvCxnSpPr/>
          <p:nvPr/>
        </p:nvCxnSpPr>
        <p:spPr>
          <a:xfrm flipH="1">
            <a:off x="993913" y="4015102"/>
            <a:ext cx="1441556" cy="1"/>
          </a:xfrm>
          <a:prstGeom prst="straightConnector1">
            <a:avLst/>
          </a:prstGeom>
          <a:ln w="3175">
            <a:solidFill>
              <a:schemeClr val="tx1"/>
            </a:solidFill>
            <a:tailEnd type="diamon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6" name="Conector de seta reta 115"/>
          <p:cNvCxnSpPr/>
          <p:nvPr/>
        </p:nvCxnSpPr>
        <p:spPr>
          <a:xfrm flipH="1">
            <a:off x="3198579" y="4601935"/>
            <a:ext cx="1608784" cy="0"/>
          </a:xfrm>
          <a:prstGeom prst="straightConnector1">
            <a:avLst/>
          </a:prstGeom>
          <a:ln w="3175">
            <a:solidFill>
              <a:schemeClr val="tx1"/>
            </a:solidFill>
            <a:tailEnd type="diamon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8" name="Conector de seta reta 117"/>
          <p:cNvCxnSpPr/>
          <p:nvPr/>
        </p:nvCxnSpPr>
        <p:spPr>
          <a:xfrm flipH="1">
            <a:off x="3100002" y="4992065"/>
            <a:ext cx="1608784" cy="0"/>
          </a:xfrm>
          <a:prstGeom prst="straightConnector1">
            <a:avLst/>
          </a:prstGeom>
          <a:ln w="3175">
            <a:solidFill>
              <a:schemeClr val="tx1"/>
            </a:solidFill>
            <a:tailEnd type="diamon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9" name="Conector angulado 118"/>
          <p:cNvCxnSpPr/>
          <p:nvPr/>
        </p:nvCxnSpPr>
        <p:spPr>
          <a:xfrm rot="10800000" flipV="1">
            <a:off x="1805928" y="4362655"/>
            <a:ext cx="1716500" cy="190741"/>
          </a:xfrm>
          <a:prstGeom prst="bentConnector3">
            <a:avLst>
              <a:gd name="adj1" fmla="val 100029"/>
            </a:avLst>
          </a:prstGeom>
          <a:ln w="3175">
            <a:solidFill>
              <a:schemeClr val="tx1"/>
            </a:solidFill>
            <a:tailEnd type="diamon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5" name="Conector angulado 124"/>
          <p:cNvCxnSpPr/>
          <p:nvPr/>
        </p:nvCxnSpPr>
        <p:spPr>
          <a:xfrm rot="10800000" flipV="1">
            <a:off x="2278525" y="5334686"/>
            <a:ext cx="2042214" cy="127966"/>
          </a:xfrm>
          <a:prstGeom prst="bentConnector3">
            <a:avLst>
              <a:gd name="adj1" fmla="val 99836"/>
            </a:avLst>
          </a:prstGeom>
          <a:ln w="3175">
            <a:solidFill>
              <a:schemeClr val="tx1"/>
            </a:solidFill>
            <a:tailEnd type="diamon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6" name="Conector angulado 125"/>
          <p:cNvCxnSpPr/>
          <p:nvPr/>
        </p:nvCxnSpPr>
        <p:spPr>
          <a:xfrm rot="10800000" flipV="1">
            <a:off x="870614" y="4207199"/>
            <a:ext cx="4048975" cy="192227"/>
          </a:xfrm>
          <a:prstGeom prst="bentConnector3">
            <a:avLst>
              <a:gd name="adj1" fmla="val 100076"/>
            </a:avLst>
          </a:prstGeom>
          <a:ln w="3175">
            <a:solidFill>
              <a:schemeClr val="tx1"/>
            </a:solidFill>
            <a:tailEnd type="diamon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4" name="Conector de seta reta 143"/>
          <p:cNvCxnSpPr/>
          <p:nvPr/>
        </p:nvCxnSpPr>
        <p:spPr>
          <a:xfrm flipH="1">
            <a:off x="3536662" y="5882355"/>
            <a:ext cx="1172124" cy="0"/>
          </a:xfrm>
          <a:prstGeom prst="straightConnector1">
            <a:avLst/>
          </a:prstGeom>
          <a:ln w="3175">
            <a:solidFill>
              <a:schemeClr val="tx1"/>
            </a:solidFill>
            <a:tailEnd type="diamon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6" name="Conector de seta reta 145"/>
          <p:cNvCxnSpPr/>
          <p:nvPr/>
        </p:nvCxnSpPr>
        <p:spPr>
          <a:xfrm flipH="1">
            <a:off x="1817993" y="6274301"/>
            <a:ext cx="2605528" cy="0"/>
          </a:xfrm>
          <a:prstGeom prst="straightConnector1">
            <a:avLst/>
          </a:prstGeom>
          <a:ln w="3175">
            <a:solidFill>
              <a:schemeClr val="tx1"/>
            </a:solidFill>
            <a:tailEnd type="diamon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8" name="Conector angulado 147"/>
          <p:cNvCxnSpPr/>
          <p:nvPr/>
        </p:nvCxnSpPr>
        <p:spPr>
          <a:xfrm>
            <a:off x="5417021" y="5050579"/>
            <a:ext cx="2816048" cy="111905"/>
          </a:xfrm>
          <a:prstGeom prst="bentConnector3">
            <a:avLst>
              <a:gd name="adj1" fmla="val 99977"/>
            </a:avLst>
          </a:prstGeom>
          <a:ln w="3175">
            <a:solidFill>
              <a:schemeClr val="tx1"/>
            </a:solidFill>
            <a:tailEnd type="diamon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8" name="Conector angulado 157"/>
          <p:cNvCxnSpPr/>
          <p:nvPr/>
        </p:nvCxnSpPr>
        <p:spPr>
          <a:xfrm>
            <a:off x="5723303" y="5211160"/>
            <a:ext cx="1779289" cy="111905"/>
          </a:xfrm>
          <a:prstGeom prst="bentConnector3">
            <a:avLst>
              <a:gd name="adj1" fmla="val 100051"/>
            </a:avLst>
          </a:prstGeom>
          <a:ln w="3175">
            <a:solidFill>
              <a:schemeClr val="tx1"/>
            </a:solidFill>
            <a:tailEnd type="diamon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1" name="Conector angulado 160"/>
          <p:cNvCxnSpPr/>
          <p:nvPr/>
        </p:nvCxnSpPr>
        <p:spPr>
          <a:xfrm>
            <a:off x="5534041" y="5419512"/>
            <a:ext cx="877042" cy="113346"/>
          </a:xfrm>
          <a:prstGeom prst="bentConnector3">
            <a:avLst>
              <a:gd name="adj1" fmla="val 99863"/>
            </a:avLst>
          </a:prstGeom>
          <a:ln w="3175">
            <a:solidFill>
              <a:schemeClr val="tx1"/>
            </a:solidFill>
            <a:tailEnd type="diamon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6" name="Conector angulado 165"/>
          <p:cNvCxnSpPr/>
          <p:nvPr/>
        </p:nvCxnSpPr>
        <p:spPr>
          <a:xfrm>
            <a:off x="4927413" y="5565060"/>
            <a:ext cx="683086" cy="149391"/>
          </a:xfrm>
          <a:prstGeom prst="bentConnector3">
            <a:avLst>
              <a:gd name="adj1" fmla="val 100053"/>
            </a:avLst>
          </a:prstGeom>
          <a:ln w="3175">
            <a:solidFill>
              <a:schemeClr val="tx1"/>
            </a:solidFill>
            <a:tailEnd type="diamon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1" name="Conector angulado 130"/>
          <p:cNvCxnSpPr/>
          <p:nvPr/>
        </p:nvCxnSpPr>
        <p:spPr>
          <a:xfrm>
            <a:off x="4707000" y="5714451"/>
            <a:ext cx="1337165" cy="769993"/>
          </a:xfrm>
          <a:prstGeom prst="bentConnector3">
            <a:avLst/>
          </a:prstGeom>
          <a:ln w="3175">
            <a:solidFill>
              <a:schemeClr val="tx1"/>
            </a:solidFill>
            <a:tailEnd type="diamon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751449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2" name="Grupo 1"/>
          <p:cNvGrpSpPr>
            <a:grpSpLocks/>
          </p:cNvGrpSpPr>
          <p:nvPr/>
        </p:nvGrpSpPr>
        <p:grpSpPr bwMode="auto">
          <a:xfrm>
            <a:off x="-22226" y="4847465"/>
            <a:ext cx="9166226" cy="1649734"/>
            <a:chOff x="-11112" y="4943192"/>
            <a:chExt cx="9166224" cy="2063358"/>
          </a:xfrm>
        </p:grpSpPr>
        <p:pic>
          <p:nvPicPr>
            <p:cNvPr id="10247" name="Picture 1" descr="marcos 2.pn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703233" y="4943192"/>
              <a:ext cx="4451879" cy="20633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48" name="Picture 1" descr="marcos 2.png"/>
            <p:cNvPicPr>
              <a:picLocks noChangeAspect="1"/>
            </p:cNvPicPr>
            <p:nvPr/>
          </p:nvPicPr>
          <p:blipFill>
            <a:blip r:embed="rId3"/>
            <a:srcRect t="71519" r="73921"/>
            <a:stretch>
              <a:fillRect/>
            </a:stretch>
          </p:blipFill>
          <p:spPr bwMode="auto">
            <a:xfrm>
              <a:off x="-11112" y="6418906"/>
              <a:ext cx="4718915" cy="5876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0243" name="Retângulo 2"/>
          <p:cNvSpPr>
            <a:spLocks noChangeArrowheads="1"/>
          </p:cNvSpPr>
          <p:nvPr/>
        </p:nvSpPr>
        <p:spPr bwMode="auto">
          <a:xfrm>
            <a:off x="254000" y="2157413"/>
            <a:ext cx="8636000" cy="168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 algn="just">
              <a:lnSpc>
                <a:spcPct val="115000"/>
              </a:lnSpc>
              <a:spcAft>
                <a:spcPts val="1000"/>
              </a:spcAft>
              <a:buFont typeface="Wingdings" pitchFamily="2" charset="2"/>
              <a:buChar char="ü"/>
            </a:pPr>
            <a:r>
              <a:rPr lang="pt-BR" altLang="pt-BR">
                <a:ea typeface="Calibri" pitchFamily="34" charset="0"/>
                <a:cs typeface="Times New Roman" pitchFamily="18" charset="0"/>
              </a:rPr>
              <a:t>(Anos 1970) PLANASA – Prestadores organizados sob a forma de monopólios naturais permanentes vinculados às condições geográficas e ambientais. Por essa razão, atualmente, a prestação dos serviços no país está majoritariamente organizada em âmbito regional, com 25 sociedades de economia mista sob o controle societário dos estados.</a:t>
            </a:r>
          </a:p>
        </p:txBody>
      </p:sp>
      <p:sp>
        <p:nvSpPr>
          <p:cNvPr id="10244" name="Retângulo 7"/>
          <p:cNvSpPr>
            <a:spLocks noChangeArrowheads="1"/>
          </p:cNvSpPr>
          <p:nvPr/>
        </p:nvSpPr>
        <p:spPr bwMode="auto">
          <a:xfrm>
            <a:off x="254000" y="3802063"/>
            <a:ext cx="86360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 algn="just">
              <a:buFont typeface="Wingdings" pitchFamily="2" charset="2"/>
              <a:buChar char="ü"/>
            </a:pPr>
            <a:r>
              <a:rPr lang="pt-BR" altLang="pt-BR">
                <a:ea typeface="Calibri" pitchFamily="34" charset="0"/>
                <a:cs typeface="Times New Roman" pitchFamily="18" charset="0"/>
              </a:rPr>
              <a:t>O PLANASA consistia de ações envolviam planejamento, normalização, desenvolvimento e padrão de financiamento e que propiciou ao país uma consistente expansão dos serviços, em um período de forte crescimento populacional e urbanização;</a:t>
            </a:r>
          </a:p>
        </p:txBody>
      </p:sp>
      <p:sp>
        <p:nvSpPr>
          <p:cNvPr id="10245" name="Retângulo 8"/>
          <p:cNvSpPr>
            <a:spLocks noChangeArrowheads="1"/>
          </p:cNvSpPr>
          <p:nvPr/>
        </p:nvSpPr>
        <p:spPr bwMode="auto">
          <a:xfrm>
            <a:off x="254000" y="5068888"/>
            <a:ext cx="66262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pt-BR" altLang="pt-BR">
                <a:ea typeface="Calibri" pitchFamily="34" charset="0"/>
                <a:cs typeface="Times New Roman" pitchFamily="18" charset="0"/>
              </a:rPr>
              <a:t>(Anos 1980) - Extinção do BNH e do Planasa;</a:t>
            </a:r>
          </a:p>
        </p:txBody>
      </p:sp>
      <p:sp>
        <p:nvSpPr>
          <p:cNvPr id="9" name="CaixaDeTexto 8"/>
          <p:cNvSpPr txBox="1">
            <a:spLocks noChangeArrowheads="1"/>
          </p:cNvSpPr>
          <p:nvPr/>
        </p:nvSpPr>
        <p:spPr bwMode="auto">
          <a:xfrm>
            <a:off x="254000" y="1330325"/>
            <a:ext cx="3403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defRPr/>
            </a:pPr>
            <a:r>
              <a:rPr lang="pt-BR" altLang="pt-BR" sz="3600" b="1" u="sng" dirty="0" smtClean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Breve histórico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3" grpId="0"/>
      <p:bldP spid="10244" grpId="0"/>
      <p:bldP spid="10245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0" name="Grupo 1"/>
          <p:cNvGrpSpPr>
            <a:grpSpLocks/>
          </p:cNvGrpSpPr>
          <p:nvPr/>
        </p:nvGrpSpPr>
        <p:grpSpPr bwMode="auto">
          <a:xfrm>
            <a:off x="-22226" y="4501662"/>
            <a:ext cx="9166226" cy="2063750"/>
            <a:chOff x="-11112" y="4943192"/>
            <a:chExt cx="9166224" cy="2063358"/>
          </a:xfrm>
        </p:grpSpPr>
        <p:pic>
          <p:nvPicPr>
            <p:cNvPr id="12294" name="Picture 1" descr="marcos 2.pn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703233" y="4943192"/>
              <a:ext cx="4451879" cy="20633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295" name="Picture 1" descr="marcos 2.png"/>
            <p:cNvPicPr>
              <a:picLocks noChangeAspect="1"/>
            </p:cNvPicPr>
            <p:nvPr/>
          </p:nvPicPr>
          <p:blipFill>
            <a:blip r:embed="rId3"/>
            <a:srcRect t="71519" r="73921"/>
            <a:stretch>
              <a:fillRect/>
            </a:stretch>
          </p:blipFill>
          <p:spPr bwMode="auto">
            <a:xfrm>
              <a:off x="-11112" y="6418906"/>
              <a:ext cx="4718915" cy="5876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2291" name="Retângulo 2"/>
          <p:cNvSpPr>
            <a:spLocks noChangeArrowheads="1"/>
          </p:cNvSpPr>
          <p:nvPr/>
        </p:nvSpPr>
        <p:spPr bwMode="auto">
          <a:xfrm>
            <a:off x="261938" y="2157413"/>
            <a:ext cx="8637587" cy="1366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 algn="just">
              <a:lnSpc>
                <a:spcPct val="115000"/>
              </a:lnSpc>
              <a:spcAft>
                <a:spcPts val="1000"/>
              </a:spcAft>
              <a:buFont typeface="Wingdings" pitchFamily="2" charset="2"/>
              <a:buChar char="ü"/>
            </a:pPr>
            <a:r>
              <a:rPr lang="pt-BR" altLang="pt-BR"/>
              <a:t>(Anos 1990) - Investimentos reduzidos a apenas 0,25% do PIB em função das limitações ao crédito ao setor público, impostas em 1999, além do contingenciamento orçamentário e da ausência de instrumentos regulatórios efetivos de indução à eficiência e de atração de investimentos;</a:t>
            </a:r>
            <a:endParaRPr lang="pt-BR" altLang="pt-BR"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2292" name="Retângulo 7"/>
          <p:cNvSpPr>
            <a:spLocks noChangeArrowheads="1"/>
          </p:cNvSpPr>
          <p:nvPr/>
        </p:nvSpPr>
        <p:spPr bwMode="auto">
          <a:xfrm>
            <a:off x="261938" y="3648075"/>
            <a:ext cx="8637587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 algn="just">
              <a:buFont typeface="Wingdings" pitchFamily="2" charset="2"/>
              <a:buChar char="ü"/>
            </a:pPr>
            <a:r>
              <a:rPr lang="pt-BR" altLang="pt-BR"/>
              <a:t>(Anos 2000) – Sanção da Lei 11.445/2007 que estabeleceu diretrizes nacionais para o saneamento básico.</a:t>
            </a:r>
          </a:p>
        </p:txBody>
      </p:sp>
      <p:sp>
        <p:nvSpPr>
          <p:cNvPr id="9" name="CaixaDeTexto 8"/>
          <p:cNvSpPr txBox="1">
            <a:spLocks noChangeArrowheads="1"/>
          </p:cNvSpPr>
          <p:nvPr/>
        </p:nvSpPr>
        <p:spPr bwMode="auto">
          <a:xfrm>
            <a:off x="254000" y="1330325"/>
            <a:ext cx="3403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defRPr/>
            </a:pPr>
            <a:r>
              <a:rPr lang="pt-BR" altLang="pt-BR" sz="3600" b="1" u="sng" dirty="0" smtClean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Breve histórico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1" grpId="0"/>
      <p:bldP spid="12292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tângulo 2"/>
          <p:cNvSpPr>
            <a:spLocks noChangeArrowheads="1"/>
          </p:cNvSpPr>
          <p:nvPr/>
        </p:nvSpPr>
        <p:spPr bwMode="auto">
          <a:xfrm>
            <a:off x="265113" y="2157413"/>
            <a:ext cx="8616950" cy="728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 algn="just">
              <a:lnSpc>
                <a:spcPct val="115000"/>
              </a:lnSpc>
              <a:spcAft>
                <a:spcPts val="1000"/>
              </a:spcAft>
              <a:buFont typeface="Wingdings" pitchFamily="2" charset="2"/>
              <a:buChar char="ü"/>
            </a:pPr>
            <a:r>
              <a:rPr lang="pt-BR" altLang="pt-BR"/>
              <a:t>Estabelecimento de diretrizes que proporcionaram previsibilidade e maior segurança jurídica ao setor; </a:t>
            </a:r>
            <a:endParaRPr lang="pt-BR" altLang="pt-BR"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3315" name="Retângulo 7"/>
          <p:cNvSpPr>
            <a:spLocks noChangeArrowheads="1"/>
          </p:cNvSpPr>
          <p:nvPr/>
        </p:nvSpPr>
        <p:spPr bwMode="auto">
          <a:xfrm>
            <a:off x="265113" y="2981325"/>
            <a:ext cx="861695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 algn="just">
              <a:buFont typeface="Wingdings" pitchFamily="2" charset="2"/>
              <a:buChar char="ü"/>
            </a:pPr>
            <a:r>
              <a:rPr lang="pt-BR" altLang="pt-BR"/>
              <a:t>Estímulo à gestão de qualidade por meio de estabelecimento de instrumentos de gestão (planos de saneamento) que exigem soluções integradas e o regate da cultura de planejamento;</a:t>
            </a:r>
          </a:p>
        </p:txBody>
      </p:sp>
      <p:pic>
        <p:nvPicPr>
          <p:cNvPr id="14340" name="Imagem 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83198" y="5075238"/>
            <a:ext cx="1546225" cy="150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7" name="CaixaDeTexto 8"/>
          <p:cNvSpPr txBox="1">
            <a:spLocks noChangeArrowheads="1"/>
          </p:cNvSpPr>
          <p:nvPr/>
        </p:nvSpPr>
        <p:spPr bwMode="auto">
          <a:xfrm>
            <a:off x="906463" y="1328738"/>
            <a:ext cx="153828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defRPr/>
            </a:pPr>
            <a:r>
              <a:rPr lang="pt-BR" altLang="pt-BR" sz="3600" b="1" u="sng" dirty="0" smtClean="0">
                <a:solidFill>
                  <a:schemeClr val="accent1"/>
                </a:solidFill>
                <a:latin typeface="+mj-lt"/>
              </a:rPr>
              <a:t>Pós-Lei</a:t>
            </a:r>
          </a:p>
        </p:txBody>
      </p:sp>
      <p:sp>
        <p:nvSpPr>
          <p:cNvPr id="13319" name="Retângulo 11"/>
          <p:cNvSpPr>
            <a:spLocks noChangeArrowheads="1"/>
          </p:cNvSpPr>
          <p:nvPr/>
        </p:nvSpPr>
        <p:spPr bwMode="auto">
          <a:xfrm>
            <a:off x="265113" y="4017963"/>
            <a:ext cx="86169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 algn="just">
              <a:buFont typeface="Wingdings" pitchFamily="2" charset="2"/>
              <a:buChar char="ü"/>
            </a:pPr>
            <a:r>
              <a:rPr lang="pt-BR" altLang="pt-BR"/>
              <a:t>Possibilidade de novos arranjos institucionais na prestação dos serviços de saneamento; e</a:t>
            </a:r>
          </a:p>
        </p:txBody>
      </p:sp>
      <p:sp>
        <p:nvSpPr>
          <p:cNvPr id="13320" name="Retângulo 12"/>
          <p:cNvSpPr>
            <a:spLocks noChangeArrowheads="1"/>
          </p:cNvSpPr>
          <p:nvPr/>
        </p:nvSpPr>
        <p:spPr bwMode="auto">
          <a:xfrm>
            <a:off x="265113" y="4706938"/>
            <a:ext cx="86169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 algn="just">
              <a:buFont typeface="Wingdings" pitchFamily="2" charset="2"/>
              <a:buChar char="ü"/>
            </a:pPr>
            <a:r>
              <a:rPr lang="pt-BR" altLang="pt-BR"/>
              <a:t>Estabelecimento do preceito da universalização dos serviços.</a:t>
            </a:r>
          </a:p>
        </p:txBody>
      </p:sp>
      <p:grpSp>
        <p:nvGrpSpPr>
          <p:cNvPr id="2" name="Grupo 1"/>
          <p:cNvGrpSpPr>
            <a:grpSpLocks/>
          </p:cNvGrpSpPr>
          <p:nvPr/>
        </p:nvGrpSpPr>
        <p:grpSpPr bwMode="auto">
          <a:xfrm>
            <a:off x="265113" y="1255713"/>
            <a:ext cx="3840162" cy="781050"/>
            <a:chOff x="265113" y="1255713"/>
            <a:chExt cx="3840561" cy="780921"/>
          </a:xfrm>
        </p:grpSpPr>
        <p:pic>
          <p:nvPicPr>
            <p:cNvPr id="14345" name="Picture 2"/>
            <p:cNvPicPr>
              <a:picLocks noChangeAspect="1"/>
            </p:cNvPicPr>
            <p:nvPr/>
          </p:nvPicPr>
          <p:blipFill>
            <a:blip r:embed="rId4"/>
            <a:srcRect t="15108" r="91446" b="61195"/>
            <a:stretch>
              <a:fillRect/>
            </a:stretch>
          </p:blipFill>
          <p:spPr bwMode="auto">
            <a:xfrm>
              <a:off x="265113" y="1255713"/>
              <a:ext cx="670427" cy="7809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202" name="CaixaDeTexto 8"/>
            <p:cNvSpPr txBox="1">
              <a:spLocks noChangeArrowheads="1"/>
            </p:cNvSpPr>
            <p:nvPr/>
          </p:nvSpPr>
          <p:spPr bwMode="auto">
            <a:xfrm>
              <a:off x="2468792" y="1328726"/>
              <a:ext cx="1636882" cy="6460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defRPr/>
              </a:pPr>
              <a:r>
                <a:rPr lang="pt-BR" altLang="pt-BR" sz="3600" b="1" smtClean="0">
                  <a:solidFill>
                    <a:schemeClr val="accent1"/>
                  </a:solidFill>
                  <a:latin typeface="+mj-lt"/>
                </a:rPr>
                <a:t>Ganhos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4" grpId="0"/>
      <p:bldP spid="13315" grpId="0"/>
      <p:bldP spid="13317" grpId="0"/>
      <p:bldP spid="13319" grpId="0"/>
      <p:bldP spid="133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tângulo 2"/>
          <p:cNvSpPr>
            <a:spLocks noChangeArrowheads="1"/>
          </p:cNvSpPr>
          <p:nvPr/>
        </p:nvSpPr>
        <p:spPr bwMode="auto">
          <a:xfrm>
            <a:off x="265113" y="2157413"/>
            <a:ext cx="8770937" cy="1201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pt-BR" altLang="pt-BR"/>
              <a:t>Implementação da Lei Nacional do Saneamento:</a:t>
            </a:r>
          </a:p>
          <a:p>
            <a:pPr marL="285750" indent="-285750">
              <a:buFont typeface="Wingdings" pitchFamily="2" charset="2"/>
              <a:buChar char="ü"/>
            </a:pPr>
            <a:endParaRPr lang="pt-BR" altLang="pt-BR"/>
          </a:p>
          <a:p>
            <a:pPr marL="742950" lvl="1" indent="-285750">
              <a:buFont typeface="Courier New" pitchFamily="49" charset="0"/>
              <a:buChar char="o"/>
            </a:pPr>
            <a:r>
              <a:rPr lang="pt-BR" altLang="pt-BR"/>
              <a:t>Elaboração dos Planos de Saneamento; e</a:t>
            </a:r>
          </a:p>
          <a:p>
            <a:pPr marL="742950" lvl="1" indent="-285750">
              <a:buFont typeface="Courier New" pitchFamily="49" charset="0"/>
              <a:buChar char="o"/>
            </a:pPr>
            <a:r>
              <a:rPr lang="pt-BR" altLang="pt-BR"/>
              <a:t>Implementação da regulação do setor;</a:t>
            </a:r>
          </a:p>
        </p:txBody>
      </p:sp>
      <p:pic>
        <p:nvPicPr>
          <p:cNvPr id="15366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7338" y="4292600"/>
            <a:ext cx="2082800" cy="2474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7" name="Picture 1" descr="plansab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50928" y="4684713"/>
            <a:ext cx="3705225" cy="208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8" name="Retângulo 1"/>
          <p:cNvSpPr>
            <a:spLocks noChangeArrowheads="1"/>
          </p:cNvSpPr>
          <p:nvPr/>
        </p:nvSpPr>
        <p:spPr bwMode="auto">
          <a:xfrm>
            <a:off x="265113" y="3525838"/>
            <a:ext cx="8624887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 algn="just">
              <a:buFont typeface="Wingdings" pitchFamily="2" charset="2"/>
              <a:buChar char="ü"/>
            </a:pPr>
            <a:r>
              <a:rPr lang="pt-BR" altLang="pt-BR"/>
              <a:t>Cumprimento do Plansab – plano que define estratégias para o alcance da universalização dos serviços até 2033:</a:t>
            </a:r>
          </a:p>
        </p:txBody>
      </p:sp>
      <p:sp>
        <p:nvSpPr>
          <p:cNvPr id="10" name="CaixaDeTexto 8"/>
          <p:cNvSpPr txBox="1">
            <a:spLocks noChangeArrowheads="1"/>
          </p:cNvSpPr>
          <p:nvPr/>
        </p:nvSpPr>
        <p:spPr bwMode="auto">
          <a:xfrm>
            <a:off x="906463" y="1328738"/>
            <a:ext cx="153828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defRPr/>
            </a:pPr>
            <a:r>
              <a:rPr lang="pt-BR" altLang="pt-BR" sz="3600" b="1" u="sng" dirty="0" smtClean="0">
                <a:solidFill>
                  <a:schemeClr val="accent1"/>
                </a:solidFill>
                <a:latin typeface="+mj-lt"/>
              </a:rPr>
              <a:t>Pós-Lei</a:t>
            </a:r>
          </a:p>
        </p:txBody>
      </p:sp>
      <p:grpSp>
        <p:nvGrpSpPr>
          <p:cNvPr id="2" name="Grupo 1"/>
          <p:cNvGrpSpPr>
            <a:grpSpLocks/>
          </p:cNvGrpSpPr>
          <p:nvPr/>
        </p:nvGrpSpPr>
        <p:grpSpPr bwMode="auto">
          <a:xfrm>
            <a:off x="265113" y="1255713"/>
            <a:ext cx="4013200" cy="781050"/>
            <a:chOff x="265113" y="1255713"/>
            <a:chExt cx="4014552" cy="780921"/>
          </a:xfrm>
        </p:grpSpPr>
        <p:pic>
          <p:nvPicPr>
            <p:cNvPr id="16393" name="Picture 2"/>
            <p:cNvPicPr>
              <a:picLocks noChangeAspect="1"/>
            </p:cNvPicPr>
            <p:nvPr/>
          </p:nvPicPr>
          <p:blipFill>
            <a:blip r:embed="rId5"/>
            <a:srcRect t="15108" r="91446" b="61195"/>
            <a:stretch>
              <a:fillRect/>
            </a:stretch>
          </p:blipFill>
          <p:spPr bwMode="auto">
            <a:xfrm flipV="1">
              <a:off x="265113" y="1255713"/>
              <a:ext cx="670427" cy="7809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226" name="CaixaDeTexto 12"/>
            <p:cNvSpPr txBox="1">
              <a:spLocks noChangeArrowheads="1"/>
            </p:cNvSpPr>
            <p:nvPr/>
          </p:nvSpPr>
          <p:spPr bwMode="auto">
            <a:xfrm>
              <a:off x="2469305" y="1328726"/>
              <a:ext cx="1810360" cy="6460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defRPr/>
              </a:pPr>
              <a:r>
                <a:rPr lang="pt-BR" altLang="pt-BR" sz="3600" b="1" smtClean="0">
                  <a:solidFill>
                    <a:schemeClr val="accent1"/>
                  </a:solidFill>
                  <a:latin typeface="+mj-lt"/>
                </a:rPr>
                <a:t>Desafios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2" grpId="0"/>
      <p:bldP spid="15368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/>
          </p:cNvPicPr>
          <p:nvPr/>
        </p:nvPicPr>
        <p:blipFill>
          <a:blip r:embed="rId3"/>
          <a:srcRect t="15108" r="91446" b="61195"/>
          <a:stretch>
            <a:fillRect/>
          </a:stretch>
        </p:blipFill>
        <p:spPr bwMode="auto">
          <a:xfrm flipV="1">
            <a:off x="265113" y="1255713"/>
            <a:ext cx="712787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Retângulo 13"/>
          <p:cNvSpPr>
            <a:spLocks noChangeArrowheads="1"/>
          </p:cNvSpPr>
          <p:nvPr/>
        </p:nvSpPr>
        <p:spPr bwMode="auto">
          <a:xfrm>
            <a:off x="265113" y="4579938"/>
            <a:ext cx="86169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just">
              <a:buFont typeface="Courier New" pitchFamily="49" charset="0"/>
              <a:buChar char="o"/>
            </a:pPr>
            <a:r>
              <a:rPr lang="pt-BR" altLang="pt-BR"/>
              <a:t>Cenário irreal – projeção adotada pelo Plansab prevê que o país apresentará uma inflação de 3,5% ao ano e taxa de crescimento anual de 4%, até 2033;</a:t>
            </a:r>
          </a:p>
        </p:txBody>
      </p:sp>
      <p:sp>
        <p:nvSpPr>
          <p:cNvPr id="18436" name="Retângulo 7"/>
          <p:cNvSpPr>
            <a:spLocks noChangeArrowheads="1"/>
          </p:cNvSpPr>
          <p:nvPr/>
        </p:nvSpPr>
        <p:spPr bwMode="auto">
          <a:xfrm>
            <a:off x="265113" y="2100263"/>
            <a:ext cx="861695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just">
              <a:buFont typeface="Courier New" pitchFamily="49" charset="0"/>
              <a:buChar char="o"/>
            </a:pPr>
            <a:r>
              <a:rPr lang="pt-BR" altLang="pt-BR"/>
              <a:t>Determina como metas: o atingimento de 100% de cobertura de água potável para a área urbana, ou de 99% quando incluídas as áreas rurais; e o atingimento de 93% de cobertura de esgotamento sanitário para a área urbana, ou de 92% quando também incluídas as áreas rurais;</a:t>
            </a:r>
          </a:p>
        </p:txBody>
      </p:sp>
      <p:sp>
        <p:nvSpPr>
          <p:cNvPr id="18437" name="Retângulo 1"/>
          <p:cNvSpPr>
            <a:spLocks noChangeArrowheads="1"/>
          </p:cNvSpPr>
          <p:nvPr/>
        </p:nvSpPr>
        <p:spPr bwMode="auto">
          <a:xfrm>
            <a:off x="265113" y="3443288"/>
            <a:ext cx="861695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just">
              <a:buFont typeface="Courier New" pitchFamily="49" charset="0"/>
              <a:buChar char="o"/>
            </a:pPr>
            <a:r>
              <a:rPr lang="pt-BR" altLang="pt-BR"/>
              <a:t>Prevê investimentos da ordem de R$ 508 bilhões para a universalização dos serviços de abastecimento de água potável, esgotamento sanitário, manejo de resíduos sólidos e drenagem urbana. Para água e esgoto o montante é de R$ 303 bilhões;</a:t>
            </a:r>
          </a:p>
        </p:txBody>
      </p:sp>
      <p:sp>
        <p:nvSpPr>
          <p:cNvPr id="18438" name="Retângulo 3"/>
          <p:cNvSpPr>
            <a:spLocks noChangeArrowheads="1"/>
          </p:cNvSpPr>
          <p:nvPr/>
        </p:nvSpPr>
        <p:spPr bwMode="auto">
          <a:xfrm>
            <a:off x="265113" y="5399088"/>
            <a:ext cx="861695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just">
              <a:buFont typeface="Courier New" pitchFamily="49" charset="0"/>
              <a:buChar char="o"/>
            </a:pPr>
            <a:r>
              <a:rPr lang="pt-BR" altLang="pt-BR"/>
              <a:t>Imprevisibilidade da garantia dos recursos – apenas assegura a previsibilidade dos recursos nos próximos cinco anos.  </a:t>
            </a:r>
          </a:p>
        </p:txBody>
      </p:sp>
      <p:sp>
        <p:nvSpPr>
          <p:cNvPr id="10247" name="CaixaDeTexto 8"/>
          <p:cNvSpPr txBox="1">
            <a:spLocks noChangeArrowheads="1"/>
          </p:cNvSpPr>
          <p:nvPr/>
        </p:nvSpPr>
        <p:spPr bwMode="auto">
          <a:xfrm>
            <a:off x="906463" y="1328738"/>
            <a:ext cx="326866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defRPr/>
            </a:pPr>
            <a:r>
              <a:rPr lang="pt-BR" altLang="pt-BR" sz="3600" b="1" u="sng" dirty="0" smtClean="0">
                <a:solidFill>
                  <a:schemeClr val="accent1"/>
                </a:solidFill>
                <a:latin typeface="+mj-lt"/>
              </a:rPr>
              <a:t>Pós-Lei</a:t>
            </a:r>
            <a:r>
              <a:rPr lang="pt-BR" altLang="pt-BR" sz="3600" b="1" dirty="0" smtClean="0">
                <a:solidFill>
                  <a:schemeClr val="accent1"/>
                </a:solidFill>
                <a:latin typeface="+mj-lt"/>
              </a:rPr>
              <a:t> Desafios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10126</TotalTime>
  <Words>1362</Words>
  <Application>Microsoft Office PowerPoint</Application>
  <PresentationFormat>Apresentação na tela (4:3)</PresentationFormat>
  <Paragraphs>141</Paragraphs>
  <Slides>24</Slides>
  <Notes>23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24</vt:i4>
      </vt:variant>
    </vt:vector>
  </HeadingPairs>
  <TitlesOfParts>
    <vt:vector size="25" baseType="lpstr"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claudio fra</dc:creator>
  <cp:lastModifiedBy>Patricia Maria Campos de Miranda</cp:lastModifiedBy>
  <cp:revision>590</cp:revision>
  <cp:lastPrinted>2015-05-14T11:49:51Z</cp:lastPrinted>
  <dcterms:created xsi:type="dcterms:W3CDTF">2014-09-08T21:42:49Z</dcterms:created>
  <dcterms:modified xsi:type="dcterms:W3CDTF">2015-05-14T19:00:17Z</dcterms:modified>
</cp:coreProperties>
</file>