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2" r:id="rId1"/>
  </p:sldMasterIdLst>
  <p:notesMasterIdLst>
    <p:notesMasterId r:id="rId32"/>
  </p:notesMasterIdLst>
  <p:handoutMasterIdLst>
    <p:handoutMasterId r:id="rId33"/>
  </p:handoutMasterIdLst>
  <p:sldIdLst>
    <p:sldId id="661" r:id="rId2"/>
    <p:sldId id="665" r:id="rId3"/>
    <p:sldId id="666" r:id="rId4"/>
    <p:sldId id="667" r:id="rId5"/>
    <p:sldId id="668" r:id="rId6"/>
    <p:sldId id="686" r:id="rId7"/>
    <p:sldId id="687" r:id="rId8"/>
    <p:sldId id="688" r:id="rId9"/>
    <p:sldId id="702" r:id="rId10"/>
    <p:sldId id="700" r:id="rId11"/>
    <p:sldId id="670" r:id="rId12"/>
    <p:sldId id="689" r:id="rId13"/>
    <p:sldId id="690" r:id="rId14"/>
    <p:sldId id="671" r:id="rId15"/>
    <p:sldId id="685" r:id="rId16"/>
    <p:sldId id="673" r:id="rId17"/>
    <p:sldId id="674" r:id="rId18"/>
    <p:sldId id="675" r:id="rId19"/>
    <p:sldId id="676" r:id="rId20"/>
    <p:sldId id="678" r:id="rId21"/>
    <p:sldId id="680" r:id="rId22"/>
    <p:sldId id="691" r:id="rId23"/>
    <p:sldId id="692" r:id="rId24"/>
    <p:sldId id="693" r:id="rId25"/>
    <p:sldId id="697" r:id="rId26"/>
    <p:sldId id="698" r:id="rId27"/>
    <p:sldId id="699" r:id="rId28"/>
    <p:sldId id="694" r:id="rId29"/>
    <p:sldId id="695" r:id="rId30"/>
    <p:sldId id="696" r:id="rId31"/>
  </p:sldIdLst>
  <p:sldSz cx="9144000" cy="6858000" type="screen4x3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23223"/>
    <a:srgbClr val="003300"/>
    <a:srgbClr val="006600"/>
    <a:srgbClr val="CC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15" autoAdjust="0"/>
  </p:normalViewPr>
  <p:slideViewPr>
    <p:cSldViewPr>
      <p:cViewPr>
        <p:scale>
          <a:sx n="108" d="100"/>
          <a:sy n="108" d="100"/>
        </p:scale>
        <p:origin x="-10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>
      <p:cViewPr>
        <p:scale>
          <a:sx n="100" d="100"/>
          <a:sy n="100" d="100"/>
        </p:scale>
        <p:origin x="-780" y="90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94416243654803E-2"/>
          <c:y val="0.118556701030928"/>
          <c:w val="0.87309644670050801"/>
          <c:h val="0.701030927835051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55136">
              <a:noFill/>
            </a:ln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55136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55136">
                <a:noFill/>
              </a:ln>
            </c:spPr>
          </c:dPt>
          <c:dPt>
            <c:idx val="2"/>
            <c:bubble3D val="0"/>
            <c:spPr>
              <a:solidFill>
                <a:srgbClr val="C0C0C0"/>
              </a:solidFill>
              <a:ln w="55136">
                <a:noFill/>
              </a:ln>
            </c:spPr>
          </c:dPt>
          <c:dLbls>
            <c:numFmt formatCode="0%" sourceLinked="0"/>
            <c:spPr>
              <a:noFill/>
              <a:ln w="55136">
                <a:noFill/>
              </a:ln>
            </c:spPr>
            <c:txPr>
              <a:bodyPr/>
              <a:lstStyle/>
              <a:p>
                <a:pPr>
                  <a:defRPr sz="1954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BrasilGRÁFICOS!$K$3:$K$5</c:f>
              <c:strCache>
                <c:ptCount val="3"/>
                <c:pt idx="0">
                  <c:v>Agricultura</c:v>
                </c:pt>
                <c:pt idx="1">
                  <c:v>Doméstico</c:v>
                </c:pt>
                <c:pt idx="2">
                  <c:v>Indústria</c:v>
                </c:pt>
              </c:strCache>
            </c:strRef>
          </c:cat>
          <c:val>
            <c:numRef>
              <c:f>BrasilGRÁFICOS!$L$3:$L$5</c:f>
              <c:numCache>
                <c:formatCode>General</c:formatCode>
                <c:ptCount val="3"/>
                <c:pt idx="0" formatCode="#,##0">
                  <c:v>1161</c:v>
                </c:pt>
                <c:pt idx="1">
                  <c:v>381</c:v>
                </c:pt>
                <c:pt idx="2">
                  <c:v>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55136">
          <a:noFill/>
        </a:ln>
      </c:spPr>
    </c:plotArea>
    <c:legend>
      <c:legendPos val="b"/>
      <c:layout>
        <c:manualLayout>
          <c:xMode val="edge"/>
          <c:yMode val="edge"/>
          <c:x val="0.22335025380710699"/>
          <c:y val="0.87113402061855705"/>
          <c:w val="0.49238578680203099"/>
          <c:h val="0.11340206185567001"/>
        </c:manualLayout>
      </c:layout>
      <c:overlay val="0"/>
      <c:spPr>
        <a:solidFill>
          <a:srgbClr val="FFFFFF"/>
        </a:solidFill>
        <a:ln w="6892">
          <a:solidFill>
            <a:srgbClr val="000000"/>
          </a:solidFill>
          <a:prstDash val="solid"/>
        </a:ln>
      </c:spPr>
      <c:txPr>
        <a:bodyPr/>
        <a:lstStyle/>
        <a:p>
          <a:pPr>
            <a:defRPr sz="15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21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0107F-5EA9-B346-8B39-987C13B5DBB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6D33F-C22F-F646-987D-D5F931E823F3}">
      <dgm:prSet custT="1"/>
      <dgm:spPr/>
      <dgm:t>
        <a:bodyPr/>
        <a:lstStyle/>
        <a:p>
          <a:pPr algn="ctr" rtl="0"/>
          <a:r>
            <a:rPr lang="pt-BR" sz="2800" b="1" dirty="0" smtClean="0">
              <a:latin typeface="Calibri" panose="020F0502020204030204" pitchFamily="34" charset="0"/>
            </a:rPr>
            <a:t>Gestão de Mananciais de Abastecimento Publico</a:t>
          </a:r>
          <a:r>
            <a:rPr lang="pt-BR" sz="2000" b="1" dirty="0" smtClean="0">
              <a:latin typeface="Calibri" panose="020F0502020204030204" pitchFamily="34" charset="0"/>
            </a:rPr>
            <a:t>.</a:t>
          </a:r>
          <a:endParaRPr lang="pt-BR" sz="2000" dirty="0">
            <a:latin typeface="Calibri" panose="020F0502020204030204" pitchFamily="34" charset="0"/>
          </a:endParaRPr>
        </a:p>
      </dgm:t>
    </dgm:pt>
    <dgm:pt modelId="{455034F8-2359-2045-BAE1-0BBCD5ECBFA5}" type="parTrans" cxnId="{244811BE-412F-BE4E-8EFF-6F728E8F0159}">
      <dgm:prSet/>
      <dgm:spPr/>
      <dgm:t>
        <a:bodyPr/>
        <a:lstStyle/>
        <a:p>
          <a:endParaRPr lang="en-US"/>
        </a:p>
      </dgm:t>
    </dgm:pt>
    <dgm:pt modelId="{9EC9F318-68FE-5342-9824-F3DC4800CB03}" type="sibTrans" cxnId="{244811BE-412F-BE4E-8EFF-6F728E8F0159}">
      <dgm:prSet/>
      <dgm:spPr/>
      <dgm:t>
        <a:bodyPr/>
        <a:lstStyle/>
        <a:p>
          <a:endParaRPr lang="en-US"/>
        </a:p>
      </dgm:t>
    </dgm:pt>
    <dgm:pt modelId="{3EAA6E5F-52CD-3E4E-88B5-367EEE464179}" type="pres">
      <dgm:prSet presAssocID="{0C00107F-5EA9-B346-8B39-987C13B5DB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28016-158C-EC4C-8ABE-D668A9FE5B8F}" type="pres">
      <dgm:prSet presAssocID="{A5B6D33F-C22F-F646-987D-D5F931E823F3}" presName="parentText" presStyleLbl="node1" presStyleIdx="0" presStyleCnt="1" custScaleY="475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40E15-270F-45AB-9F3F-2CE76D2D205D}" type="presOf" srcId="{A5B6D33F-C22F-F646-987D-D5F931E823F3}" destId="{07C28016-158C-EC4C-8ABE-D668A9FE5B8F}" srcOrd="0" destOrd="0" presId="urn:microsoft.com/office/officeart/2005/8/layout/vList2"/>
    <dgm:cxn modelId="{244811BE-412F-BE4E-8EFF-6F728E8F0159}" srcId="{0C00107F-5EA9-B346-8B39-987C13B5DBBB}" destId="{A5B6D33F-C22F-F646-987D-D5F931E823F3}" srcOrd="0" destOrd="0" parTransId="{455034F8-2359-2045-BAE1-0BBCD5ECBFA5}" sibTransId="{9EC9F318-68FE-5342-9824-F3DC4800CB03}"/>
    <dgm:cxn modelId="{EBC5307A-509F-4062-AB56-0C14C2A44968}" type="presOf" srcId="{0C00107F-5EA9-B346-8B39-987C13B5DBBB}" destId="{3EAA6E5F-52CD-3E4E-88B5-367EEE464179}" srcOrd="0" destOrd="0" presId="urn:microsoft.com/office/officeart/2005/8/layout/vList2"/>
    <dgm:cxn modelId="{44E5FA44-D76D-4F20-AD86-B5E4124AEB76}" type="presParOf" srcId="{3EAA6E5F-52CD-3E4E-88B5-367EEE464179}" destId="{07C28016-158C-EC4C-8ABE-D668A9FE5B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8016-158C-EC4C-8ABE-D668A9FE5B8F}">
      <dsp:nvSpPr>
        <dsp:cNvPr id="0" name=""/>
        <dsp:cNvSpPr/>
      </dsp:nvSpPr>
      <dsp:spPr>
        <a:xfrm>
          <a:off x="0" y="255351"/>
          <a:ext cx="8229599" cy="569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libri" panose="020F0502020204030204" pitchFamily="34" charset="0"/>
            </a:rPr>
            <a:t>Gestão de Mananciais de Abastecimento Publico</a:t>
          </a:r>
          <a:r>
            <a:rPr lang="pt-BR" sz="2000" b="1" kern="1200" dirty="0" smtClean="0">
              <a:latin typeface="Calibri" panose="020F0502020204030204" pitchFamily="34" charset="0"/>
            </a:rPr>
            <a:t>.</a:t>
          </a:r>
          <a:endParaRPr lang="pt-BR" sz="2000" kern="1200" dirty="0">
            <a:latin typeface="Calibri" panose="020F0502020204030204" pitchFamily="34" charset="0"/>
          </a:endParaRPr>
        </a:p>
      </dsp:txBody>
      <dsp:txXfrm>
        <a:off x="27807" y="283158"/>
        <a:ext cx="8173985" cy="514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A8D915-B4C0-45CD-94B1-F1BFC3659E8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59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AB1430-CE31-46A3-981A-0385D80FC1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3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E3EA8-B22C-4B23-940B-E394851D39B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98919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C4911-031A-449F-937B-E236CA36E426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70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D80DE-A5CA-45F8-BECD-83D28232716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709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93709C-84A6-4B7C-9F3C-4D82607C5631}" type="slidenum">
              <a:rPr lang="pt-BR" i="0"/>
              <a:pPr eaLnBrk="1" hangingPunct="1"/>
              <a:t>4</a:t>
            </a:fld>
            <a:endParaRPr lang="pt-BR" i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8560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AAB2E-1322-4DA1-A401-D3D9D8FE0926}" type="slidenum">
              <a:rPr lang="pt-BR" i="0"/>
              <a:pPr eaLnBrk="1" hangingPunct="1"/>
              <a:t>5</a:t>
            </a:fld>
            <a:endParaRPr lang="pt-BR" i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24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B1430-CE31-46A3-981A-0385D80FC1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>
              <a:latin typeface="Calibri" charset="0"/>
            </a:endParaRP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70E4ED-C63E-004F-B332-DECB476537C8}" type="slidenum">
              <a:rPr lang="pt-BR" sz="1200">
                <a:cs typeface="Arial" charset="0"/>
              </a:rPr>
              <a:pPr eaLnBrk="1" hangingPunct="1"/>
              <a:t>9</a:t>
            </a:fld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4DF8E4-CEFD-4CB3-A0F3-CF5F6150B5EE}" type="slidenum">
              <a:rPr lang="pt-BR" i="0"/>
              <a:pPr eaLnBrk="1" hangingPunct="1"/>
              <a:t>10</a:t>
            </a:fld>
            <a:endParaRPr lang="pt-BR" i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4844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55BD5-EAD4-49DC-AD1F-E5BC852FFD10}" type="slidenum">
              <a:rPr lang="pt-BR" i="0"/>
              <a:pPr eaLnBrk="1" hangingPunct="1"/>
              <a:t>11</a:t>
            </a:fld>
            <a:endParaRPr lang="pt-BR" i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z="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2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29F-4CCF-4F30-A3B6-49C1651C32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9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B1BE0A-9775-448A-9452-4AC943B8879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928688" y="1643063"/>
            <a:ext cx="7858125" cy="4954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C0099"/>
              </a:buClr>
              <a:buSzPct val="75000"/>
              <a:defRPr/>
            </a:pPr>
            <a:endParaRPr lang="pt-BR" sz="3600" b="1" dirty="0"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C0099"/>
              </a:buClr>
              <a:buSzPct val="75000"/>
              <a:defRPr/>
            </a:pPr>
            <a:endParaRPr lang="pt-BR" b="1" dirty="0">
              <a:solidFill>
                <a:srgbClr val="002060"/>
              </a:solidFill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b="1" dirty="0">
              <a:solidFill>
                <a:srgbClr val="006600"/>
              </a:solidFill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b="1" dirty="0">
              <a:solidFill>
                <a:srgbClr val="006600"/>
              </a:solidFill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b="1" dirty="0">
              <a:solidFill>
                <a:srgbClr val="006600"/>
              </a:solidFill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sz="3600" dirty="0">
              <a:solidFill>
                <a:srgbClr val="006600"/>
              </a:solidFill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sz="3600" dirty="0">
              <a:solidFill>
                <a:srgbClr val="006600"/>
              </a:solidFill>
              <a:latin typeface="Helvetica" pitchFamily="34" charset="0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endParaRPr lang="en-GB" sz="3600" dirty="0">
              <a:solidFill>
                <a:schemeClr val="accent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56383" y="1132454"/>
            <a:ext cx="75909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GESTÃO DE MANANCIAIS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DE ABASTECIMENTO PÚBLICO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EM REGIÕES METROPOLITANAS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973919" y="5059935"/>
            <a:ext cx="59340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Desenvolvimento Urbano 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dos Deputados</a:t>
            </a:r>
          </a:p>
          <a:p>
            <a:pPr algn="ctr"/>
            <a:r>
              <a:rPr lang="pt-BR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Audiência </a:t>
            </a:r>
            <a:r>
              <a:rPr lang="pt-BR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Pública</a:t>
            </a:r>
            <a:endParaRPr lang="pt-BR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/>
              <a:cs typeface="Calibri"/>
            </a:endParaRPr>
          </a:p>
          <a:p>
            <a:pPr algn="ctr"/>
            <a:r>
              <a:rPr lang="pt-BR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13.05.2015 | 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Brasília 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– DF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9" y="4120356"/>
            <a:ext cx="261672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1164168" y="3297206"/>
            <a:ext cx="6975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Calibri"/>
              </a:rPr>
              <a:t>Jose Roberto Borghetti – Mauri Cesar Pereira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24" y="4013657"/>
            <a:ext cx="2699792" cy="78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70950"/>
              </p:ext>
            </p:extLst>
          </p:nvPr>
        </p:nvGraphicFramePr>
        <p:xfrm>
          <a:off x="374650" y="1535113"/>
          <a:ext cx="8251825" cy="412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50825" y="6308725"/>
            <a:ext cx="4891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FONTE: BOSCARDIN BORGHETTI et al (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</a:rPr>
              <a:t>2011)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a partir</a:t>
            </a:r>
            <a:r>
              <a:rPr lang="pt-BR" sz="1200" i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FAO (2002)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427984" y="551537"/>
            <a:ext cx="429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 DE ÁGUA NO BRASIL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1352722" cy="1377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5536" y="6453336"/>
            <a:ext cx="5000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2">
                    <a:lumMod val="75000"/>
                  </a:schemeClr>
                </a:solidFill>
              </a:rPr>
              <a:t>FONTE: BOSCARDIN BORGHETTI et al (</a:t>
            </a:r>
            <a:r>
              <a:rPr lang="pt-BR" sz="1200" b="1" dirty="0" smtClean="0">
                <a:solidFill>
                  <a:schemeClr val="accent2">
                    <a:lumMod val="75000"/>
                  </a:schemeClr>
                </a:solidFill>
              </a:rPr>
              <a:t>2011) </a:t>
            </a:r>
            <a:r>
              <a:rPr lang="pt-BR" sz="1200" b="1" dirty="0">
                <a:solidFill>
                  <a:schemeClr val="accent2">
                    <a:lumMod val="75000"/>
                  </a:schemeClr>
                </a:solidFill>
              </a:rPr>
              <a:t>a partir</a:t>
            </a:r>
            <a:r>
              <a:rPr lang="pt-BR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IBGE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2003.</a:t>
            </a:r>
            <a:endParaRPr lang="pt-BR" sz="1200" b="1" i="0" dirty="0">
              <a:solidFill>
                <a:schemeClr val="accent2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DISTRIBUIÇÃO DOS RECURSOS HÍDRICOS SUPERFICIAIS NO BRASIL</a:t>
            </a:r>
          </a:p>
        </p:txBody>
      </p:sp>
      <p:graphicFrame>
        <p:nvGraphicFramePr>
          <p:cNvPr id="80900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3661381"/>
              </p:ext>
            </p:extLst>
          </p:nvPr>
        </p:nvGraphicFramePr>
        <p:xfrm>
          <a:off x="486449" y="2065459"/>
          <a:ext cx="8196056" cy="4303205"/>
        </p:xfrm>
        <a:graphic>
          <a:graphicData uri="http://schemas.openxmlformats.org/drawingml/2006/table">
            <a:tbl>
              <a:tblPr/>
              <a:tblGrid>
                <a:gridCol w="1707692"/>
                <a:gridCol w="1295437"/>
                <a:gridCol w="1193127"/>
                <a:gridCol w="208274"/>
                <a:gridCol w="1158522"/>
                <a:gridCol w="1266851"/>
                <a:gridCol w="173027"/>
                <a:gridCol w="1193126"/>
              </a:tblGrid>
              <a:tr h="3961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REGIÃO</a:t>
                      </a:r>
                    </a:p>
                  </a:txBody>
                  <a:tcPr marL="91437" marR="91437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ÁREA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POP.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REC.HÍD.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REC. HÍD.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DHS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9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7" marR="91437"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km3/ano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m3/hab./ano</a:t>
                      </a: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45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Norte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45,3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69,2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3.968,3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307.603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Centro-Oeste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18,8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6,8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15,3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878,7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75.511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Sul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6,8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14,8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6,4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365,4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14.553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Sudeste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10,8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42,6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5,8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334,2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4.615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Nordeste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18,3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28,1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186,2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3.900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5.732,80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33.762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145088" cy="525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9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 </a:t>
            </a:r>
            <a:r>
              <a:rPr lang="pt-BR" sz="900" b="1" dirty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ÍNDICE DE ATENDIMENTO TOTAL DE ÁGUA NOS ESTADOS BRASILEIROS -2006</a:t>
            </a:r>
            <a:endParaRPr lang="pt-BR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900" b="1" i="1" dirty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FONTE: </a:t>
            </a:r>
            <a:r>
              <a:rPr lang="pt-BR" sz="900" b="1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BOSCARDIN BORGHETTI ET AL, adaptado de SNIS </a:t>
            </a:r>
            <a:r>
              <a:rPr lang="pt-BR" sz="900" b="1" i="1" dirty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(2007</a:t>
            </a:r>
            <a:r>
              <a:rPr lang="pt-BR" sz="900" b="1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)</a:t>
            </a:r>
            <a:endParaRPr lang="pt-B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5227637" cy="530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6034737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10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NDICE </a:t>
            </a:r>
            <a:r>
              <a:rPr lang="pt-BR" sz="1000" b="1" dirty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DE ATENDIMENTO TOTAL DE COLETA DE ESGOTOS NOS ESTADOS BRASILEIROS -2006</a:t>
            </a:r>
            <a:endParaRPr lang="pt-B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000" b="1" i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    FONTE</a:t>
            </a:r>
            <a:r>
              <a:rPr lang="pt-BR" sz="1000" b="1" i="1" dirty="0">
                <a:latin typeface="Arial Narrow" panose="020B0606020202030204" pitchFamily="34" charset="0"/>
                <a:ea typeface="Times New Roman" panose="02020603050405020304" pitchFamily="18" charset="0"/>
                <a:cs typeface="HelveticaNeueLTStd-LtCn"/>
              </a:rPr>
              <a:t>: BOSCARDIN BORGHETTI ET AL, adaptado de SNIS (2007)</a:t>
            </a:r>
            <a:endParaRPr lang="pt-B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 e Perspectivas;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Ampliação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sistemas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produtores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água;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vazios e gargalos de gestão;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Legal;</a:t>
            </a:r>
            <a:endParaRPr lang="pt-BR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 gestão dos mananciais de abastecimento em regiões metropolitanas;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Politicas de proteção aos Mananciais de Abastecimento Publico. </a:t>
            </a:r>
            <a:endPara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MANANCIAIS DE ABASTECIMENTO</a:t>
            </a:r>
            <a:endParaRPr lang="pt-BR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24317" r="292" b="62173"/>
          <a:stretch/>
        </p:blipFill>
        <p:spPr>
          <a:xfrm>
            <a:off x="-30038" y="6381328"/>
            <a:ext cx="7095004" cy="476672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24317" r="292" b="62173"/>
          <a:stretch/>
        </p:blipFill>
        <p:spPr>
          <a:xfrm flipH="1">
            <a:off x="6804248" y="6309320"/>
            <a:ext cx="2376264" cy="5455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33" y="1414173"/>
            <a:ext cx="848666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935" b="6935"/>
          <a:stretch>
            <a:fillRect/>
          </a:stretch>
        </p:blipFill>
        <p:spPr>
          <a:xfrm>
            <a:off x="478078" y="1772816"/>
            <a:ext cx="3566160" cy="2926080"/>
          </a:xfrm>
        </p:spPr>
      </p:pic>
      <p:sp>
        <p:nvSpPr>
          <p:cNvPr id="9" name="Retângulo 8"/>
          <p:cNvSpPr/>
          <p:nvPr/>
        </p:nvSpPr>
        <p:spPr>
          <a:xfrm>
            <a:off x="467544" y="404664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Situação Atual e</a:t>
            </a:r>
          </a:p>
          <a:p>
            <a:r>
              <a:rPr lang="pt-BR" sz="3200" b="1" dirty="0" err="1" smtClean="0">
                <a:solidFill>
                  <a:schemeClr val="bg1"/>
                </a:solidFill>
              </a:rPr>
              <a:t>Perpectivas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139952" y="476672"/>
            <a:ext cx="4394531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a) 85% da população reside em áreas urbanas;</a:t>
            </a:r>
          </a:p>
          <a:p>
            <a:r>
              <a:rPr lang="pt-BR" b="1" dirty="0"/>
              <a:t>b) 50% em regiões </a:t>
            </a:r>
            <a:r>
              <a:rPr lang="en-US" b="1" dirty="0" err="1"/>
              <a:t>metropolitanas</a:t>
            </a:r>
            <a:r>
              <a:rPr lang="en-US" b="1" dirty="0"/>
              <a:t>;</a:t>
            </a:r>
          </a:p>
          <a:p>
            <a:r>
              <a:rPr lang="en-US" b="1" dirty="0"/>
              <a:t>c)</a:t>
            </a:r>
            <a:r>
              <a:rPr lang="pt-BR" b="1" dirty="0"/>
              <a:t> Incremento populacional de 45 milhões até 2025</a:t>
            </a:r>
          </a:p>
          <a:p>
            <a:r>
              <a:rPr lang="pt-BR" b="1" dirty="0"/>
              <a:t>d) 55% das cidades brasileiras necessitam de adequação e/ou ampliação dos sistemas de produção de água;</a:t>
            </a:r>
          </a:p>
          <a:p>
            <a:r>
              <a:rPr lang="pt-BR" b="1" dirty="0"/>
              <a:t>e) Os mananciais atuais possuem  qualidade/quantidade de água comprometidos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11" name="TextBox 7"/>
          <p:cNvSpPr txBox="1"/>
          <p:nvPr/>
        </p:nvSpPr>
        <p:spPr>
          <a:xfrm>
            <a:off x="5580112" y="566124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Nacional de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ANA</a:t>
            </a:r>
          </a:p>
        </p:txBody>
      </p:sp>
    </p:spTree>
    <p:extLst>
      <p:ext uri="{BB962C8B-B14F-4D97-AF65-F5344CB8AC3E}">
        <p14:creationId xmlns:p14="http://schemas.microsoft.com/office/powerpoint/2010/main" val="9332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40466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Investimentos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39952" y="476672"/>
            <a:ext cx="4394531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	70 bi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R$ </a:t>
            </a:r>
            <a:r>
              <a:rPr lang="pt-BR" b="1" dirty="0" smtClean="0">
                <a:solidFill>
                  <a:schemeClr val="tx1"/>
                </a:solidFill>
              </a:rPr>
              <a:t>70 bilhões:</a:t>
            </a:r>
          </a:p>
          <a:p>
            <a:endParaRPr lang="pt-BR" b="1" dirty="0" smtClean="0"/>
          </a:p>
          <a:p>
            <a:r>
              <a:rPr lang="pt-BR" b="1" dirty="0" smtClean="0">
                <a:solidFill>
                  <a:schemeClr val="tx1"/>
                </a:solidFill>
              </a:rPr>
              <a:t>R$ 23 </a:t>
            </a:r>
            <a:r>
              <a:rPr lang="pt-BR" b="1" dirty="0">
                <a:solidFill>
                  <a:schemeClr val="tx1"/>
                </a:solidFill>
              </a:rPr>
              <a:t>bilhões  de investimentos em obras e melhorias ;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R</a:t>
            </a:r>
            <a:r>
              <a:rPr lang="pt-BR" b="1" dirty="0">
                <a:solidFill>
                  <a:schemeClr val="tx1"/>
                </a:solidFill>
              </a:rPr>
              <a:t>$ 47 bilhões em coleta e tratamento de esgoto.</a:t>
            </a:r>
          </a:p>
          <a:p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39"/>
          <a:stretch/>
        </p:blipFill>
        <p:spPr>
          <a:xfrm>
            <a:off x="0" y="4485536"/>
            <a:ext cx="9144000" cy="2376264"/>
          </a:xfrm>
          <a:prstGeom prst="rect">
            <a:avLst/>
          </a:prstGeom>
        </p:spPr>
      </p:pic>
      <p:pic>
        <p:nvPicPr>
          <p:cNvPr id="5" name="Picture Placeholder 8"/>
          <p:cNvPicPr>
            <a:picLocks noChangeAspect="1"/>
          </p:cNvPicPr>
          <p:nvPr/>
        </p:nvPicPr>
        <p:blipFill>
          <a:blip r:embed="rId3"/>
          <a:srcRect l="2685" r="2685"/>
          <a:stretch>
            <a:fillRect/>
          </a:stretch>
        </p:blipFill>
        <p:spPr>
          <a:xfrm>
            <a:off x="33798" y="1844824"/>
            <a:ext cx="3960440" cy="39604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91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39952" y="476672"/>
            <a:ext cx="4394531" cy="4392488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REGIÕES METROPOLITANAS</a:t>
            </a:r>
            <a:r>
              <a:rPr lang="pt-BR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</a:p>
          <a:p>
            <a:endParaRPr lang="pt-BR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Belo Horizonte, Porto Alegre, Vitória, Florianópolis, São Luiz, Aracaju, Salvador, Goiânia, Belém, Macapá, Manaus e a RIDE de Teresina, e capitais de Rio Branco, Boa Vista, Porto Velho e Cuiabá.</a:t>
            </a:r>
          </a:p>
          <a:p>
            <a:pPr algn="just"/>
            <a:endParaRPr lang="pt-BR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São Paulo, Baixada Santista, Curitiba,   Fortaleza, Recife, Natal João Pessoa e Maceió, RIDE do Distrito Federal e Palmas.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566124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Nacional de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404664"/>
            <a:ext cx="2843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Ampliação </a:t>
            </a:r>
            <a:r>
              <a:rPr lang="pt-BR" sz="3200" b="1" dirty="0">
                <a:solidFill>
                  <a:schemeClr val="bg1"/>
                </a:solidFill>
              </a:rPr>
              <a:t>de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chemeClr val="bg1"/>
                </a:solidFill>
              </a:rPr>
              <a:t>sistemas 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produtores 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de </a:t>
            </a:r>
            <a:r>
              <a:rPr lang="pt-BR" sz="3200" b="1" dirty="0">
                <a:solidFill>
                  <a:schemeClr val="bg1"/>
                </a:solidFill>
              </a:rPr>
              <a:t>água</a:t>
            </a:r>
          </a:p>
        </p:txBody>
      </p:sp>
    </p:spTree>
    <p:extLst>
      <p:ext uri="{BB962C8B-B14F-4D97-AF65-F5344CB8AC3E}">
        <p14:creationId xmlns:p14="http://schemas.microsoft.com/office/powerpoint/2010/main" val="13624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27585" y="2675466"/>
            <a:ext cx="7452816" cy="3489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b="1" noProof="0" dirty="0" smtClean="0">
                <a:latin typeface="Calibri"/>
                <a:cs typeface="Calibri"/>
              </a:rPr>
              <a:t>Ausência de um plano nacional para a gestão de mananciais de abastecimento público nas regiões metropolitanas;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b="1" noProof="0" dirty="0" smtClean="0">
                <a:latin typeface="Calibri"/>
                <a:cs typeface="Calibri"/>
              </a:rPr>
              <a:t>Ausência de resoluções pelo Conselho Nacional de Recursos Hídricos (CNRH), para a conservação e a gestão de mananciais de abastecimento público</a:t>
            </a:r>
            <a:r>
              <a:rPr lang="pt-BR" sz="1800" b="1" dirty="0">
                <a:latin typeface="Calibri"/>
                <a:cs typeface="Calibri"/>
              </a:rPr>
              <a:t> </a:t>
            </a:r>
            <a:r>
              <a:rPr lang="pt-BR" sz="1800" b="1" dirty="0" smtClean="0">
                <a:latin typeface="Calibri"/>
                <a:cs typeface="Calibri"/>
              </a:rPr>
              <a:t>(águas superficiais e subterrâneas)</a:t>
            </a:r>
            <a:r>
              <a:rPr lang="pt-BR" sz="1800" b="1" noProof="0" dirty="0" smtClean="0">
                <a:latin typeface="Calibri"/>
                <a:cs typeface="Calibri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b="1" dirty="0">
                <a:latin typeface="Calibri"/>
                <a:cs typeface="Calibri"/>
              </a:rPr>
              <a:t>Ausência de diretrizes </a:t>
            </a:r>
            <a:r>
              <a:rPr lang="pt-BR" sz="1800" b="1" dirty="0" smtClean="0">
                <a:latin typeface="Calibri"/>
                <a:cs typeface="Calibri"/>
              </a:rPr>
              <a:t> de integração </a:t>
            </a:r>
            <a:r>
              <a:rPr lang="pt-BR" sz="1800" b="1" noProof="0" dirty="0" smtClean="0">
                <a:latin typeface="Calibri"/>
                <a:cs typeface="Calibri"/>
              </a:rPr>
              <a:t> das </a:t>
            </a:r>
            <a:r>
              <a:rPr lang="pt-BR" sz="1800" b="1" noProof="0" dirty="0">
                <a:latin typeface="Calibri"/>
                <a:cs typeface="Calibri"/>
              </a:rPr>
              <a:t>regiões metropolitanas </a:t>
            </a:r>
            <a:r>
              <a:rPr lang="pt-BR" sz="1800" b="1" noProof="0" dirty="0" smtClean="0">
                <a:latin typeface="Calibri"/>
                <a:cs typeface="Calibri"/>
              </a:rPr>
              <a:t>para  </a:t>
            </a:r>
            <a:r>
              <a:rPr lang="pt-BR" sz="1800" b="1" noProof="0" dirty="0">
                <a:latin typeface="Calibri"/>
                <a:cs typeface="Calibri"/>
              </a:rPr>
              <a:t>a conservação dos mananciais de </a:t>
            </a:r>
            <a:r>
              <a:rPr lang="pt-BR" sz="1800" b="1" noProof="0" dirty="0" smtClean="0">
                <a:latin typeface="Calibri"/>
                <a:cs typeface="Calibri"/>
              </a:rPr>
              <a:t>abastecimento público.</a:t>
            </a:r>
            <a:endParaRPr lang="pt-BR" sz="1800" b="1" noProof="0" dirty="0"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1800" b="1" noProof="0" dirty="0" smtClean="0"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1800" b="1" noProof="0" dirty="0" smtClean="0"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1800" b="1" noProof="0" dirty="0" smtClean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Principais vazios e gargalos de gestão</a:t>
            </a:r>
            <a:endParaRPr lang="pt-BR" sz="28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9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1800" b="1" noProof="0" dirty="0" smtClean="0">
                <a:latin typeface="Calibri" panose="020F0502020204030204" pitchFamily="34" charset="0"/>
                <a:cs typeface="Calibri"/>
              </a:rPr>
              <a:t>Revisão das normas de classificação dos rios </a:t>
            </a:r>
            <a:r>
              <a:rPr lang="pt-BR" sz="1800" b="1" dirty="0" smtClean="0">
                <a:latin typeface="Calibri" panose="020F0502020204030204" pitchFamily="34" charset="0"/>
                <a:cs typeface="Calibri"/>
              </a:rPr>
              <a:t>em relação à qualidade de suas águas. Obs.: </a:t>
            </a:r>
            <a:r>
              <a:rPr lang="pt-BR" sz="1800" b="1" noProof="0" dirty="0" smtClean="0">
                <a:latin typeface="Calibri" panose="020F0502020204030204" pitchFamily="34" charset="0"/>
                <a:cs typeface="Calibri"/>
              </a:rPr>
              <a:t>Atualmente os rios podem pertencer a diferentes classes (1, 2 e 3, sendo a classe 4 designada para rios praticamente “mortos”).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sz="1800" b="1" noProof="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pt-BR" sz="1800" b="1" dirty="0" smtClean="0">
                <a:latin typeface="Calibri"/>
                <a:cs typeface="Calibri"/>
              </a:rPr>
              <a:t>Ausência </a:t>
            </a:r>
            <a:r>
              <a:rPr lang="pt-BR" sz="1800" b="1" dirty="0">
                <a:latin typeface="Calibri"/>
                <a:cs typeface="Calibri"/>
              </a:rPr>
              <a:t>de diretrizes </a:t>
            </a:r>
            <a:r>
              <a:rPr lang="pt-BR" sz="1800" b="1" dirty="0" smtClean="0">
                <a:latin typeface="Calibri"/>
                <a:cs typeface="Calibri"/>
              </a:rPr>
              <a:t>de </a:t>
            </a:r>
            <a:r>
              <a:rPr lang="pt-BR" sz="1800" b="1" noProof="0" dirty="0" smtClean="0">
                <a:latin typeface="Calibri"/>
                <a:cs typeface="Calibri"/>
              </a:rPr>
              <a:t>um Programa de Segurança Hídrica para as águas urbanas que compreenda os mananciais de abastecimento público.</a:t>
            </a:r>
          </a:p>
          <a:p>
            <a:pPr algn="ctr" eaLnBrk="1" hangingPunct="1">
              <a:buFont typeface="Arial" pitchFamily="34" charset="0"/>
              <a:buNone/>
            </a:pPr>
            <a:endParaRPr lang="pt-BR" sz="1800" b="1" noProof="0" dirty="0" smtClean="0"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1800" b="1" noProof="0" dirty="0" smtClean="0"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1800" b="1" noProof="0" dirty="0" smtClean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Principais vazios e gargalos de gestão</a:t>
            </a:r>
            <a:endParaRPr lang="pt-BR" sz="28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5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628800"/>
            <a:ext cx="8568630" cy="1828800"/>
          </a:xfrm>
        </p:spPr>
        <p:txBody>
          <a:bodyPr/>
          <a:lstStyle/>
          <a:p>
            <a:r>
              <a:rPr lang="pt-BR" altLang="pt-BR" sz="4800" b="1" dirty="0"/>
              <a:t>PANORAMA DAS ÁGUAS SUPERFICIAIS E SUBTERRÂNEAS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24317" r="292" b="62173"/>
          <a:stretch/>
        </p:blipFill>
        <p:spPr>
          <a:xfrm>
            <a:off x="-30038" y="6381328"/>
            <a:ext cx="7095004" cy="476672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24317" r="292" b="62173"/>
          <a:stretch/>
        </p:blipFill>
        <p:spPr>
          <a:xfrm flipH="1">
            <a:off x="6804248" y="6309320"/>
            <a:ext cx="2376264" cy="5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Wingdings" charset="2"/>
              <a:buChar char="ü"/>
            </a:pPr>
            <a:r>
              <a:rPr lang="pt-BR" sz="1800" b="1" dirty="0" smtClean="0">
                <a:latin typeface="Calibri"/>
                <a:cs typeface="Calibri"/>
              </a:rPr>
              <a:t>Estabelecer Diretrizes </a:t>
            </a:r>
            <a:r>
              <a:rPr lang="pt-BR" sz="1800" b="1" noProof="0" dirty="0" smtClean="0">
                <a:latin typeface="Calibri"/>
                <a:cs typeface="Calibri"/>
              </a:rPr>
              <a:t>de </a:t>
            </a:r>
            <a:r>
              <a:rPr lang="pt-BR" sz="1800" b="1" dirty="0" smtClean="0">
                <a:latin typeface="Calibri"/>
                <a:cs typeface="Calibri"/>
              </a:rPr>
              <a:t>Uso </a:t>
            </a:r>
            <a:r>
              <a:rPr lang="pt-BR" sz="1800" b="1" dirty="0">
                <a:latin typeface="Calibri"/>
                <a:cs typeface="Calibri"/>
              </a:rPr>
              <a:t>e ocupação do solo e de </a:t>
            </a:r>
            <a:r>
              <a:rPr lang="pt-BR" sz="1800" b="1" dirty="0" smtClean="0">
                <a:latin typeface="Calibri"/>
                <a:cs typeface="Calibri"/>
              </a:rPr>
              <a:t>saneamento em regiões metropolitanas;</a:t>
            </a:r>
            <a:endParaRPr lang="pt-BR" sz="1800" b="1" noProof="0" dirty="0" smtClean="0">
              <a:latin typeface="Calibri"/>
              <a:cs typeface="Calibri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pt-BR" sz="1800" b="1" dirty="0">
                <a:latin typeface="Calibri"/>
                <a:cs typeface="Calibri"/>
              </a:rPr>
              <a:t>Estabelecer </a:t>
            </a:r>
            <a:r>
              <a:rPr lang="pt-BR" sz="1800" b="1" dirty="0" smtClean="0">
                <a:latin typeface="Calibri"/>
                <a:cs typeface="Calibri"/>
              </a:rPr>
              <a:t> P</a:t>
            </a:r>
            <a:r>
              <a:rPr lang="pt-BR" sz="1800" b="1" noProof="0" dirty="0" err="1" smtClean="0">
                <a:latin typeface="Calibri"/>
                <a:cs typeface="Calibri"/>
              </a:rPr>
              <a:t>olíticas</a:t>
            </a:r>
            <a:r>
              <a:rPr lang="pt-BR" sz="1800" b="1" noProof="0" dirty="0" smtClean="0">
                <a:latin typeface="Calibri"/>
                <a:cs typeface="Calibri"/>
              </a:rPr>
              <a:t> de recursos hídricos </a:t>
            </a:r>
            <a:r>
              <a:rPr lang="pt-BR" sz="1800" b="1" dirty="0" smtClean="0">
                <a:latin typeface="Calibri"/>
                <a:cs typeface="Calibri"/>
              </a:rPr>
              <a:t>para </a:t>
            </a:r>
            <a:r>
              <a:rPr lang="pt-BR" sz="1800" b="1" noProof="0" dirty="0" smtClean="0">
                <a:latin typeface="Calibri"/>
                <a:cs typeface="Calibri"/>
              </a:rPr>
              <a:t>garantia de </a:t>
            </a:r>
            <a:r>
              <a:rPr lang="pt-BR" sz="1800" b="1" dirty="0" smtClean="0">
                <a:latin typeface="Calibri"/>
                <a:cs typeface="Calibri"/>
              </a:rPr>
              <a:t>q</a:t>
            </a:r>
            <a:r>
              <a:rPr lang="pt-BR" sz="1800" b="1" noProof="0" dirty="0" err="1" smtClean="0">
                <a:latin typeface="Calibri"/>
                <a:cs typeface="Calibri"/>
              </a:rPr>
              <a:t>ualidade</a:t>
            </a:r>
            <a:r>
              <a:rPr lang="pt-BR" sz="1800" b="1" noProof="0" dirty="0" smtClean="0">
                <a:latin typeface="Calibri"/>
                <a:cs typeface="Calibri"/>
              </a:rPr>
              <a:t> dos mananciais </a:t>
            </a:r>
            <a:r>
              <a:rPr lang="pt-BR" sz="1800" b="1" dirty="0" smtClean="0">
                <a:latin typeface="Calibri"/>
                <a:cs typeface="Calibri"/>
              </a:rPr>
              <a:t>para a</a:t>
            </a:r>
            <a:r>
              <a:rPr lang="pt-BR" sz="1800" b="1" noProof="0" dirty="0" smtClean="0">
                <a:latin typeface="Calibri"/>
                <a:cs typeface="Calibri"/>
              </a:rPr>
              <a:t> produção de água;</a:t>
            </a:r>
          </a:p>
          <a:p>
            <a:pPr marL="285750" indent="-285750" algn="l">
              <a:buFont typeface="Wingdings" charset="2"/>
              <a:buChar char="ü"/>
            </a:pPr>
            <a:r>
              <a:rPr lang="pt-BR" sz="1800" b="1" noProof="0" dirty="0" smtClean="0">
                <a:latin typeface="Calibri"/>
                <a:cs typeface="Calibri"/>
              </a:rPr>
              <a:t>Fortalecer e ampliar mecanismos financeiros </a:t>
            </a:r>
            <a:r>
              <a:rPr lang="pt-BR" sz="1800" b="1" dirty="0">
                <a:latin typeface="Calibri"/>
                <a:cs typeface="Calibri"/>
              </a:rPr>
              <a:t> </a:t>
            </a:r>
            <a:r>
              <a:rPr lang="pt-BR" sz="1800" b="1" dirty="0" smtClean="0">
                <a:latin typeface="Calibri"/>
                <a:cs typeface="Calibri"/>
              </a:rPr>
              <a:t>de </a:t>
            </a:r>
            <a:r>
              <a:rPr lang="pt-BR" sz="1800" b="1" noProof="0" dirty="0" smtClean="0">
                <a:latin typeface="Calibri"/>
                <a:cs typeface="Calibri"/>
              </a:rPr>
              <a:t>ICMS Ecológico; Pagamento por Serviços Ambientais (PSA);</a:t>
            </a:r>
            <a:r>
              <a:rPr lang="pt-BR" sz="1800" b="1" noProof="0" dirty="0">
                <a:latin typeface="Calibri"/>
                <a:cs typeface="Calibri"/>
              </a:rPr>
              <a:t> </a:t>
            </a:r>
            <a:r>
              <a:rPr lang="pt-BR" sz="1800" b="1" dirty="0" smtClean="0">
                <a:latin typeface="Calibri"/>
                <a:cs typeface="Calibri"/>
              </a:rPr>
              <a:t>Fundos </a:t>
            </a:r>
            <a:r>
              <a:rPr lang="pt-BR" sz="1800" b="1" dirty="0">
                <a:latin typeface="Calibri"/>
                <a:cs typeface="Calibri"/>
              </a:rPr>
              <a:t>Metropolitanos de conservação de </a:t>
            </a:r>
            <a:r>
              <a:rPr lang="pt-BR" sz="1800" b="1" dirty="0" smtClean="0">
                <a:latin typeface="Calibri" panose="020F0502020204030204" pitchFamily="34" charset="0"/>
                <a:cs typeface="Calibri"/>
              </a:rPr>
              <a:t>Água em áreas de mananciais</a:t>
            </a:r>
            <a:r>
              <a:rPr lang="pt-BR" sz="1800" b="1" dirty="0" smtClean="0">
                <a:latin typeface="Calibri" panose="020F0502020204030204" pitchFamily="34" charset="0"/>
              </a:rPr>
              <a:t>, </a:t>
            </a:r>
            <a:r>
              <a:rPr lang="pt-BR" sz="1800" b="1" dirty="0">
                <a:latin typeface="Calibri" panose="020F0502020204030204" pitchFamily="34" charset="0"/>
              </a:rPr>
              <a:t>dentre </a:t>
            </a:r>
            <a:r>
              <a:rPr lang="pt-BR" sz="1800" b="1" dirty="0" smtClean="0">
                <a:latin typeface="Calibri" panose="020F0502020204030204" pitchFamily="34" charset="0"/>
              </a:rPr>
              <a:t>outros;</a:t>
            </a:r>
          </a:p>
          <a:p>
            <a:pPr marL="0" indent="0" algn="l">
              <a:buNone/>
            </a:pPr>
            <a:endParaRPr lang="pt-BR" sz="1800" b="1" dirty="0">
              <a:latin typeface="Calibri" panose="020F0502020204030204" pitchFamily="34" charset="0"/>
            </a:endParaRPr>
          </a:p>
          <a:p>
            <a:pPr marL="285750" indent="-285750" algn="l">
              <a:buFont typeface="Wingdings" charset="2"/>
              <a:buChar char="ü"/>
            </a:pPr>
            <a:endParaRPr lang="pt-BR" sz="1800" b="1" noProof="0" dirty="0">
              <a:latin typeface="Calibri"/>
              <a:cs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/>
              <a:t>Planejamento e gestão dos mananciais de abastecimento em regiões metropolitanas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6189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Autofit/>
          </a:bodyPr>
          <a:lstStyle/>
          <a:p>
            <a:pPr lvl="0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  Resolução, junto  ao Conselho Nacional de Recursos Hídricos (CNRH), com diretrizes especificas  de conservação e gestão de mananciais de abastecimento público nas principais regiões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metropolitanas;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 a Criação de um Conselho de Segurança Hídrica para: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identificar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projetar os cenários atuais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futuros para  gestão mais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eficiente dos recursos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hídricos;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mediar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 entre usuários de águas (Energia, Agricultura - Indústria e Abastecimento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Humano) nas regiões 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hidrográficas do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Brasil;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propor  soluções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concretas para o desperdício de águas nos diferentes sistemas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usuários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2000" dirty="0"/>
          </a:p>
          <a:p>
            <a:pPr lvl="0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/>
              <a:t>Planejamento e gestão dos mananciais de abastecimento em regiões metropolitanas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13285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 </a:t>
            </a:r>
            <a:r>
              <a:rPr lang="pt-BR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lei 11.445/2007 (Saneamento Básico</a:t>
            </a: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) não inclui a fonte de água e responsabilidade sobre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 conservação de</a:t>
            </a:r>
            <a:r>
              <a:rPr lang="pt-BR" sz="2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mananciais:</a:t>
            </a:r>
            <a:endPara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lvl="0"/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Art </a:t>
            </a:r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</a:t>
            </a:r>
            <a:r>
              <a:rPr lang="pt-BR" sz="1600" b="1" baseline="30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0</a:t>
            </a:r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Os </a:t>
            </a:r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serviços públicos de saneamento básico serão prestados com base nos seguintes princípios </a:t>
            </a:r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fundamentais;</a:t>
            </a:r>
            <a:endParaRPr lang="pt-BR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lvl="0"/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III - </a:t>
            </a:r>
            <a:r>
              <a:rPr lang="pt-BR" sz="1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abastecimento de água</a:t>
            </a:r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, esgotamento sanitário, limpeza urbana e manejo dos resíduos sólidos realizados de formas adequadas à saúde pública e à </a:t>
            </a:r>
            <a:r>
              <a:rPr lang="pt-BR" sz="1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proteção do meio ambiente</a:t>
            </a:r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;</a:t>
            </a:r>
          </a:p>
          <a:p>
            <a:pPr lvl="0"/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Art. 03 Para </a:t>
            </a:r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os efeitos desta Lei, </a:t>
            </a:r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considera-se:</a:t>
            </a:r>
          </a:p>
          <a:p>
            <a:pPr lvl="0"/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a) O </a:t>
            </a:r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abastecimento de água potável: constituído pelas </a:t>
            </a:r>
            <a:r>
              <a:rPr lang="pt-BR" sz="1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atividades</a:t>
            </a:r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, </a:t>
            </a:r>
            <a:r>
              <a:rPr lang="pt-BR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infraestruturas </a:t>
            </a:r>
            <a:r>
              <a:rPr lang="pt-BR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 instalações necessárias ao abastecimento público de água potável, </a:t>
            </a:r>
            <a:r>
              <a:rPr lang="pt-BR" sz="16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desde a captação até as ligações prediais e respectivos instrumentos de </a:t>
            </a:r>
            <a:r>
              <a:rPr lang="pt-BR" sz="1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medição;</a:t>
            </a:r>
          </a:p>
          <a:p>
            <a:pPr lvl="0"/>
            <a:r>
              <a:rPr lang="pt-B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Artigos 01 da lei </a:t>
            </a:r>
            <a:r>
              <a:rPr lang="pt-B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9.433/97 -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água é um bem de domínio público;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situações de escassez, o uso prioritário dos recursos hídricos é o consumo humano e a </a:t>
            </a:r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dessedentação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animais.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t-BR" sz="16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 eaLnBrk="1" hangingPunct="1">
              <a:buFont typeface="Arial" pitchFamily="34" charset="0"/>
              <a:buNone/>
            </a:pPr>
            <a:endParaRPr lang="pt-BR" sz="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BASE LEGAL</a:t>
            </a:r>
            <a:endParaRPr lang="pt-BR" sz="2800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1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3528391" cy="3954752"/>
          </a:xfrm>
        </p:spPr>
        <p:txBody>
          <a:bodyPr>
            <a:noAutofit/>
          </a:bodyPr>
          <a:lstStyle/>
          <a:p>
            <a:r>
              <a:rPr lang="pt-BR" sz="1600" dirty="0" smtClean="0"/>
              <a:t>Região Metropolitana de Curitiba</a:t>
            </a:r>
          </a:p>
          <a:p>
            <a:r>
              <a:rPr lang="pt-BR" sz="1600" dirty="0" smtClean="0"/>
              <a:t>Lei </a:t>
            </a:r>
            <a:r>
              <a:rPr lang="pt-BR" sz="1600" dirty="0"/>
              <a:t>Estadual Nº 12248 - 31/07/1998 criou o  Sistema Integrado de Gestão e Proteção dos Mananciais da Região Metropolitana de Curitiba. </a:t>
            </a:r>
            <a:endParaRPr lang="pt-BR" sz="1600" dirty="0" smtClean="0"/>
          </a:p>
          <a:p>
            <a:r>
              <a:rPr lang="pt-BR" sz="1600" dirty="0" smtClean="0"/>
              <a:t>Decreto n</a:t>
            </a:r>
            <a:r>
              <a:rPr lang="pt-BR" sz="1600" baseline="30000" dirty="0" smtClean="0"/>
              <a:t>0</a:t>
            </a:r>
            <a:r>
              <a:rPr lang="pt-BR" sz="1600" dirty="0" smtClean="0"/>
              <a:t>  </a:t>
            </a:r>
            <a:r>
              <a:rPr lang="pt-BR" sz="1600" dirty="0"/>
              <a:t>3411 de 2008 </a:t>
            </a:r>
            <a:endParaRPr lang="pt-BR" sz="1600" dirty="0" smtClean="0"/>
          </a:p>
          <a:p>
            <a:r>
              <a:rPr lang="pt-BR" sz="1600" dirty="0"/>
              <a:t>D</a:t>
            </a:r>
            <a:r>
              <a:rPr lang="pt-BR" sz="1600" dirty="0" smtClean="0"/>
              <a:t>eclarou </a:t>
            </a:r>
            <a:r>
              <a:rPr lang="pt-BR" sz="1600" dirty="0"/>
              <a:t>as Áreas de Interesse de Mananciais de Abastecimento Público para a Região Metropolitana de Curitiba </a:t>
            </a:r>
            <a:endParaRPr lang="pt-BR" sz="1600" dirty="0" smtClean="0"/>
          </a:p>
          <a:p>
            <a:endParaRPr lang="pt-BR" sz="1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 smtClean="0"/>
              <a:t>POLITICAS DE PROTEÇÃO AOS MANANCIIAS DE ABSTECIMENTO PÚBLICO</a:t>
            </a:r>
            <a:endParaRPr lang="pt-BR" sz="24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221088"/>
            <a:ext cx="2088232" cy="23520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6330"/>
          <a:stretch/>
        </p:blipFill>
        <p:spPr bwMode="auto">
          <a:xfrm>
            <a:off x="3995935" y="1412776"/>
            <a:ext cx="365139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740" y="5668856"/>
            <a:ext cx="1712260" cy="11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0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ms_info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1964"/>
            <a:ext cx="5339775" cy="3751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-5323" y="2600274"/>
            <a:ext cx="3878364" cy="3954752"/>
          </a:xfrm>
        </p:spPr>
        <p:txBody>
          <a:bodyPr>
            <a:noAutofit/>
          </a:bodyPr>
          <a:lstStyle/>
          <a:p>
            <a:endParaRPr lang="pt-BR" sz="2000" dirty="0" smtClean="0"/>
          </a:p>
          <a:p>
            <a:r>
              <a:rPr lang="pt-BR" sz="2000" dirty="0"/>
              <a:t>Em 1991 foi instituída a Lei Complementar </a:t>
            </a:r>
            <a:r>
              <a:rPr lang="pt-BR" sz="2000" dirty="0" smtClean="0"/>
              <a:t>n</a:t>
            </a:r>
            <a:r>
              <a:rPr lang="pt-BR" sz="2000" baseline="30000" dirty="0" smtClean="0"/>
              <a:t>0</a:t>
            </a:r>
            <a:r>
              <a:rPr lang="pt-BR" sz="2000" dirty="0" smtClean="0"/>
              <a:t> </a:t>
            </a:r>
            <a:r>
              <a:rPr lang="pt-BR" sz="2000" dirty="0"/>
              <a:t>59 que estabeleceu a  repartição de 5% do ICMS, </a:t>
            </a:r>
            <a:r>
              <a:rPr lang="pt-BR" sz="2000" dirty="0" smtClean="0"/>
              <a:t>aos </a:t>
            </a:r>
            <a:r>
              <a:rPr lang="pt-BR" sz="2000" dirty="0"/>
              <a:t>municípios com mananciais de  abastecimento e unidades de conservação ambiental, conhecida como ICMS Ecológico.</a:t>
            </a:r>
          </a:p>
          <a:p>
            <a:endParaRPr lang="pt-BR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 smtClean="0"/>
              <a:t>POLITICAS DE PROTEÇÃO AOS MANANCIAIS DE ABSTECIMENTO PÚBLICO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24698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pt-BR" sz="2800" b="1" dirty="0" smtClean="0"/>
          </a:p>
          <a:p>
            <a:pPr algn="ctr" eaLnBrk="1" hangingPunct="1">
              <a:buFont typeface="Arial" pitchFamily="34" charset="0"/>
              <a:buNone/>
            </a:pPr>
            <a:endParaRPr lang="pt-BR" sz="2800" b="1" dirty="0" smtClean="0"/>
          </a:p>
        </p:txBody>
      </p:sp>
      <p:pic>
        <p:nvPicPr>
          <p:cNvPr id="7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3704" r="4450" b="3704"/>
          <a:stretch/>
        </p:blipFill>
        <p:spPr bwMode="auto">
          <a:xfrm>
            <a:off x="0" y="2369505"/>
            <a:ext cx="525658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icms_info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0" y="2780928"/>
            <a:ext cx="3635896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00919" y="5574817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Mananciais contemplados pelos</a:t>
            </a:r>
          </a:p>
          <a:p>
            <a:pPr algn="ctr"/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</a:rPr>
              <a:t>Projeto ICMS Ecológico</a:t>
            </a:r>
            <a:endParaRPr lang="pt-BR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 smtClean="0"/>
              <a:t>ESTADO DO PARANÁ: MANACIAIS ATUAIS E FUTUROS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2565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D0638-C4BB-4F93-A22B-2544618593C3}" type="datetime1">
              <a:rPr lang="pt-BR" smtClean="0">
                <a:solidFill>
                  <a:srgbClr val="898989"/>
                </a:solidFill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13/05/2015</a:t>
            </a:fld>
            <a:endParaRPr lang="pt-BR" smtClean="0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A8D24-511A-44DF-AA63-C77460FFB93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09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1052513"/>
            <a:ext cx="8229600" cy="488632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pt-BR" sz="2800" b="1" dirty="0" smtClean="0"/>
          </a:p>
          <a:p>
            <a:pPr algn="ctr" eaLnBrk="1" hangingPunct="1">
              <a:buFont typeface="Arial" pitchFamily="34" charset="0"/>
              <a:buNone/>
            </a:pPr>
            <a:endParaRPr lang="pt-BR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6330"/>
          <a:stretch/>
        </p:blipFill>
        <p:spPr bwMode="auto">
          <a:xfrm>
            <a:off x="116639" y="1112640"/>
            <a:ext cx="4224049" cy="549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140" y="2852936"/>
            <a:ext cx="4268408" cy="296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915816" y="360819"/>
            <a:ext cx="5960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Áreas dos Mananciais da RMC: Atuais e futuros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</a:rPr>
              <a:t>Aguas superficiais e subterrâneas</a:t>
            </a:r>
          </a:p>
        </p:txBody>
      </p:sp>
    </p:spTree>
    <p:extLst>
      <p:ext uri="{BB962C8B-B14F-4D97-AF65-F5344CB8AC3E}">
        <p14:creationId xmlns:p14="http://schemas.microsoft.com/office/powerpoint/2010/main" val="3228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159085"/>
              </p:ext>
            </p:extLst>
          </p:nvPr>
        </p:nvGraphicFramePr>
        <p:xfrm>
          <a:off x="539552" y="908720"/>
          <a:ext cx="8229600" cy="108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2996952"/>
            <a:ext cx="432048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2048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9592" y="5949280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M</a:t>
            </a:r>
            <a:r>
              <a:rPr lang="en-US" sz="1400" b="1" dirty="0" err="1" smtClean="0">
                <a:solidFill>
                  <a:srgbClr val="FF0000"/>
                </a:solidFill>
              </a:rPr>
              <a:t>unicípios</a:t>
            </a:r>
            <a:r>
              <a:rPr lang="en-US" sz="1400" b="1" dirty="0" smtClean="0">
                <a:solidFill>
                  <a:srgbClr val="FF0000"/>
                </a:solidFill>
              </a:rPr>
              <a:t> e </a:t>
            </a:r>
            <a:r>
              <a:rPr lang="en-US" sz="1400" b="1" dirty="0" err="1" smtClean="0">
                <a:solidFill>
                  <a:srgbClr val="FF0000"/>
                </a:solidFill>
              </a:rPr>
              <a:t>população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0933" y="594928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Taxa de </a:t>
            </a:r>
            <a:r>
              <a:rPr lang="en-US" sz="1400" b="1" dirty="0" err="1" smtClean="0">
                <a:solidFill>
                  <a:srgbClr val="FF0000"/>
                </a:solidFill>
              </a:rPr>
              <a:t>urbanização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73" y="2508865"/>
            <a:ext cx="413549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000" dirty="0" smtClean="0"/>
              <a:t>85% da população em centos urbanos</a:t>
            </a:r>
            <a:endParaRPr lang="pt-BR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32240" y="2852936"/>
            <a:ext cx="698376" cy="468632"/>
          </a:xfrm>
          <a:prstGeom prst="wedgeRoundRectCallout">
            <a:avLst>
              <a:gd name="adj1" fmla="val -47290"/>
              <a:gd name="adj2" fmla="val 109386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84168" y="2780928"/>
            <a:ext cx="648072" cy="396624"/>
          </a:xfrm>
          <a:prstGeom prst="wedgeRoundRectCallout">
            <a:avLst>
              <a:gd name="adj1" fmla="val -9258"/>
              <a:gd name="adj2" fmla="val 119257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860032" y="2996952"/>
            <a:ext cx="576064" cy="288032"/>
          </a:xfrm>
          <a:prstGeom prst="wedgeRectCallout">
            <a:avLst>
              <a:gd name="adj1" fmla="val 46536"/>
              <a:gd name="adj2" fmla="val 240960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RMU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27984" y="3573016"/>
            <a:ext cx="720080" cy="432048"/>
          </a:xfrm>
          <a:prstGeom prst="wedgeRoundRectCallout">
            <a:avLst>
              <a:gd name="adj1" fmla="val 54761"/>
              <a:gd name="adj2" fmla="val 149981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92080" y="2492896"/>
            <a:ext cx="864096" cy="432048"/>
          </a:xfrm>
          <a:prstGeom prst="wedgeRoundRectCallout">
            <a:avLst>
              <a:gd name="adj1" fmla="val 8914"/>
              <a:gd name="adj2" fmla="val 254956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RMCM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36296" y="3501008"/>
            <a:ext cx="792088" cy="288032"/>
          </a:xfrm>
          <a:prstGeom prst="wedgeRoundRectCallout">
            <a:avLst>
              <a:gd name="adj1" fmla="val -129641"/>
              <a:gd name="adj2" fmla="val 13511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RMAP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028384" y="4293096"/>
            <a:ext cx="914400" cy="612648"/>
          </a:xfrm>
          <a:prstGeom prst="wedgeRoundRectCallout">
            <a:avLst>
              <a:gd name="adj1" fmla="val -78708"/>
              <a:gd name="adj2" fmla="val 72371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RMC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067944" y="4293096"/>
            <a:ext cx="792088" cy="432048"/>
          </a:xfrm>
          <a:prstGeom prst="wedgeRoundRectCallout">
            <a:avLst>
              <a:gd name="adj1" fmla="val 129971"/>
              <a:gd name="adj2" fmla="val 38006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RMCV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1757479"/>
            <a:ext cx="336085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Regiões metropolitanas</a:t>
            </a:r>
          </a:p>
          <a:p>
            <a:pPr algn="ctr"/>
            <a:r>
              <a:rPr lang="pt-BR" sz="2000" dirty="0" smtClean="0"/>
              <a:t>50% da população paranaense</a:t>
            </a:r>
            <a:endParaRPr lang="pt-B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33265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Proposta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:   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  <a:cs typeface="Calibri"/>
              </a:rPr>
              <a:t>egiões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  <a:cs typeface="Calibri"/>
              </a:rPr>
              <a:t>Metropolitanas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 no Estado do Paraná</a:t>
            </a: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7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450696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PERNANBUCO</a:t>
            </a:r>
          </a:p>
          <a:p>
            <a:r>
              <a:rPr lang="pt-BR" sz="2000" dirty="0" smtClean="0"/>
              <a:t>LEI </a:t>
            </a:r>
            <a:r>
              <a:rPr lang="pt-BR" sz="2000" dirty="0"/>
              <a:t>Nº 9.860 DE 12 DE AGOSTO DE </a:t>
            </a:r>
            <a:r>
              <a:rPr lang="pt-BR" sz="2000" dirty="0" smtClean="0"/>
              <a:t>1986</a:t>
            </a:r>
            <a:r>
              <a:rPr lang="pt-BR" sz="2000" dirty="0"/>
              <a:t> </a:t>
            </a:r>
            <a:r>
              <a:rPr lang="pt-BR" sz="2000" dirty="0" smtClean="0"/>
              <a:t>Delimita </a:t>
            </a:r>
            <a:r>
              <a:rPr lang="pt-BR" sz="2000" dirty="0"/>
              <a:t>as áreas de proteção dos mananciais de interesse da Região Metropolitana do Recife, e estabelece condições para a preservação dos recursos </a:t>
            </a:r>
            <a:r>
              <a:rPr lang="pt-BR" sz="2000" dirty="0" smtClean="0"/>
              <a:t>hídricos.</a:t>
            </a:r>
          </a:p>
          <a:p>
            <a:endParaRPr lang="pt-BR" sz="2000" dirty="0" smtClean="0"/>
          </a:p>
          <a:p>
            <a:r>
              <a:rPr lang="pt-BR" sz="2000" b="1" dirty="0" smtClean="0"/>
              <a:t>SÃO PAULO:</a:t>
            </a:r>
          </a:p>
          <a:p>
            <a:r>
              <a:rPr lang="pt-BR" sz="2000" dirty="0" smtClean="0"/>
              <a:t>LEI </a:t>
            </a:r>
            <a:r>
              <a:rPr lang="pt-BR" sz="2000" dirty="0"/>
              <a:t>Nº 9.866, DE 28 DE NOVEMBRO DE </a:t>
            </a:r>
            <a:r>
              <a:rPr lang="pt-BR" sz="2000" dirty="0" smtClean="0"/>
              <a:t>1997 Dispõe </a:t>
            </a:r>
            <a:r>
              <a:rPr lang="pt-BR" sz="2000" dirty="0"/>
              <a:t>sobre  diretrizes e normas  para  a  proteção </a:t>
            </a:r>
            <a:r>
              <a:rPr lang="pt-BR" sz="2000" dirty="0" smtClean="0"/>
              <a:t>e recuperação  </a:t>
            </a:r>
            <a:r>
              <a:rPr lang="pt-BR" sz="2000" dirty="0"/>
              <a:t>das  bacias  hidrográficas  </a:t>
            </a:r>
            <a:r>
              <a:rPr lang="pt-BR" sz="2000" dirty="0" smtClean="0"/>
              <a:t>dos mananciais  </a:t>
            </a:r>
            <a:r>
              <a:rPr lang="pt-BR" sz="2000" dirty="0"/>
              <a:t>de  interesse  regional do Estado  de  </a:t>
            </a:r>
            <a:r>
              <a:rPr lang="pt-BR" sz="2000" dirty="0" smtClean="0"/>
              <a:t>São Paulo.</a:t>
            </a:r>
          </a:p>
          <a:p>
            <a:r>
              <a:rPr lang="pt-BR" sz="2000" dirty="0"/>
              <a:t>DECRETO N</a:t>
            </a:r>
            <a:r>
              <a:rPr lang="pt-BR" sz="2000" dirty="0" err="1"/>
              <a:t>°</a:t>
            </a:r>
            <a:r>
              <a:rPr lang="pt-BR" sz="2000" dirty="0"/>
              <a:t> 43.022, de 7/04/1998  </a:t>
            </a:r>
            <a:r>
              <a:rPr lang="pt-BR" sz="2000" dirty="0" smtClean="0"/>
              <a:t>Regulamenta </a:t>
            </a:r>
            <a:r>
              <a:rPr lang="pt-BR" sz="2000" dirty="0"/>
              <a:t>dispositivos relativos ao Plano Emergencial de Recuperação dos Mananciais da Região Metropolitana da Grande São Paulo, </a:t>
            </a:r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 smtClean="0"/>
              <a:t>POLITICAS DE PROTEÇÃO AOS MANANCIAIS DE ABASTECIMENTO PÚBLICO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9777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408333" cy="3450696"/>
          </a:xfrm>
        </p:spPr>
        <p:txBody>
          <a:bodyPr>
            <a:noAutofit/>
          </a:bodyPr>
          <a:lstStyle/>
          <a:p>
            <a:endParaRPr lang="pt-BR" sz="2000" dirty="0" smtClean="0"/>
          </a:p>
          <a:p>
            <a:r>
              <a:rPr lang="pt-BR" sz="2000" b="1" dirty="0" smtClean="0"/>
              <a:t>MINAS GERAIS</a:t>
            </a:r>
          </a:p>
          <a:p>
            <a:r>
              <a:rPr lang="pt-BR" sz="2000" dirty="0" smtClean="0"/>
              <a:t>LEI 10.796/1992 </a:t>
            </a:r>
            <a:r>
              <a:rPr lang="en-US" sz="2000" dirty="0" smtClean="0"/>
              <a:t>–</a:t>
            </a:r>
            <a:r>
              <a:rPr lang="pt-BR" sz="2000" dirty="0" smtClean="0"/>
              <a:t> Proteção de mananciais de abastecimento no Estado de Minas Gerais (COPAM/FEAM).</a:t>
            </a:r>
          </a:p>
          <a:p>
            <a:r>
              <a:rPr lang="pt-BR" sz="2000" dirty="0" smtClean="0"/>
              <a:t>COPASA: mantém </a:t>
            </a:r>
            <a:r>
              <a:rPr lang="pt-BR" sz="2000" dirty="0"/>
              <a:t>quatorze reservas ambientais, com um total de 23.297 hectares de áreas preservada</a:t>
            </a:r>
          </a:p>
          <a:p>
            <a:endParaRPr lang="pt-BR" sz="2000" dirty="0" smtClean="0"/>
          </a:p>
          <a:p>
            <a:r>
              <a:rPr lang="pt-BR" sz="2000" b="1" dirty="0"/>
              <a:t>DISTRITO FEDERAL</a:t>
            </a:r>
          </a:p>
          <a:p>
            <a:r>
              <a:rPr lang="pt-BR" sz="2000" dirty="0"/>
              <a:t>O Decreto-Lei </a:t>
            </a:r>
            <a:r>
              <a:rPr lang="pt-BR" sz="2000" dirty="0" err="1"/>
              <a:t>n°</a:t>
            </a:r>
            <a:r>
              <a:rPr lang="pt-BR" sz="2000" dirty="0"/>
              <a:t> 524, de 08 de abril de 1969, ao criar a Caesb, conferiu-lhe atribuições de conservação, proteção e fiscalização das bacias hidrográficas utilizadas ou reservadas para a utilização como fonte de abastecimento público de água.</a:t>
            </a:r>
          </a:p>
          <a:p>
            <a:r>
              <a:rPr lang="pt-BR" sz="2000" dirty="0"/>
              <a:t>O Decreto Federal </a:t>
            </a:r>
            <a:r>
              <a:rPr lang="pt-BR" sz="2000" dirty="0" err="1"/>
              <a:t>n°</a:t>
            </a:r>
            <a:r>
              <a:rPr lang="pt-BR" sz="2000" dirty="0"/>
              <a:t> 88.940 de 07 de novembro de 1983 criou a APA da Bacia do Rio </a:t>
            </a:r>
            <a:r>
              <a:rPr lang="pt-BR" sz="2000" dirty="0" smtClean="0"/>
              <a:t>Descoberto</a:t>
            </a:r>
          </a:p>
          <a:p>
            <a:endParaRPr lang="pt-BR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 smtClean="0"/>
              <a:t>POLITICAS DE PROTEÇÃO AOS MANANCIAIS DE ABASTECIMENTO PÚBLICO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6328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052" name="Object 4"/>
          <p:cNvGraphicFramePr>
            <a:graphicFrameLocks noChangeAspect="1"/>
          </p:cNvGraphicFramePr>
          <p:nvPr/>
        </p:nvGraphicFramePr>
        <p:xfrm>
          <a:off x="1187450" y="1989138"/>
          <a:ext cx="6769100" cy="452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orelDRAW" r:id="rId4" imgW="2707954" imgH="1807464" progId="CorelDRAW.Graphic.12">
                  <p:embed/>
                </p:oleObj>
              </mc:Choice>
              <mc:Fallback>
                <p:oleObj name="CorelDRAW" r:id="rId4" imgW="2707954" imgH="1807464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6769100" cy="452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843808" y="160388"/>
            <a:ext cx="6048672" cy="1252537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Disponibilidade e Uso da Água no Mundo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450" y="1989138"/>
            <a:ext cx="6696918" cy="36001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7" y="836712"/>
            <a:ext cx="2086356" cy="1390139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60337" y="6243638"/>
            <a:ext cx="683260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FONTE:  BOSCARDIN BORGHETTI et al. (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</a:rPr>
              <a:t>2011),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elaborado a partir de SHIKLOMANOV (1998)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3068" y="5834773"/>
            <a:ext cx="146706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pt-BR" sz="1200" b="1" i="0" dirty="0" smtClean="0">
                <a:solidFill>
                  <a:schemeClr val="bg1"/>
                </a:solidFill>
              </a:rPr>
              <a:t>), elaboradmmmo</a:t>
            </a:r>
            <a:endParaRPr lang="pt-BR" sz="12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3450696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GOIÁS</a:t>
            </a:r>
          </a:p>
          <a:p>
            <a:r>
              <a:rPr lang="pt-BR" sz="2000" dirty="0" smtClean="0"/>
              <a:t>Iniciativa da SANAEGO em proteger os mananciais de abastecimento público em vários municípios (Gerência de Proteção de Mananciais)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OBS:. </a:t>
            </a:r>
            <a:r>
              <a:rPr lang="pt-BR" sz="2000" dirty="0"/>
              <a:t>LINK DA PALESTRA: http://jrborghetti.com.br/site/images/palestras/audiencia_publica_online.pdf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sz="2400" b="1" dirty="0" smtClean="0"/>
              <a:t>POLÍTICAS DE PROTEÇÃO AOS MANANCIAIS DE ABASTECIMENTO PÚBLICO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20771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95288" y="1889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sz="3200" b="1" i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08064"/>
              </p:ext>
            </p:extLst>
          </p:nvPr>
        </p:nvGraphicFramePr>
        <p:xfrm>
          <a:off x="755576" y="1564543"/>
          <a:ext cx="7458622" cy="527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orelDRAW" r:id="rId4" imgW="3298320" imgH="2263320" progId="">
                  <p:embed/>
                </p:oleObj>
              </mc:Choice>
              <mc:Fallback>
                <p:oleObj name="CorelDRAW" r:id="rId4" imgW="3298320" imgH="2263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64543"/>
                        <a:ext cx="7458622" cy="52721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827584" y="1484784"/>
            <a:ext cx="0" cy="45365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8214198" y="1564543"/>
            <a:ext cx="0" cy="45365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755576" y="6021288"/>
            <a:ext cx="7458622" cy="835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827584" y="1628800"/>
            <a:ext cx="734481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7" y="836712"/>
            <a:ext cx="2086356" cy="1390139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575" y="6562009"/>
            <a:ext cx="683260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FONTE:  BOSCARDIN BORGHETTI et al. (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</a:rPr>
              <a:t>2011),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elaborado a partir de SHIKLOMANOV (1998)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9438" y="6247937"/>
            <a:ext cx="151034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pt-BR" sz="1200" b="1" i="0" dirty="0">
                <a:solidFill>
                  <a:schemeClr val="bg1"/>
                </a:solidFill>
              </a:rPr>
              <a:t>FONTE:  </a:t>
            </a:r>
            <a:r>
              <a:rPr lang="pt-BR" sz="1200" b="1" i="0" dirty="0" smtClean="0">
                <a:solidFill>
                  <a:schemeClr val="bg1"/>
                </a:solidFill>
              </a:rPr>
              <a:t>BOSCAR</a:t>
            </a:r>
            <a:endParaRPr lang="pt-BR" sz="12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89337"/>
              </p:ext>
            </p:extLst>
          </p:nvPr>
        </p:nvGraphicFramePr>
        <p:xfrm>
          <a:off x="1043608" y="2241550"/>
          <a:ext cx="7386638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orelDRAW" r:id="rId4" imgW="3284640" imgH="2062440" progId="">
                  <p:embed/>
                </p:oleObj>
              </mc:Choice>
              <mc:Fallback>
                <p:oleObj name="CorelDRAW" r:id="rId4" imgW="3284640" imgH="2062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41550"/>
                        <a:ext cx="7386638" cy="461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186631" y="6381775"/>
            <a:ext cx="683260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FONTE:  BOSCARDIN BORGHETTI et al. (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</a:rPr>
              <a:t>2011),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elaborado a partir de SHIKLOMANOV (1998)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115616" y="2241550"/>
            <a:ext cx="0" cy="40677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8388424" y="2457574"/>
            <a:ext cx="0" cy="40677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115616" y="6263649"/>
            <a:ext cx="7335540" cy="254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86058"/>
            <a:ext cx="3857719" cy="1869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7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68313" y="1628775"/>
          <a:ext cx="7991475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Gráfico" r:id="rId3" imgW="4667245" imgH="2543251" progId="Excel.Chart.8">
                  <p:embed/>
                </p:oleObj>
              </mc:Choice>
              <mc:Fallback>
                <p:oleObj name="Gráfico" r:id="rId3" imgW="4667245" imgH="25432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7991475" cy="435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5696" y="6011078"/>
            <a:ext cx="4891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FONTE: BOSCARDIN BORGHETTI et al (</a:t>
            </a:r>
            <a:r>
              <a:rPr lang="pt-BR" sz="1200" b="1" i="0" dirty="0" smtClean="0">
                <a:solidFill>
                  <a:schemeClr val="accent2">
                    <a:lumMod val="75000"/>
                  </a:schemeClr>
                </a:solidFill>
              </a:rPr>
              <a:t>2011)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a partir</a:t>
            </a:r>
            <a:r>
              <a:rPr lang="pt-BR" sz="1200" i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200" b="1" i="0" dirty="0">
                <a:solidFill>
                  <a:schemeClr val="accent2">
                    <a:lumMod val="75000"/>
                  </a:schemeClr>
                </a:solidFill>
              </a:rPr>
              <a:t>FAO (2002)</a:t>
            </a:r>
          </a:p>
        </p:txBody>
      </p:sp>
    </p:spTree>
    <p:extLst>
      <p:ext uri="{BB962C8B-B14F-4D97-AF65-F5344CB8AC3E}">
        <p14:creationId xmlns:p14="http://schemas.microsoft.com/office/powerpoint/2010/main" val="23166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167893" cy="5733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48"/>
            <a:ext cx="4398866" cy="672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231612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chemeClr val="bg1"/>
                </a:solidFill>
              </a:rPr>
              <a:t>AQUÍFERO </a:t>
            </a:r>
            <a:r>
              <a:rPr lang="pt-BR" altLang="pt-BR" sz="2400" b="1" dirty="0">
                <a:solidFill>
                  <a:schemeClr val="bg1"/>
                </a:solidFill>
              </a:rPr>
              <a:t>GUARANI</a:t>
            </a:r>
          </a:p>
          <a:p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16016" y="6453336"/>
            <a:ext cx="24177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altLang="pt-BR" sz="800" b="1" dirty="0"/>
              <a:t>FONTE: BOSCARDIN BORGHETTI et al. (2004)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052736"/>
            <a:ext cx="33661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900" b="1" u="sng" dirty="0">
                <a:solidFill>
                  <a:schemeClr val="accent2">
                    <a:lumMod val="50000"/>
                  </a:schemeClr>
                </a:solidFill>
              </a:rPr>
              <a:t>ÁREA</a:t>
            </a:r>
          </a:p>
          <a:p>
            <a:endParaRPr lang="pt-BR" altLang="pt-BR" sz="19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BRASIL	70%  =   10%</a:t>
            </a:r>
          </a:p>
          <a:p>
            <a:pPr eaLnBrk="0" hangingPunct="0"/>
            <a:r>
              <a:rPr lang="pt-BR" altLang="pt-BR" sz="1900" b="1" dirty="0" smtClean="0">
                <a:solidFill>
                  <a:schemeClr val="accent2">
                    <a:lumMod val="50000"/>
                  </a:schemeClr>
                </a:solidFill>
              </a:rPr>
              <a:t>ARGENTINA 19</a:t>
            </a:r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%  =     8%</a:t>
            </a:r>
          </a:p>
          <a:p>
            <a:pPr eaLnBrk="0" hangingPunct="0"/>
            <a:r>
              <a:rPr lang="pt-BR" altLang="pt-BR" sz="1900" b="1" dirty="0" smtClean="0">
                <a:solidFill>
                  <a:schemeClr val="accent2">
                    <a:lumMod val="50000"/>
                  </a:schemeClr>
                </a:solidFill>
              </a:rPr>
              <a:t>PARAGUAI </a:t>
            </a:r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6%  =   18%</a:t>
            </a:r>
          </a:p>
          <a:p>
            <a:pPr eaLnBrk="0" hangingPunct="0"/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URUGUAI </a:t>
            </a:r>
            <a:r>
              <a:rPr lang="pt-BR" altLang="pt-BR" sz="19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%  =   33%</a:t>
            </a:r>
          </a:p>
          <a:p>
            <a:pPr eaLnBrk="0" hangingPunct="0"/>
            <a:endParaRPr lang="pt-BR" altLang="pt-B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altLang="pt-BR" sz="1900" b="1" u="sng" dirty="0">
                <a:solidFill>
                  <a:schemeClr val="accent2">
                    <a:lumMod val="50000"/>
                  </a:schemeClr>
                </a:solidFill>
              </a:rPr>
              <a:t>POPULAÇÃO TOTAL</a:t>
            </a:r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30 milhões hab.</a:t>
            </a:r>
          </a:p>
          <a:p>
            <a:endParaRPr lang="pt-BR" altLang="pt-B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Brasil: 25,0 milhões hab.</a:t>
            </a:r>
          </a:p>
          <a:p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Argentina:2,6 milhões hab.</a:t>
            </a:r>
          </a:p>
          <a:p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Paraguai: 1,8 milhões hab.</a:t>
            </a:r>
          </a:p>
          <a:p>
            <a:r>
              <a:rPr lang="pt-BR" altLang="pt-BR" sz="1900" b="1" dirty="0">
                <a:solidFill>
                  <a:schemeClr val="accent2">
                    <a:lumMod val="50000"/>
                  </a:schemeClr>
                </a:solidFill>
              </a:rPr>
              <a:t>Uruguai: 578 mil hab.</a:t>
            </a:r>
          </a:p>
        </p:txBody>
      </p:sp>
    </p:spTree>
    <p:extLst>
      <p:ext uri="{BB962C8B-B14F-4D97-AF65-F5344CB8AC3E}">
        <p14:creationId xmlns:p14="http://schemas.microsoft.com/office/powerpoint/2010/main" val="8486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ítulo 5"/>
          <p:cNvSpPr>
            <a:spLocks noGrp="1"/>
          </p:cNvSpPr>
          <p:nvPr>
            <p:ph type="title"/>
          </p:nvPr>
        </p:nvSpPr>
        <p:spPr>
          <a:xfrm>
            <a:off x="2930525" y="171450"/>
            <a:ext cx="7129463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>
                <a:ea typeface="+mj-ea"/>
                <a:cs typeface="+mj-cs"/>
              </a:rPr>
              <a:t>Aquífero Amazonas</a:t>
            </a:r>
            <a:endParaRPr lang="pt-BR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5122863" y="6429375"/>
            <a:ext cx="2000250" cy="428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pt-BR" sz="1200" kern="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(ANA, 2015)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pt-BR" sz="1200" b="1" kern="0" dirty="0">
              <a:solidFill>
                <a:srgbClr val="000000"/>
              </a:solidFill>
              <a:latin typeface="Calibri" pitchFamily="34" charset="0"/>
              <a:ea typeface="SimHei" pitchFamily="49" charset="-122"/>
              <a:cs typeface="Times New Roman" pitchFamily="18" charset="0"/>
            </a:endParaRPr>
          </a:p>
        </p:txBody>
      </p:sp>
      <p:pic>
        <p:nvPicPr>
          <p:cNvPr id="2867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857250"/>
            <a:ext cx="464026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23528" y="260648"/>
            <a:ext cx="3989387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600" b="1" dirty="0" smtClean="0">
                <a:solidFill>
                  <a:srgbClr val="FFFFFF"/>
                </a:solidFill>
              </a:rPr>
              <a:t>Programa Nacional de Aguas Subterrâneas</a:t>
            </a:r>
          </a:p>
          <a:p>
            <a:pPr algn="ctr" eaLnBrk="1" hangingPunct="1"/>
            <a:endParaRPr lang="pt-BR" sz="1600" b="1" dirty="0" smtClean="0"/>
          </a:p>
          <a:p>
            <a:pPr algn="just" eaLnBrk="1" hangingPunct="1"/>
            <a:endParaRPr lang="pt-BR" sz="1600" b="1" dirty="0" smtClean="0"/>
          </a:p>
          <a:p>
            <a:pPr algn="just" eaLnBrk="1" hangingPunct="1"/>
            <a:endParaRPr lang="pt-BR" sz="1600" b="1" dirty="0"/>
          </a:p>
          <a:p>
            <a:pPr algn="just" eaLnBrk="1" hangingPunct="1"/>
            <a:r>
              <a:rPr lang="pt-BR" sz="1600" b="1" dirty="0" smtClean="0"/>
              <a:t>Projeto Atual</a:t>
            </a:r>
            <a:r>
              <a:rPr lang="pt-BR" sz="1600" dirty="0" smtClean="0"/>
              <a:t>: 1.250.000 Km</a:t>
            </a:r>
            <a:r>
              <a:rPr lang="pt-BR" sz="1600" baseline="30000" dirty="0" smtClean="0"/>
              <a:t>2</a:t>
            </a:r>
            <a:r>
              <a:rPr lang="pt-BR" sz="1600" dirty="0"/>
              <a:t> </a:t>
            </a:r>
            <a:r>
              <a:rPr lang="pt-BR" sz="1600" dirty="0" smtClean="0"/>
              <a:t>- (Acre, Amapá, Amazonas, Pará, Rondônia e Roraima), aquíferos </a:t>
            </a:r>
            <a:r>
              <a:rPr lang="pt-BR" sz="1600" dirty="0" err="1" smtClean="0"/>
              <a:t>Alter</a:t>
            </a:r>
            <a:r>
              <a:rPr lang="pt-BR" sz="1600" dirty="0" smtClean="0"/>
              <a:t> do Chão, Solimões e Iça;</a:t>
            </a:r>
          </a:p>
          <a:p>
            <a:pPr eaLnBrk="1" hangingPunct="1"/>
            <a:endParaRPr lang="pt-BR" sz="1600" b="1" dirty="0" smtClean="0"/>
          </a:p>
          <a:p>
            <a:pPr eaLnBrk="1" hangingPunct="1"/>
            <a:r>
              <a:rPr lang="pt-BR" sz="1600" b="1" dirty="0" smtClean="0"/>
              <a:t>Projeto Futuro:  </a:t>
            </a:r>
            <a:r>
              <a:rPr lang="pt-BR" sz="1600" dirty="0" smtClean="0"/>
              <a:t>estimado em 3.950.000 km²- (Bolívia, Brasil, Colômbia, Equador e Peru) e bacia do Orinoco (Colômbia </a:t>
            </a:r>
            <a:r>
              <a:rPr lang="pt-BR" sz="1600" dirty="0"/>
              <a:t>e</a:t>
            </a:r>
            <a:r>
              <a:rPr lang="pt-BR" sz="1600" dirty="0" smtClean="0"/>
              <a:t> Venezuela);</a:t>
            </a:r>
          </a:p>
          <a:p>
            <a:pPr eaLnBrk="1" hangingPunct="1"/>
            <a:endParaRPr lang="pt-BR" sz="1600" dirty="0" smtClean="0"/>
          </a:p>
          <a:p>
            <a:pPr eaLnBrk="1" hangingPunct="1"/>
            <a:r>
              <a:rPr lang="pt-BR" sz="1600" dirty="0" smtClean="0"/>
              <a:t>O Sistema Aquífero Amazonas  (</a:t>
            </a:r>
            <a:r>
              <a:rPr lang="pt-BR" sz="1600" dirty="0" err="1" smtClean="0"/>
              <a:t>Transfronteiriço</a:t>
            </a:r>
            <a:r>
              <a:rPr lang="pt-BR" sz="1600" dirty="0" smtClean="0"/>
              <a:t>), </a:t>
            </a:r>
            <a:r>
              <a:rPr lang="pt-BR" sz="1600" dirty="0"/>
              <a:t> </a:t>
            </a:r>
            <a:r>
              <a:rPr lang="pt-BR" sz="1600" dirty="0" smtClean="0"/>
              <a:t>- Província </a:t>
            </a:r>
            <a:r>
              <a:rPr lang="pt-BR" sz="1600" dirty="0" err="1" smtClean="0"/>
              <a:t>Hidrogeológico</a:t>
            </a:r>
            <a:r>
              <a:rPr lang="pt-BR" sz="1600" dirty="0" smtClean="0"/>
              <a:t> do Amazonas e Orinoco</a:t>
            </a:r>
          </a:p>
          <a:p>
            <a:pPr eaLnBrk="1" hangingPunct="1"/>
            <a:endParaRPr lang="pt-BR" sz="1600" dirty="0" smtClean="0"/>
          </a:p>
          <a:p>
            <a:pPr marL="285750" indent="-285750" eaLnBrk="1" hangingPunct="1">
              <a:buAutoNum type="romanLcParenR"/>
            </a:pPr>
            <a:r>
              <a:rPr lang="pt-BR" sz="1200" dirty="0" smtClean="0"/>
              <a:t>Programa UNESCO/OEA ISARM Américas; </a:t>
            </a:r>
          </a:p>
          <a:p>
            <a:pPr marL="285750" indent="-285750" eaLnBrk="1" hangingPunct="1">
              <a:buAutoNum type="romanLcParenR" startAt="2"/>
            </a:pPr>
            <a:r>
              <a:rPr lang="pt-BR" sz="1200" dirty="0" smtClean="0"/>
              <a:t>Estudo da  ANA/Brasil;</a:t>
            </a:r>
          </a:p>
          <a:p>
            <a:pPr eaLnBrk="1" hangingPunct="1"/>
            <a:r>
              <a:rPr lang="pt-BR" sz="1200" dirty="0" err="1" smtClean="0"/>
              <a:t>iii</a:t>
            </a:r>
            <a:r>
              <a:rPr lang="pt-BR" sz="1200" dirty="0" smtClean="0"/>
              <a:t>)   Projeto GEF/PNUMA/OTCA.</a:t>
            </a:r>
          </a:p>
          <a:p>
            <a:pPr eaLnBrk="1" hangingPunct="1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1985535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7224</TotalTime>
  <Words>1402</Words>
  <Application>Microsoft Office PowerPoint</Application>
  <PresentationFormat>Apresentação na tela (4:3)</PresentationFormat>
  <Paragraphs>246</Paragraphs>
  <Slides>30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Forma de Onda</vt:lpstr>
      <vt:lpstr>CorelDRAW</vt:lpstr>
      <vt:lpstr>Gráfico</vt:lpstr>
      <vt:lpstr>Apresentação do PowerPoint</vt:lpstr>
      <vt:lpstr>PANORAMA DAS ÁGUAS SUPERFICIAIS E SUBTERRÂNEAS</vt:lpstr>
      <vt:lpstr>Disponibilidade e Uso da Água no Mundo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Aquífero Amazonas</vt:lpstr>
      <vt:lpstr>Apresentação do PowerPoint</vt:lpstr>
      <vt:lpstr>DISTRIBUIÇÃO DOS RECURSOS HÍDRICOS SUPERFICIAIS NO BRASIL</vt:lpstr>
      <vt:lpstr>Apresentação do PowerPoint</vt:lpstr>
      <vt:lpstr>Apresentação do PowerPoint</vt:lpstr>
      <vt:lpstr>MANANCIAIS DE ABASTECIMENTO</vt:lpstr>
      <vt:lpstr>Apresentação do PowerPoint</vt:lpstr>
      <vt:lpstr>Apresentação do PowerPoint</vt:lpstr>
      <vt:lpstr>Apresentação do PowerPoint</vt:lpstr>
      <vt:lpstr>Principais vazios e gargalos de gestão</vt:lpstr>
      <vt:lpstr>Principais vazios e gargalos de gestão</vt:lpstr>
      <vt:lpstr>Planejamento e gestão dos mananciais de abastecimento em regiões metropolitanas</vt:lpstr>
      <vt:lpstr>Planejamento e gestão dos mananciais de abastecimento em regiões metropolitanas</vt:lpstr>
      <vt:lpstr>BASE LEGAL</vt:lpstr>
      <vt:lpstr>POLITICAS DE PROTEÇÃO AOS MANANCIIAS DE ABSTECIMENTO PÚBLICO</vt:lpstr>
      <vt:lpstr>POLITICAS DE PROTEÇÃO AOS MANANCIAIS DE ABSTECIMENTO PÚBLICO</vt:lpstr>
      <vt:lpstr>ESTADO DO PARANÁ: MANACIAIS ATUAIS E FUTUROS</vt:lpstr>
      <vt:lpstr>Apresentação do PowerPoint</vt:lpstr>
      <vt:lpstr>Apresentação do PowerPoint</vt:lpstr>
      <vt:lpstr>POLITICAS DE PROTEÇÃO AOS MANANCIAIS DE ABASTECIMENTO PÚBLICO</vt:lpstr>
      <vt:lpstr>POLITICAS DE PROTEÇÃO AOS MANANCIAIS DE ABASTECIMENTO PÚBLICO</vt:lpstr>
      <vt:lpstr>POLÍTICAS DE PROTEÇÃO AOS MANANCIAIS DE ABASTECIMENTO PÚBLICO</vt:lpstr>
    </vt:vector>
  </TitlesOfParts>
  <Company>IAS-CSIC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Luciano Mateos</dc:creator>
  <cp:lastModifiedBy>Câmara dos Deputados</cp:lastModifiedBy>
  <cp:revision>977</cp:revision>
  <cp:lastPrinted>2003-04-20T21:29:15Z</cp:lastPrinted>
  <dcterms:created xsi:type="dcterms:W3CDTF">2002-07-13T15:56:23Z</dcterms:created>
  <dcterms:modified xsi:type="dcterms:W3CDTF">2015-05-13T21:07:30Z</dcterms:modified>
</cp:coreProperties>
</file>