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8" r:id="rId3"/>
    <p:sldId id="262" r:id="rId4"/>
    <p:sldId id="257" r:id="rId5"/>
    <p:sldId id="259" r:id="rId6"/>
    <p:sldId id="263" r:id="rId7"/>
    <p:sldId id="316" r:id="rId8"/>
    <p:sldId id="317" r:id="rId9"/>
    <p:sldId id="296" r:id="rId10"/>
    <p:sldId id="320" r:id="rId11"/>
    <p:sldId id="338" r:id="rId12"/>
    <p:sldId id="349" r:id="rId13"/>
    <p:sldId id="350" r:id="rId14"/>
    <p:sldId id="351" r:id="rId15"/>
    <p:sldId id="340" r:id="rId16"/>
    <p:sldId id="342" r:id="rId17"/>
    <p:sldId id="343" r:id="rId18"/>
    <p:sldId id="346" r:id="rId19"/>
    <p:sldId id="347" r:id="rId20"/>
    <p:sldId id="352" r:id="rId21"/>
    <p:sldId id="353" r:id="rId22"/>
    <p:sldId id="330" r:id="rId23"/>
    <p:sldId id="341" r:id="rId24"/>
    <p:sldId id="344" r:id="rId25"/>
    <p:sldId id="348" r:id="rId26"/>
    <p:sldId id="319" r:id="rId27"/>
    <p:sldId id="339" r:id="rId28"/>
    <p:sldId id="332" r:id="rId29"/>
    <p:sldId id="334" r:id="rId30"/>
    <p:sldId id="297" r:id="rId31"/>
    <p:sldId id="275" r:id="rId32"/>
    <p:sldId id="307" r:id="rId33"/>
    <p:sldId id="278" r:id="rId34"/>
    <p:sldId id="298" r:id="rId35"/>
    <p:sldId id="333" r:id="rId36"/>
    <p:sldId id="354" r:id="rId37"/>
    <p:sldId id="314" r:id="rId38"/>
    <p:sldId id="315" r:id="rId39"/>
    <p:sldId id="310" r:id="rId40"/>
    <p:sldId id="309" r:id="rId41"/>
    <p:sldId id="261" r:id="rId42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4F81BD"/>
    <a:srgbClr val="C0504D"/>
    <a:srgbClr val="9BBB59"/>
    <a:srgbClr val="002060"/>
    <a:srgbClr val="0000B2"/>
    <a:srgbClr val="2E4784"/>
    <a:srgbClr val="475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3428" autoAdjust="0"/>
  </p:normalViewPr>
  <p:slideViewPr>
    <p:cSldViewPr snapToGrid="0">
      <p:cViewPr varScale="1">
        <p:scale>
          <a:sx n="62" d="100"/>
          <a:sy n="62" d="100"/>
        </p:scale>
        <p:origin x="-6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CA762-7E0E-4855-98A7-B129CFB43A9C}" type="datetimeFigureOut">
              <a:rPr lang="pt-BR" smtClean="0"/>
              <a:t>05/05/2015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D5538-3309-42CE-8C86-48224C752D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965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93B7C-1FDF-4C7C-A361-385B5C2D5B29}" type="datetimeFigureOut">
              <a:rPr lang="pt-BR" smtClean="0"/>
              <a:t>05/05/2015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647F4-7723-4CB8-823E-814388D72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47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8615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473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473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473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922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105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826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620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967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473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47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9058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297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833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833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874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7636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053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514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69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60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41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28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6971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24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647F4-7723-4CB8-823E-814388D72E65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03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F45A-C218-44C4-92C4-8D422E76C6CB}" type="datetime1">
              <a:rPr lang="pt-BR" smtClean="0"/>
              <a:t>05/05/2015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1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2C71-1103-45C9-8D62-CF438170A444}" type="datetime1">
              <a:rPr lang="pt-BR" smtClean="0"/>
              <a:t>05/05/2015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40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3641-F98C-4E59-BD2B-7BC2995C8857}" type="datetime1">
              <a:rPr lang="pt-BR" smtClean="0"/>
              <a:t>05/05/2015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308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656C-978D-4CB1-9C85-DAFF69E3A77A}" type="datetime1">
              <a:rPr lang="pt-BR" smtClean="0"/>
              <a:t>05/05/2015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14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ACC86-058E-4F7E-AF6C-69404FF58347}" type="datetime1">
              <a:rPr lang="pt-BR" smtClean="0"/>
              <a:t>05/05/2015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775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59C43-60DB-483B-9BC9-D5A64B0A1EAD}" type="datetime1">
              <a:rPr lang="pt-BR" smtClean="0"/>
              <a:t>05/05/2015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1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0DC3-F006-47E9-B2B9-6DC7165505CE}" type="datetime1">
              <a:rPr lang="pt-BR" smtClean="0"/>
              <a:t>05/05/2015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17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0F192-4C7C-4D3D-AA3E-C2B124812E45}" type="datetime1">
              <a:rPr lang="pt-BR" smtClean="0"/>
              <a:t>05/05/2015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521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3DBE-88D6-4538-807B-C9AB63BF3598}" type="datetime1">
              <a:rPr lang="pt-BR" smtClean="0"/>
              <a:t>05/05/2015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64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5F1DC-3D04-4E56-A0B7-11B50B53923E}" type="datetime1">
              <a:rPr lang="pt-BR" smtClean="0"/>
              <a:t>05/05/2015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54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0DA4-10CD-4A31-B85E-6A06FCBF2CC8}" type="datetime1">
              <a:rPr lang="pt-BR" smtClean="0"/>
              <a:t>05/05/2015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66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39744-CE1B-49FC-963E-4F4B73D9A55B}" type="datetime1">
              <a:rPr lang="pt-BR" smtClean="0"/>
              <a:t>05/05/2015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D2579-D0B4-421C-BFBD-95BFE58AF9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29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6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6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5647807"/>
            <a:ext cx="1219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b="1" i="1" dirty="0">
                <a:solidFill>
                  <a:srgbClr val="002060"/>
                </a:solidFill>
              </a:rPr>
              <a:t>Brasília, </a:t>
            </a:r>
            <a:r>
              <a:rPr lang="pt-BR" altLang="pt-BR" sz="1600" b="1" i="1" dirty="0" smtClean="0">
                <a:solidFill>
                  <a:srgbClr val="002060"/>
                </a:solidFill>
              </a:rPr>
              <a:t>maio </a:t>
            </a:r>
            <a:r>
              <a:rPr lang="pt-BR" altLang="pt-BR" sz="1600" b="1" i="1" dirty="0">
                <a:solidFill>
                  <a:srgbClr val="002060"/>
                </a:solidFill>
              </a:rPr>
              <a:t>de 2015.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23081" y="3710816"/>
            <a:ext cx="91458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i="0" dirty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DEPARTAMENTO NACIONAL </a:t>
            </a:r>
            <a:r>
              <a:rPr lang="pt-BR" altLang="pt-BR" sz="1800" b="1" i="0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DE INFRAESTRUTURA DE TRANSPORTES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62" y="244327"/>
            <a:ext cx="2035651" cy="517037"/>
          </a:xfrm>
          <a:prstGeom prst="rect">
            <a:avLst/>
          </a:prstGeom>
        </p:spPr>
      </p:pic>
      <p:cxnSp>
        <p:nvCxnSpPr>
          <p:cNvPr id="26" name="Conector reto 25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0327164" y="5897939"/>
            <a:ext cx="1737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de dados: </a:t>
            </a: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altLang="pt-BR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bril/2015</a:t>
            </a:r>
            <a:endParaRPr lang="pt-BR" sz="1000" dirty="0"/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632943" y="4897002"/>
            <a:ext cx="713970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TRAVESSIAS URBANAS – RODOVIAS FEDERAIS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212658" y="4317512"/>
            <a:ext cx="80541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COMISSÃO DE DESENVOLVIMENTO URBANO </a:t>
            </a:r>
            <a:r>
              <a:rPr lang="pt-BR" altLang="pt-BR" sz="1800" b="1" dirty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– AUDIÊNCIA </a:t>
            </a: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PÚBLICA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27" name="Picture 3" descr="E:\TRAVESSIA URBANA DIRETOR\Fotos\4901__NL9A91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/>
          <a:stretch/>
        </p:blipFill>
        <p:spPr bwMode="auto">
          <a:xfrm>
            <a:off x="2632943" y="1179869"/>
            <a:ext cx="3320519" cy="21085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TRAVESSIA URBANA DIRETOR\Fotos\Estaca 140= Passarela 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 bwMode="auto">
          <a:xfrm>
            <a:off x="6161279" y="1182845"/>
            <a:ext cx="3320519" cy="21229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9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PLANEJADOS E LICITADOS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94070" y="3258549"/>
            <a:ext cx="35891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pt-BR" alt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BR-364/RO</a:t>
            </a:r>
            <a:br>
              <a:rPr lang="pt-BR" alt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Travessia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Urbana de </a:t>
            </a: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Ouro Preto do Oeste </a:t>
            </a:r>
            <a:endParaRPr lang="pt-BR" alt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9062948" y="4233435"/>
            <a:ext cx="29225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BR-381/MG</a:t>
            </a:r>
            <a:r>
              <a:rPr lang="pt-BR" altLang="pt-BR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Anel Rodoviário de Belo Horizonte</a:t>
            </a:r>
          </a:p>
          <a:p>
            <a:endParaRPr lang="pt-B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271492" y="1590675"/>
            <a:ext cx="4432663" cy="4405355"/>
            <a:chOff x="7340513" y="1598127"/>
            <a:chExt cx="4432663" cy="4405355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0"/>
            <a:stretch/>
          </p:blipFill>
          <p:spPr>
            <a:xfrm>
              <a:off x="7340513" y="1598127"/>
              <a:ext cx="4432663" cy="4405355"/>
            </a:xfrm>
            <a:prstGeom prst="rect">
              <a:avLst/>
            </a:prstGeom>
          </p:spPr>
        </p:pic>
        <p:sp>
          <p:nvSpPr>
            <p:cNvPr id="5" name="Elipse 4"/>
            <p:cNvSpPr/>
            <p:nvPr/>
          </p:nvSpPr>
          <p:spPr>
            <a:xfrm>
              <a:off x="11542207" y="3080697"/>
              <a:ext cx="61007" cy="55553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11651447" y="3086080"/>
              <a:ext cx="61007" cy="5555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/>
            <p:cNvSpPr/>
            <p:nvPr/>
          </p:nvSpPr>
          <p:spPr>
            <a:xfrm>
              <a:off x="9424543" y="2424527"/>
              <a:ext cx="61007" cy="5555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/>
            <p:cNvSpPr/>
            <p:nvPr/>
          </p:nvSpPr>
          <p:spPr>
            <a:xfrm>
              <a:off x="10700813" y="4431148"/>
              <a:ext cx="61007" cy="5555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/>
            <p:cNvSpPr/>
            <p:nvPr/>
          </p:nvSpPr>
          <p:spPr>
            <a:xfrm>
              <a:off x="8916178" y="3567959"/>
              <a:ext cx="61007" cy="5555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/>
            <p:cNvSpPr/>
            <p:nvPr/>
          </p:nvSpPr>
          <p:spPr>
            <a:xfrm>
              <a:off x="8740141" y="3435037"/>
              <a:ext cx="61007" cy="5555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/>
            <p:cNvSpPr/>
            <p:nvPr/>
          </p:nvSpPr>
          <p:spPr>
            <a:xfrm>
              <a:off x="8679134" y="3335708"/>
              <a:ext cx="61007" cy="5555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/>
            <p:cNvSpPr/>
            <p:nvPr/>
          </p:nvSpPr>
          <p:spPr>
            <a:xfrm>
              <a:off x="8525490" y="3195319"/>
              <a:ext cx="61007" cy="5555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8" name="Conector de seta reta 7"/>
          <p:cNvCxnSpPr/>
          <p:nvPr/>
        </p:nvCxnSpPr>
        <p:spPr>
          <a:xfrm flipH="1" flipV="1">
            <a:off x="3823914" y="1951968"/>
            <a:ext cx="2490952" cy="472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259120" y="1559076"/>
            <a:ext cx="35739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BR-163/PA</a:t>
            </a: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Travessia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Urbana Santarém </a:t>
            </a: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+Acesso ao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Porto de Santarém</a:t>
            </a:r>
          </a:p>
        </p:txBody>
      </p:sp>
      <p:cxnSp>
        <p:nvCxnSpPr>
          <p:cNvPr id="34" name="Conector de seta reta 33"/>
          <p:cNvCxnSpPr/>
          <p:nvPr/>
        </p:nvCxnSpPr>
        <p:spPr>
          <a:xfrm flipH="1" flipV="1">
            <a:off x="3823914" y="3155251"/>
            <a:ext cx="1575572" cy="394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flipH="1">
            <a:off x="3833092" y="3356033"/>
            <a:ext cx="1727874" cy="419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9010202" y="2472628"/>
            <a:ext cx="2813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BR-101/PE </a:t>
            </a: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Entroncamento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BR-232 (Recife</a:t>
            </a: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cxnSp>
        <p:nvCxnSpPr>
          <p:cNvPr id="36" name="Conector de seta reta 35"/>
          <p:cNvCxnSpPr/>
          <p:nvPr/>
        </p:nvCxnSpPr>
        <p:spPr>
          <a:xfrm flipV="1">
            <a:off x="8673794" y="2925388"/>
            <a:ext cx="331865" cy="1536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40"/>
          <p:cNvSpPr/>
          <p:nvPr/>
        </p:nvSpPr>
        <p:spPr>
          <a:xfrm>
            <a:off x="9238023" y="5386036"/>
            <a:ext cx="207154" cy="207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/>
          <p:cNvSpPr/>
          <p:nvPr/>
        </p:nvSpPr>
        <p:spPr>
          <a:xfrm>
            <a:off x="9218498" y="5742944"/>
            <a:ext cx="207154" cy="207154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9431338" y="5349630"/>
            <a:ext cx="1071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Planejados</a:t>
            </a:r>
            <a:endParaRPr lang="pt-BR" sz="1400" dirty="0"/>
          </a:p>
        </p:txBody>
      </p:sp>
      <p:sp>
        <p:nvSpPr>
          <p:cNvPr id="45" name="Retângulo 44"/>
          <p:cNvSpPr/>
          <p:nvPr/>
        </p:nvSpPr>
        <p:spPr>
          <a:xfrm>
            <a:off x="9431338" y="5688253"/>
            <a:ext cx="891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Licitados</a:t>
            </a:r>
            <a:endParaRPr lang="pt-B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6" name="Conector de seta reta 45"/>
          <p:cNvCxnSpPr/>
          <p:nvPr/>
        </p:nvCxnSpPr>
        <p:spPr>
          <a:xfrm>
            <a:off x="8531308" y="3138085"/>
            <a:ext cx="443990" cy="356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48"/>
          <p:cNvSpPr/>
          <p:nvPr/>
        </p:nvSpPr>
        <p:spPr>
          <a:xfrm>
            <a:off x="9020455" y="3383809"/>
            <a:ext cx="2754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BR-232/PE</a:t>
            </a:r>
            <a:r>
              <a:rPr lang="pt-BR" altLang="pt-BR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Travessia </a:t>
            </a:r>
            <a:r>
              <a:rPr lang="pt-BR" altLang="pt-BR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Urbana (Belo Jardim) </a:t>
            </a:r>
          </a:p>
        </p:txBody>
      </p:sp>
      <p:cxnSp>
        <p:nvCxnSpPr>
          <p:cNvPr id="52" name="Conector de seta reta 51"/>
          <p:cNvCxnSpPr/>
          <p:nvPr/>
        </p:nvCxnSpPr>
        <p:spPr>
          <a:xfrm>
            <a:off x="7736263" y="4451472"/>
            <a:ext cx="13276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/>
          <p:nvPr/>
        </p:nvCxnSpPr>
        <p:spPr>
          <a:xfrm flipH="1">
            <a:off x="3846355" y="3488068"/>
            <a:ext cx="1781275" cy="724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>
            <a:endCxn id="62" idx="3"/>
          </p:cNvCxnSpPr>
          <p:nvPr/>
        </p:nvCxnSpPr>
        <p:spPr>
          <a:xfrm flipH="1">
            <a:off x="3783258" y="3642567"/>
            <a:ext cx="2023770" cy="11988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/>
          <p:cNvSpPr/>
          <p:nvPr/>
        </p:nvSpPr>
        <p:spPr>
          <a:xfrm>
            <a:off x="1250513" y="4579850"/>
            <a:ext cx="2532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alt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BR-364/RO</a:t>
            </a: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Travessia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Urbana de Vilhena 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340179" y="2867908"/>
            <a:ext cx="3461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BR-364/RO</a:t>
            </a:r>
            <a:b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Travessia Urbana de Candeias do Jamari 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477759" y="3975775"/>
            <a:ext cx="3311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alt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BR-364/RO</a:t>
            </a: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Travessia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Urbana de Presidente Médici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4621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CONTRATOS EM ANDAMENTO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447067"/>
              </p:ext>
            </p:extLst>
          </p:nvPr>
        </p:nvGraphicFramePr>
        <p:xfrm>
          <a:off x="226144" y="1502892"/>
          <a:ext cx="11531964" cy="4302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3833"/>
                <a:gridCol w="705394"/>
                <a:gridCol w="1854926"/>
                <a:gridCol w="3644537"/>
                <a:gridCol w="783772"/>
                <a:gridCol w="1071154"/>
                <a:gridCol w="1227909"/>
                <a:gridCol w="1020439"/>
              </a:tblGrid>
              <a:tr h="1096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INTERVENÇÃO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INÍCIO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TÉRMINO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EXECUTADO 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CONTRATO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 + R)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(PI+R)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milhões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BR-262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 Despacho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94,82%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BR-365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Uberlândia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Constr.cont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t.urb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ac.em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p.dupla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BR-163 </a:t>
                      </a:r>
                      <a:b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BR-364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Rondonópolis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35,41%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287,5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BR-116 </a:t>
                      </a:r>
                      <a:b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BR-392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Aceso à Pelotas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Duplicação/restauração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91,98%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333,9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BR-116   </a:t>
                      </a:r>
                      <a:b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BR-392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Acesso à Pelotas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./rest.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70,78%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278,1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BR-158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Maria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BR-158   </a:t>
                      </a:r>
                      <a:b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BR-287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Maria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Duplicação/restauração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8,47%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BR-163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Jaciara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31,25%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342,9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BR-060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Goiânia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Duplicação/restauração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96,55%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166,2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5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CONTRATOS EM ANDAMENTO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996627"/>
              </p:ext>
            </p:extLst>
          </p:nvPr>
        </p:nvGraphicFramePr>
        <p:xfrm>
          <a:off x="226144" y="1502892"/>
          <a:ext cx="11531964" cy="4075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3833"/>
                <a:gridCol w="705394"/>
                <a:gridCol w="2336242"/>
                <a:gridCol w="3163221"/>
                <a:gridCol w="783772"/>
                <a:gridCol w="1071154"/>
                <a:gridCol w="1227909"/>
                <a:gridCol w="1020439"/>
              </a:tblGrid>
              <a:tr h="1096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INTERVENÇÃO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INÍCIO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TÉRMINO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EXECUTADO 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CONTRATO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 + R)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(PI+R)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milhões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BR-440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Juiz de Fora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48,1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BR-163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Marechal Cândido Rondon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99,63%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BR-493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RJ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Itaboraí-</a:t>
                      </a:r>
                      <a:b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Porto </a:t>
                      </a: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Itaguaí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8,67%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457,6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BR-364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/pavimentação de pista 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BR-230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Anapu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73,75%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211,3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54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BR-020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Fortaleza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Construção de OAE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80,17%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54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BR-232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Belo Jardim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46,34%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0,749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BR-242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Luís Eduardo Magalhães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Eliminação de pontos críticos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96,81%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40,8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BR-235   </a:t>
                      </a:r>
                      <a:b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BR-407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Juazeiro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Rest./melhoramentos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São José do Rio Preto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Duplicação/restauração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Ventania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/pavimentação de pista 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97,13%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85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CONTRATOS EM ANDAMENTO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505343"/>
              </p:ext>
            </p:extLst>
          </p:nvPr>
        </p:nvGraphicFramePr>
        <p:xfrm>
          <a:off x="226144" y="1502892"/>
          <a:ext cx="11531964" cy="4307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3833"/>
                <a:gridCol w="705394"/>
                <a:gridCol w="2647741"/>
                <a:gridCol w="2851722"/>
                <a:gridCol w="783772"/>
                <a:gridCol w="1071154"/>
                <a:gridCol w="1227909"/>
                <a:gridCol w="1020439"/>
              </a:tblGrid>
              <a:tr h="1096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INTERVENÇÃO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INÍCIO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TÉRMINO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EXECUTADO 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CONTRATO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 + R)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(PI+R)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milhões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BR-290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São Gabriel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1,78%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BR-448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Porto </a:t>
                      </a: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Alegre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Assessoria técnica especializada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96,08%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27,7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BR-163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Cuiabá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21,23%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BR-163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Jaciara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/pavimentação de pista dupla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97,86%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304,1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BR-070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17,32%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BR-060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Samambaia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17,36%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BR-080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Indaiá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/pavimentação de pista 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53,86%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BR-060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Santo Antônio</a:t>
                      </a:r>
                      <a:r>
                        <a:rPr lang="pt-BR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Barra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./rest.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92,66%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249,2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BR-060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Guapó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98,21%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263,4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BR-060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89,93%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257,4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Imperatriz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Constr.cont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t.urb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ac.em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p.dupla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BR-316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 Jardim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3,38%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BR-280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Duplicação/restauração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5,48%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606,3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107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BR-282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Lages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87,75%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70,5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7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CONTRATOS EM ANDAMENTO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140314"/>
              </p:ext>
            </p:extLst>
          </p:nvPr>
        </p:nvGraphicFramePr>
        <p:xfrm>
          <a:off x="165854" y="1492844"/>
          <a:ext cx="11801733" cy="25951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9706"/>
                <a:gridCol w="703385"/>
                <a:gridCol w="1989574"/>
                <a:gridCol w="2984360"/>
                <a:gridCol w="954594"/>
                <a:gridCol w="1034980"/>
                <a:gridCol w="1557494"/>
                <a:gridCol w="1587640"/>
              </a:tblGrid>
              <a:tr h="1096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INTERVENÇÃO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INÍCIO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TÉRMINO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EXECUTADO 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CONTRATO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 + R)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(PI+R)</a:t>
                      </a:r>
                      <a:b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milhões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64" marR="1864" marT="1864" marB="0" anchor="ctr">
                    <a:solidFill>
                      <a:srgbClr val="5B9BD5"/>
                    </a:solidFill>
                  </a:tcPr>
                </a:tc>
              </a:tr>
              <a:tr h="3044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BR-282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Xanxerê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78,53%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3717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BR-158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Aparecida do Taboado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/pavimentação de pista 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47,43%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3717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Fátima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Duplicação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97,07%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/>
                </a:tc>
              </a:tr>
              <a:tr h="450520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 </a:t>
                      </a: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bilhões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" marR="1036" marT="1036" marB="0" anchor="ctr"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9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11013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EM ANDAMENTO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52862" y="2214874"/>
            <a:ext cx="11225334" cy="2913342"/>
            <a:chOff x="792014" y="2081520"/>
            <a:chExt cx="11225334" cy="2913342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8"/>
            <a:stretch/>
          </p:blipFill>
          <p:spPr>
            <a:xfrm>
              <a:off x="6571510" y="2081520"/>
              <a:ext cx="5445838" cy="291334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289"/>
            <a:stretch/>
          </p:blipFill>
          <p:spPr>
            <a:xfrm>
              <a:off x="792014" y="2081520"/>
              <a:ext cx="5534756" cy="291334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</p:spPr>
        </p:pic>
      </p:grpSp>
      <p:sp>
        <p:nvSpPr>
          <p:cNvPr id="5" name="Retângulo 4"/>
          <p:cNvSpPr/>
          <p:nvPr/>
        </p:nvSpPr>
        <p:spPr>
          <a:xfrm>
            <a:off x="2835720" y="1617413"/>
            <a:ext cx="6230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BR-158/RS e BR-287/RS – Travessia Urbana de Santa Maria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1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11013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EM ANDAMENTO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"/>
          <a:stretch/>
        </p:blipFill>
        <p:spPr>
          <a:xfrm>
            <a:off x="6107013" y="2183472"/>
            <a:ext cx="5493598" cy="35377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"/>
          <a:stretch/>
        </p:blipFill>
        <p:spPr>
          <a:xfrm>
            <a:off x="408890" y="2183473"/>
            <a:ext cx="5499378" cy="35377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sp>
        <p:nvSpPr>
          <p:cNvPr id="23" name="Retângulo 22"/>
          <p:cNvSpPr/>
          <p:nvPr/>
        </p:nvSpPr>
        <p:spPr>
          <a:xfrm>
            <a:off x="3006315" y="1649953"/>
            <a:ext cx="66083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BR-116/RS e BR-392/RS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– Restauração/Duplicação das Obras de Arte Especiais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5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11013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EM ANDAMENTO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4243048" y="1601449"/>
            <a:ext cx="486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BR-493/RJ – Adequação, Restauração e Melhoramento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Jana\Desktop\Fotos Diretor Luiz Guilherme\BR_493_RJ___ACESSO_AO_PORTO_DE_ITAGUAI___INTERSECAO_COM_A_BR_101_RJ_SU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4" y="2141196"/>
            <a:ext cx="5520559" cy="36821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ana\Desktop\Fotos Diretor Luiz Guilherme\BR_493_RJ___km_48_5___Eixo_Sul___Vista_Panoramica_da_Intersecao_com_BR_040_RJ_em_operacao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87" y="2141196"/>
            <a:ext cx="5533905" cy="36933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9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11013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EM ANDAMENTO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751626" y="1535026"/>
            <a:ext cx="7478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BR-010/MA – Imperatriz - Obras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de Duplicação e Adequação de Capacidade e Segurança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18" y="2007721"/>
            <a:ext cx="3432189" cy="25741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04" y="1996869"/>
            <a:ext cx="3861212" cy="257414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5" y="2002347"/>
            <a:ext cx="3852996" cy="25686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3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11013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EM ANDAMENTO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1784740" y="1500166"/>
            <a:ext cx="8500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BR-242/BA – Luís Eduardo Magalhães – Eliminação de Pontos Críticos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5" y="2081766"/>
            <a:ext cx="3737526" cy="24916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b="21933"/>
          <a:stretch/>
        </p:blipFill>
        <p:spPr>
          <a:xfrm>
            <a:off x="4140382" y="2081766"/>
            <a:ext cx="3789590" cy="24916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5"/>
          <a:stretch/>
        </p:blipFill>
        <p:spPr>
          <a:xfrm>
            <a:off x="8043013" y="2081766"/>
            <a:ext cx="3971827" cy="24916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49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cxnSp>
        <p:nvCxnSpPr>
          <p:cNvPr id="26" name="Conector reto 25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9487"/>
          <a:stretch/>
        </p:blipFill>
        <p:spPr>
          <a:xfrm>
            <a:off x="2302332" y="1569627"/>
            <a:ext cx="7129006" cy="4551596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970156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i="0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TÓPICOS DA APRESENTAÇÃO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302332" y="1548944"/>
            <a:ext cx="712900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just">
              <a:buFont typeface="Wingdings" panose="05000000000000000000" pitchFamily="2" charset="2"/>
              <a:buChar char="Ø"/>
            </a:pPr>
            <a:r>
              <a:rPr lang="pt-BR" sz="1600" b="1" dirty="0" smtClean="0">
                <a:latin typeface="Arial" panose="020B0604020202020204" pitchFamily="34" charset="0"/>
              </a:rPr>
              <a:t>Atuação do DNIT</a:t>
            </a:r>
          </a:p>
          <a:p>
            <a:pPr marL="176213" indent="-176213" algn="just">
              <a:buFont typeface="Wingdings" panose="05000000000000000000" pitchFamily="2" charset="2"/>
              <a:buChar char="Ø"/>
            </a:pP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6213" indent="-176213" algn="just">
              <a:buFont typeface="Wingdings" panose="05000000000000000000" pitchFamily="2" charset="2"/>
              <a:buChar char="Ø"/>
            </a:pPr>
            <a:r>
              <a:rPr lang="pt-BR" sz="1600" b="1" dirty="0" smtClean="0">
                <a:latin typeface="Arial" panose="020B0604020202020204" pitchFamily="34" charset="0"/>
              </a:rPr>
              <a:t>Atuação da Diretoria de Infraestrutura Rodoviária</a:t>
            </a:r>
          </a:p>
          <a:p>
            <a:pPr marL="176213" indent="-176213" algn="just">
              <a:buFont typeface="Wingdings" panose="05000000000000000000" pitchFamily="2" charset="2"/>
              <a:buChar char="Ø"/>
            </a:pP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6213" indent="-176213" algn="just">
              <a:buFont typeface="Wingdings" panose="05000000000000000000" pitchFamily="2" charset="2"/>
              <a:buChar char="Ø"/>
            </a:pPr>
            <a:r>
              <a:rPr lang="pt-BR" sz="1600" b="1" dirty="0" smtClean="0">
                <a:latin typeface="Arial" panose="020B0604020202020204" pitchFamily="34" charset="0"/>
              </a:rPr>
              <a:t>Informações Gerais</a:t>
            </a:r>
          </a:p>
          <a:p>
            <a:pPr marL="176213" indent="-176213" algn="just">
              <a:buFont typeface="Wingdings" panose="05000000000000000000" pitchFamily="2" charset="2"/>
              <a:buChar char="Ø"/>
            </a:pP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6213" indent="-176213" algn="just">
              <a:buFont typeface="Wingdings" panose="05000000000000000000" pitchFamily="2" charset="2"/>
              <a:buChar char="Ø"/>
            </a:pPr>
            <a:r>
              <a:rPr lang="pt-BR" sz="1600" b="1" dirty="0" smtClean="0">
                <a:latin typeface="Arial" panose="020B0604020202020204" pitchFamily="34" charset="0"/>
              </a:rPr>
              <a:t>Investimentos</a:t>
            </a:r>
          </a:p>
          <a:p>
            <a:pPr marL="176213" indent="-176213" algn="just">
              <a:buFont typeface="Wingdings" panose="05000000000000000000" pitchFamily="2" charset="2"/>
              <a:buChar char="Ø"/>
            </a:pP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6213" indent="-176213" algn="just">
              <a:buFont typeface="Wingdings" panose="05000000000000000000" pitchFamily="2" charset="2"/>
              <a:buChar char="Ø"/>
            </a:pPr>
            <a:r>
              <a:rPr lang="pt-BR" sz="1600" b="1" dirty="0" smtClean="0">
                <a:latin typeface="Arial" panose="020B0604020202020204" pitchFamily="34" charset="0"/>
              </a:rPr>
              <a:t>Construção Rodoviária</a:t>
            </a:r>
          </a:p>
          <a:p>
            <a:pPr marL="536575" indent="-88900" algn="just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" panose="020B0604020202020204" pitchFamily="34" charset="0"/>
              </a:rPr>
              <a:t>Planejados e Licitados</a:t>
            </a:r>
          </a:p>
          <a:p>
            <a:pPr marL="536575" indent="-88900" algn="just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" panose="020B0604020202020204" pitchFamily="34" charset="0"/>
              </a:rPr>
              <a:t>Em andamento</a:t>
            </a:r>
          </a:p>
          <a:p>
            <a:pPr marL="536575" indent="-88900" algn="just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" panose="020B0604020202020204" pitchFamily="34" charset="0"/>
              </a:rPr>
              <a:t>Concluídos/Encerrados</a:t>
            </a:r>
          </a:p>
          <a:p>
            <a:pPr marL="536575" indent="-88900" algn="just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" panose="020B0604020202020204" pitchFamily="34" charset="0"/>
              </a:rPr>
              <a:t>Obras Delegadas</a:t>
            </a:r>
            <a:endParaRPr lang="pt-BR" sz="1600" dirty="0">
              <a:latin typeface="Arial" panose="020B0604020202020204" pitchFamily="34" charset="0"/>
            </a:endParaRPr>
          </a:p>
          <a:p>
            <a:pPr marL="176213" indent="-176213" algn="just">
              <a:buFont typeface="Wingdings" panose="05000000000000000000" pitchFamily="2" charset="2"/>
              <a:buChar char="Ø"/>
            </a:pP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6213" indent="-176213" algn="just">
              <a:buFont typeface="Wingdings" panose="05000000000000000000" pitchFamily="2" charset="2"/>
              <a:buChar char="Ø"/>
            </a:pPr>
            <a:r>
              <a:rPr lang="pt-BR" sz="1600" b="1" dirty="0" smtClean="0">
                <a:latin typeface="Arial" panose="020B0604020202020204" pitchFamily="34" charset="0"/>
              </a:rPr>
              <a:t>Operações Rodoviárias</a:t>
            </a:r>
          </a:p>
          <a:p>
            <a:pPr marL="549275" indent="-101600" algn="just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" panose="020B0604020202020204" pitchFamily="34" charset="0"/>
              </a:rPr>
              <a:t>Programa BR-Legal (Segurança e Sinalização)</a:t>
            </a:r>
          </a:p>
          <a:p>
            <a:pPr marL="549275" indent="-101600" algn="just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" panose="020B0604020202020204" pitchFamily="34" charset="0"/>
              </a:rPr>
              <a:t>Programa Nacional de </a:t>
            </a:r>
            <a:r>
              <a:rPr lang="pt-BR" sz="1600" dirty="0">
                <a:latin typeface="Arial" panose="020B0604020202020204" pitchFamily="34" charset="0"/>
              </a:rPr>
              <a:t>C</a:t>
            </a:r>
            <a:r>
              <a:rPr lang="pt-BR" sz="1600" dirty="0" smtClean="0">
                <a:latin typeface="Arial" panose="020B0604020202020204" pitchFamily="34" charset="0"/>
              </a:rPr>
              <a:t>ontrole Eletrônico de Velocidade (PNCV)</a:t>
            </a:r>
          </a:p>
        </p:txBody>
      </p:sp>
    </p:spTree>
    <p:extLst>
      <p:ext uri="{BB962C8B-B14F-4D97-AF65-F5344CB8AC3E}">
        <p14:creationId xmlns:p14="http://schemas.microsoft.com/office/powerpoint/2010/main" val="17459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PRINCIPAIS CONTRATOS CONCLUÍDOS</a:t>
            </a:r>
            <a:r>
              <a:rPr lang="pt-BR" sz="1800" i="0" dirty="0" smtClean="0">
                <a:cs typeface="Arial" panose="020B0604020202020204" pitchFamily="34" charset="0"/>
              </a:rPr>
              <a:t>/</a:t>
            </a: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ENCERRADOS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805762"/>
              </p:ext>
            </p:extLst>
          </p:nvPr>
        </p:nvGraphicFramePr>
        <p:xfrm>
          <a:off x="289815" y="1487986"/>
          <a:ext cx="11238156" cy="4337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5269"/>
                <a:gridCol w="532563"/>
                <a:gridCol w="1658310"/>
                <a:gridCol w="3102429"/>
                <a:gridCol w="947057"/>
                <a:gridCol w="1077686"/>
                <a:gridCol w="1404257"/>
                <a:gridCol w="14205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INTERVENÇÃO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INÍCIO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TÉRMINO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EXECUTADO </a:t>
                      </a:r>
                      <a:b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CONTRATO</a:t>
                      </a:r>
                      <a:b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 + R)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(PI+R)</a:t>
                      </a:r>
                      <a:b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milhões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</a:tr>
              <a:tr h="7678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BR-364   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</a:t>
                      </a: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Sapezal</a:t>
                      </a: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Imp./pavimentação de pista simples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2004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96,77%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15,6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BR-163   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</a:t>
                      </a: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Novo Progresso</a:t>
                      </a: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Implantação de pista simples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99,10%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21,1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BR-251   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MG</a:t>
                      </a: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Unai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Duplicação/restauração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98,15%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30,1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BR-290   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</a:t>
                      </a: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São Gabriel</a:t>
                      </a: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2007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96,59%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7,6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BR-158 </a:t>
                      </a:r>
                      <a:b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BR-287  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Santa Maria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Imp./pavimentação de pista simples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2007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100,00%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4,3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BR-050   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</a:t>
                      </a: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Uberlândia</a:t>
                      </a: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Pavimentação de pista simples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99,50%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87,3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787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BR-448   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Porto Alegre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</a:t>
                      </a: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/pavimentação de pista dupla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99,73%</a:t>
                      </a: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267,5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78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99,01%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238,6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99,74%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618,8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BR-319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/pavimentação de pista 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3,97%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24,8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BR-232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Belo Jardim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92,09%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BR-116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Manoel Vitorino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Eliminação de pontos críticos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99,90%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7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BR-110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Ribeira do Pombal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Eliminação de pontos críticos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90,06%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BR-494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Divinópolis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Constr.cont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t.urb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./ac. em 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93,31%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BR-135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Bocaiuva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98,62%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25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PRINCIPAIS CONTRATOS CONCLUÍDOS</a:t>
            </a:r>
            <a:r>
              <a:rPr lang="pt-BR" sz="1800" i="0" dirty="0" smtClean="0">
                <a:cs typeface="Arial" panose="020B0604020202020204" pitchFamily="34" charset="0"/>
              </a:rPr>
              <a:t>/</a:t>
            </a: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ENCERRADOS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487737"/>
              </p:ext>
            </p:extLst>
          </p:nvPr>
        </p:nvGraphicFramePr>
        <p:xfrm>
          <a:off x="289815" y="1487986"/>
          <a:ext cx="11238156" cy="4320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5269"/>
                <a:gridCol w="532563"/>
                <a:gridCol w="1658310"/>
                <a:gridCol w="3102429"/>
                <a:gridCol w="947057"/>
                <a:gridCol w="1077686"/>
                <a:gridCol w="1404257"/>
                <a:gridCol w="14205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INTERVENÇÃO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INÍCIO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TÉRMINO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EXECUTADO </a:t>
                      </a:r>
                      <a:b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CONTRATO</a:t>
                      </a:r>
                      <a:b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 + R)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(PI+R)</a:t>
                      </a:r>
                      <a:b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milhões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BR-376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Maringá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Constr.cont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t.urb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./ac. em 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99,30%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166,4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Erechim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98,05%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BR-285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Passo Fundo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Constr.cont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t.urb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./ac. em 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/2013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97,22%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13,9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BR-285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Coronel Barros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98,57%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BR-158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Porto Alegre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/pavimentação de pista 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1,06%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7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BR-174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Comodoro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Eliminação de pontos críticos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27,39%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BR-158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Vila Rica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/pavimentação de pista 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14,10%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7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BR-070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Primavera do Oeste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103,61%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BR-163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Sorriso</a:t>
                      </a: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Constr.cont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en-US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t.urb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./ac. 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BR-060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Acreúna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./rest.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93,47%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252,2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BR-060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Rio Verde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./rest.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98,13%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131,2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Hidrolândia e </a:t>
                      </a:r>
                      <a:b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Prof. Jamil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Duplicação/restauração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97,59%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72,8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BR-316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Pio XII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Eliminação de pontos críticos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97,54%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BR-135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São Domingos do Maranhão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Eliminação de pontos críticos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99,63%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6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PRINCIPAIS CONTRATOS CONCLUÍDOS</a:t>
            </a:r>
            <a:r>
              <a:rPr lang="pt-BR" sz="1800" i="0" dirty="0" smtClean="0">
                <a:cs typeface="Arial" panose="020B0604020202020204" pitchFamily="34" charset="0"/>
              </a:rPr>
              <a:t>/</a:t>
            </a: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ENCERRADOS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065125"/>
              </p:ext>
            </p:extLst>
          </p:nvPr>
        </p:nvGraphicFramePr>
        <p:xfrm>
          <a:off x="289815" y="1487986"/>
          <a:ext cx="11238156" cy="4458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5269"/>
                <a:gridCol w="532563"/>
                <a:gridCol w="1658310"/>
                <a:gridCol w="3102429"/>
                <a:gridCol w="947057"/>
                <a:gridCol w="1077686"/>
                <a:gridCol w="1404257"/>
                <a:gridCol w="14205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INTERVENÇÃO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INÍCIO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TÉRMINO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EXECUTADO </a:t>
                      </a:r>
                      <a:b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CONTRATO</a:t>
                      </a:r>
                      <a:b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 + R)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(PI+R)</a:t>
                      </a:r>
                      <a:b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milhões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BR-316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Inês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Eliminação de pontos críticos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11,31%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BR-230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Balsas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Eliminação de pontos críticos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12,93%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BR-280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Canoinhas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99,98%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BR-163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São José do Cedro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Constr.cont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t.urb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./ac. em 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98,60%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São Mateus 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/2009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98,86%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Linhares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/pavimentação de pista simples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13,36%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Linhares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constr.cont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t.urb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ac.em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p.dupla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96,36%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19,7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Teotônio Vilela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BR-235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Itabaiana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99,44%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BR-364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Porto Velho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Supervisão de construção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82,18%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BR-364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Vilhena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Alvorada do Norte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Adequação-rest./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98,36%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   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Guaraí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./rest.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99,11%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32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   </a:t>
                      </a:r>
                      <a:endParaRPr lang="pt-BR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Miranorte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Adequação-</a:t>
                      </a:r>
                      <a:r>
                        <a:rPr lang="pt-BR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</a:t>
                      </a: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./rest.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96,99%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3161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OTAL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t-B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2,2 bilhões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84" marR="13084" marT="0" marB="0" anchor="ctr"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63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11013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3089255" y="1476477"/>
            <a:ext cx="6282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Concluídos/Encerrados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BR-376/PR–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Duplicação e Adequação do contorno de Maringá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CONCLUÍDOS E ENCERRADOS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Jana\Desktop\Fotos Diretor Luiz Guilherme\Estaca 165= Ribeirão Maringá 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2"/>
          <a:stretch/>
        </p:blipFill>
        <p:spPr bwMode="auto">
          <a:xfrm>
            <a:off x="289815" y="2137719"/>
            <a:ext cx="5598880" cy="34994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ana\Desktop\Fotos Diretor Luiz Guilherme\Estaca 480= Trevo AV Morangueira 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9"/>
          <a:stretch/>
        </p:blipFill>
        <p:spPr bwMode="auto">
          <a:xfrm>
            <a:off x="6119416" y="2137719"/>
            <a:ext cx="5745522" cy="34994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0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11013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4243048" y="1601449"/>
            <a:ext cx="486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BR-324/BA –</a:t>
            </a:r>
            <a:r>
              <a:rPr lang="pt-BR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Via Expressa de Salvador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5" y="2098041"/>
            <a:ext cx="5691885" cy="37982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sp>
        <p:nvSpPr>
          <p:cNvPr id="16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CONCLUÍDOS E ENCERRADOS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01" y="2098041"/>
            <a:ext cx="5691886" cy="37982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4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11013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1784740" y="1500166"/>
            <a:ext cx="8500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BR-163/PA – Novo Progresso </a:t>
            </a:r>
            <a:endParaRPr lang="pt-BR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CONCLUÍDOS E ENCERRADOS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 r="14051"/>
          <a:stretch/>
        </p:blipFill>
        <p:spPr>
          <a:xfrm>
            <a:off x="289815" y="1957892"/>
            <a:ext cx="4723249" cy="35927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b="11329"/>
          <a:stretch/>
        </p:blipFill>
        <p:spPr>
          <a:xfrm>
            <a:off x="5217459" y="1969653"/>
            <a:ext cx="6642559" cy="35797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1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rol 7"/>
          <p:cNvSpPr>
            <a:spLocks noChangeArrowheads="1" noChangeShapeType="1"/>
          </p:cNvSpPr>
          <p:nvPr/>
        </p:nvSpPr>
        <p:spPr bwMode="auto">
          <a:xfrm>
            <a:off x="1262967" y="8279369"/>
            <a:ext cx="878940" cy="38733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970156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OBRAS DE ARTE ESPECIAIS (OAE) - PASSARELAS</a:t>
            </a:r>
            <a:endParaRPr lang="pt-BR" altLang="pt-BR" sz="1800" b="1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551738" y="1603276"/>
            <a:ext cx="3280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ANDAMENTO:</a:t>
            </a:r>
          </a:p>
          <a:p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BR-163/PR-Marechal Cândido Rondon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8585285" y="1595027"/>
            <a:ext cx="3309442" cy="3116674"/>
            <a:chOff x="-2656729" y="449500"/>
            <a:chExt cx="3309442" cy="3116674"/>
          </a:xfrm>
        </p:grpSpPr>
        <p:pic>
          <p:nvPicPr>
            <p:cNvPr id="1029" name="Picture 5" descr="FotoFlexer_Photo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9" b="8688"/>
            <a:stretch/>
          </p:blipFill>
          <p:spPr bwMode="auto">
            <a:xfrm>
              <a:off x="-2656729" y="1067498"/>
              <a:ext cx="3309442" cy="2498676"/>
            </a:xfrm>
            <a:prstGeom prst="rect">
              <a:avLst/>
            </a:prstGeom>
            <a:noFill/>
            <a:ln w="12700" algn="ctr">
              <a:noFill/>
              <a:round/>
              <a:headEnd/>
              <a:tailEnd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tângulo 37"/>
            <p:cNvSpPr/>
            <p:nvPr/>
          </p:nvSpPr>
          <p:spPr>
            <a:xfrm>
              <a:off x="-2656729" y="449500"/>
              <a:ext cx="33094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 ANDAMENTO: </a:t>
              </a:r>
              <a:br>
                <a:rPr lang="pt-B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BR-116/CE-Distrito </a:t>
              </a:r>
              <a:r>
                <a:rPr lang="pt-BR" sz="1400" dirty="0">
                  <a:latin typeface="Arial" panose="020B0604020202020204" pitchFamily="34" charset="0"/>
                  <a:cs typeface="Arial" panose="020B0604020202020204" pitchFamily="34" charset="0"/>
                </a:rPr>
                <a:t>Industrial </a:t>
              </a:r>
              <a:r>
                <a:rPr lang="pt-B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 Jaboti</a:t>
              </a:r>
              <a:endParaRPr lang="pt-B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212610" y="1603276"/>
            <a:ext cx="4155009" cy="3101386"/>
            <a:chOff x="2743632" y="1356314"/>
            <a:chExt cx="4155009" cy="3101386"/>
          </a:xfrm>
        </p:grpSpPr>
        <p:pic>
          <p:nvPicPr>
            <p:cNvPr id="1026" name="Picture 2" descr="C:\Users\Jana\Desktop\Fotos Diretor Luiz Guilherme\Estaca 677= Passarela 1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79"/>
            <a:stretch/>
          </p:blipFill>
          <p:spPr bwMode="auto">
            <a:xfrm>
              <a:off x="2784907" y="1959025"/>
              <a:ext cx="4113734" cy="2498675"/>
            </a:xfrm>
            <a:prstGeom prst="rect">
              <a:avLst/>
            </a:prstGeom>
            <a:noFill/>
            <a:ln w="12700" algn="ctr">
              <a:noFill/>
              <a:round/>
              <a:headEnd/>
              <a:tailEnd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tângulo 22"/>
            <p:cNvSpPr/>
            <p:nvPr/>
          </p:nvSpPr>
          <p:spPr>
            <a:xfrm>
              <a:off x="2743632" y="1356314"/>
              <a:ext cx="329835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ENCERRADO:</a:t>
              </a:r>
            </a:p>
            <a:p>
              <a:r>
                <a:rPr lang="pt-B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BR-376/PR-Contorno Norte de Maringá</a:t>
              </a:r>
              <a:endParaRPr lang="pt-B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/>
          <a:stretch/>
        </p:blipFill>
        <p:spPr bwMode="auto">
          <a:xfrm>
            <a:off x="4476450" y="2205987"/>
            <a:ext cx="4000003" cy="2498676"/>
          </a:xfrm>
          <a:prstGeom prst="rect">
            <a:avLst/>
          </a:prstGeom>
          <a:noFill/>
          <a:ln w="12700" algn="ctr">
            <a:noFill/>
            <a:round/>
            <a:headEnd/>
            <a:tailEnd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rol 7"/>
          <p:cNvSpPr>
            <a:spLocks noChangeArrowheads="1" noChangeShapeType="1"/>
          </p:cNvSpPr>
          <p:nvPr/>
        </p:nvSpPr>
        <p:spPr bwMode="auto">
          <a:xfrm>
            <a:off x="1262967" y="8279369"/>
            <a:ext cx="878940" cy="38733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970156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CONTRATOS QUE CONTEMPLAM OBRAS DE ARTE ESPECIAIS (OAE) - PASSARELAS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7" name="Tabe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313758"/>
              </p:ext>
            </p:extLst>
          </p:nvPr>
        </p:nvGraphicFramePr>
        <p:xfrm>
          <a:off x="3214204" y="1713059"/>
          <a:ext cx="5741894" cy="3819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8395"/>
                <a:gridCol w="2033517"/>
                <a:gridCol w="2049982"/>
              </a:tblGrid>
              <a:tr h="485517">
                <a:tc gridSpan="3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TÉRMINO A PARTIR </a:t>
                      </a:r>
                      <a:r>
                        <a:rPr lang="pt-BR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2007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QUANTIDADE DE CONTRATOS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(PI+R)</a:t>
                      </a:r>
                      <a:b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R$ milhões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</a:tr>
              <a:tr h="473336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</a:t>
                      </a:r>
                      <a:endParaRPr lang="pt-B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CO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es-CO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07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Nordeste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s-CO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latin typeface="Arial" pitchFamily="34" charset="0"/>
                          <a:cs typeface="Arial" pitchFamily="34" charset="0"/>
                        </a:rPr>
                        <a:t>172,1</a:t>
                      </a:r>
                      <a:endParaRPr lang="es-CO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109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Centro-Oeste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s-CO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40,3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93295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Sudeste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s-CO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118,7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87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Sul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s-CO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 smtClean="0">
                          <a:latin typeface="Arial" pitchFamily="34" charset="0"/>
                          <a:cs typeface="Arial" pitchFamily="34" charset="0"/>
                        </a:rPr>
                        <a:t>80,8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7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412,5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sp>
        <p:nvSpPr>
          <p:cNvPr id="39" name="Retângulo 38"/>
          <p:cNvSpPr/>
          <p:nvPr/>
        </p:nvSpPr>
        <p:spPr>
          <a:xfrm>
            <a:off x="261136" y="5775113"/>
            <a:ext cx="38234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Observação: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Estudo/Projeto, Obra de Engenharia e Supervisão.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84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CONTRATOS CONCLUÍDOS, ENCERRADOS E EM ANDAMENTO (PI + R)</a:t>
            </a:r>
            <a:endParaRPr lang="pt-BR" sz="1800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0" name="Tabe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637881"/>
              </p:ext>
            </p:extLst>
          </p:nvPr>
        </p:nvGraphicFramePr>
        <p:xfrm>
          <a:off x="3500638" y="1752600"/>
          <a:ext cx="5084562" cy="3032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6668"/>
                <a:gridCol w="2447894"/>
              </a:tblGrid>
              <a:tr h="655715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STATUS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(PI</a:t>
                      </a:r>
                      <a:r>
                        <a:rPr lang="pt-BR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+ R) </a:t>
                      </a:r>
                      <a:br>
                        <a:rPr lang="pt-BR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lang="pt-BR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R$ bilhões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</a:tr>
              <a:tr h="538085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CGCONT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</a:tr>
              <a:tr h="415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Concluído ou Encerrado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68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Andamento </a:t>
                      </a:r>
                      <a:b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(ativo, cadastrado, paralisado)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5,20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54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7,42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5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OBRAS DELEGADAS</a:t>
            </a:r>
            <a:endParaRPr lang="pt-BR" sz="1800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691974"/>
              </p:ext>
            </p:extLst>
          </p:nvPr>
        </p:nvGraphicFramePr>
        <p:xfrm>
          <a:off x="289815" y="1581577"/>
          <a:ext cx="11455899" cy="44596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5881"/>
                <a:gridCol w="762000"/>
                <a:gridCol w="1662957"/>
                <a:gridCol w="3061443"/>
                <a:gridCol w="851476"/>
                <a:gridCol w="597822"/>
                <a:gridCol w="698752"/>
                <a:gridCol w="1009310"/>
                <a:gridCol w="1048129"/>
                <a:gridCol w="1048129"/>
              </a:tblGrid>
              <a:tr h="36244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Rodovia</a:t>
                      </a:r>
                      <a:endParaRPr lang="pt-BR" sz="105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Convenente</a:t>
                      </a:r>
                      <a:endParaRPr lang="pt-BR" sz="105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Objeto (parcial)</a:t>
                      </a:r>
                      <a:endParaRPr lang="pt-BR" sz="105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Obra </a:t>
                      </a:r>
                      <a:br>
                        <a:rPr lang="pt-BR" sz="105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t-BR" sz="105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delegada</a:t>
                      </a:r>
                      <a:endParaRPr lang="pt-BR" sz="105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Início</a:t>
                      </a:r>
                      <a:endParaRPr lang="pt-BR" sz="105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Término</a:t>
                      </a:r>
                      <a:endParaRPr lang="pt-BR" sz="105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Extensão contrato (km)</a:t>
                      </a:r>
                      <a:endParaRPr lang="pt-BR" sz="105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Status</a:t>
                      </a:r>
                      <a:endParaRPr lang="pt-BR" sz="105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Valor do R$ (milhões)</a:t>
                      </a:r>
                      <a:endParaRPr lang="pt-BR" sz="1050" b="1" u="none" strike="noStrike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2728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BR-364/RO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 de Ji-Paraná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Obras de construção de vias de acesso, reforço e alargamento da obra de arte especial sobre o rio Machado.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Termo de</a:t>
                      </a:r>
                      <a:b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Compromisso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Execução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19,57</a:t>
                      </a:r>
                    </a:p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728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Nordeste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BR-324/BA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 da BA/ Interveniência: Companhia de </a:t>
                      </a:r>
                      <a:r>
                        <a:rPr lang="pt-BR" sz="9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Desenv</a:t>
                      </a:r>
                      <a:r>
                        <a:rPr lang="pt-BR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Urb. do Estado da BA- CONDER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 de serviço para Implantação de 4 passarelas sobre a via expressa de acesso ao Porto de Salvador/BA.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Termo de</a:t>
                      </a:r>
                      <a:b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Compromisso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Execução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18,03</a:t>
                      </a:r>
                    </a:p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728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Centro-Oeste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BR-070/MT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 de Primavera do Leste (MT)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Construção/Adequação da </a:t>
                      </a:r>
                      <a:r>
                        <a:rPr lang="pt-BR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trav.</a:t>
                      </a: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urbana de Primavera do Leste.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Convênio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Execução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45,28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4936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BR-158/MT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 de Água Boa (MT)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Construção de Melhoramentos na </a:t>
                      </a:r>
                      <a:r>
                        <a:rPr lang="pt-BR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trav.</a:t>
                      </a: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urbana de Água Boa.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Paralisado </a:t>
                      </a:r>
                      <a:endParaRPr lang="pt-BR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309,03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8501">
                <a:tc vMerge="1">
                  <a:txBody>
                    <a:bodyPr/>
                    <a:lstStyle/>
                    <a:p>
                      <a:pPr algn="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BR-163/MT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 de Sorriso (MT)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Intervenção viária na rodovia BR-163/MT na </a:t>
                      </a:r>
                      <a:r>
                        <a:rPr lang="pt-BR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trav.</a:t>
                      </a: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urbana de Sorriso/MT.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Termo de</a:t>
                      </a:r>
                      <a:b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Compromisso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Paralisado </a:t>
                      </a:r>
                      <a:endParaRPr lang="pt-BR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23,58</a:t>
                      </a:r>
                    </a:p>
                    <a:p>
                      <a:pPr algn="ctr" fontAlgn="ctr"/>
                      <a:endParaRPr lang="pt-BR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698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 do MT/ Interveniência: Secretaria Extraordinária da Copa do Mundo – SECOPA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Construção da travessia urbana de Cuiabá e Várzea Grande.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Execução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11,86</a:t>
                      </a:r>
                    </a:p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690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Sudeste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BR-262/MG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 de Uberaba (MG)</a:t>
                      </a:r>
                      <a:endParaRPr lang="pt-BR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 executivo e execução das obras de adequação da </a:t>
                      </a:r>
                      <a:r>
                        <a:rPr lang="pt-BR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trav.</a:t>
                      </a: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urbana de Uberaba. Proximidades do residencial e chácaras Mariitas.</a:t>
                      </a:r>
                      <a:endParaRPr lang="pt-BR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8663">
                <a:tc vMerge="1">
                  <a:txBody>
                    <a:bodyPr/>
                    <a:lstStyle/>
                    <a:p>
                      <a:pPr algn="ctr" fontAlgn="ctr"/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Execução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29,06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BR-101/ES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 do ES/ Interveniência: Secretaria</a:t>
                      </a:r>
                      <a:r>
                        <a:rPr lang="pt-BR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Estado dos Transportes e Obras Públicas do ES </a:t>
                      </a:r>
                      <a:r>
                        <a:rPr lang="pt-BR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(SEOP) – Contorno Rodoviário de Serra (ES)</a:t>
                      </a:r>
                      <a:endParaRPr lang="pt-BR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Obras da Variante do Mestre Álvaro (Contorno Rodoviário do Município de Serra/ES)</a:t>
                      </a:r>
                      <a:endParaRPr lang="pt-BR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1682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Execução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165,71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068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t-BR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t-BR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92,7</a:t>
                      </a:r>
                      <a:endParaRPr lang="pt-BR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857,77</a:t>
                      </a:r>
                      <a:endParaRPr lang="pt-BR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3" name="Retângulo 12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CONSTRUÇÃO RODOVIÁRIA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 bwMode="auto">
          <a:xfrm>
            <a:off x="10634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cxnSp>
        <p:nvCxnSpPr>
          <p:cNvPr id="26" name="Conector reto 25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4904788" y="5729667"/>
            <a:ext cx="2036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FERROVIÁRIO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478391" y="2894809"/>
            <a:ext cx="3235216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MODAIS DE TRANSPORTE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/>
        </p:blipFill>
        <p:spPr>
          <a:xfrm>
            <a:off x="4629854" y="3867266"/>
            <a:ext cx="2916499" cy="17801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grpSp>
        <p:nvGrpSpPr>
          <p:cNvPr id="30" name="Grupo 29"/>
          <p:cNvGrpSpPr/>
          <p:nvPr/>
        </p:nvGrpSpPr>
        <p:grpSpPr>
          <a:xfrm>
            <a:off x="7755990" y="3841164"/>
            <a:ext cx="2916499" cy="2235552"/>
            <a:chOff x="6284906" y="3009900"/>
            <a:chExt cx="2916499" cy="2235552"/>
          </a:xfrm>
        </p:grpSpPr>
        <p:sp>
          <p:nvSpPr>
            <p:cNvPr id="23" name="Retângulo 22"/>
            <p:cNvSpPr/>
            <p:nvPr/>
          </p:nvSpPr>
          <p:spPr>
            <a:xfrm>
              <a:off x="6864842" y="4876120"/>
              <a:ext cx="16786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i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AQUAVIÁRIO</a:t>
              </a: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6"/>
            <a:srcRect l="65617" t="30899" b="31094"/>
            <a:stretch/>
          </p:blipFill>
          <p:spPr>
            <a:xfrm>
              <a:off x="6284906" y="3009900"/>
              <a:ext cx="2916499" cy="181346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</p:spPr>
        </p:pic>
      </p:grpSp>
      <p:grpSp>
        <p:nvGrpSpPr>
          <p:cNvPr id="10" name="Grupo 9"/>
          <p:cNvGrpSpPr/>
          <p:nvPr/>
        </p:nvGrpSpPr>
        <p:grpSpPr>
          <a:xfrm>
            <a:off x="1503717" y="3855094"/>
            <a:ext cx="2916499" cy="2208737"/>
            <a:chOff x="377812" y="3138053"/>
            <a:chExt cx="2916499" cy="2208737"/>
          </a:xfrm>
        </p:grpSpPr>
        <p:sp>
          <p:nvSpPr>
            <p:cNvPr id="22" name="Retângulo 21"/>
            <p:cNvSpPr/>
            <p:nvPr/>
          </p:nvSpPr>
          <p:spPr>
            <a:xfrm>
              <a:off x="862382" y="4977458"/>
              <a:ext cx="16904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i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RODOVIÁRIO</a:t>
              </a:r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39" b="21930"/>
            <a:stretch/>
          </p:blipFill>
          <p:spPr>
            <a:xfrm>
              <a:off x="377812" y="3138053"/>
              <a:ext cx="2916499" cy="179387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</p:spPr>
        </p:pic>
      </p:grpSp>
      <p:cxnSp>
        <p:nvCxnSpPr>
          <p:cNvPr id="20" name="Conector reto 19"/>
          <p:cNvCxnSpPr/>
          <p:nvPr/>
        </p:nvCxnSpPr>
        <p:spPr>
          <a:xfrm flipV="1">
            <a:off x="2961967" y="3552817"/>
            <a:ext cx="6252272" cy="2946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>
            <a:endCxn id="25" idx="2"/>
          </p:cNvCxnSpPr>
          <p:nvPr/>
        </p:nvCxnSpPr>
        <p:spPr>
          <a:xfrm flipV="1">
            <a:off x="6095999" y="3264141"/>
            <a:ext cx="0" cy="20017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>
            <a:stCxn id="8" idx="0"/>
          </p:cNvCxnSpPr>
          <p:nvPr/>
        </p:nvCxnSpPr>
        <p:spPr>
          <a:xfrm flipV="1">
            <a:off x="2961967" y="3539672"/>
            <a:ext cx="7895" cy="31542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>
            <a:stCxn id="3" idx="0"/>
          </p:cNvCxnSpPr>
          <p:nvPr/>
        </p:nvCxnSpPr>
        <p:spPr>
          <a:xfrm flipH="1" flipV="1">
            <a:off x="9214239" y="3552817"/>
            <a:ext cx="1" cy="28834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 flipV="1">
            <a:off x="6095998" y="3451547"/>
            <a:ext cx="1" cy="41865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ATUAÇÃO DO DNIT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89814" y="1044008"/>
            <a:ext cx="116413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</a:rPr>
              <a:t>OBJETIVO:</a:t>
            </a:r>
          </a:p>
          <a:p>
            <a:pPr algn="just"/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</a:rPr>
              <a:t>Implementar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</a:rPr>
              <a:t>, em sua esfera de atuação, a política formulada para a administração da </a:t>
            </a:r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</a:rPr>
              <a:t>infraestrutura 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</a:rPr>
              <a:t>do Sistema Federal de Viação, compreendendo sua operação, manutenção, restauração ou reposição, adequação de capacidade, e ampliação mediante construção de novas vias e </a:t>
            </a:r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</a:rPr>
              <a:t>terminais.</a:t>
            </a:r>
          </a:p>
          <a:p>
            <a:pPr algn="just"/>
            <a:endParaRPr lang="pt-BR" sz="1200" b="1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r>
              <a:rPr lang="pt-BR" sz="12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Fonte:</a:t>
            </a:r>
            <a:r>
              <a:rPr lang="pt-BR" sz="1200" dirty="0" smtClean="0">
                <a:solidFill>
                  <a:srgbClr val="000066"/>
                </a:solidFill>
                <a:latin typeface="Arial" panose="020B0604020202020204" pitchFamily="34" charset="0"/>
              </a:rPr>
              <a:t> Art. 80 da Lei 10.233 de 05 de junho de 2001 </a:t>
            </a:r>
            <a:r>
              <a:rPr lang="pt-BR" sz="1200" dirty="0">
                <a:solidFill>
                  <a:srgbClr val="000066"/>
                </a:solidFill>
                <a:latin typeface="Arial" panose="020B0604020202020204" pitchFamily="34" charset="0"/>
              </a:rPr>
              <a:t>(Dispõe sobre a reestruturação do transporte terrestre e cria </a:t>
            </a:r>
            <a:r>
              <a:rPr lang="pt-BR" sz="1200" dirty="0" smtClean="0">
                <a:solidFill>
                  <a:srgbClr val="000066"/>
                </a:solidFill>
                <a:latin typeface="Arial" panose="020B0604020202020204" pitchFamily="34" charset="0"/>
              </a:rPr>
              <a:t>o DNIT </a:t>
            </a:r>
            <a:r>
              <a:rPr lang="pt-BR" sz="1200" dirty="0">
                <a:solidFill>
                  <a:srgbClr val="000066"/>
                </a:solidFill>
                <a:latin typeface="Arial" panose="020B0604020202020204" pitchFamily="34" charset="0"/>
              </a:rPr>
              <a:t>entre outras </a:t>
            </a:r>
            <a:r>
              <a:rPr lang="pt-BR" sz="1200" dirty="0" smtClean="0">
                <a:solidFill>
                  <a:srgbClr val="000066"/>
                </a:solidFill>
                <a:latin typeface="Arial" panose="020B0604020202020204" pitchFamily="34" charset="0"/>
              </a:rPr>
              <a:t>providências).</a:t>
            </a:r>
            <a:endParaRPr lang="pt-BR" sz="12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/>
            <a:endParaRPr lang="pt-BR" sz="12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273429" y="1871677"/>
            <a:ext cx="342606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OPERAÇÕES RODOVIÁRIAS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Control 4"/>
          <p:cNvSpPr>
            <a:spLocks noChangeArrowheads="1" noChangeShapeType="1"/>
          </p:cNvSpPr>
          <p:nvPr/>
        </p:nvSpPr>
        <p:spPr bwMode="auto">
          <a:xfrm>
            <a:off x="65088" y="4452938"/>
            <a:ext cx="5921375" cy="31543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752" y="2413720"/>
            <a:ext cx="3709421" cy="19944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pic>
        <p:nvPicPr>
          <p:cNvPr id="14" name="Imagem 13"/>
          <p:cNvPicPr/>
          <p:nvPr/>
        </p:nvPicPr>
        <p:blipFill rotWithShape="1">
          <a:blip r:embed="rId6"/>
          <a:srcRect l="53282" t="55563" r="19999" b="13758"/>
          <a:stretch/>
        </p:blipFill>
        <p:spPr>
          <a:xfrm>
            <a:off x="954858" y="2424395"/>
            <a:ext cx="2993319" cy="19894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pic>
        <p:nvPicPr>
          <p:cNvPr id="15" name="Picture 9" descr="PNCV Fonte-www"/>
          <p:cNvPicPr>
            <a:picLocks noChangeAspect="1" noChangeArrowheads="1"/>
          </p:cNvPicPr>
          <p:nvPr/>
        </p:nvPicPr>
        <p:blipFill>
          <a:blip r:embed="rId7"/>
          <a:srcRect t="10376"/>
          <a:stretch>
            <a:fillRect/>
          </a:stretch>
        </p:blipFill>
        <p:spPr bwMode="auto">
          <a:xfrm>
            <a:off x="8024748" y="2424395"/>
            <a:ext cx="2974867" cy="19998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5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rol 4"/>
          <p:cNvSpPr>
            <a:spLocks noChangeArrowheads="1" noChangeShapeType="1"/>
          </p:cNvSpPr>
          <p:nvPr/>
        </p:nvSpPr>
        <p:spPr bwMode="auto">
          <a:xfrm>
            <a:off x="65088" y="4452938"/>
            <a:ext cx="5921375" cy="31543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635025"/>
              </p:ext>
            </p:extLst>
          </p:nvPr>
        </p:nvGraphicFramePr>
        <p:xfrm>
          <a:off x="5155150" y="3074961"/>
          <a:ext cx="5864469" cy="2209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8123"/>
                <a:gridCol w="1966328"/>
                <a:gridCol w="2210018"/>
              </a:tblGrid>
              <a:tr h="43219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effectLst/>
                        </a:rPr>
                        <a:t> EXECUTADO (km) </a:t>
                      </a:r>
                    </a:p>
                  </a:txBody>
                  <a:tcPr marL="7144" marR="7144" marT="7148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00878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Lotes Contratados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Lotes em homologação e celebração de contrato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Serviços em execução (manutenção e conservação)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8" marB="0" anchor="ctr"/>
                </a:tc>
              </a:tr>
              <a:tr h="7682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51.130,80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7.531,63</a:t>
                      </a:r>
                      <a:endParaRPr lang="pt-BR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51.130,80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8" marB="0" anchor="ctr"/>
                </a:tc>
              </a:tr>
            </a:tbl>
          </a:graphicData>
        </a:graphic>
      </p:graphicFrame>
      <p:sp>
        <p:nvSpPr>
          <p:cNvPr id="16" name="Retângulo 6"/>
          <p:cNvSpPr>
            <a:spLocks noChangeArrowheads="1"/>
          </p:cNvSpPr>
          <p:nvPr/>
        </p:nvSpPr>
        <p:spPr bwMode="auto">
          <a:xfrm>
            <a:off x="2168747" y="1678229"/>
            <a:ext cx="956957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900" b="0" dirty="0"/>
              <a:t>Propicia melhorias das condições da segurança viária da Malha Rodoviária Federal, visa implantar e manter a sinalização horizontal e a sinalização vertical e suspensa, como também os dispositivos de segurança. </a:t>
            </a:r>
            <a:r>
              <a:rPr lang="pt-BR" altLang="pt-BR" sz="1900" dirty="0"/>
              <a:t>     </a:t>
            </a:r>
          </a:p>
        </p:txBody>
      </p:sp>
      <p:pic>
        <p:nvPicPr>
          <p:cNvPr id="18" name="Picture 51" descr="BR LEG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869" y="1701894"/>
            <a:ext cx="1296988" cy="11318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" y="967021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SEGURANÇA E SINALIZAÇÃO VIÁRIA (BR-Legal)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835720" y="3775761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Malha </a:t>
            </a:r>
            <a:b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Planejada:</a:t>
            </a:r>
          </a:p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60.802,3 km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OPERAÇÕES RODOVIÁRIAS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815" y="1940833"/>
            <a:ext cx="3787059" cy="36395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sp>
        <p:nvSpPr>
          <p:cNvPr id="3" name="Retângulo 2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OPERAÇÕES RODOVIÁRIAS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" y="967021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SEGURANÇA E SINALIZAÇÃO VIÁRIA (BR-Legal)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136199" y="1470241"/>
            <a:ext cx="768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Quantidade de Escolas até 100 m de rodovias federais pavimentadas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89815" y="5742131"/>
            <a:ext cx="8240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>
                <a:latin typeface="Arial" panose="020B0604020202020204" pitchFamily="34" charset="0"/>
              </a:rPr>
              <a:t>Observação: </a:t>
            </a:r>
            <a:r>
              <a:rPr lang="pt-BR" sz="1000" dirty="0" err="1" smtClean="0">
                <a:latin typeface="Arial" panose="020B0604020202020204" pitchFamily="34" charset="0"/>
              </a:rPr>
              <a:t>Georreferenciamento</a:t>
            </a:r>
            <a:r>
              <a:rPr lang="pt-BR" sz="1000" dirty="0" smtClean="0">
                <a:latin typeface="Arial" panose="020B0604020202020204" pitchFamily="34" charset="0"/>
              </a:rPr>
              <a:t> segundo dados do INEP (2013).</a:t>
            </a:r>
          </a:p>
          <a:p>
            <a:endParaRPr lang="pt-BR" sz="1000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14" name="Conector reto 13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642943"/>
              </p:ext>
            </p:extLst>
          </p:nvPr>
        </p:nvGraphicFramePr>
        <p:xfrm>
          <a:off x="5765822" y="1987995"/>
          <a:ext cx="5529629" cy="26481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1352"/>
                <a:gridCol w="3798277"/>
              </a:tblGrid>
              <a:tr h="5890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DE ESCOLAS</a:t>
                      </a:r>
                      <a:r>
                        <a:rPr lang="pt-BR" sz="1400" b="1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(0-100 m)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</a:tr>
              <a:tr h="31476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0773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Nordeste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1.706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Centro-Oeste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3410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Sudeste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2901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3092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3.308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tângulo 14"/>
          <p:cNvSpPr/>
          <p:nvPr/>
        </p:nvSpPr>
        <p:spPr>
          <a:xfrm>
            <a:off x="5742110" y="5013253"/>
            <a:ext cx="5176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 Programa BR-Legal está vinculado </a:t>
            </a:r>
            <a:r>
              <a:rPr lang="es-CO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pt-BR" alt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maioria desses locais.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0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rol 4"/>
          <p:cNvSpPr>
            <a:spLocks noChangeArrowheads="1" noChangeShapeType="1"/>
          </p:cNvSpPr>
          <p:nvPr/>
        </p:nvSpPr>
        <p:spPr bwMode="auto">
          <a:xfrm>
            <a:off x="65088" y="4452938"/>
            <a:ext cx="5921375" cy="31543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-40978" y="985664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PROGRAMA NACIONAL DE CONTROLE ELETRÔNICO DE VELOCIDADE (PNCV)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tângulo 4"/>
          <p:cNvSpPr>
            <a:spLocks noChangeArrowheads="1"/>
          </p:cNvSpPr>
          <p:nvPr/>
        </p:nvSpPr>
        <p:spPr bwMode="auto">
          <a:xfrm>
            <a:off x="1714788" y="1762665"/>
            <a:ext cx="4786767" cy="199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2000"/>
              </a:spcAft>
              <a:buFontTx/>
              <a:buNone/>
            </a:pPr>
            <a:r>
              <a:rPr lang="pt-BR" altLang="pt-BR" sz="1900" dirty="0"/>
              <a:t>Redução da quantidade e a severidade dos acidentes mediante a utilização de equipamentos eletrônicos de fiscalização do trânsito, visando aumentar o nível de segurança dos usuários. </a:t>
            </a:r>
          </a:p>
        </p:txBody>
      </p:sp>
      <p:sp>
        <p:nvSpPr>
          <p:cNvPr id="25" name="CaixaDeTexto 9"/>
          <p:cNvSpPr txBox="1">
            <a:spLocks noChangeArrowheads="1"/>
          </p:cNvSpPr>
          <p:nvPr/>
        </p:nvSpPr>
        <p:spPr bwMode="auto">
          <a:xfrm>
            <a:off x="7245350" y="5591393"/>
            <a:ext cx="498475" cy="2619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altLang="pt-BR" sz="1100" i="0" dirty="0" smtClean="0"/>
          </a:p>
        </p:txBody>
      </p:sp>
      <p:pic>
        <p:nvPicPr>
          <p:cNvPr id="26" name="Picture 9" descr="PNCV Fonte-www"/>
          <p:cNvPicPr>
            <a:picLocks noChangeAspect="1" noChangeArrowheads="1"/>
          </p:cNvPicPr>
          <p:nvPr/>
        </p:nvPicPr>
        <p:blipFill>
          <a:blip r:embed="rId6"/>
          <a:srcRect t="10376"/>
          <a:stretch>
            <a:fillRect/>
          </a:stretch>
        </p:blipFill>
        <p:spPr bwMode="auto">
          <a:xfrm>
            <a:off x="243830" y="2435713"/>
            <a:ext cx="1295401" cy="8708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7"/>
          <a:srcRect l="10626" t="29184" r="2344" b="19455"/>
          <a:stretch>
            <a:fillRect/>
          </a:stretch>
        </p:blipFill>
        <p:spPr bwMode="auto">
          <a:xfrm>
            <a:off x="243830" y="1884219"/>
            <a:ext cx="1279252" cy="4241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OPERAÇÕES RODOVIÁRIAS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7236" y="4976943"/>
            <a:ext cx="69517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→ Barreira Eletrônica de Velocidade</a:t>
            </a:r>
          </a:p>
          <a:p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Radar Fixo</a:t>
            </a:r>
          </a:p>
          <a:p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Avanço de Sinal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ermelho e Parada Sobre a Faixa de Pedestre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964" y="1566335"/>
            <a:ext cx="5370332" cy="346286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11111463" y="4322133"/>
            <a:ext cx="66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rol 4"/>
          <p:cNvSpPr>
            <a:spLocks noChangeArrowheads="1" noChangeShapeType="1"/>
          </p:cNvSpPr>
          <p:nvPr/>
        </p:nvSpPr>
        <p:spPr bwMode="auto">
          <a:xfrm>
            <a:off x="65088" y="4452938"/>
            <a:ext cx="5921375" cy="31543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-40978" y="985664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PROGRAMA NACIONAL DE CONTROLE ELETRÔNICO DE VELOCIDADE (PNCV)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OPERAÇÕES RODOVIÁRIAS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203957"/>
              </p:ext>
            </p:extLst>
          </p:nvPr>
        </p:nvGraphicFramePr>
        <p:xfrm>
          <a:off x="4281853" y="2218095"/>
          <a:ext cx="7749442" cy="3548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531"/>
                <a:gridCol w="975946"/>
                <a:gridCol w="712177"/>
                <a:gridCol w="905607"/>
                <a:gridCol w="838335"/>
                <a:gridCol w="879230"/>
                <a:gridCol w="694947"/>
                <a:gridCol w="782515"/>
                <a:gridCol w="967154"/>
              </a:tblGrid>
              <a:tr h="4251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operação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Autorizada para instalação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8908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Barreira Eletrônica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Radar Fixo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Avanço de Sinal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Barreira Eletrônica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Radar Fixo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Avanço de Sinal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</a:tr>
              <a:tr h="31476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07731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Nordeste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281354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Centro-Oeste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34107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Sudeste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813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290147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309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1.478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1.456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3.115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</a:tr>
              <a:tr h="47478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3.443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Image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524" y="1548401"/>
            <a:ext cx="1547778" cy="9675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sp>
        <p:nvSpPr>
          <p:cNvPr id="24" name="Retângulo 23"/>
          <p:cNvSpPr/>
          <p:nvPr/>
        </p:nvSpPr>
        <p:spPr>
          <a:xfrm>
            <a:off x="5513509" y="1599018"/>
            <a:ext cx="5583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Quantidade de Equipamentos acumulados (2015)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15" y="2685640"/>
            <a:ext cx="3891196" cy="30821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6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OPERAÇÕES RODOVIÁRIAS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" y="967021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SEGURANÇA E SINALIZAÇÃO VIÁRIA (BR-Legal)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14" name="Conector reto 13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1949159" y="1363418"/>
            <a:ext cx="8293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Quantidade de Equipamentos em Operação e Autorizados para Instalação</a:t>
            </a:r>
            <a:b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Principais Travessias Urbanas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734196"/>
              </p:ext>
            </p:extLst>
          </p:nvPr>
        </p:nvGraphicFramePr>
        <p:xfrm>
          <a:off x="411982" y="2100824"/>
          <a:ext cx="9465548" cy="4053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5271"/>
                <a:gridCol w="834013"/>
                <a:gridCol w="602901"/>
                <a:gridCol w="1668026"/>
                <a:gridCol w="1366576"/>
                <a:gridCol w="1175657"/>
                <a:gridCol w="934497"/>
                <a:gridCol w="1115367"/>
                <a:gridCol w="673240"/>
              </a:tblGrid>
              <a:tr h="33770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RODOVIA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274" marR="9274" marT="927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UF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274" marR="9274" marT="927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MUNICÍPIO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274" marR="9274" marT="927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SITUAÇÃO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274" marR="9274" marT="927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BARREIRA ELETRÔNICA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RADAR FIXO 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AVANÇO DE SINAL 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</a:tr>
              <a:tr h="216000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pt-BR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BR-163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  <a:r>
                        <a:rPr lang="pt-B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Progresso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instalação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BR-364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Porto Velho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Operando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Colina do Tocantins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Pedro Afonso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Gurupi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pt-BR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Nordeste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BR-407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Petrolina/Juazeiro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BR-242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instalação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BR-010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Imperatriz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Operando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Recife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instalação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Centro-oeste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BR-070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Primavera do Leste</a:t>
                      </a:r>
                      <a:endParaRPr lang="pt-B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16000"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Sudeste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Tabajara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Operando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Ubatuba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BR-376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Maringá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BR-280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Jaraguá do Sul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</a:tr>
              <a:tr h="216000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74" marR="9274" marT="9274" marB="0" anchor="ctr"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0701028" y="3148087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46</a:t>
            </a:r>
            <a:endParaRPr lang="pt-B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0829268" y="499142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9</a:t>
            </a:r>
            <a:endParaRPr lang="pt-B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0009149" y="2778755"/>
            <a:ext cx="202214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OPERANDO</a:t>
            </a:r>
            <a:endParaRPr lang="pt-BR" altLang="pt-BR" sz="1800" b="1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0071974" y="4292676"/>
            <a:ext cx="195932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EM INSTALAÇÃO</a:t>
            </a:r>
            <a:endParaRPr lang="pt-BR" altLang="pt-BR" sz="1800" b="1" i="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4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985664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PROGRAMA NACIONAL DE CONTROLE ELETRÔNICO DE VELOCIDADE (PNCV)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OPERAÇÕES RODOVIÁRIAS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-3975" y="1454056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Quantidade de Acidentes antes e depois do PNCV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9046"/>
              </p:ext>
            </p:extLst>
          </p:nvPr>
        </p:nvGraphicFramePr>
        <p:xfrm>
          <a:off x="1708733" y="1985098"/>
          <a:ext cx="8557897" cy="4107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7896"/>
                <a:gridCol w="751438"/>
                <a:gridCol w="2093723"/>
                <a:gridCol w="1756372"/>
                <a:gridCol w="1204111"/>
                <a:gridCol w="1584357"/>
              </a:tblGrid>
              <a:tr h="703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Início </a:t>
                      </a:r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Operação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ANTES</a:t>
                      </a:r>
                      <a:endParaRPr lang="pt-B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DEPOIS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>
                    <a:solidFill>
                      <a:srgbClr val="5B9BD5"/>
                    </a:solidFill>
                  </a:tcPr>
                </a:tc>
              </a:tr>
              <a:tr h="31687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BR-407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Juazeiro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</a:tr>
              <a:tr h="31687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Cariacica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</a:tr>
              <a:tr h="334978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BR-010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Imperatriz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</a:tr>
              <a:tr h="307818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Recife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</a:tr>
              <a:tr h="298765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BR-376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São José dos Pinhais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</a:tr>
              <a:tr h="280657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BR-280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Jaraguá do Sul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</a:tr>
              <a:tr h="298764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BR-280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Corupá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</a:tr>
              <a:tr h="307818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BR-101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Ubatuba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</a:tr>
              <a:tr h="316872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Colinas do Tocantins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</a:tr>
              <a:tr h="307817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BR-153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Gurupi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</a:tr>
              <a:tr h="317182"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618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37" marR="3037" marT="3037" marB="0" anchor="ctr"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13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985664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PROGRAMA NACIONAL DE CONTROLE ELETRÔNICO DE VELOCIDADE (PNCV)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OPERAÇÕES RODOVIÁRIAS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-3975" y="1454056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Águas Lindas de Goiás – </a:t>
            </a:r>
            <a:r>
              <a:rPr lang="pt-BR" altLang="pt-BR" sz="1800" b="1" dirty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BR-070/GO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3049350" y="2811748"/>
            <a:ext cx="898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Polícia Rodoviária Federal → Perímetro urbano </a:t>
            </a: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305 acidentes </a:t>
            </a:r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(jan. a out. de 2013)</a:t>
            </a:r>
            <a:endParaRPr lang="pt-BR" dirty="0"/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5"/>
          <a:srcRect l="53150" t="55765" r="18057" b="13144"/>
          <a:stretch/>
        </p:blipFill>
        <p:spPr>
          <a:xfrm>
            <a:off x="3313568" y="3433360"/>
            <a:ext cx="3525737" cy="21415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sp>
        <p:nvSpPr>
          <p:cNvPr id="50" name="Retângulo 49"/>
          <p:cNvSpPr/>
          <p:nvPr/>
        </p:nvSpPr>
        <p:spPr>
          <a:xfrm>
            <a:off x="4279424" y="1992189"/>
            <a:ext cx="6622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ACIDENTES → Prejuízo de </a:t>
            </a: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R$10 milhões</a:t>
            </a:r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aos cofres públicos</a:t>
            </a:r>
            <a:b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alt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www.denatran.gov.br</a:t>
            </a:r>
            <a:endParaRPr lang="pt-BR" sz="1000" dirty="0"/>
          </a:p>
        </p:txBody>
      </p:sp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8884854" y="3968312"/>
            <a:ext cx="109296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2013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7725882" y="4405377"/>
            <a:ext cx="3340729" cy="7017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pt-BR" altLang="pt-BR" sz="1800" dirty="0">
                <a:cs typeface="Arial" panose="020B0604020202020204" pitchFamily="34" charset="0"/>
              </a:rPr>
              <a:t>27 pessoas perderam a </a:t>
            </a:r>
            <a:r>
              <a:rPr lang="pt-BR" altLang="pt-BR" sz="1800" dirty="0" smtClean="0">
                <a:cs typeface="Arial" panose="020B0604020202020204" pitchFamily="34" charset="0"/>
              </a:rPr>
              <a:t>vida</a:t>
            </a:r>
          </a:p>
          <a:p>
            <a:pPr algn="ctr">
              <a:buNone/>
            </a:pPr>
            <a:r>
              <a:rPr lang="pt-BR" altLang="pt-BR" sz="1800" dirty="0" smtClean="0">
                <a:cs typeface="Arial" panose="020B0604020202020204" pitchFamily="34" charset="0"/>
              </a:rPr>
              <a:t>240 </a:t>
            </a:r>
            <a:r>
              <a:rPr lang="pt-BR" altLang="pt-BR" sz="1800" dirty="0">
                <a:cs typeface="Arial" panose="020B0604020202020204" pitchFamily="34" charset="0"/>
              </a:rPr>
              <a:t>ficaram </a:t>
            </a:r>
            <a:r>
              <a:rPr lang="pt-BR" altLang="pt-BR" sz="1800" dirty="0" smtClean="0">
                <a:cs typeface="Arial" panose="020B0604020202020204" pitchFamily="34" charset="0"/>
              </a:rPr>
              <a:t>feridas</a:t>
            </a:r>
            <a:endParaRPr lang="pt-BR" altLang="pt-BR" sz="1800" dirty="0">
              <a:cs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821" t="692" r="-1"/>
          <a:stretch/>
        </p:blipFill>
        <p:spPr>
          <a:xfrm>
            <a:off x="356284" y="2244636"/>
            <a:ext cx="2507910" cy="2439735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047424" y="4722970"/>
            <a:ext cx="1125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Estado do Goiás</a:t>
            </a:r>
            <a:endParaRPr lang="pt-BR" sz="1000" dirty="0"/>
          </a:p>
        </p:txBody>
      </p:sp>
      <p:sp>
        <p:nvSpPr>
          <p:cNvPr id="53" name="Retângulo 52"/>
          <p:cNvSpPr/>
          <p:nvPr/>
        </p:nvSpPr>
        <p:spPr>
          <a:xfrm>
            <a:off x="1422687" y="4395895"/>
            <a:ext cx="15007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Águas Lindas de Goiás</a:t>
            </a:r>
            <a:endParaRPr lang="pt-BR" sz="1000" dirty="0"/>
          </a:p>
        </p:txBody>
      </p:sp>
      <p:cxnSp>
        <p:nvCxnSpPr>
          <p:cNvPr id="16" name="Conector de seta reta 15"/>
          <p:cNvCxnSpPr/>
          <p:nvPr/>
        </p:nvCxnSpPr>
        <p:spPr>
          <a:xfrm flipH="1">
            <a:off x="2009849" y="3433360"/>
            <a:ext cx="13995" cy="9625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6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985664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PROGRAMA NACIONAL DE CONTROLE ELETRÔNICO DE VELOCIDADE (PNCV)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OPERAÇÕES RODOVIÁRIAS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182862" y="1898802"/>
            <a:ext cx="444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DEPOIS DA IMPLANTAÇÃO DO PNCV </a:t>
            </a:r>
            <a:endParaRPr lang="pt-BR" sz="1000" b="1" dirty="0"/>
          </a:p>
        </p:txBody>
      </p:sp>
      <p:sp>
        <p:nvSpPr>
          <p:cNvPr id="2" name="Retângulo 1"/>
          <p:cNvSpPr/>
          <p:nvPr/>
        </p:nvSpPr>
        <p:spPr>
          <a:xfrm>
            <a:off x="298280" y="4559011"/>
            <a:ext cx="47820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Redução em 48% o número de acidentes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 índice de óbitos caiu 63%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Número de feridos reduziu em 39%</a:t>
            </a:r>
            <a:endParaRPr lang="pt-BR" dirty="0"/>
          </a:p>
        </p:txBody>
      </p:sp>
      <p:pic>
        <p:nvPicPr>
          <p:cNvPr id="25" name="Imagem 24"/>
          <p:cNvPicPr/>
          <p:nvPr/>
        </p:nvPicPr>
        <p:blipFill rotWithShape="1">
          <a:blip r:embed="rId5"/>
          <a:srcRect l="52921" t="11208" r="17404" b="56677"/>
          <a:stretch/>
        </p:blipFill>
        <p:spPr>
          <a:xfrm>
            <a:off x="539522" y="2766311"/>
            <a:ext cx="2226591" cy="1309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pic>
        <p:nvPicPr>
          <p:cNvPr id="26" name="Imagem 25"/>
          <p:cNvPicPr/>
          <p:nvPr/>
        </p:nvPicPr>
        <p:blipFill rotWithShape="1">
          <a:blip r:embed="rId5"/>
          <a:srcRect l="53282" t="55563" r="17737" b="13758"/>
          <a:stretch/>
        </p:blipFill>
        <p:spPr>
          <a:xfrm>
            <a:off x="2858521" y="2766311"/>
            <a:ext cx="2199558" cy="1309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sp>
        <p:nvSpPr>
          <p:cNvPr id="34" name="Retângulo 33"/>
          <p:cNvSpPr/>
          <p:nvPr/>
        </p:nvSpPr>
        <p:spPr>
          <a:xfrm>
            <a:off x="5888841" y="2301598"/>
            <a:ext cx="5472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Quantidade de Acidentes no Perímetro Urbano</a:t>
            </a:r>
            <a:b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(2013-2014)</a:t>
            </a:r>
            <a:endParaRPr lang="pt-BR" sz="1000" b="1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472" y="2917976"/>
            <a:ext cx="6005577" cy="3308496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298280" y="5736045"/>
            <a:ext cx="39146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>
                <a:latin typeface="Arial" panose="020B0604020202020204" pitchFamily="34" charset="0"/>
              </a:rPr>
              <a:t>Fonte: </a:t>
            </a:r>
            <a:r>
              <a:rPr lang="pt-BR" sz="1000" dirty="0" smtClean="0">
                <a:latin typeface="Arial" panose="020B0604020202020204" pitchFamily="34" charset="0"/>
              </a:rPr>
              <a:t>Polícia Rodoviária Federal</a:t>
            </a:r>
          </a:p>
          <a:p>
            <a:endParaRPr lang="pt-BR" sz="1000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-3975" y="1454056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Águas Lindas de Goiás – </a:t>
            </a:r>
            <a:r>
              <a:rPr lang="pt-BR" altLang="pt-BR" sz="1800" b="1" dirty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BR-070/GO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985664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PROGRAMA NACIONAL DE CONTROLE ELETRÔNICO DE VELOCIDADE (PNCV)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89814" y="318179"/>
            <a:ext cx="759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OPERAÇÕES RODOVIÁRIAS - PLANEJAMENTO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06693" y="2488413"/>
            <a:ext cx="55327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Tx/>
              <a:buChar char="-"/>
            </a:pPr>
            <a:r>
              <a:rPr lang="pt-BR" alt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PONTOS DE MAIOR QUANTIDADE DE ACIDENTES</a:t>
            </a:r>
          </a:p>
          <a:p>
            <a:pPr marL="176213" indent="-176213">
              <a:buFontTx/>
              <a:buChar char="-"/>
            </a:pPr>
            <a:r>
              <a:rPr lang="pt-BR" alt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 e redução de velocidade</a:t>
            </a:r>
          </a:p>
          <a:p>
            <a:pPr marL="176213" indent="-176213">
              <a:buFontTx/>
              <a:buChar char="-"/>
            </a:pPr>
            <a:r>
              <a:rPr lang="pt-BR" alt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Fiscalização do avanço do sinal vermelho e parada sobre a faixa de pedestres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6596367" y="2150474"/>
            <a:ext cx="4650032" cy="371799"/>
            <a:chOff x="4650732" y="3241867"/>
            <a:chExt cx="4650032" cy="371799"/>
          </a:xfrm>
        </p:grpSpPr>
        <p:sp>
          <p:nvSpPr>
            <p:cNvPr id="2" name="Retângulo 1"/>
            <p:cNvSpPr/>
            <p:nvPr/>
          </p:nvSpPr>
          <p:spPr>
            <a:xfrm>
              <a:off x="4650732" y="3244334"/>
              <a:ext cx="19543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pt-B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PRIORIZARÁ → </a:t>
              </a:r>
              <a:endParaRPr lang="pt-BR" alt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6440173" y="3241867"/>
              <a:ext cx="2860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TRAVESSIAS URBANAS</a:t>
              </a:r>
              <a:endParaRPr lang="pt-BR" dirty="0"/>
            </a:p>
          </p:txBody>
        </p:sp>
      </p:grp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120782" y="1654621"/>
            <a:ext cx="186983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ATUAL PNCV</a:t>
            </a:r>
            <a:endParaRPr lang="pt-BR" altLang="pt-BR" sz="1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6649210" y="1548402"/>
            <a:ext cx="436472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NOVO PNCV (em desenvolvimento)</a:t>
            </a:r>
            <a:endParaRPr lang="pt-BR" altLang="pt-BR" sz="1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649210" y="2779484"/>
            <a:ext cx="515397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Motivação: 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Crescimento das cidades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Falta de planejamento e políticas públicas de </a:t>
            </a:r>
            <a:b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uso do solo</a:t>
            </a:r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 rot="5400000">
            <a:off x="8683417" y="3851955"/>
            <a:ext cx="664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pt-BR" sz="3200" dirty="0"/>
          </a:p>
        </p:txBody>
      </p:sp>
      <p:sp>
        <p:nvSpPr>
          <p:cNvPr id="28" name="Retângulo 27"/>
          <p:cNvSpPr/>
          <p:nvPr/>
        </p:nvSpPr>
        <p:spPr>
          <a:xfrm rot="5400000">
            <a:off x="8683417" y="4884324"/>
            <a:ext cx="664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pt-BR" sz="3200" dirty="0"/>
          </a:p>
        </p:txBody>
      </p:sp>
      <p:sp>
        <p:nvSpPr>
          <p:cNvPr id="29" name="Retângulo 28"/>
          <p:cNvSpPr/>
          <p:nvPr/>
        </p:nvSpPr>
        <p:spPr>
          <a:xfrm>
            <a:off x="6369029" y="4264303"/>
            <a:ext cx="5878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Surgimento de núcleos urbanos marginais às rodovias, </a:t>
            </a:r>
            <a:b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aumentando o risco de acidentes</a:t>
            </a:r>
          </a:p>
          <a:p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2344196" y="5454039"/>
            <a:ext cx="9507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Geram impactos na segurança viária, na mobilidade, na acessibilidade e no meio ambiente.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32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23" name="Conector reto 22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9" descr="PNCV Fonte-www"/>
          <p:cNvPicPr>
            <a:picLocks noChangeAspect="1" noChangeArrowheads="1"/>
          </p:cNvPicPr>
          <p:nvPr/>
        </p:nvPicPr>
        <p:blipFill>
          <a:blip r:embed="rId5"/>
          <a:srcRect t="10376"/>
          <a:stretch>
            <a:fillRect/>
          </a:stretch>
        </p:blipFill>
        <p:spPr bwMode="auto">
          <a:xfrm>
            <a:off x="5689689" y="3755883"/>
            <a:ext cx="3391678" cy="22800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/>
          <a:stretch>
            <a:fillRect/>
          </a:stretch>
        </p:blipFill>
        <p:spPr bwMode="auto">
          <a:xfrm>
            <a:off x="2680567" y="3745762"/>
            <a:ext cx="3354387" cy="2278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 descr="13902927160_3b8cf697e6_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/>
          <a:stretch>
            <a:fillRect/>
          </a:stretch>
        </p:blipFill>
        <p:spPr bwMode="auto">
          <a:xfrm>
            <a:off x="2680567" y="1510562"/>
            <a:ext cx="3508375" cy="2257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14086216461_9d2263e28c_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"/>
          <a:stretch>
            <a:fillRect/>
          </a:stretch>
        </p:blipFill>
        <p:spPr bwMode="auto">
          <a:xfrm>
            <a:off x="6034954" y="1510562"/>
            <a:ext cx="3046413" cy="2257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mapa do Brasil fundo transparente"/>
          <p:cNvPicPr>
            <a:picLocks noChangeAspect="1" noChangeArrowheads="1"/>
          </p:cNvPicPr>
          <p:nvPr/>
        </p:nvPicPr>
        <p:blipFill>
          <a:blip r:embed="rId9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92" y="1888387"/>
            <a:ext cx="3984625" cy="37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0" y="970156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i="0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ATUAÇÃO DA DIRETORIA DE INFRAESTRUTURA RODOVIÁRIA - DIR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985664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PROGRAMA NACIONAL DE CONTROLE ELETRÔNICO DE VELOCIDADE (PNCV)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OPERAÇÕES RODOVIÁRIAS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1586717" y="1999832"/>
            <a:ext cx="4910798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Câmeras de monitoramento do tráfego em tempo real</a:t>
            </a:r>
            <a:endParaRPr lang="pt-BR" altLang="pt-BR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1586717" y="2307609"/>
            <a:ext cx="4910798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Leitura Automática de Placas - LAP</a:t>
            </a:r>
            <a:endParaRPr lang="pt-BR" altLang="pt-BR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1586717" y="2600717"/>
            <a:ext cx="4910798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Painel de Mensagem Variável - PMV</a:t>
            </a:r>
            <a:endParaRPr lang="pt-BR" altLang="pt-BR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1586717" y="2906114"/>
            <a:ext cx="4910798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Conexão remota dos equipamentos</a:t>
            </a:r>
            <a:endParaRPr lang="pt-BR" altLang="pt-BR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1586717" y="3199222"/>
            <a:ext cx="4910798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Centro de Controle Operacional - CCO</a:t>
            </a:r>
            <a:endParaRPr lang="pt-BR" altLang="pt-BR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897925" y="4973407"/>
            <a:ext cx="6288382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2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Faixas para travessias de pedestres</a:t>
            </a:r>
            <a:endParaRPr lang="pt-BR" altLang="pt-BR" sz="2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44" name="Rectangle 1"/>
          <p:cNvSpPr>
            <a:spLocks noChangeArrowheads="1"/>
          </p:cNvSpPr>
          <p:nvPr/>
        </p:nvSpPr>
        <p:spPr bwMode="auto">
          <a:xfrm>
            <a:off x="897925" y="5486625"/>
            <a:ext cx="6288382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2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Faixas elevadas para travessias de pedestres</a:t>
            </a:r>
            <a:endParaRPr lang="pt-BR" altLang="pt-BR" sz="2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1586717" y="3478324"/>
            <a:ext cx="4910798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Iluminação LED</a:t>
            </a:r>
            <a:endParaRPr lang="pt-BR" altLang="pt-BR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1586717" y="3769869"/>
            <a:ext cx="4910798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Energia solar</a:t>
            </a:r>
            <a:endParaRPr lang="pt-BR" altLang="pt-BR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1586717" y="4344790"/>
            <a:ext cx="4910798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Fiscalização da velocidade média (experimental)</a:t>
            </a:r>
            <a:endParaRPr lang="pt-BR" altLang="pt-BR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1586717" y="4060062"/>
            <a:ext cx="4910798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Integração com o Programa BR-Legal</a:t>
            </a:r>
            <a:endParaRPr lang="pt-BR" altLang="pt-BR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5316476" y="1505485"/>
            <a:ext cx="186983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NOVO PNCV</a:t>
            </a:r>
            <a:endParaRPr lang="pt-BR" altLang="pt-BR" sz="1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7037496" y="2277995"/>
            <a:ext cx="4232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Encontra-se em fase de</a:t>
            </a:r>
            <a:b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Elaboração do Termo de Referência  </a:t>
            </a:r>
            <a:endParaRPr lang="pt-BR" alt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133703" y="4087794"/>
            <a:ext cx="841401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i="0" dirty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DEPARTAMENTO NACIONAL DE INFRAESTRUTURA DE </a:t>
            </a:r>
            <a:r>
              <a:rPr lang="pt-BR" altLang="pt-BR" sz="1800" b="1" i="0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TRANSPORTES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Diretoria de Infraestrutura Rodoviária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674514" y="1292260"/>
            <a:ext cx="5332396" cy="2414562"/>
            <a:chOff x="3674514" y="1246156"/>
            <a:chExt cx="5332396" cy="2414562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514" y="1246157"/>
              <a:ext cx="5332396" cy="2414561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pic>
          <p:nvPicPr>
            <p:cNvPr id="12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7" r="5850"/>
            <a:stretch/>
          </p:blipFill>
          <p:spPr>
            <a:xfrm>
              <a:off x="7142060" y="1246156"/>
              <a:ext cx="1556673" cy="2414561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3" name="Retângulo 2"/>
          <p:cNvSpPr/>
          <p:nvPr/>
        </p:nvSpPr>
        <p:spPr>
          <a:xfrm>
            <a:off x="3292711" y="51049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(61)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3315-4301 </a:t>
            </a:r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4302</a:t>
            </a:r>
            <a:endParaRPr lang="pt-BR" altLang="pt-BR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dir@dnit.gov.br / luiz.mello@dnit.gov.br</a:t>
            </a:r>
            <a:endParaRPr lang="pt-BR" altLang="pt-BR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ector reto 34"/>
          <p:cNvCxnSpPr/>
          <p:nvPr/>
        </p:nvCxnSpPr>
        <p:spPr>
          <a:xfrm flipH="1" flipV="1">
            <a:off x="6096143" y="1426648"/>
            <a:ext cx="1825" cy="65669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23" name="Conector reto 22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3877416" y="1052350"/>
            <a:ext cx="443716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Diretoria de Infraestrutura Rodoviária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65666" y="1943913"/>
            <a:ext cx="3460260" cy="1874800"/>
            <a:chOff x="1724855" y="2391489"/>
            <a:chExt cx="3460260" cy="1874800"/>
          </a:xfrm>
        </p:grpSpPr>
        <p:sp>
          <p:nvSpPr>
            <p:cNvPr id="37" name="CaixaDeTexto 36"/>
            <p:cNvSpPr txBox="1"/>
            <p:nvPr/>
          </p:nvSpPr>
          <p:spPr>
            <a:xfrm>
              <a:off x="1724855" y="3466070"/>
              <a:ext cx="3460260" cy="8002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CGCONT</a:t>
              </a:r>
              <a:r>
                <a:rPr lang="pt-BR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t-BR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Coordenação-Geral de </a:t>
              </a:r>
              <a:br>
                <a:rPr lang="pt-BR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Construção Rodoviária</a:t>
              </a:r>
              <a:endPara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" descr="12484619133_4159b8323b_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52636" y="2391489"/>
              <a:ext cx="1526436" cy="101762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8" name="CaixaDeTexto 37"/>
          <p:cNvSpPr txBox="1"/>
          <p:nvPr/>
        </p:nvSpPr>
        <p:spPr>
          <a:xfrm>
            <a:off x="4366832" y="3013394"/>
            <a:ext cx="3462277" cy="800219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CGMRR</a:t>
            </a:r>
            <a:b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Coordenação-Geral de </a:t>
            </a:r>
            <a:b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Manutenção e Restauração Rodoviária</a:t>
            </a:r>
            <a:endParaRPr lang="pt-B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8444984" y="1944792"/>
            <a:ext cx="3462277" cy="1876767"/>
            <a:chOff x="13637748" y="2556016"/>
            <a:chExt cx="3462277" cy="1876767"/>
          </a:xfrm>
        </p:grpSpPr>
        <p:pic>
          <p:nvPicPr>
            <p:cNvPr id="30" name="Picture 3" descr="14170437195_a5bf076e22_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676783" y="2556016"/>
              <a:ext cx="1526436" cy="101858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9" name="CaixaDeTexto 38"/>
            <p:cNvSpPr txBox="1"/>
            <p:nvPr/>
          </p:nvSpPr>
          <p:spPr>
            <a:xfrm>
              <a:off x="13637748" y="3632564"/>
              <a:ext cx="3462277" cy="800219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CGPERT</a:t>
              </a:r>
            </a:p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Coordenação-Geral de </a:t>
              </a:r>
              <a:br>
                <a:rPr lang="pt-BR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Operações Rodoviárias</a:t>
              </a:r>
              <a:endPara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CaixaDeTexto 42"/>
          <p:cNvSpPr txBox="1"/>
          <p:nvPr/>
        </p:nvSpPr>
        <p:spPr>
          <a:xfrm>
            <a:off x="289881" y="3900995"/>
            <a:ext cx="3440003" cy="3077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Coord. de Obras de Construção</a:t>
            </a:r>
            <a:endParaRPr lang="pt-B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289881" y="4258014"/>
            <a:ext cx="3440003" cy="3077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Coord. de Obras Delegadas</a:t>
            </a:r>
            <a:endParaRPr lang="pt-B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4366831" y="3910601"/>
            <a:ext cx="3462277" cy="307777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Coord. de Manutenção por Programas</a:t>
            </a:r>
            <a:endParaRPr lang="pt-B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4366832" y="4268405"/>
            <a:ext cx="3462276" cy="307777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Coord. de Manutenção por Serviços</a:t>
            </a:r>
            <a:endParaRPr lang="pt-B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8444984" y="3970687"/>
            <a:ext cx="3486788" cy="307777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Coord. de Segurança e Eng. de Trânsito</a:t>
            </a:r>
            <a:endParaRPr lang="pt-B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8444984" y="4324250"/>
            <a:ext cx="3486788" cy="307777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Coord. de Operações</a:t>
            </a:r>
            <a:endParaRPr lang="pt-B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ector reto 31"/>
          <p:cNvCxnSpPr/>
          <p:nvPr/>
        </p:nvCxnSpPr>
        <p:spPr>
          <a:xfrm flipV="1">
            <a:off x="2156665" y="1651557"/>
            <a:ext cx="8090572" cy="540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>
            <a:stCxn id="24" idx="0"/>
          </p:cNvCxnSpPr>
          <p:nvPr/>
        </p:nvCxnSpPr>
        <p:spPr>
          <a:xfrm flipV="1">
            <a:off x="2156665" y="1659961"/>
            <a:ext cx="0" cy="28395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 flipV="1">
            <a:off x="10247237" y="1659961"/>
            <a:ext cx="0" cy="28395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33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ATUAÇÃO DA DIR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3" t="14334" b="21025"/>
          <a:stretch/>
        </p:blipFill>
        <p:spPr>
          <a:xfrm>
            <a:off x="5347847" y="1935363"/>
            <a:ext cx="1526436" cy="1016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</p:spPr>
      </p:pic>
      <p:sp>
        <p:nvSpPr>
          <p:cNvPr id="31" name="Retângulo 30"/>
          <p:cNvSpPr/>
          <p:nvPr/>
        </p:nvSpPr>
        <p:spPr>
          <a:xfrm>
            <a:off x="119822" y="4705762"/>
            <a:ext cx="4280294" cy="111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lnSpc>
                <a:spcPct val="130000"/>
              </a:lnSpc>
              <a:spcBef>
                <a:spcPts val="600"/>
              </a:spcBef>
            </a:pP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Construção</a:t>
            </a:r>
            <a:r>
              <a:rPr lang="pt-BR" sz="1100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Pavimentação, Adequação, Duplicação e Construção e Adequação de </a:t>
            </a: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OAE  </a:t>
            </a:r>
          </a:p>
          <a:p>
            <a:pPr marL="84138" indent="-84138">
              <a:lnSpc>
                <a:spcPct val="130000"/>
              </a:lnSpc>
              <a:spcBef>
                <a:spcPts val="600"/>
              </a:spcBef>
            </a:pP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Supervisão </a:t>
            </a:r>
            <a:r>
              <a:rPr lang="pt-BR" sz="1100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Gerenciamento de Obras e </a:t>
            </a: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Empreendimentos</a:t>
            </a:r>
            <a:endParaRPr lang="pt-BR" sz="1100" kern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>
              <a:lnSpc>
                <a:spcPct val="130000"/>
              </a:lnSpc>
              <a:spcBef>
                <a:spcPts val="600"/>
              </a:spcBef>
            </a:pPr>
            <a:endParaRPr lang="pt-BR" sz="1050" kern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4287368" y="4779265"/>
            <a:ext cx="3770781" cy="1109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indent="-171450">
              <a:lnSpc>
                <a:spcPct val="102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Restauração, CREMA, Manutenção Rodoviária,  PATO</a:t>
            </a:r>
          </a:p>
          <a:p>
            <a:pPr marL="171450" marR="0" indent="-171450">
              <a:lnSpc>
                <a:spcPct val="102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Obras Emergenciais</a:t>
            </a:r>
          </a:p>
          <a:p>
            <a:pPr marL="171450" indent="-171450">
              <a:lnSpc>
                <a:spcPct val="102000"/>
              </a:lnSpc>
              <a:spcBef>
                <a:spcPts val="600"/>
              </a:spcBef>
              <a:buFontTx/>
              <a:buChar char="-"/>
            </a:pP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Supervisão </a:t>
            </a:r>
            <a:r>
              <a:rPr lang="pt-BR" sz="1100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Gerenciamento de Obras e </a:t>
            </a: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Empreendimentos</a:t>
            </a:r>
            <a:endParaRPr lang="pt-BR" sz="11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8241633" y="4763389"/>
            <a:ext cx="3789664" cy="936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lnSpc>
                <a:spcPct val="102000"/>
              </a:lnSpc>
              <a:spcBef>
                <a:spcPts val="600"/>
              </a:spcBef>
            </a:pPr>
            <a:r>
              <a:rPr lang="pt-BR" sz="1100" kern="1400" dirty="0">
                <a:solidFill>
                  <a:srgbClr val="000000"/>
                </a:solidFill>
                <a:latin typeface="Arial" panose="020B0604020202020204" pitchFamily="34" charset="0"/>
              </a:rPr>
              <a:t>- Dispositivos de Segurança e Sinalização Rodoviária (BR-Legal)</a:t>
            </a:r>
            <a:endParaRPr lang="pt-BR" sz="11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5725" marR="0" indent="-85725">
              <a:lnSpc>
                <a:spcPct val="102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Controle Eletrônico </a:t>
            </a:r>
            <a:r>
              <a:rPr lang="pt-BR" sz="1100" kern="1400" dirty="0">
                <a:solidFill>
                  <a:srgbClr val="000000"/>
                </a:solidFill>
                <a:latin typeface="Arial" panose="020B0604020202020204" pitchFamily="34" charset="0"/>
              </a:rPr>
              <a:t>de </a:t>
            </a: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Velocidade (PNCV)</a:t>
            </a:r>
            <a:endParaRPr lang="pt-BR" sz="11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5725" marR="0" indent="-85725">
              <a:lnSpc>
                <a:spcPct val="102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1100" kern="1400" dirty="0">
                <a:solidFill>
                  <a:srgbClr val="000000"/>
                </a:solidFill>
                <a:latin typeface="Arial" panose="020B0604020202020204" pitchFamily="34" charset="0"/>
              </a:rPr>
              <a:t>- Implantação e Operação de Postos de </a:t>
            </a:r>
            <a:r>
              <a:rPr lang="pt-BR" sz="1100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Pesagem (PNP)</a:t>
            </a:r>
            <a:endParaRPr lang="pt-BR" sz="11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03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970156"/>
            <a:ext cx="121919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MALHA FEDERAL SOB ADMINISTRAÇÃO DO DNIT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82095" y="5443121"/>
            <a:ext cx="7398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Observação: </a:t>
            </a:r>
            <a:r>
              <a:rPr lang="pt-BR" altLang="pt-BR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Desconsideradas as Concessões, Convênios Administrativos, delegadas no estado do Paraná e parte </a:t>
            </a: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MP-082</a:t>
            </a:r>
            <a:r>
              <a:rPr lang="pt-BR" altLang="pt-BR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82095" y="5714142"/>
            <a:ext cx="41375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http://www.dnit.gov.br/sistema-nacional-de-viacao/snv-2014-1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da atualização: </a:t>
            </a: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30/03/2015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INFORMAÇÕES GERAIS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19774" t="10677" r="6330" b="1119"/>
          <a:stretch/>
        </p:blipFill>
        <p:spPr>
          <a:xfrm>
            <a:off x="1386755" y="1819368"/>
            <a:ext cx="4361285" cy="3623753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862352" y="1569121"/>
            <a:ext cx="3532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NÃO PAVIMENTADO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Aprox. 12 mil km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930274" y="1504748"/>
            <a:ext cx="3050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PAVIMENTADO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Aprox. 52 mil km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t="19514"/>
          <a:stretch/>
        </p:blipFill>
        <p:spPr>
          <a:xfrm>
            <a:off x="5190743" y="2092886"/>
            <a:ext cx="5567593" cy="312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INVESTIMENTOS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91332" y="1439830"/>
            <a:ext cx="10680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DNIT/PAC</a:t>
            </a: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756609" y="1421118"/>
            <a:ext cx="18471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PAC/RODOVIÁRIO</a:t>
            </a: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/>
          <a:srcRect l="3783"/>
          <a:stretch/>
        </p:blipFill>
        <p:spPr>
          <a:xfrm>
            <a:off x="54191" y="1943433"/>
            <a:ext cx="5980943" cy="2815675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2127390" y="5271830"/>
            <a:ext cx="8037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→ </a:t>
            </a:r>
            <a:r>
              <a:rPr lang="pt-BR" altLang="pt-B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Orçamento Geral 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altLang="pt-B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União (DNIT/PAC) </a:t>
            </a:r>
            <a:r>
              <a:rPr lang="pt-BR" alt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91% </a:t>
            </a:r>
            <a:r>
              <a:rPr lang="pt-BR" altLang="pt-B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PAC/RODOVIÁRIO</a:t>
            </a:r>
            <a:r>
              <a:rPr lang="pt-BR" alt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HISTÓRICO DE DISPONIBILIDADE ORÇAMENTÁRIA (2007-2015)</a:t>
            </a:r>
            <a:endParaRPr lang="pt-BR" sz="1800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/>
          <a:srcRect l="5532"/>
          <a:stretch/>
        </p:blipFill>
        <p:spPr>
          <a:xfrm>
            <a:off x="6053328" y="1943434"/>
            <a:ext cx="5933034" cy="284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289815" y="318179"/>
            <a:ext cx="5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INVESTIMENTOS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CaixaDeTexto 3"/>
          <p:cNvSpPr txBox="1"/>
          <p:nvPr/>
        </p:nvSpPr>
        <p:spPr>
          <a:xfrm>
            <a:off x="-9526" y="970156"/>
            <a:ext cx="1219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mpd="thinThick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800" i="0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PAGAMENTOS (2007-2015)</a:t>
            </a:r>
            <a:endParaRPr lang="pt-BR" sz="1800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6315497" y="1426355"/>
            <a:ext cx="18471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PAC/RODOVIÁRIO</a:t>
            </a: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272251" y="1473101"/>
            <a:ext cx="10680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DNIT/PAC</a:t>
            </a: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6"/>
          <a:srcRect l="5305"/>
          <a:stretch/>
        </p:blipFill>
        <p:spPr>
          <a:xfrm>
            <a:off x="154597" y="1930911"/>
            <a:ext cx="5776546" cy="2819678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7"/>
          <a:srcRect l="5006" t="-3460" b="3460"/>
          <a:stretch/>
        </p:blipFill>
        <p:spPr>
          <a:xfrm>
            <a:off x="6051138" y="1796265"/>
            <a:ext cx="5847571" cy="2954323"/>
          </a:xfrm>
          <a:prstGeom prst="rect">
            <a:avLst/>
          </a:prstGeom>
        </p:spPr>
      </p:pic>
      <p:sp>
        <p:nvSpPr>
          <p:cNvPr id="34" name="Retângulo 33"/>
          <p:cNvSpPr/>
          <p:nvPr/>
        </p:nvSpPr>
        <p:spPr>
          <a:xfrm>
            <a:off x="2746072" y="5288887"/>
            <a:ext cx="6434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pt-BR" altLang="pt-BR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pt-BR" altLang="pt-B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pt-BR" altLang="pt-B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 (DNIT/PAC) </a:t>
            </a:r>
            <a:r>
              <a:rPr lang="pt-BR" altLang="pt-BR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pt-BR" altLang="pt-BR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83% </a:t>
            </a:r>
            <a:r>
              <a:rPr lang="pt-BR" altLang="pt-BR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PAC/RODOVIÁRIO</a:t>
            </a:r>
            <a:r>
              <a:rPr lang="pt-BR" altLang="pt-BR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 bwMode="auto">
          <a:xfrm>
            <a:off x="1" y="139932"/>
            <a:ext cx="12192000" cy="7258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00B2"/>
              </a:gs>
              <a:gs pos="62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effectLst/>
              <a:latin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38" y="244327"/>
            <a:ext cx="2599958" cy="517037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386755" y="6367957"/>
            <a:ext cx="1246188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E9E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Ministério dos</a:t>
            </a: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pt-BR" alt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Transportes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17" y="6377321"/>
            <a:ext cx="1237775" cy="38573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6340892"/>
            <a:ext cx="1433610" cy="364124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 flipV="1">
            <a:off x="0" y="6196519"/>
            <a:ext cx="12192001" cy="97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54301" y="1876215"/>
            <a:ext cx="375453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CONSTRUÇÃO RODOVIÁRIA</a:t>
            </a:r>
            <a:endParaRPr lang="pt-BR" altLang="pt-BR" sz="1800" b="1" i="0" dirty="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Control 4"/>
          <p:cNvSpPr>
            <a:spLocks noChangeArrowheads="1" noChangeShapeType="1"/>
          </p:cNvSpPr>
          <p:nvPr/>
        </p:nvSpPr>
        <p:spPr bwMode="auto">
          <a:xfrm>
            <a:off x="65088" y="4452938"/>
            <a:ext cx="5921375" cy="31543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" name="Grupo 7"/>
          <p:cNvGrpSpPr/>
          <p:nvPr/>
        </p:nvGrpSpPr>
        <p:grpSpPr>
          <a:xfrm>
            <a:off x="939626" y="2367036"/>
            <a:ext cx="10294817" cy="2183072"/>
            <a:chOff x="977726" y="2367036"/>
            <a:chExt cx="10294817" cy="2183072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9334" y="2367036"/>
              <a:ext cx="3881017" cy="2183072"/>
            </a:xfrm>
            <a:prstGeom prst="rect">
              <a:avLst/>
            </a:prstGeom>
            <a:noFill/>
            <a:ln w="12700" algn="ctr">
              <a:noFill/>
              <a:round/>
              <a:headEnd/>
              <a:tailEnd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726" y="2369918"/>
              <a:ext cx="2895600" cy="2171700"/>
            </a:xfrm>
            <a:prstGeom prst="rect">
              <a:avLst/>
            </a:prstGeom>
            <a:noFill/>
            <a:ln w="12700" algn="ctr">
              <a:noFill/>
              <a:round/>
              <a:headEnd/>
              <a:tailEnd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858" y="2369918"/>
              <a:ext cx="3263685" cy="2171700"/>
            </a:xfrm>
            <a:prstGeom prst="rect">
              <a:avLst/>
            </a:prstGeom>
            <a:noFill/>
            <a:ln w="12700" algn="ctr">
              <a:noFill/>
              <a:round/>
              <a:headEnd/>
              <a:tailEnd/>
            </a:ln>
            <a:effectLst>
              <a:outerShdw blurRad="292100" dist="139700" dir="2700000" algn="ctr" rotWithShape="0">
                <a:srgbClr val="000000">
                  <a:alpha val="64999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94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5286</TotalTime>
  <Words>2954</Words>
  <Application>Microsoft Office PowerPoint</Application>
  <PresentationFormat>Personalizar</PresentationFormat>
  <Paragraphs>1379</Paragraphs>
  <Slides>41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Janaina Tatto</dc:creator>
  <cp:lastModifiedBy>Marcia Cristina Abreu Paro</cp:lastModifiedBy>
  <cp:revision>691</cp:revision>
  <cp:lastPrinted>2015-05-05T14:11:05Z</cp:lastPrinted>
  <dcterms:created xsi:type="dcterms:W3CDTF">2015-04-13T12:10:22Z</dcterms:created>
  <dcterms:modified xsi:type="dcterms:W3CDTF">2015-05-05T17:19:41Z</dcterms:modified>
</cp:coreProperties>
</file>