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9" r:id="rId3"/>
    <p:sldId id="270" r:id="rId4"/>
    <p:sldId id="273" r:id="rId5"/>
    <p:sldId id="271" r:id="rId6"/>
    <p:sldId id="272" r:id="rId7"/>
    <p:sldId id="274" r:id="rId8"/>
    <p:sldId id="268" r:id="rId9"/>
    <p:sldId id="260" r:id="rId10"/>
    <p:sldId id="267" r:id="rId11"/>
    <p:sldId id="262" r:id="rId12"/>
    <p:sldId id="265" r:id="rId13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redrik.oliveira\Desktop\MCMV%20I%20e%20I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redrik.oliveira\Desktop\MCMV%20I%20e%20II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redrik.oliveira\Desktop\MCMV%20I%20e%20II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redrik.oliveira\Desktop\MCMV%20I%20e%20II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35"/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VALORES </a:t>
            </a:r>
            <a:r>
              <a:rPr lang="en-US" sz="1400" dirty="0"/>
              <a:t>RECEBIDOS DE SUBVENÇÃO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Plan1!$A$3</c:f>
              <c:strCache>
                <c:ptCount val="1"/>
                <c:pt idx="0">
                  <c:v>SUBVENÇÃO</c:v>
                </c:pt>
              </c:strCache>
            </c:strRef>
          </c:tx>
          <c:cat>
            <c:strRef>
              <c:f>Plan1!$B$2:$J$2</c:f>
              <c:strCache>
                <c:ptCount val="9"/>
                <c:pt idx="0">
                  <c:v>1º Semestre/2011</c:v>
                </c:pt>
                <c:pt idx="1">
                  <c:v>2º Semestre/2011</c:v>
                </c:pt>
                <c:pt idx="2">
                  <c:v>1º Semestre/2012</c:v>
                </c:pt>
                <c:pt idx="3">
                  <c:v>2º Semestre/2012</c:v>
                </c:pt>
                <c:pt idx="4">
                  <c:v>1º Semestre/2013</c:v>
                </c:pt>
                <c:pt idx="5">
                  <c:v>2º Semestre/2013</c:v>
                </c:pt>
                <c:pt idx="6">
                  <c:v>1º Semestre/2014</c:v>
                </c:pt>
                <c:pt idx="7">
                  <c:v>2º Semestre/2014</c:v>
                </c:pt>
                <c:pt idx="8">
                  <c:v>1º Semestre/2015</c:v>
                </c:pt>
              </c:strCache>
            </c:strRef>
          </c:cat>
          <c:val>
            <c:numRef>
              <c:f>Plan1!$B$3:$J$3</c:f>
              <c:numCache>
                <c:formatCode>#,##0</c:formatCode>
                <c:ptCount val="9"/>
                <c:pt idx="0">
                  <c:v>26864700</c:v>
                </c:pt>
                <c:pt idx="1">
                  <c:v>13701300</c:v>
                </c:pt>
                <c:pt idx="2">
                  <c:v>18182500</c:v>
                </c:pt>
                <c:pt idx="3">
                  <c:v>8655400</c:v>
                </c:pt>
                <c:pt idx="4">
                  <c:v>3046100</c:v>
                </c:pt>
                <c:pt idx="5">
                  <c:v>716300</c:v>
                </c:pt>
                <c:pt idx="6">
                  <c:v>1394600</c:v>
                </c:pt>
                <c:pt idx="7">
                  <c:v>0</c:v>
                </c:pt>
                <c:pt idx="8">
                  <c:v>348100</c:v>
                </c:pt>
              </c:numCache>
            </c:numRef>
          </c:val>
        </c:ser>
        <c:dropLines/>
        <c:marker val="1"/>
        <c:axId val="66439808"/>
        <c:axId val="66704512"/>
      </c:lineChart>
      <c:catAx>
        <c:axId val="66439808"/>
        <c:scaling>
          <c:orientation val="minMax"/>
        </c:scaling>
        <c:axPos val="b"/>
        <c:majorGridlines/>
        <c:tickLblPos val="nextTo"/>
        <c:crossAx val="66704512"/>
        <c:crosses val="autoZero"/>
        <c:auto val="1"/>
        <c:lblAlgn val="ctr"/>
        <c:lblOffset val="100"/>
      </c:catAx>
      <c:valAx>
        <c:axId val="66704512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sz="800" b="1"/>
            </a:pPr>
            <a:endParaRPr lang="pt-BR"/>
          </a:p>
        </c:txPr>
        <c:crossAx val="66439808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600" b="1"/>
            </a:pPr>
            <a:endParaRPr lang="pt-BR"/>
          </a:p>
        </c:txPr>
      </c:dTable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style val="36"/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PRAZO</a:t>
            </a:r>
            <a:r>
              <a:rPr lang="en-US" sz="1400" baseline="0" dirty="0" smtClean="0"/>
              <a:t> </a:t>
            </a:r>
            <a:r>
              <a:rPr lang="en-US" sz="1400" baseline="0" dirty="0"/>
              <a:t>DE RECEBIMENTO (MÉDIA)</a:t>
            </a:r>
            <a:endParaRPr lang="en-US" sz="1400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Plan1!$A$22</c:f>
              <c:strCache>
                <c:ptCount val="1"/>
                <c:pt idx="0">
                  <c:v>DIAS</c:v>
                </c:pt>
              </c:strCache>
            </c:strRef>
          </c:tx>
          <c:cat>
            <c:strRef>
              <c:f>Plan1!$B$21:$I$21</c:f>
              <c:strCache>
                <c:ptCount val="8"/>
                <c:pt idx="0">
                  <c:v>1º Semestre/2011</c:v>
                </c:pt>
                <c:pt idx="1">
                  <c:v>2º Semestre/2011</c:v>
                </c:pt>
                <c:pt idx="2">
                  <c:v>1º Semestre/2012</c:v>
                </c:pt>
                <c:pt idx="3">
                  <c:v>2º Semestre/2012</c:v>
                </c:pt>
                <c:pt idx="4">
                  <c:v>1º Semestre/2013</c:v>
                </c:pt>
                <c:pt idx="5">
                  <c:v>2º Semestre/2013</c:v>
                </c:pt>
                <c:pt idx="6">
                  <c:v>1º Semestre/2014</c:v>
                </c:pt>
                <c:pt idx="7">
                  <c:v>1º Semestre/2015</c:v>
                </c:pt>
              </c:strCache>
            </c:strRef>
          </c:cat>
          <c:val>
            <c:numRef>
              <c:f>Plan1!$B$22:$I$22</c:f>
              <c:numCache>
                <c:formatCode>#,##0</c:formatCode>
                <c:ptCount val="8"/>
                <c:pt idx="0">
                  <c:v>47.4</c:v>
                </c:pt>
                <c:pt idx="1">
                  <c:v>50</c:v>
                </c:pt>
                <c:pt idx="2">
                  <c:v>54</c:v>
                </c:pt>
                <c:pt idx="3">
                  <c:v>59</c:v>
                </c:pt>
                <c:pt idx="4">
                  <c:v>66</c:v>
                </c:pt>
                <c:pt idx="5">
                  <c:v>76</c:v>
                </c:pt>
                <c:pt idx="6">
                  <c:v>81.5</c:v>
                </c:pt>
                <c:pt idx="7">
                  <c:v>135</c:v>
                </c:pt>
              </c:numCache>
            </c:numRef>
          </c:val>
        </c:ser>
        <c:dropLines/>
        <c:marker val="1"/>
        <c:axId val="70151552"/>
        <c:axId val="70173824"/>
      </c:lineChart>
      <c:catAx>
        <c:axId val="70151552"/>
        <c:scaling>
          <c:orientation val="minMax"/>
        </c:scaling>
        <c:axPos val="b"/>
        <c:majorGridlines/>
        <c:tickLblPos val="nextTo"/>
        <c:crossAx val="70173824"/>
        <c:crosses val="autoZero"/>
        <c:auto val="1"/>
        <c:lblAlgn val="ctr"/>
        <c:lblOffset val="100"/>
      </c:catAx>
      <c:valAx>
        <c:axId val="70173824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sz="800" b="1"/>
            </a:pPr>
            <a:endParaRPr lang="pt-BR"/>
          </a:p>
        </c:txPr>
        <c:crossAx val="7015155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700" b="1"/>
            </a:pPr>
            <a:endParaRPr lang="pt-BR"/>
          </a:p>
        </c:txPr>
      </c:dTable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4"/>
  <c:chart>
    <c:title>
      <c:tx>
        <c:rich>
          <a:bodyPr/>
          <a:lstStyle/>
          <a:p>
            <a:pPr>
              <a:defRPr sz="1400"/>
            </a:pPr>
            <a:r>
              <a:rPr lang="en-US" sz="1400" b="1" i="0" u="none" strike="noStrike" baseline="0" dirty="0"/>
              <a:t>VALORES RECEBIDOS DE SUBVENÇÃO</a:t>
            </a:r>
            <a:endParaRPr lang="en-US" sz="1400" dirty="0"/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Plan1!$A$47</c:f>
              <c:strCache>
                <c:ptCount val="1"/>
                <c:pt idx="0">
                  <c:v>SUBVENÇÃO</c:v>
                </c:pt>
              </c:strCache>
            </c:strRef>
          </c:tx>
          <c:cat>
            <c:strRef>
              <c:f>Plan1!$B$46:$F$46</c:f>
              <c:strCache>
                <c:ptCount val="5"/>
                <c:pt idx="0">
                  <c:v>1º Semestre/2013</c:v>
                </c:pt>
                <c:pt idx="1">
                  <c:v>2º Semestre/2013</c:v>
                </c:pt>
                <c:pt idx="2">
                  <c:v>1º Semestre/2014</c:v>
                </c:pt>
                <c:pt idx="3">
                  <c:v>2º Semestre/2014</c:v>
                </c:pt>
                <c:pt idx="4">
                  <c:v>1º Semestre/2015</c:v>
                </c:pt>
              </c:strCache>
            </c:strRef>
          </c:cat>
          <c:val>
            <c:numRef>
              <c:f>Plan1!$B$47:$F$47</c:f>
              <c:numCache>
                <c:formatCode>#,##0</c:formatCode>
                <c:ptCount val="5"/>
                <c:pt idx="0">
                  <c:v>30565000</c:v>
                </c:pt>
                <c:pt idx="1">
                  <c:v>15281250</c:v>
                </c:pt>
                <c:pt idx="2">
                  <c:v>29047500</c:v>
                </c:pt>
                <c:pt idx="3">
                  <c:v>37418750</c:v>
                </c:pt>
                <c:pt idx="4">
                  <c:v>15482500</c:v>
                </c:pt>
              </c:numCache>
            </c:numRef>
          </c:val>
        </c:ser>
        <c:dropLines/>
        <c:marker val="1"/>
        <c:axId val="71891584"/>
        <c:axId val="71909760"/>
      </c:lineChart>
      <c:catAx>
        <c:axId val="71891584"/>
        <c:scaling>
          <c:orientation val="minMax"/>
        </c:scaling>
        <c:axPos val="b"/>
        <c:majorGridlines/>
        <c:tickLblPos val="nextTo"/>
        <c:crossAx val="71909760"/>
        <c:crosses val="autoZero"/>
        <c:auto val="1"/>
        <c:lblAlgn val="ctr"/>
        <c:lblOffset val="100"/>
      </c:catAx>
      <c:valAx>
        <c:axId val="71909760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sz="800" b="1"/>
            </a:pPr>
            <a:endParaRPr lang="pt-BR"/>
          </a:p>
        </c:txPr>
        <c:crossAx val="7189158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 b="1"/>
            </a:pPr>
            <a:endParaRPr lang="pt-BR"/>
          </a:p>
        </c:txPr>
      </c:dTable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6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/>
              <a:t>PRAZO DE RECEBIMENTO (MÉDIA)</a:t>
            </a:r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Plan1!$A$69</c:f>
              <c:strCache>
                <c:ptCount val="1"/>
                <c:pt idx="0">
                  <c:v>DIAS</c:v>
                </c:pt>
              </c:strCache>
            </c:strRef>
          </c:tx>
          <c:cat>
            <c:strRef>
              <c:f>Plan1!$B$68:$F$68</c:f>
              <c:strCache>
                <c:ptCount val="5"/>
                <c:pt idx="0">
                  <c:v>1º Semestre/2013</c:v>
                </c:pt>
                <c:pt idx="1">
                  <c:v>2º Semestre/2013</c:v>
                </c:pt>
                <c:pt idx="2">
                  <c:v>1º Semestre/2014</c:v>
                </c:pt>
                <c:pt idx="3">
                  <c:v>2º Semestre/2014</c:v>
                </c:pt>
                <c:pt idx="4">
                  <c:v>1º Semestre/2015</c:v>
                </c:pt>
              </c:strCache>
            </c:strRef>
          </c:cat>
          <c:val>
            <c:numRef>
              <c:f>Plan1!$B$69:$F$69</c:f>
              <c:numCache>
                <c:formatCode>#,##0</c:formatCode>
                <c:ptCount val="5"/>
                <c:pt idx="0">
                  <c:v>35</c:v>
                </c:pt>
                <c:pt idx="1">
                  <c:v>62.4</c:v>
                </c:pt>
                <c:pt idx="2">
                  <c:v>91.714285714285722</c:v>
                </c:pt>
                <c:pt idx="3">
                  <c:v>106</c:v>
                </c:pt>
                <c:pt idx="4">
                  <c:v>115</c:v>
                </c:pt>
              </c:numCache>
            </c:numRef>
          </c:val>
        </c:ser>
        <c:dropLines/>
        <c:marker val="1"/>
        <c:axId val="71927296"/>
        <c:axId val="71928832"/>
      </c:lineChart>
      <c:catAx>
        <c:axId val="71927296"/>
        <c:scaling>
          <c:orientation val="minMax"/>
        </c:scaling>
        <c:axPos val="b"/>
        <c:majorGridlines/>
        <c:tickLblPos val="nextTo"/>
        <c:crossAx val="71928832"/>
        <c:crosses val="autoZero"/>
        <c:auto val="1"/>
        <c:lblAlgn val="ctr"/>
        <c:lblOffset val="100"/>
      </c:catAx>
      <c:valAx>
        <c:axId val="71928832"/>
        <c:scaling>
          <c:orientation val="minMax"/>
        </c:scaling>
        <c:axPos val="l"/>
        <c:majorGridlines/>
        <c:numFmt formatCode="#,##0" sourceLinked="1"/>
        <c:tickLblPos val="nextTo"/>
        <c:txPr>
          <a:bodyPr/>
          <a:lstStyle/>
          <a:p>
            <a:pPr>
              <a:defRPr sz="800" b="1"/>
            </a:pPr>
            <a:endParaRPr lang="pt-BR"/>
          </a:p>
        </c:txPr>
        <c:crossAx val="7192729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 b="1"/>
            </a:pPr>
            <a:endParaRPr lang="pt-BR"/>
          </a:p>
        </c:txPr>
      </c:dTable>
    </c:plotArea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2FE82-C977-4D30-B921-F7459E050E5C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35F03-F971-477C-A4E9-B4E351509FD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FCA47C-2B0F-4223-A7E8-FFA36D6388A9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EE4F5-4C67-4664-8096-90A473C3BA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AD54-62EE-4939-B0AC-F89B6A3BB1B9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64A04-E50D-4AB8-8260-7C9AC09B78D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AD54-62EE-4939-B0AC-F89B6A3BB1B9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64A04-E50D-4AB8-8260-7C9AC09B78D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AD54-62EE-4939-B0AC-F89B6A3BB1B9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64A04-E50D-4AB8-8260-7C9AC09B78D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AD54-62EE-4939-B0AC-F89B6A3BB1B9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64A04-E50D-4AB8-8260-7C9AC09B78D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AD54-62EE-4939-B0AC-F89B6A3BB1B9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64A04-E50D-4AB8-8260-7C9AC09B78D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AD54-62EE-4939-B0AC-F89B6A3BB1B9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64A04-E50D-4AB8-8260-7C9AC09B78D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AD54-62EE-4939-B0AC-F89B6A3BB1B9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64A04-E50D-4AB8-8260-7C9AC09B78D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AD54-62EE-4939-B0AC-F89B6A3BB1B9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64A04-E50D-4AB8-8260-7C9AC09B78D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AD54-62EE-4939-B0AC-F89B6A3BB1B9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64A04-E50D-4AB8-8260-7C9AC09B78D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AD54-62EE-4939-B0AC-F89B6A3BB1B9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64A04-E50D-4AB8-8260-7C9AC09B78D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AD54-62EE-4939-B0AC-F89B6A3BB1B9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64A04-E50D-4AB8-8260-7C9AC09B78D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5AD54-62EE-4939-B0AC-F89B6A3BB1B9}" type="datetimeFigureOut">
              <a:rPr lang="pt-BR" smtClean="0"/>
              <a:pPr/>
              <a:t>24/03/2015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64A04-E50D-4AB8-8260-7C9AC09B78D0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rsa@cobansa.com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/>
          <p:nvPr/>
        </p:nvPicPr>
        <p:blipFill>
          <a:blip r:embed="rId2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085184"/>
            <a:ext cx="1944216" cy="1772816"/>
          </a:xfrm>
          <a:prstGeom prst="rect">
            <a:avLst/>
          </a:prstGeom>
          <a:blipFill dpi="0" rotWithShape="0">
            <a:blip cstate="print"/>
            <a:srcRect/>
            <a:stretch>
              <a:fillRect/>
            </a:stretch>
          </a:blipFill>
          <a:ln>
            <a:noFill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4016" y="1412776"/>
            <a:ext cx="8820472" cy="3456384"/>
          </a:xfrm>
          <a:ln w="31750">
            <a:solidFill>
              <a:schemeClr val="accent3">
                <a:lumMod val="50000"/>
              </a:schemeClr>
            </a:solidFill>
            <a:prstDash val="sysDash"/>
          </a:ln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pt-BR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pt-BR" sz="4000" b="1" dirty="0" smtClean="0">
                <a:solidFill>
                  <a:schemeClr val="accent5">
                    <a:lumMod val="50000"/>
                  </a:schemeClr>
                </a:solidFill>
              </a:rPr>
              <a:t>Audiência Pública na Comissão de Desenvolvimento Urbano da Câmara Federal </a:t>
            </a:r>
            <a:r>
              <a:rPr lang="pt-BR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pt-BR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pt-BR" b="1" dirty="0" smtClean="0">
                <a:solidFill>
                  <a:schemeClr val="accent5">
                    <a:lumMod val="50000"/>
                  </a:schemeClr>
                </a:solidFill>
              </a:rPr>
              <a:t>PMCMV - Ofertas Públicas 1 e 2</a:t>
            </a:r>
            <a:br>
              <a:rPr lang="pt-BR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pt-BR" b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pt-BR" b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pt-BR" sz="2200" b="1" dirty="0" smtClean="0">
                <a:solidFill>
                  <a:schemeClr val="accent5">
                    <a:lumMod val="50000"/>
                  </a:schemeClr>
                </a:solidFill>
              </a:rPr>
              <a:t>25/03/15</a:t>
            </a:r>
            <a:r>
              <a:rPr lang="pt-BR" sz="2200" dirty="0"/>
              <a:t/>
            </a:r>
            <a:br>
              <a:rPr lang="pt-BR" sz="2200" dirty="0"/>
            </a:br>
            <a:endParaRPr lang="pt-BR" sz="22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5076056" y="5397023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CÂMARA DOS DEPUTADOS</a:t>
            </a:r>
            <a:endParaRPr lang="pt-BR" dirty="0" smtClean="0"/>
          </a:p>
          <a:p>
            <a:r>
              <a:rPr lang="pt-BR" dirty="0" smtClean="0"/>
              <a:t>COMISSÃO DE DESENVOLVIMENTO URBANO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aixaDeTexto 22"/>
          <p:cNvSpPr txBox="1"/>
          <p:nvPr/>
        </p:nvSpPr>
        <p:spPr>
          <a:xfrm>
            <a:off x="4067944" y="1998132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25 MIL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7164288" y="1998132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25 MIL</a:t>
            </a:r>
            <a:endParaRPr lang="pt-BR" sz="1600" b="1" dirty="0">
              <a:solidFill>
                <a:schemeClr val="bg1"/>
              </a:solidFill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72008" y="764704"/>
            <a:ext cx="896448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0" y="26064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PRINCIPAIS DIFICULTADORES DECORRENTES DOS ATRASOS DE REPASSES</a:t>
            </a:r>
            <a:endParaRPr lang="pt-BR" sz="2000" b="1" dirty="0"/>
          </a:p>
        </p:txBody>
      </p:sp>
      <p:sp>
        <p:nvSpPr>
          <p:cNvPr id="50" name="CaixaDeTexto 49"/>
          <p:cNvSpPr txBox="1"/>
          <p:nvPr/>
        </p:nvSpPr>
        <p:spPr>
          <a:xfrm>
            <a:off x="179512" y="836712"/>
            <a:ext cx="87849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000" dirty="0" smtClean="0"/>
              <a:t> Atraso na execução das obras;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000" dirty="0" smtClean="0"/>
              <a:t>Inadimplência das construtoras com seus respectivos funcionários e/ou colaboradores;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000" dirty="0" smtClean="0"/>
              <a:t>Inadimplência com os fornecedores;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000" dirty="0" smtClean="0"/>
              <a:t>Ingresso de ações trabalhistas por parte dos funcionários e/ou colaboradores das construtoras ( na grande maioria das vezes colocam As </a:t>
            </a:r>
            <a:r>
              <a:rPr lang="pt-BR" sz="2000" dirty="0" err="1" smtClean="0"/>
              <a:t>IFs</a:t>
            </a:r>
            <a:r>
              <a:rPr lang="pt-BR" sz="2000" dirty="0" smtClean="0"/>
              <a:t> no polo passivo da ação);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000" dirty="0" smtClean="0"/>
              <a:t>Reclamações junto ao MP, Defensoria pública, Jornais de grande circulação (mídia impressa/digital/TV);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000" dirty="0" smtClean="0"/>
              <a:t>Paralisação das obras;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000" dirty="0" smtClean="0"/>
              <a:t>Furtos de materiais já instalados;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2000" dirty="0" smtClean="0"/>
              <a:t>Depredações das obras já iniciadas.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aixaDeTexto 22"/>
          <p:cNvSpPr txBox="1"/>
          <p:nvPr/>
        </p:nvSpPr>
        <p:spPr>
          <a:xfrm>
            <a:off x="4067944" y="1998132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25 MIL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7164288" y="1998132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25 MIL</a:t>
            </a:r>
            <a:endParaRPr lang="pt-BR" sz="1600" b="1" dirty="0">
              <a:solidFill>
                <a:schemeClr val="bg1"/>
              </a:solidFill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611560" y="764704"/>
            <a:ext cx="799288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683568" y="260648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Relevância dos Agentes Privados em HIS   </a:t>
            </a:r>
            <a:endParaRPr lang="pt-BR" sz="2800" b="1" dirty="0"/>
          </a:p>
        </p:txBody>
      </p:sp>
      <p:sp>
        <p:nvSpPr>
          <p:cNvPr id="50" name="CaixaDeTexto 49"/>
          <p:cNvSpPr txBox="1"/>
          <p:nvPr/>
        </p:nvSpPr>
        <p:spPr>
          <a:xfrm>
            <a:off x="179512" y="955744"/>
            <a:ext cx="8784976" cy="98180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pt-BR" sz="2000" dirty="0" smtClean="0"/>
              <a:t>Atuam em municípios com população  de até 50.000 habitantes, cerca de 4.901 municípios brasileiros, com mais de 500 mil unidades já entregues;</a:t>
            </a:r>
            <a:r>
              <a:rPr lang="pt-BR" sz="1600" dirty="0" smtClean="0"/>
              <a:t>*</a:t>
            </a:r>
            <a:endParaRPr lang="pt-BR" sz="2000" dirty="0" smtClean="0"/>
          </a:p>
          <a:p>
            <a:pPr algn="just">
              <a:buFont typeface="Wingdings" pitchFamily="2" charset="2"/>
              <a:buChar char="ü"/>
            </a:pPr>
            <a:r>
              <a:rPr lang="pt-BR" sz="2000" dirty="0" smtClean="0"/>
              <a:t>As Instituições (</a:t>
            </a:r>
            <a:r>
              <a:rPr lang="pt-BR" sz="2000" dirty="0" err="1" smtClean="0"/>
              <a:t>IFs</a:t>
            </a:r>
            <a:r>
              <a:rPr lang="pt-BR" sz="2000" dirty="0" smtClean="0"/>
              <a:t>, </a:t>
            </a:r>
            <a:r>
              <a:rPr lang="pt-BR" sz="2000" dirty="0" err="1" smtClean="0"/>
              <a:t>COHABs</a:t>
            </a:r>
            <a:r>
              <a:rPr lang="pt-BR" sz="2000" dirty="0" smtClean="0"/>
              <a:t> e Cooperativas), tem se caracterizado por atuarem com crédito em mercados regionais, apoiando os objetivos sociais do Governo e praticando sua expertise comprovada ao longo de muitos anos de atuação;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000" dirty="0" smtClean="0"/>
              <a:t>A oferta pública produz maior quantidade de unidades com menor volume de recursos e com maior agilidade;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000" dirty="0" smtClean="0"/>
              <a:t>A oferta pública, pelas suas características, implanta soluções habitacionais com agilidade e facilita a regularização fundiária;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000" dirty="0" smtClean="0"/>
              <a:t> A diversidade do </a:t>
            </a:r>
            <a:r>
              <a:rPr lang="pt-BR" sz="2000" dirty="0" err="1" smtClean="0"/>
              <a:t>portifólio</a:t>
            </a:r>
            <a:r>
              <a:rPr lang="pt-BR" sz="2000" dirty="0" smtClean="0"/>
              <a:t> de produtos e serviços das </a:t>
            </a:r>
            <a:r>
              <a:rPr lang="pt-BR" sz="2000" dirty="0" err="1" smtClean="0"/>
              <a:t>IFs</a:t>
            </a:r>
            <a:r>
              <a:rPr lang="pt-BR" sz="2000" dirty="0" smtClean="0"/>
              <a:t> privadas no segmento de HIS, não somente alavanca a economia, como contribui para o desenvolvimento socioeconômico do país;</a:t>
            </a:r>
          </a:p>
          <a:p>
            <a:pPr algn="just">
              <a:buFont typeface="Wingdings" pitchFamily="2" charset="2"/>
              <a:buChar char="ü"/>
            </a:pPr>
            <a:r>
              <a:rPr lang="pt-BR" sz="2000" dirty="0" smtClean="0"/>
              <a:t> A </a:t>
            </a:r>
            <a:r>
              <a:rPr lang="pt-BR" sz="2000" dirty="0" smtClean="0"/>
              <a:t>expertise, capilaridade </a:t>
            </a:r>
            <a:r>
              <a:rPr lang="pt-BR" sz="2000" dirty="0" smtClean="0"/>
              <a:t>de crédito e política social </a:t>
            </a:r>
            <a:r>
              <a:rPr lang="pt-BR" sz="2000" dirty="0" smtClean="0"/>
              <a:t>desenvolvidas </a:t>
            </a:r>
            <a:r>
              <a:rPr lang="pt-BR" sz="2000" dirty="0" smtClean="0"/>
              <a:t>ao longo dos últimos 10 anos por estes agentes, </a:t>
            </a:r>
            <a:r>
              <a:rPr lang="pt-BR" sz="2000" dirty="0" smtClean="0"/>
              <a:t>devem </a:t>
            </a:r>
            <a:r>
              <a:rPr lang="pt-BR" sz="2000" dirty="0" smtClean="0"/>
              <a:t>ser </a:t>
            </a:r>
            <a:r>
              <a:rPr lang="pt-BR" sz="2000" dirty="0" smtClean="0"/>
              <a:t>preservadas </a:t>
            </a:r>
            <a:r>
              <a:rPr lang="pt-BR" sz="2000" dirty="0" smtClean="0"/>
              <a:t>e </a:t>
            </a:r>
            <a:r>
              <a:rPr lang="pt-BR" sz="2000" dirty="0" smtClean="0"/>
              <a:t>estimuladas;</a:t>
            </a:r>
            <a:endParaRPr lang="pt-BR" sz="2000" dirty="0" smtClean="0"/>
          </a:p>
          <a:p>
            <a:pPr algn="just">
              <a:buFont typeface="Wingdings" pitchFamily="2" charset="2"/>
              <a:buChar char="ü"/>
            </a:pPr>
            <a:r>
              <a:rPr lang="pt-BR" sz="2000" dirty="0" smtClean="0"/>
              <a:t> Não é mais possível exigir que apenas os bancos públicos cumpram a grande missão de combater o flagelo da falta de moradia digna no país.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1200" dirty="0" smtClean="0"/>
              <a:t>* Fonte: Wikipédia, Lista de municípios do Brasil por população</a:t>
            </a:r>
            <a:endParaRPr lang="pt-BR" sz="2000" dirty="0" smtClean="0"/>
          </a:p>
          <a:p>
            <a:pPr algn="just">
              <a:lnSpc>
                <a:spcPct val="200000"/>
              </a:lnSpc>
              <a:buFont typeface="Wingdings" pitchFamily="2" charset="2"/>
              <a:buChar char="ü"/>
            </a:pPr>
            <a:endParaRPr lang="pt-BR" sz="2000" dirty="0" smtClean="0"/>
          </a:p>
          <a:p>
            <a:pPr algn="just">
              <a:lnSpc>
                <a:spcPct val="200000"/>
              </a:lnSpc>
              <a:buFont typeface="Wingdings" pitchFamily="2" charset="2"/>
              <a:buChar char="ü"/>
            </a:pPr>
            <a:endParaRPr lang="pt-BR" sz="2000" dirty="0" smtClean="0"/>
          </a:p>
          <a:p>
            <a:pPr algn="just">
              <a:lnSpc>
                <a:spcPct val="200000"/>
              </a:lnSpc>
            </a:pPr>
            <a:endParaRPr lang="pt-BR" sz="2000" dirty="0" smtClean="0"/>
          </a:p>
          <a:p>
            <a:pPr algn="just">
              <a:lnSpc>
                <a:spcPct val="200000"/>
              </a:lnSpc>
            </a:pPr>
            <a:endParaRPr lang="pt-BR" sz="2000" dirty="0" smtClean="0"/>
          </a:p>
          <a:p>
            <a:pPr>
              <a:buFont typeface="Wingdings" pitchFamily="2" charset="2"/>
              <a:buChar char="ü"/>
            </a:pPr>
            <a:endParaRPr lang="pt-BR" sz="2400" dirty="0" smtClean="0"/>
          </a:p>
          <a:p>
            <a:pPr>
              <a:buFont typeface="Wingdings" pitchFamily="2" charset="2"/>
              <a:buChar char="ü"/>
            </a:pPr>
            <a:endParaRPr lang="pt-BR" sz="2400" dirty="0" smtClean="0"/>
          </a:p>
          <a:p>
            <a:pPr>
              <a:lnSpc>
                <a:spcPct val="150000"/>
              </a:lnSpc>
            </a:pPr>
            <a:r>
              <a:rPr lang="pt-BR" sz="2400" u="sng" dirty="0" smtClean="0"/>
              <a:t> </a:t>
            </a:r>
          </a:p>
          <a:p>
            <a:pPr>
              <a:buFont typeface="Wingdings" pitchFamily="2" charset="2"/>
              <a:buChar char="ü"/>
            </a:pPr>
            <a:endParaRPr lang="pt-BR" dirty="0" smtClean="0"/>
          </a:p>
          <a:p>
            <a:pPr>
              <a:buFont typeface="Wingdings" pitchFamily="2" charset="2"/>
              <a:buChar char="ü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aixaDeTexto 22"/>
          <p:cNvSpPr txBox="1"/>
          <p:nvPr/>
        </p:nvSpPr>
        <p:spPr>
          <a:xfrm>
            <a:off x="4067944" y="1998132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25 MIL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7164288" y="1998132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25 MIL</a:t>
            </a:r>
            <a:endParaRPr lang="pt-BR" sz="1600" b="1" dirty="0">
              <a:solidFill>
                <a:schemeClr val="bg1"/>
              </a:solidFill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72008" y="764704"/>
            <a:ext cx="896448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aixaDeTexto 49"/>
          <p:cNvSpPr txBox="1"/>
          <p:nvPr/>
        </p:nvSpPr>
        <p:spPr>
          <a:xfrm>
            <a:off x="179512" y="908720"/>
            <a:ext cx="87849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pt-BR" sz="3600" b="1" dirty="0" smtClean="0"/>
              <a:t>Grato !</a:t>
            </a:r>
          </a:p>
          <a:p>
            <a:pPr algn="ctr">
              <a:lnSpc>
                <a:spcPct val="200000"/>
              </a:lnSpc>
            </a:pPr>
            <a:r>
              <a:rPr lang="pt-BR" sz="3600" b="1" dirty="0" smtClean="0"/>
              <a:t>Roberto Abdalla </a:t>
            </a:r>
          </a:p>
          <a:p>
            <a:pPr algn="ctr">
              <a:lnSpc>
                <a:spcPct val="200000"/>
              </a:lnSpc>
            </a:pPr>
            <a:r>
              <a:rPr lang="pt-BR" sz="3600" dirty="0" smtClean="0">
                <a:hlinkClick r:id="rId2"/>
              </a:rPr>
              <a:t>rsa@cobansa.com</a:t>
            </a:r>
            <a:endParaRPr lang="pt-BR" sz="3600" dirty="0" smtClean="0"/>
          </a:p>
          <a:p>
            <a:endParaRPr lang="pt-BR" dirty="0" smtClean="0"/>
          </a:p>
          <a:p>
            <a:pPr>
              <a:buFont typeface="Wingdings" pitchFamily="2" charset="2"/>
              <a:buChar char="ü"/>
            </a:pPr>
            <a:endParaRPr lang="pt-BR" dirty="0"/>
          </a:p>
        </p:txBody>
      </p:sp>
      <p:cxnSp>
        <p:nvCxnSpPr>
          <p:cNvPr id="7" name="Conector reto 6"/>
          <p:cNvCxnSpPr/>
          <p:nvPr/>
        </p:nvCxnSpPr>
        <p:spPr>
          <a:xfrm>
            <a:off x="72008" y="6093296"/>
            <a:ext cx="896448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aixaDeTexto 22"/>
          <p:cNvSpPr txBox="1"/>
          <p:nvPr/>
        </p:nvSpPr>
        <p:spPr>
          <a:xfrm>
            <a:off x="4067944" y="1998132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25 MIL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7164288" y="1998132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25 MIL</a:t>
            </a:r>
            <a:endParaRPr lang="pt-BR" sz="1600" b="1" dirty="0">
              <a:solidFill>
                <a:schemeClr val="bg1"/>
              </a:solidFill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323528" y="764704"/>
            <a:ext cx="853244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aixaDeTexto 49"/>
          <p:cNvSpPr txBox="1"/>
          <p:nvPr/>
        </p:nvSpPr>
        <p:spPr>
          <a:xfrm>
            <a:off x="144016" y="785420"/>
            <a:ext cx="889248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pt-BR" sz="1600" b="1" dirty="0" smtClean="0"/>
          </a:p>
          <a:p>
            <a:pPr algn="just">
              <a:lnSpc>
                <a:spcPct val="150000"/>
              </a:lnSpc>
            </a:pPr>
            <a:r>
              <a:rPr lang="pt-BR" sz="1600" b="1" dirty="0" smtClean="0"/>
              <a:t>1. Oferta Pública: </a:t>
            </a:r>
            <a:r>
              <a:rPr lang="pt-BR" sz="1600" dirty="0" smtClean="0"/>
              <a:t>Portaria Conjunta nº 532 de 18/12/2009 alterada pela Portaria nº 77 de 05/02/2010;</a:t>
            </a:r>
          </a:p>
          <a:p>
            <a:pPr algn="just">
              <a:lnSpc>
                <a:spcPct val="150000"/>
              </a:lnSpc>
            </a:pPr>
            <a:r>
              <a:rPr lang="pt-BR" sz="1600" b="1" dirty="0" smtClean="0"/>
              <a:t>2. Total de recursos ofertados: </a:t>
            </a:r>
            <a:r>
              <a:rPr lang="pt-BR" sz="1600" dirty="0" smtClean="0"/>
              <a:t>1 Bilhão de Reais</a:t>
            </a:r>
            <a:endParaRPr lang="pt-BR" sz="1600" dirty="0"/>
          </a:p>
          <a:p>
            <a:pPr algn="just">
              <a:lnSpc>
                <a:spcPct val="150000"/>
              </a:lnSpc>
            </a:pPr>
            <a:r>
              <a:rPr lang="pt-BR" sz="1600" b="1" dirty="0" smtClean="0"/>
              <a:t>3. Valor do subvenção econômica (por unidade habitacional):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pt-BR" sz="1600" dirty="0"/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pt-BR" sz="1600" dirty="0" smtClean="0"/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pt-BR" sz="1600" dirty="0"/>
          </a:p>
          <a:p>
            <a:pPr algn="just">
              <a:lnSpc>
                <a:spcPct val="150000"/>
              </a:lnSpc>
            </a:pPr>
            <a:endParaRPr lang="pt-BR" sz="1600" dirty="0" smtClean="0"/>
          </a:p>
          <a:p>
            <a:pPr algn="just">
              <a:lnSpc>
                <a:spcPct val="150000"/>
              </a:lnSpc>
            </a:pPr>
            <a:endParaRPr lang="pt-BR" sz="1600" dirty="0" smtClean="0"/>
          </a:p>
          <a:p>
            <a:pPr algn="just">
              <a:lnSpc>
                <a:spcPct val="150000"/>
              </a:lnSpc>
            </a:pPr>
            <a:endParaRPr lang="pt-BR" sz="1600" b="1" dirty="0"/>
          </a:p>
          <a:p>
            <a:pPr algn="just">
              <a:lnSpc>
                <a:spcPct val="150000"/>
              </a:lnSpc>
            </a:pPr>
            <a:r>
              <a:rPr lang="pt-BR" sz="1600" b="1" dirty="0" smtClean="0"/>
              <a:t>4. Valor de Remuneração: </a:t>
            </a:r>
            <a:r>
              <a:rPr lang="pt-BR" sz="1600" dirty="0" smtClean="0"/>
              <a:t>R$ 1.000,00 por unidade habitacional</a:t>
            </a:r>
          </a:p>
          <a:p>
            <a:pPr algn="just">
              <a:lnSpc>
                <a:spcPct val="150000"/>
              </a:lnSpc>
            </a:pPr>
            <a:r>
              <a:rPr lang="pt-BR" sz="1600" b="1" dirty="0"/>
              <a:t>5</a:t>
            </a:r>
            <a:r>
              <a:rPr lang="pt-BR" sz="1600" b="1" dirty="0" smtClean="0"/>
              <a:t>. Forma recebimento das subvenções econômicas:</a:t>
            </a:r>
          </a:p>
          <a:p>
            <a:pPr algn="just">
              <a:lnSpc>
                <a:spcPct val="150000"/>
              </a:lnSpc>
            </a:pPr>
            <a:endParaRPr lang="pt-BR" sz="1600" dirty="0"/>
          </a:p>
          <a:p>
            <a:pPr algn="just">
              <a:lnSpc>
                <a:spcPct val="150000"/>
              </a:lnSpc>
            </a:pPr>
            <a:endParaRPr lang="pt-BR" sz="1600" dirty="0" smtClean="0"/>
          </a:p>
          <a:p>
            <a:pPr algn="just">
              <a:lnSpc>
                <a:spcPct val="150000"/>
              </a:lnSpc>
            </a:pPr>
            <a:endParaRPr lang="pt-BR" sz="1600" dirty="0" smtClean="0"/>
          </a:p>
          <a:p>
            <a:pPr lvl="1" algn="just">
              <a:lnSpc>
                <a:spcPct val="150000"/>
              </a:lnSpc>
            </a:pPr>
            <a:endParaRPr lang="pt-BR" sz="1600" dirty="0"/>
          </a:p>
          <a:p>
            <a:pPr lvl="1" algn="just">
              <a:lnSpc>
                <a:spcPct val="150000"/>
              </a:lnSpc>
            </a:pPr>
            <a:endParaRPr lang="pt-BR" sz="1600" dirty="0" smtClean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48850286"/>
              </p:ext>
            </p:extLst>
          </p:nvPr>
        </p:nvGraphicFramePr>
        <p:xfrm>
          <a:off x="827584" y="2429242"/>
          <a:ext cx="7128792" cy="2007870"/>
        </p:xfrm>
        <a:graphic>
          <a:graphicData uri="http://schemas.openxmlformats.org/drawingml/2006/table">
            <a:tbl>
              <a:tblPr/>
              <a:tblGrid>
                <a:gridCol w="2376264"/>
                <a:gridCol w="2376264"/>
                <a:gridCol w="2376264"/>
              </a:tblGrid>
              <a:tr h="72780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Região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Municípios com população até 20 mil habitantes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Municípios com população até 20 mil e até 50 mil habitantes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</a:tr>
              <a:tr h="24883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                         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R$                        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3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Nordeste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883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Centro-Oeste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883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Sudeste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R$                        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13.000,00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R$                        </a:t>
                      </a:r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16.000,00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839">
                <a:tc>
                  <a:txBody>
                    <a:bodyPr/>
                    <a:lstStyle/>
                    <a:p>
                      <a:pPr algn="l" fontAlgn="ctr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Norte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70522346"/>
              </p:ext>
            </p:extLst>
          </p:nvPr>
        </p:nvGraphicFramePr>
        <p:xfrm>
          <a:off x="323528" y="5345772"/>
          <a:ext cx="8568952" cy="891540"/>
        </p:xfrm>
        <a:graphic>
          <a:graphicData uri="http://schemas.openxmlformats.org/drawingml/2006/table">
            <a:tbl>
              <a:tblPr/>
              <a:tblGrid>
                <a:gridCol w="8568952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 - 30% após o envio de relatório contendo as contratações com </a:t>
                      </a:r>
                      <a:r>
                        <a:rPr lang="pt-BR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os beneficiários 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do Programa;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II - 40%  após comprovação de 30% dos serviços executados, mediante medição das obras informada pelas IF/AF;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III - 20% após comprovação de 70% dos serviços executados, mediante medição das obras informada pelas IF/AF;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IV - 10%  após conclusão das obras, mediante medição das obras informada pelas IF/AF.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611560" y="237821"/>
            <a:ext cx="8064896" cy="5890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400" b="1" dirty="0" smtClean="0"/>
              <a:t>OFERTA PÚBLICA 1</a:t>
            </a:r>
            <a:endParaRPr lang="pt-BR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aixaDeTexto 22"/>
          <p:cNvSpPr txBox="1"/>
          <p:nvPr/>
        </p:nvSpPr>
        <p:spPr>
          <a:xfrm>
            <a:off x="4067944" y="1998132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25 MIL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7164288" y="1998132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25 MIL</a:t>
            </a:r>
            <a:endParaRPr lang="pt-BR" sz="1600" b="1" dirty="0">
              <a:solidFill>
                <a:schemeClr val="bg1"/>
              </a:solidFill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323528" y="764704"/>
            <a:ext cx="853244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aixaDeTexto 49"/>
          <p:cNvSpPr txBox="1"/>
          <p:nvPr/>
        </p:nvSpPr>
        <p:spPr>
          <a:xfrm>
            <a:off x="161764" y="764704"/>
            <a:ext cx="889248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600" b="1" dirty="0" smtClean="0"/>
              <a:t>6. </a:t>
            </a:r>
            <a:r>
              <a:rPr lang="pt-BR" sz="1600" b="1" dirty="0"/>
              <a:t>Forma de recebimento da remuneração:</a:t>
            </a:r>
          </a:p>
          <a:p>
            <a:pPr algn="just">
              <a:lnSpc>
                <a:spcPct val="150000"/>
              </a:lnSpc>
            </a:pPr>
            <a:endParaRPr lang="pt-BR" sz="1600" dirty="0" smtClean="0"/>
          </a:p>
          <a:p>
            <a:pPr algn="just">
              <a:lnSpc>
                <a:spcPct val="150000"/>
              </a:lnSpc>
            </a:pPr>
            <a:endParaRPr lang="pt-BR" sz="1600" dirty="0" smtClean="0"/>
          </a:p>
          <a:p>
            <a:pPr algn="just">
              <a:lnSpc>
                <a:spcPct val="150000"/>
              </a:lnSpc>
            </a:pPr>
            <a:endParaRPr lang="pt-BR" sz="1600" dirty="0"/>
          </a:p>
          <a:p>
            <a:pPr algn="just">
              <a:lnSpc>
                <a:spcPct val="150000"/>
              </a:lnSpc>
            </a:pPr>
            <a:r>
              <a:rPr lang="pt-BR" sz="1600" b="1" dirty="0"/>
              <a:t>7</a:t>
            </a:r>
            <a:r>
              <a:rPr lang="pt-BR" sz="1600" b="1" dirty="0" smtClean="0"/>
              <a:t>. Entidades Participantes: </a:t>
            </a:r>
          </a:p>
          <a:p>
            <a:pPr algn="just">
              <a:lnSpc>
                <a:spcPct val="150000"/>
              </a:lnSpc>
            </a:pPr>
            <a:endParaRPr lang="pt-BR" sz="1600" dirty="0"/>
          </a:p>
          <a:p>
            <a:pPr algn="just">
              <a:lnSpc>
                <a:spcPct val="150000"/>
              </a:lnSpc>
            </a:pPr>
            <a:endParaRPr lang="pt-BR" sz="1600" dirty="0" smtClean="0"/>
          </a:p>
          <a:p>
            <a:pPr algn="just">
              <a:lnSpc>
                <a:spcPct val="150000"/>
              </a:lnSpc>
            </a:pPr>
            <a:endParaRPr lang="pt-BR" sz="1600" dirty="0"/>
          </a:p>
          <a:p>
            <a:pPr algn="just">
              <a:lnSpc>
                <a:spcPct val="150000"/>
              </a:lnSpc>
            </a:pPr>
            <a:endParaRPr lang="pt-BR" sz="1600" dirty="0" smtClean="0"/>
          </a:p>
          <a:p>
            <a:pPr algn="just">
              <a:lnSpc>
                <a:spcPct val="150000"/>
              </a:lnSpc>
            </a:pPr>
            <a:endParaRPr lang="pt-BR" sz="1600" dirty="0" smtClean="0"/>
          </a:p>
          <a:p>
            <a:pPr algn="just">
              <a:lnSpc>
                <a:spcPct val="150000"/>
              </a:lnSpc>
            </a:pPr>
            <a:endParaRPr lang="pt-BR" sz="1600" dirty="0" smtClean="0"/>
          </a:p>
          <a:p>
            <a:pPr algn="just">
              <a:lnSpc>
                <a:spcPct val="150000"/>
              </a:lnSpc>
            </a:pPr>
            <a:endParaRPr lang="pt-BR" sz="1600" dirty="0" smtClean="0"/>
          </a:p>
          <a:p>
            <a:pPr algn="just">
              <a:lnSpc>
                <a:spcPct val="150000"/>
              </a:lnSpc>
            </a:pPr>
            <a:endParaRPr lang="pt-BR" sz="1600" dirty="0" smtClean="0"/>
          </a:p>
          <a:p>
            <a:pPr algn="just">
              <a:lnSpc>
                <a:spcPct val="150000"/>
              </a:lnSpc>
            </a:pPr>
            <a:r>
              <a:rPr lang="pt-BR" sz="1600" b="1" dirty="0"/>
              <a:t>8</a:t>
            </a:r>
            <a:r>
              <a:rPr lang="pt-BR" sz="1600" b="1" dirty="0" smtClean="0"/>
              <a:t>. Início das Obras</a:t>
            </a:r>
            <a:r>
              <a:rPr lang="pt-BR" sz="1600" dirty="0"/>
              <a:t>:</a:t>
            </a:r>
            <a:r>
              <a:rPr lang="pt-BR" sz="1600" dirty="0" smtClean="0"/>
              <a:t> Março de 2011</a:t>
            </a:r>
            <a:endParaRPr lang="pt-BR" sz="1600" dirty="0"/>
          </a:p>
          <a:p>
            <a:pPr algn="just">
              <a:lnSpc>
                <a:spcPct val="150000"/>
              </a:lnSpc>
            </a:pPr>
            <a:endParaRPr lang="pt-BR" sz="16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42396476"/>
              </p:ext>
            </p:extLst>
          </p:nvPr>
        </p:nvGraphicFramePr>
        <p:xfrm>
          <a:off x="1115616" y="2780928"/>
          <a:ext cx="6408712" cy="2736306"/>
        </p:xfrm>
        <a:graphic>
          <a:graphicData uri="http://schemas.openxmlformats.org/drawingml/2006/table">
            <a:tbl>
              <a:tblPr/>
              <a:tblGrid>
                <a:gridCol w="3354764"/>
                <a:gridCol w="3053948"/>
              </a:tblGrid>
              <a:tr h="881682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Entidades </a:t>
                      </a:r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Participantes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Recursos concedidos (em R$1.000,00)</a:t>
                      </a:r>
                      <a:endParaRPr lang="pt-B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</a:tr>
              <a:tr h="46365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IF/AF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890.482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65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Órgão Estaduais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71.156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656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Cooperativas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38.362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65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81820067"/>
              </p:ext>
            </p:extLst>
          </p:nvPr>
        </p:nvGraphicFramePr>
        <p:xfrm>
          <a:off x="323528" y="1484784"/>
          <a:ext cx="7380820" cy="445770"/>
        </p:xfrm>
        <a:graphic>
          <a:graphicData uri="http://schemas.openxmlformats.org/drawingml/2006/table">
            <a:tbl>
              <a:tblPr/>
              <a:tblGrid>
                <a:gridCol w="738082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 - 90% após o envio de relatório contendo as contratações com osbeneficiários do Programa;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II - 10%  após conclusão das obras, mediante medição das obras informada pelas IF/AF.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2411760" y="188640"/>
            <a:ext cx="403244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OFERTA PÚBLICA 1</a:t>
            </a:r>
            <a:endParaRPr lang="pt-BR" sz="2800" b="1" u="sng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93748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 flipV="1">
            <a:off x="0" y="528935"/>
            <a:ext cx="9144000" cy="1974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107504" y="116632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OFERTA PÚBLICA I - Repasses</a:t>
            </a:r>
            <a:endParaRPr lang="pt-BR" sz="2400" b="1" dirty="0"/>
          </a:p>
        </p:txBody>
      </p:sp>
      <p:graphicFrame>
        <p:nvGraphicFramePr>
          <p:cNvPr id="21" name="Gráfico 20"/>
          <p:cNvGraphicFramePr/>
          <p:nvPr/>
        </p:nvGraphicFramePr>
        <p:xfrm>
          <a:off x="251520" y="692696"/>
          <a:ext cx="8712968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2" name="Gráfico 21"/>
          <p:cNvGraphicFramePr/>
          <p:nvPr/>
        </p:nvGraphicFramePr>
        <p:xfrm>
          <a:off x="251520" y="2996952"/>
          <a:ext cx="8712968" cy="19442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CaixaDeTexto 24"/>
          <p:cNvSpPr txBox="1"/>
          <p:nvPr/>
        </p:nvSpPr>
        <p:spPr>
          <a:xfrm>
            <a:off x="4608512" y="5013176"/>
            <a:ext cx="442798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 smtClean="0">
                <a:solidFill>
                  <a:srgbClr val="FF0000"/>
                </a:solidFill>
              </a:rPr>
              <a:t>Nota: </a:t>
            </a:r>
          </a:p>
          <a:p>
            <a:endParaRPr lang="pt-BR" sz="800" b="1" dirty="0">
              <a:solidFill>
                <a:srgbClr val="FF0000"/>
              </a:solidFill>
            </a:endParaRPr>
          </a:p>
          <a:p>
            <a:r>
              <a:rPr lang="pt-BR" sz="800" b="1" dirty="0" smtClean="0">
                <a:solidFill>
                  <a:srgbClr val="FF0000"/>
                </a:solidFill>
              </a:rPr>
              <a:t>1- Primeiro Semestre foi recebido 35% do Total de Subvenção com uma Média de 47 dias por solicitação.</a:t>
            </a:r>
          </a:p>
          <a:p>
            <a:endParaRPr lang="pt-BR" sz="800" b="1" dirty="0">
              <a:solidFill>
                <a:srgbClr val="FF0000"/>
              </a:solidFill>
            </a:endParaRPr>
          </a:p>
          <a:p>
            <a:r>
              <a:rPr lang="pt-BR" sz="800" b="1" dirty="0" smtClean="0">
                <a:solidFill>
                  <a:srgbClr val="FF0000"/>
                </a:solidFill>
              </a:rPr>
              <a:t>2- Segundo e Terceiro Semestres, foi recebido em Média 20% do Total de Subvenção (Declínio de 15%) e aumento do prazo de recebimento por solicitação.</a:t>
            </a:r>
          </a:p>
          <a:p>
            <a:endParaRPr lang="pt-BR" sz="800" b="1" dirty="0">
              <a:solidFill>
                <a:srgbClr val="FF0000"/>
              </a:solidFill>
            </a:endParaRPr>
          </a:p>
          <a:p>
            <a:r>
              <a:rPr lang="pt-BR" sz="800" b="1" dirty="0" smtClean="0">
                <a:solidFill>
                  <a:srgbClr val="FF0000"/>
                </a:solidFill>
              </a:rPr>
              <a:t>3- A partir do Quarto Semestre o recebimento caiu pela metade e o prazo de recebimento por solicitação manteve o crescimento.</a:t>
            </a:r>
          </a:p>
          <a:p>
            <a:endParaRPr lang="pt-BR" sz="800" b="1" dirty="0">
              <a:solidFill>
                <a:srgbClr val="FF0000"/>
              </a:solidFill>
            </a:endParaRPr>
          </a:p>
          <a:p>
            <a:r>
              <a:rPr lang="pt-BR" sz="800" b="1" dirty="0" smtClean="0">
                <a:solidFill>
                  <a:srgbClr val="FF0000"/>
                </a:solidFill>
              </a:rPr>
              <a:t>4- Do quinto em diante, o recebimento caiu bruscamente e a média de dias de recebimento por solicitação disparou.</a:t>
            </a:r>
            <a:endParaRPr lang="pt-BR" sz="800" b="1" dirty="0">
              <a:solidFill>
                <a:srgbClr val="FF0000"/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1547664" y="692696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b="1" dirty="0" smtClean="0">
                <a:solidFill>
                  <a:srgbClr val="FF0000"/>
                </a:solidFill>
              </a:rPr>
              <a:t>Intervenção do Banco Morada decretada pelo BACEN</a:t>
            </a:r>
            <a:endParaRPr lang="pt-BR" sz="800" b="1" dirty="0">
              <a:solidFill>
                <a:srgbClr val="FF0000"/>
              </a:solidFill>
            </a:endParaRPr>
          </a:p>
        </p:txBody>
      </p:sp>
      <p:cxnSp>
        <p:nvCxnSpPr>
          <p:cNvPr id="34" name="Conector angulado 33"/>
          <p:cNvCxnSpPr>
            <a:endCxn id="30" idx="2"/>
          </p:cNvCxnSpPr>
          <p:nvPr/>
        </p:nvCxnSpPr>
        <p:spPr>
          <a:xfrm rot="5400000" flipH="1" flipV="1">
            <a:off x="1958512" y="1175562"/>
            <a:ext cx="258424" cy="216023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Tabela 38"/>
          <p:cNvGraphicFramePr>
            <a:graphicFrameLocks noGrp="1"/>
          </p:cNvGraphicFramePr>
          <p:nvPr/>
        </p:nvGraphicFramePr>
        <p:xfrm>
          <a:off x="179512" y="5127833"/>
          <a:ext cx="4305299" cy="1613535"/>
        </p:xfrm>
        <a:graphic>
          <a:graphicData uri="http://schemas.openxmlformats.org/drawingml/2006/table">
            <a:tbl>
              <a:tblPr/>
              <a:tblGrid>
                <a:gridCol w="1116776"/>
                <a:gridCol w="409273"/>
                <a:gridCol w="812201"/>
                <a:gridCol w="1967049"/>
              </a:tblGrid>
              <a:tr h="121435">
                <a:tc>
                  <a:txBody>
                    <a:bodyPr/>
                    <a:lstStyle/>
                    <a:p>
                      <a:pPr algn="l" fontAlgn="b"/>
                      <a:endParaRPr lang="pt-BR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SUBVENÇÃO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MÉDIA DE RECEBIMENTO (DIAS)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1214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1º Semestre/2011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26.864.700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214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2º Semestre/2011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13.701.300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4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1º Semestre/2012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18.182.500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4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2º Semestre/2012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8.655.400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4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1º Semestre/2013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3.046.100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4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2º Semestre/2013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716.300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4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1º Semestre/2014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1.394.600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4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2º Semestre/2014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SEM RECEBIMENTO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214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1º Semestre/2015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348.100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35"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95,8%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72.909.000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9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30392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aixaDeTexto 22"/>
          <p:cNvSpPr txBox="1"/>
          <p:nvPr/>
        </p:nvSpPr>
        <p:spPr>
          <a:xfrm>
            <a:off x="4067944" y="1998132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25 MIL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7164288" y="1998132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25 MIL</a:t>
            </a:r>
            <a:endParaRPr lang="pt-BR" sz="1600" b="1" dirty="0">
              <a:solidFill>
                <a:schemeClr val="bg1"/>
              </a:solidFill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0" y="908720"/>
            <a:ext cx="853244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aixaDeTexto 49"/>
          <p:cNvSpPr txBox="1"/>
          <p:nvPr/>
        </p:nvSpPr>
        <p:spPr>
          <a:xfrm>
            <a:off x="144016" y="785420"/>
            <a:ext cx="889248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pt-BR" sz="1600" b="1" dirty="0" smtClean="0"/>
          </a:p>
          <a:p>
            <a:pPr algn="just">
              <a:lnSpc>
                <a:spcPct val="150000"/>
              </a:lnSpc>
            </a:pPr>
            <a:r>
              <a:rPr lang="pt-BR" sz="1600" b="1" dirty="0" smtClean="0"/>
              <a:t>1. Oferta Pública: </a:t>
            </a:r>
            <a:r>
              <a:rPr lang="pt-BR" sz="1600" dirty="0"/>
              <a:t>Portaria </a:t>
            </a:r>
            <a:r>
              <a:rPr lang="pt-BR" sz="1600" dirty="0" smtClean="0"/>
              <a:t>nº </a:t>
            </a:r>
            <a:r>
              <a:rPr lang="pt-BR" sz="1600" dirty="0"/>
              <a:t>235 de </a:t>
            </a:r>
            <a:r>
              <a:rPr lang="pt-BR" sz="1600" dirty="0" smtClean="0"/>
              <a:t>01/06/2012</a:t>
            </a:r>
          </a:p>
          <a:p>
            <a:pPr algn="just">
              <a:lnSpc>
                <a:spcPct val="150000"/>
              </a:lnSpc>
            </a:pPr>
            <a:r>
              <a:rPr lang="pt-BR" sz="1600" b="1" dirty="0" smtClean="0"/>
              <a:t>2. Total de recursos ofertados:  </a:t>
            </a:r>
            <a:r>
              <a:rPr lang="pt-BR" sz="1600" dirty="0" smtClean="0"/>
              <a:t>R$ 2.683.025.000,00 – Proporcional à 107.321 cotas</a:t>
            </a:r>
            <a:endParaRPr lang="pt-BR" sz="1600" dirty="0"/>
          </a:p>
          <a:p>
            <a:pPr algn="just">
              <a:lnSpc>
                <a:spcPct val="150000"/>
              </a:lnSpc>
            </a:pPr>
            <a:r>
              <a:rPr lang="pt-BR" sz="1600" b="1" dirty="0" smtClean="0"/>
              <a:t>3. Valor do subsídio: </a:t>
            </a:r>
            <a:r>
              <a:rPr lang="pt-BR" sz="1600" dirty="0" smtClean="0"/>
              <a:t>R$ 25.000,00 por unidade habitacional</a:t>
            </a:r>
          </a:p>
          <a:p>
            <a:pPr algn="just">
              <a:lnSpc>
                <a:spcPct val="150000"/>
              </a:lnSpc>
            </a:pPr>
            <a:r>
              <a:rPr lang="pt-BR" sz="1600" b="1" dirty="0" smtClean="0"/>
              <a:t>4. Valor Remuneração: </a:t>
            </a:r>
            <a:r>
              <a:rPr lang="pt-BR" sz="1600" dirty="0" smtClean="0"/>
              <a:t>R$ 1.160,00 por unidade habitacional</a:t>
            </a:r>
          </a:p>
          <a:p>
            <a:pPr algn="just">
              <a:lnSpc>
                <a:spcPct val="150000"/>
              </a:lnSpc>
            </a:pPr>
            <a:r>
              <a:rPr lang="pt-BR" sz="1600" b="1" dirty="0"/>
              <a:t>5</a:t>
            </a:r>
            <a:r>
              <a:rPr lang="pt-BR" sz="1600" b="1" dirty="0" smtClean="0"/>
              <a:t>. Forma recebimento das subvenções econômicas:</a:t>
            </a:r>
          </a:p>
          <a:p>
            <a:pPr algn="just">
              <a:lnSpc>
                <a:spcPct val="150000"/>
              </a:lnSpc>
            </a:pPr>
            <a:endParaRPr lang="pt-BR" sz="1600" b="1" dirty="0"/>
          </a:p>
          <a:p>
            <a:pPr algn="just">
              <a:lnSpc>
                <a:spcPct val="150000"/>
              </a:lnSpc>
            </a:pPr>
            <a:endParaRPr lang="pt-BR" sz="1600" b="1" dirty="0" smtClean="0"/>
          </a:p>
          <a:p>
            <a:pPr algn="just">
              <a:lnSpc>
                <a:spcPct val="150000"/>
              </a:lnSpc>
            </a:pPr>
            <a:endParaRPr lang="pt-BR" sz="1600" b="1" dirty="0"/>
          </a:p>
          <a:p>
            <a:pPr algn="just">
              <a:lnSpc>
                <a:spcPct val="150000"/>
              </a:lnSpc>
            </a:pPr>
            <a:endParaRPr lang="pt-BR" sz="1600" b="1" dirty="0" smtClean="0"/>
          </a:p>
          <a:p>
            <a:pPr algn="just">
              <a:lnSpc>
                <a:spcPct val="150000"/>
              </a:lnSpc>
            </a:pPr>
            <a:endParaRPr lang="pt-BR" sz="1600" b="1" dirty="0"/>
          </a:p>
          <a:p>
            <a:pPr algn="just">
              <a:lnSpc>
                <a:spcPct val="150000"/>
              </a:lnSpc>
            </a:pPr>
            <a:endParaRPr lang="pt-BR" sz="1600" b="1" dirty="0" smtClean="0"/>
          </a:p>
          <a:p>
            <a:pPr algn="just">
              <a:lnSpc>
                <a:spcPct val="150000"/>
              </a:lnSpc>
            </a:pPr>
            <a:endParaRPr lang="pt-BR" sz="1600" b="1" dirty="0"/>
          </a:p>
          <a:p>
            <a:pPr algn="just">
              <a:lnSpc>
                <a:spcPct val="150000"/>
              </a:lnSpc>
            </a:pPr>
            <a:r>
              <a:rPr lang="pt-BR" sz="1600" b="1" dirty="0"/>
              <a:t>6</a:t>
            </a:r>
            <a:r>
              <a:rPr lang="pt-BR" sz="1600" b="1" dirty="0" smtClean="0"/>
              <a:t>. </a:t>
            </a:r>
            <a:r>
              <a:rPr lang="pt-BR" sz="1600" b="1" dirty="0"/>
              <a:t>Forma de recebimento da remuneração:</a:t>
            </a:r>
          </a:p>
          <a:p>
            <a:pPr algn="just">
              <a:lnSpc>
                <a:spcPct val="150000"/>
              </a:lnSpc>
            </a:pPr>
            <a:endParaRPr lang="pt-BR" sz="1600" dirty="0"/>
          </a:p>
          <a:p>
            <a:pPr lvl="1" algn="just">
              <a:lnSpc>
                <a:spcPct val="150000"/>
              </a:lnSpc>
            </a:pPr>
            <a:endParaRPr lang="pt-BR" sz="1600" dirty="0" smtClean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81401042"/>
              </p:ext>
            </p:extLst>
          </p:nvPr>
        </p:nvGraphicFramePr>
        <p:xfrm>
          <a:off x="638518" y="3212976"/>
          <a:ext cx="8037938" cy="2181225"/>
        </p:xfrm>
        <a:graphic>
          <a:graphicData uri="http://schemas.openxmlformats.org/drawingml/2006/table">
            <a:tbl>
              <a:tblPr/>
              <a:tblGrid>
                <a:gridCol w="8037938"/>
              </a:tblGrid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I- 1ª parcela no valor de 15% do total da subvenção após o envio de relatório contendo as contratações com os beneficiários do Programa;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II – 2ª parcela no valor de 25% do total da subvenção após a comprovação de 15%  de obra executada por meio do envio dos relatórios mensais de andamento das obras;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III – 3ª parcela no valor de 25% do total da subvenção após a comprovação de 40% de obra executada por meio do envio dos relatórios mensais de andamento das obras;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IV – 4ª parcela no valor de 25% do total da subvenção após a comprovação de 65% de obra executada por meio do envio dos relatórios mensais de andamento das obras; 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 - 5ª parcela no valor de 10% do total da subvenção após a conclusão das obras e entrega das unidades habitacionais.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22865490"/>
              </p:ext>
            </p:extLst>
          </p:nvPr>
        </p:nvGraphicFramePr>
        <p:xfrm>
          <a:off x="696094" y="6093296"/>
          <a:ext cx="7908354" cy="445770"/>
        </p:xfrm>
        <a:graphic>
          <a:graphicData uri="http://schemas.openxmlformats.org/drawingml/2006/table">
            <a:tbl>
              <a:tblPr/>
              <a:tblGrid>
                <a:gridCol w="7908354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 - 60% após o envio de relatório contendo as contratações com osbeneficiários do Programa;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II - 40%  após conclusão das obras, mediante medição das obras informada pelas IF/AF.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Retângulo 6"/>
          <p:cNvSpPr/>
          <p:nvPr/>
        </p:nvSpPr>
        <p:spPr>
          <a:xfrm>
            <a:off x="2339752" y="260648"/>
            <a:ext cx="40324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 dirty="0" smtClean="0"/>
              <a:t>OFERTA PÚBLICA 2</a:t>
            </a:r>
            <a:endParaRPr lang="pt-BR" sz="2800" b="1" u="sng" dirty="0"/>
          </a:p>
        </p:txBody>
      </p:sp>
    </p:spTree>
    <p:extLst>
      <p:ext uri="{BB962C8B-B14F-4D97-AF65-F5344CB8AC3E}">
        <p14:creationId xmlns="" xmlns:p14="http://schemas.microsoft.com/office/powerpoint/2010/main" val="330991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aixaDeTexto 22"/>
          <p:cNvSpPr txBox="1"/>
          <p:nvPr/>
        </p:nvSpPr>
        <p:spPr>
          <a:xfrm>
            <a:off x="4067944" y="1998132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25 MIL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7164288" y="1998132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25 MIL</a:t>
            </a:r>
            <a:endParaRPr lang="pt-BR" sz="1600" b="1" dirty="0">
              <a:solidFill>
                <a:schemeClr val="bg1"/>
              </a:solidFill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323528" y="764704"/>
            <a:ext cx="853244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CaixaDeTexto 49"/>
          <p:cNvSpPr txBox="1"/>
          <p:nvPr/>
        </p:nvSpPr>
        <p:spPr>
          <a:xfrm>
            <a:off x="161764" y="764704"/>
            <a:ext cx="88924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endParaRPr lang="pt-BR" sz="1600" dirty="0"/>
          </a:p>
          <a:p>
            <a:pPr algn="just">
              <a:lnSpc>
                <a:spcPct val="150000"/>
              </a:lnSpc>
            </a:pPr>
            <a:r>
              <a:rPr lang="pt-BR" sz="1600" b="1" dirty="0"/>
              <a:t>7</a:t>
            </a:r>
            <a:r>
              <a:rPr lang="pt-BR" sz="1600" b="1" dirty="0" smtClean="0"/>
              <a:t>. Entidades Participantes: </a:t>
            </a:r>
            <a:endParaRPr lang="pt-BR" sz="1600" dirty="0"/>
          </a:p>
          <a:p>
            <a:pPr algn="just">
              <a:lnSpc>
                <a:spcPct val="150000"/>
              </a:lnSpc>
            </a:pPr>
            <a:endParaRPr lang="pt-BR" sz="1600" dirty="0" smtClean="0"/>
          </a:p>
          <a:p>
            <a:pPr algn="just">
              <a:lnSpc>
                <a:spcPct val="150000"/>
              </a:lnSpc>
            </a:pPr>
            <a:endParaRPr lang="pt-BR" sz="1600" dirty="0" smtClean="0"/>
          </a:p>
          <a:p>
            <a:pPr algn="just">
              <a:lnSpc>
                <a:spcPct val="150000"/>
              </a:lnSpc>
            </a:pPr>
            <a:endParaRPr lang="pt-BR" sz="1600" dirty="0" smtClean="0"/>
          </a:p>
          <a:p>
            <a:pPr algn="just">
              <a:lnSpc>
                <a:spcPct val="150000"/>
              </a:lnSpc>
            </a:pPr>
            <a:endParaRPr lang="pt-BR" sz="1600" dirty="0" smtClean="0"/>
          </a:p>
          <a:p>
            <a:pPr algn="just">
              <a:lnSpc>
                <a:spcPct val="150000"/>
              </a:lnSpc>
            </a:pPr>
            <a:endParaRPr lang="pt-BR" sz="1600" dirty="0"/>
          </a:p>
          <a:p>
            <a:pPr algn="just">
              <a:lnSpc>
                <a:spcPct val="150000"/>
              </a:lnSpc>
            </a:pPr>
            <a:endParaRPr lang="pt-BR" sz="1600" b="1" dirty="0" smtClean="0"/>
          </a:p>
          <a:p>
            <a:pPr algn="just">
              <a:lnSpc>
                <a:spcPct val="150000"/>
              </a:lnSpc>
            </a:pPr>
            <a:endParaRPr lang="pt-BR" sz="1600" b="1" dirty="0" smtClean="0"/>
          </a:p>
          <a:p>
            <a:pPr algn="just">
              <a:lnSpc>
                <a:spcPct val="150000"/>
              </a:lnSpc>
            </a:pPr>
            <a:endParaRPr lang="pt-BR" sz="1600" b="1" dirty="0"/>
          </a:p>
          <a:p>
            <a:pPr algn="just">
              <a:lnSpc>
                <a:spcPct val="150000"/>
              </a:lnSpc>
            </a:pPr>
            <a:endParaRPr lang="pt-BR" sz="1600" b="1" dirty="0"/>
          </a:p>
          <a:p>
            <a:pPr algn="just">
              <a:lnSpc>
                <a:spcPct val="150000"/>
              </a:lnSpc>
            </a:pPr>
            <a:endParaRPr lang="pt-BR" sz="1600" b="1" dirty="0" smtClean="0"/>
          </a:p>
          <a:p>
            <a:pPr algn="just">
              <a:lnSpc>
                <a:spcPct val="150000"/>
              </a:lnSpc>
            </a:pPr>
            <a:r>
              <a:rPr lang="pt-BR" sz="1600" b="1" dirty="0" smtClean="0"/>
              <a:t>8. Início das Obras</a:t>
            </a:r>
            <a:r>
              <a:rPr lang="pt-BR" sz="1600" dirty="0"/>
              <a:t>:</a:t>
            </a:r>
            <a:r>
              <a:rPr lang="pt-BR" sz="1600" dirty="0" smtClean="0"/>
              <a:t> Maio de 2013</a:t>
            </a:r>
            <a:endParaRPr lang="pt-BR" sz="1600" dirty="0"/>
          </a:p>
          <a:p>
            <a:pPr algn="just">
              <a:lnSpc>
                <a:spcPct val="150000"/>
              </a:lnSpc>
            </a:pPr>
            <a:endParaRPr lang="pt-BR" sz="16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00054313"/>
              </p:ext>
            </p:extLst>
          </p:nvPr>
        </p:nvGraphicFramePr>
        <p:xfrm>
          <a:off x="755576" y="1701326"/>
          <a:ext cx="7200800" cy="3095827"/>
        </p:xfrm>
        <a:graphic>
          <a:graphicData uri="http://schemas.openxmlformats.org/drawingml/2006/table">
            <a:tbl>
              <a:tblPr/>
              <a:tblGrid>
                <a:gridCol w="3769398"/>
                <a:gridCol w="3431402"/>
              </a:tblGrid>
              <a:tr h="99752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Entidades </a:t>
                      </a:r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Participantes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Recursos concedidos (em cotas)</a:t>
                      </a:r>
                      <a:endParaRPr lang="pt-B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</a:tr>
              <a:tr h="52457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IF/AF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95.812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57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Órgão Estaduais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7.188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575">
                <a:tc>
                  <a:txBody>
                    <a:bodyPr/>
                    <a:lstStyle/>
                    <a:p>
                      <a:pPr algn="l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Cooperativas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4.322</a:t>
                      </a:r>
                      <a:endParaRPr lang="pt-B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457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107.321</a:t>
                      </a:r>
                      <a:endParaRPr lang="pt-BR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F243E"/>
                    </a:solidFill>
                  </a:tcPr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2339752" y="129406"/>
            <a:ext cx="6120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/>
              <a:t>OFERTA PÚBLICA 2</a:t>
            </a:r>
            <a:endParaRPr lang="pt-BR" sz="3600" b="1" u="sng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85081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 flipV="1">
            <a:off x="0" y="528935"/>
            <a:ext cx="9144000" cy="1974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107504" y="44624"/>
            <a:ext cx="8856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/>
              <a:t>OFERTA </a:t>
            </a:r>
            <a:r>
              <a:rPr lang="pt-BR" sz="2400" b="1" smtClean="0"/>
              <a:t>PÚBLICA 2 </a:t>
            </a:r>
            <a:r>
              <a:rPr lang="pt-BR" sz="2400" b="1" dirty="0" smtClean="0"/>
              <a:t>- Repasses</a:t>
            </a:r>
            <a:endParaRPr lang="pt-BR" sz="2400" b="1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4572000" y="5303530"/>
            <a:ext cx="4427984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50" b="1" dirty="0" smtClean="0">
                <a:solidFill>
                  <a:srgbClr val="FF0000"/>
                </a:solidFill>
              </a:rPr>
              <a:t>Nota: </a:t>
            </a:r>
          </a:p>
          <a:p>
            <a:endParaRPr lang="pt-BR" sz="1050" b="1" dirty="0">
              <a:solidFill>
                <a:srgbClr val="FF0000"/>
              </a:solidFill>
            </a:endParaRPr>
          </a:p>
          <a:p>
            <a:r>
              <a:rPr lang="pt-BR" sz="1050" b="1" dirty="0" smtClean="0">
                <a:solidFill>
                  <a:srgbClr val="FF0000"/>
                </a:solidFill>
              </a:rPr>
              <a:t>Desde o primeiro recebimento de subvenção do programa, a média de recebimento por solicitação vem aumentando, sendo atualmente em torno de 100 dias.</a:t>
            </a:r>
            <a:endParaRPr lang="pt-BR" sz="1050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Gráfico 9"/>
          <p:cNvGraphicFramePr/>
          <p:nvPr/>
        </p:nvGraphicFramePr>
        <p:xfrm>
          <a:off x="179512" y="692696"/>
          <a:ext cx="8712968" cy="201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/>
          <p:cNvGraphicFramePr/>
          <p:nvPr/>
        </p:nvGraphicFramePr>
        <p:xfrm>
          <a:off x="179512" y="2852936"/>
          <a:ext cx="8712967" cy="1947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Tabela 11"/>
          <p:cNvGraphicFramePr>
            <a:graphicFrameLocks noGrp="1"/>
          </p:cNvGraphicFramePr>
          <p:nvPr/>
        </p:nvGraphicFramePr>
        <p:xfrm>
          <a:off x="179512" y="5191844"/>
          <a:ext cx="4305299" cy="1333500"/>
        </p:xfrm>
        <a:graphic>
          <a:graphicData uri="http://schemas.openxmlformats.org/drawingml/2006/table">
            <a:tbl>
              <a:tblPr/>
              <a:tblGrid>
                <a:gridCol w="1116776"/>
                <a:gridCol w="409273"/>
                <a:gridCol w="812201"/>
                <a:gridCol w="1967049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pt-BR" sz="11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SUBVENÇÃO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MÉDIA DE RECEBIMENTO (DIAS)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1º Semestre/2013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30.565.000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2º Semestre/2013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15.281.250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1º Semestre/2014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14,6%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29.047.500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2º Semestre/2014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18,8%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37.418.750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1º Semestre/2015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7,8%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15.482.500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64,2%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127.795.000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F497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30392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aixaDeTexto 22"/>
          <p:cNvSpPr txBox="1"/>
          <p:nvPr/>
        </p:nvSpPr>
        <p:spPr>
          <a:xfrm>
            <a:off x="4067944" y="1998132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25 MIL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7164288" y="1998132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25 MIL</a:t>
            </a:r>
            <a:endParaRPr lang="pt-BR" sz="1600" b="1" dirty="0">
              <a:solidFill>
                <a:schemeClr val="bg1"/>
              </a:solidFill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611560" y="764704"/>
            <a:ext cx="799288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683568" y="260648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/>
              <a:t>OFERTA PÚBLICA  2 – Novas Exigências  </a:t>
            </a:r>
            <a:endParaRPr lang="pt-BR" sz="2800" b="1" dirty="0"/>
          </a:p>
        </p:txBody>
      </p:sp>
      <p:sp>
        <p:nvSpPr>
          <p:cNvPr id="50" name="CaixaDeTexto 49"/>
          <p:cNvSpPr txBox="1"/>
          <p:nvPr/>
        </p:nvSpPr>
        <p:spPr>
          <a:xfrm>
            <a:off x="467544" y="1298366"/>
            <a:ext cx="8568952" cy="9017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300000"/>
              </a:lnSpc>
              <a:buFont typeface="Wingdings" pitchFamily="2" charset="2"/>
              <a:buChar char="ü"/>
            </a:pPr>
            <a:r>
              <a:rPr lang="pt-BR" sz="2000" dirty="0" smtClean="0"/>
              <a:t> Elaboração de projeto e desenvolvimento de Trabalho Técnico Social;</a:t>
            </a:r>
          </a:p>
          <a:p>
            <a:pPr algn="just">
              <a:lnSpc>
                <a:spcPct val="300000"/>
              </a:lnSpc>
              <a:buFont typeface="Wingdings" pitchFamily="2" charset="2"/>
              <a:buChar char="ü"/>
            </a:pPr>
            <a:r>
              <a:rPr lang="pt-BR" sz="2000" dirty="0" smtClean="0"/>
              <a:t> Mudança nas especificações dos imóveis;</a:t>
            </a:r>
          </a:p>
          <a:p>
            <a:pPr algn="just">
              <a:lnSpc>
                <a:spcPct val="300000"/>
              </a:lnSpc>
              <a:buFont typeface="Wingdings" pitchFamily="2" charset="2"/>
              <a:buChar char="ü"/>
            </a:pPr>
            <a:r>
              <a:rPr lang="pt-BR" sz="2000" dirty="0" smtClean="0"/>
              <a:t> Acessibilidade em todos os projetos;</a:t>
            </a:r>
          </a:p>
          <a:p>
            <a:pPr algn="just">
              <a:lnSpc>
                <a:spcPct val="300000"/>
              </a:lnSpc>
              <a:buFont typeface="Wingdings" pitchFamily="2" charset="2"/>
              <a:buChar char="ü"/>
            </a:pPr>
            <a:r>
              <a:rPr lang="pt-BR" sz="2000" dirty="0" smtClean="0"/>
              <a:t> Aumento do fracionamento das parcelas de subvenção;</a:t>
            </a:r>
          </a:p>
          <a:p>
            <a:pPr algn="just">
              <a:lnSpc>
                <a:spcPct val="300000"/>
              </a:lnSpc>
              <a:buFont typeface="Wingdings" pitchFamily="2" charset="2"/>
              <a:buChar char="ü"/>
            </a:pPr>
            <a:r>
              <a:rPr lang="pt-BR" sz="2000" dirty="0" smtClean="0"/>
              <a:t> Redução do percentual da tarifa.</a:t>
            </a:r>
          </a:p>
          <a:p>
            <a:pPr algn="just">
              <a:lnSpc>
                <a:spcPct val="200000"/>
              </a:lnSpc>
            </a:pPr>
            <a:endParaRPr lang="pt-BR" sz="2000" dirty="0" smtClean="0"/>
          </a:p>
          <a:p>
            <a:pPr algn="just">
              <a:lnSpc>
                <a:spcPct val="200000"/>
              </a:lnSpc>
              <a:buFont typeface="Wingdings" pitchFamily="2" charset="2"/>
              <a:buChar char="ü"/>
            </a:pPr>
            <a:endParaRPr lang="pt-BR" sz="2000" dirty="0" smtClean="0"/>
          </a:p>
          <a:p>
            <a:pPr algn="just">
              <a:lnSpc>
                <a:spcPct val="200000"/>
              </a:lnSpc>
            </a:pPr>
            <a:endParaRPr lang="pt-BR" sz="2000" dirty="0" smtClean="0"/>
          </a:p>
          <a:p>
            <a:pPr algn="just">
              <a:lnSpc>
                <a:spcPct val="200000"/>
              </a:lnSpc>
            </a:pPr>
            <a:endParaRPr lang="pt-BR" sz="2000" dirty="0" smtClean="0"/>
          </a:p>
          <a:p>
            <a:pPr>
              <a:buFont typeface="Wingdings" pitchFamily="2" charset="2"/>
              <a:buChar char="ü"/>
            </a:pPr>
            <a:endParaRPr lang="pt-BR" sz="2400" dirty="0" smtClean="0"/>
          </a:p>
          <a:p>
            <a:pPr>
              <a:buFont typeface="Wingdings" pitchFamily="2" charset="2"/>
              <a:buChar char="ü"/>
            </a:pPr>
            <a:endParaRPr lang="pt-BR" sz="2400" dirty="0" smtClean="0"/>
          </a:p>
          <a:p>
            <a:pPr>
              <a:lnSpc>
                <a:spcPct val="150000"/>
              </a:lnSpc>
            </a:pPr>
            <a:r>
              <a:rPr lang="pt-BR" sz="2400" u="sng" dirty="0" smtClean="0"/>
              <a:t> </a:t>
            </a:r>
          </a:p>
          <a:p>
            <a:pPr>
              <a:buFont typeface="Wingdings" pitchFamily="2" charset="2"/>
              <a:buChar char="ü"/>
            </a:pPr>
            <a:endParaRPr lang="pt-BR" dirty="0" smtClean="0"/>
          </a:p>
          <a:p>
            <a:pPr>
              <a:buFont typeface="Wingdings" pitchFamily="2" charset="2"/>
              <a:buChar char="ü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aixaDeTexto 22"/>
          <p:cNvSpPr txBox="1"/>
          <p:nvPr/>
        </p:nvSpPr>
        <p:spPr>
          <a:xfrm>
            <a:off x="4067944" y="1998132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25 MIL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7164288" y="1998132"/>
            <a:ext cx="108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25 MIL</a:t>
            </a:r>
            <a:endParaRPr lang="pt-BR" sz="1600" b="1" dirty="0">
              <a:solidFill>
                <a:schemeClr val="bg1"/>
              </a:solidFill>
            </a:endParaRPr>
          </a:p>
        </p:txBody>
      </p:sp>
      <p:cxnSp>
        <p:nvCxnSpPr>
          <p:cNvPr id="26" name="Conector reto 25"/>
          <p:cNvCxnSpPr/>
          <p:nvPr/>
        </p:nvCxnSpPr>
        <p:spPr>
          <a:xfrm>
            <a:off x="72008" y="764704"/>
            <a:ext cx="8964488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/>
          <p:cNvSpPr txBox="1"/>
          <p:nvPr/>
        </p:nvSpPr>
        <p:spPr>
          <a:xfrm>
            <a:off x="0" y="26064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/>
              <a:t>PRINCIPAIS DIFICULTADORES DECORRENTES DOS ATRASOS DE REPASSES</a:t>
            </a:r>
            <a:endParaRPr lang="pt-BR" sz="2000" b="1" dirty="0"/>
          </a:p>
        </p:txBody>
      </p:sp>
      <p:sp>
        <p:nvSpPr>
          <p:cNvPr id="50" name="CaixaDeTexto 49"/>
          <p:cNvSpPr txBox="1"/>
          <p:nvPr/>
        </p:nvSpPr>
        <p:spPr>
          <a:xfrm>
            <a:off x="179512" y="836712"/>
            <a:ext cx="878497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pt-BR" sz="2000" dirty="0" smtClean="0"/>
              <a:t>Perda do valor em função da inflação;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pt-BR" sz="2000" dirty="0" smtClean="0"/>
              <a:t>Dificuldade dos construtores em cumprir memorial descritivo e cronograma;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pt-BR" sz="2000" dirty="0" smtClean="0"/>
              <a:t>Quebra das construtoras (pequeno porte) acarretando substituições;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pt-BR" sz="2000" dirty="0" smtClean="0"/>
              <a:t>Quebras das construtoras substitutas;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pt-BR" sz="2000" dirty="0" smtClean="0"/>
              <a:t>Abandono de obras, gerando furtos e deterioração ;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pt-BR" sz="2000" dirty="0" smtClean="0"/>
              <a:t>Suscetibilidade à invasões;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pt-BR" sz="2000" dirty="0" smtClean="0"/>
              <a:t>Custo não previsto com segurança de obra;</a:t>
            </a:r>
          </a:p>
          <a:p>
            <a:pPr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pt-BR" sz="2000" dirty="0" smtClean="0"/>
              <a:t>Indefinição quanto o anúncio da Oferta Pública no MCMV3;</a:t>
            </a:r>
          </a:p>
          <a:p>
            <a:endParaRPr lang="pt-BR" dirty="0" smtClean="0"/>
          </a:p>
          <a:p>
            <a:pPr>
              <a:buFont typeface="Wingdings" pitchFamily="2" charset="2"/>
              <a:buChar char="ü"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1263</Words>
  <Application>Microsoft Office PowerPoint</Application>
  <PresentationFormat>Apresentação na tela (4:3)</PresentationFormat>
  <Paragraphs>266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 Audiência Pública na Comissão de Desenvolvimento Urbano da Câmara Federal  PMCMV - Ofertas Públicas 1 e 2  25/03/15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MODELAGEM  FINANCEIRA  OPERAÇÕES COLETIVAS - FGTS</dc:title>
  <dc:creator>user</dc:creator>
  <cp:lastModifiedBy>user</cp:lastModifiedBy>
  <cp:revision>36</cp:revision>
  <dcterms:created xsi:type="dcterms:W3CDTF">2014-09-16T20:03:22Z</dcterms:created>
  <dcterms:modified xsi:type="dcterms:W3CDTF">2015-03-24T22:43:30Z</dcterms:modified>
</cp:coreProperties>
</file>